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 id="2147483681" r:id="rId5"/>
    <p:sldMasterId id="2147483648" r:id="rId6"/>
    <p:sldMasterId id="2147483676" r:id="rId7"/>
  </p:sldMasterIdLst>
  <p:notesMasterIdLst>
    <p:notesMasterId r:id="rId30"/>
  </p:notesMasterIdLst>
  <p:sldIdLst>
    <p:sldId id="2147376964" r:id="rId8"/>
    <p:sldId id="2147376683" r:id="rId9"/>
    <p:sldId id="2147376423" r:id="rId10"/>
    <p:sldId id="2147376954" r:id="rId11"/>
    <p:sldId id="2147376965" r:id="rId12"/>
    <p:sldId id="2147376971" r:id="rId13"/>
    <p:sldId id="2147376966" r:id="rId14"/>
    <p:sldId id="2147376972" r:id="rId15"/>
    <p:sldId id="2147376973" r:id="rId16"/>
    <p:sldId id="2147376974" r:id="rId17"/>
    <p:sldId id="2147376975" r:id="rId18"/>
    <p:sldId id="2147376967" r:id="rId19"/>
    <p:sldId id="2147376976" r:id="rId20"/>
    <p:sldId id="2147376977" r:id="rId21"/>
    <p:sldId id="2147376968" r:id="rId22"/>
    <p:sldId id="2147376978" r:id="rId23"/>
    <p:sldId id="2147376979" r:id="rId24"/>
    <p:sldId id="2147376963" r:id="rId25"/>
    <p:sldId id="2147376772" r:id="rId26"/>
    <p:sldId id="2147376360" r:id="rId27"/>
    <p:sldId id="2147376793" r:id="rId28"/>
    <p:sldId id="214737679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08FF026B-0093-C3A2-E8B8-B4BBF1138074}" name="Patricia Allen" initials="PA" userId="S::patricia.allen@adapt.com.au::346380ed-8562-4683-9b3e-72fe32eb1059" providerId="AD"/>
  <p188:author id="{16BDDACB-B78D-113A-D73E-F37F2CED5B42}" name="Gabby Fredkin" initials="GF" userId="S::gabby.fredkin@adapt.com.au::905e87a6-7580-4897-ac49-5c6d8bcc5d2b" providerId="AD"/>
  <p188:author id="{35B74EDA-D041-11EF-D3DF-62916A12BAA7}" name="Maricris Santilles" initials="MS" userId="S::Maricris.Santilles@adapt.com.au::7b436d3d-65a3-481f-8565-8b0e2e2362f1" providerId="AD"/>
  <p188:author id="{223E8AE4-EAE1-E290-D5D2-F800C1B8D50E}" name="Francis Olivier" initials="FO" userId="S::francis.olivier@adapt.com.au::36be19e6-b354-43ca-844b-80a3dd3a80a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EF8F8"/>
    <a:srgbClr val="FCE9E9"/>
    <a:srgbClr val="F9D8D7"/>
    <a:srgbClr val="F7CAC9"/>
    <a:srgbClr val="F6C3C2"/>
    <a:srgbClr val="F4B4B2"/>
    <a:srgbClr val="EA6B68"/>
    <a:srgbClr val="F2A6A4"/>
    <a:srgbClr val="F19B99"/>
    <a:srgbClr val="EF8F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2305B5-EFE8-8657-B05E-AAECC4ADA35C}" v="49" dt="2026-10-06T00:23:15.365"/>
    <p1510:client id="{C7BB4062-31F4-46EC-8EAF-3A7A4E9CAC01}" v="18" dt="2026-10-06T07:48:06.8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1FAC33-775B-478D-8365-804A42803895}" type="datetimeFigureOut">
              <a:rPr lang="en-PH" smtClean="0"/>
              <a:t>13/10/2026</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E800E2-9A0D-4116-A0E2-9E635862358C}" type="slidenum">
              <a:rPr lang="en-PH" smtClean="0"/>
              <a:t>‹#›</a:t>
            </a:fld>
            <a:endParaRPr lang="en-PH"/>
          </a:p>
        </p:txBody>
      </p:sp>
    </p:spTree>
    <p:extLst>
      <p:ext uri="{BB962C8B-B14F-4D97-AF65-F5344CB8AC3E}">
        <p14:creationId xmlns:p14="http://schemas.microsoft.com/office/powerpoint/2010/main" val="3902868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D7AD8-7839-5DBF-6963-07DCDDA99D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58BEE6-6C32-8BCC-CB30-1EC63BBA2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A95075-C7B2-B126-BE8B-F4442794E064}"/>
              </a:ext>
            </a:extLst>
          </p:cNvPr>
          <p:cNvSpPr>
            <a:spLocks noGrp="1"/>
          </p:cNvSpPr>
          <p:nvPr>
            <p:ph type="body" idx="1"/>
          </p:nvPr>
        </p:nvSpPr>
        <p:spPr/>
        <p:txBody>
          <a:bodyPr/>
          <a:lstStyle/>
          <a:p>
            <a:endParaRPr lang="en-AU" sz="1800"/>
          </a:p>
        </p:txBody>
      </p:sp>
      <p:sp>
        <p:nvSpPr>
          <p:cNvPr id="4" name="Slide Number Placeholder 3">
            <a:extLst>
              <a:ext uri="{FF2B5EF4-FFF2-40B4-BE49-F238E27FC236}">
                <a16:creationId xmlns:a16="http://schemas.microsoft.com/office/drawing/2014/main" id="{A306501D-6E2A-9ACC-5EDB-6485D6F08C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82170-454F-4374-A382-D0B66F568786}"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9473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F5780-47F3-AF45-AA3F-DCA5F5579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420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4A1A0-4828-4556-A429-D8D1F97EC206}"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860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171450" indent="-171450">
              <a:buFontTx/>
              <a:buChar char="-"/>
            </a:pPr>
            <a:endParaRPr lang="en-PH"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7230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DC8A1-1591-F44B-CD57-3CFA74362B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43F288-A31F-1DF5-3B02-767F7FBEF6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C71502-6BC6-7C3F-69FB-78D4244203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a:p>
        </p:txBody>
      </p:sp>
      <p:sp>
        <p:nvSpPr>
          <p:cNvPr id="4" name="Slide Number Placeholder 3">
            <a:extLst>
              <a:ext uri="{FF2B5EF4-FFF2-40B4-BE49-F238E27FC236}">
                <a16:creationId xmlns:a16="http://schemas.microsoft.com/office/drawing/2014/main" id="{FB711B9A-26A3-42F2-0325-414EDFF6E2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9543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098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3720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043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CD791-2FA1-B352-621C-01D27B5B2A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12680-301E-5FD0-5B33-F592514E7F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3F595-A015-A121-78AA-516B7FF686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a:p>
        </p:txBody>
      </p:sp>
      <p:sp>
        <p:nvSpPr>
          <p:cNvPr id="4" name="Slide Number Placeholder 3">
            <a:extLst>
              <a:ext uri="{FF2B5EF4-FFF2-40B4-BE49-F238E27FC236}">
                <a16:creationId xmlns:a16="http://schemas.microsoft.com/office/drawing/2014/main" id="{CDE92479-E9FD-9959-1ED0-2B7C6CE9D4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0283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315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9079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0B1D-DE67-05F7-C296-AB8D81C48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C40DC-F492-DF06-E8C0-05B29C7F8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D9FBF-AD2D-0F0C-88BB-6432E187DC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a:p>
        </p:txBody>
      </p:sp>
      <p:sp>
        <p:nvSpPr>
          <p:cNvPr id="4" name="Slide Number Placeholder 3">
            <a:extLst>
              <a:ext uri="{FF2B5EF4-FFF2-40B4-BE49-F238E27FC236}">
                <a16:creationId xmlns:a16="http://schemas.microsoft.com/office/drawing/2014/main" id="{5F90E441-3222-0209-FA13-2C39DCBC5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48C083-4F47-4C71-8195-3D1BDA071E5D}"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54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82170-454F-4374-A382-D0B66F568786}"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146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B3D07-A5D7-6E42-BA25-01EE189D42E9}"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3088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4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mailto:hello@adapt.com.au" TargetMode="External"/><Relationship Id="rId2" Type="http://schemas.openxmlformats.org/officeDocument/2006/relationships/hyperlink" Target="https://adapt.com.au/" TargetMode="External"/><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mailto:hello@adapt.com.au" TargetMode="External"/><Relationship Id="rId2" Type="http://schemas.openxmlformats.org/officeDocument/2006/relationships/hyperlink" Target="https://adapt.com.au/" TargetMode="External"/><Relationship Id="rId1" Type="http://schemas.openxmlformats.org/officeDocument/2006/relationships/slideMaster" Target="../slideMasters/slideMaster2.xml"/><Relationship Id="rId5" Type="http://schemas.openxmlformats.org/officeDocument/2006/relationships/image" Target="../media/image12.svg"/><Relationship Id="rId4"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DAPT PM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343B80-94EE-E271-EBF3-94A776007DA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12192000" cy="4099855"/>
          </a:xfrm>
          <a:prstGeom prst="rect">
            <a:avLst/>
          </a:prstGeom>
        </p:spPr>
      </p:pic>
      <p:sp>
        <p:nvSpPr>
          <p:cNvPr id="8" name="Rectangle 7">
            <a:extLst>
              <a:ext uri="{FF2B5EF4-FFF2-40B4-BE49-F238E27FC236}">
                <a16:creationId xmlns:a16="http://schemas.microsoft.com/office/drawing/2014/main" id="{5FFD5208-CFF4-DE68-3BB7-1B0AFFF441D4}"/>
              </a:ext>
            </a:extLst>
          </p:cNvPr>
          <p:cNvSpPr/>
          <p:nvPr userDrawn="1"/>
        </p:nvSpPr>
        <p:spPr>
          <a:xfrm>
            <a:off x="0" y="3284999"/>
            <a:ext cx="12192000" cy="35729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183DCBA1-525A-5E0D-1519-7650CB8C9509}"/>
              </a:ext>
            </a:extLst>
          </p:cNvPr>
          <p:cNvSpPr/>
          <p:nvPr userDrawn="1"/>
        </p:nvSpPr>
        <p:spPr>
          <a:xfrm flipV="1">
            <a:off x="0" y="2997000"/>
            <a:ext cx="12192000"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a:extLst>
              <a:ext uri="{FF2B5EF4-FFF2-40B4-BE49-F238E27FC236}">
                <a16:creationId xmlns:a16="http://schemas.microsoft.com/office/drawing/2014/main" id="{E796F23C-9D05-B4CD-8FE7-4888C709237B}"/>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Persona Map</a:t>
            </a:r>
          </a:p>
        </p:txBody>
      </p:sp>
      <p:sp>
        <p:nvSpPr>
          <p:cNvPr id="3" name="Text Placeholder 9">
            <a:extLst>
              <a:ext uri="{FF2B5EF4-FFF2-40B4-BE49-F238E27FC236}">
                <a16:creationId xmlns:a16="http://schemas.microsoft.com/office/drawing/2014/main" id="{3B3D3B3A-E173-C384-FD47-7493EC36ADCD}"/>
              </a:ext>
            </a:extLst>
          </p:cNvPr>
          <p:cNvSpPr>
            <a:spLocks noGrp="1"/>
          </p:cNvSpPr>
          <p:nvPr>
            <p:ph type="body" sz="quarter" idx="10"/>
          </p:nvPr>
        </p:nvSpPr>
        <p:spPr>
          <a:xfrm>
            <a:off x="532564" y="4239107"/>
            <a:ext cx="9118758" cy="1319863"/>
          </a:xfrm>
          <a:prstGeom prst="rect">
            <a:avLst/>
          </a:prstGeom>
        </p:spPr>
        <p:txBody>
          <a:bodyPr/>
          <a:lstStyle>
            <a:lvl1pPr marL="0" indent="0">
              <a:lnSpc>
                <a:spcPct val="100000"/>
              </a:lnSpc>
              <a:buNone/>
              <a:defRPr sz="4000" b="1">
                <a:solidFill>
                  <a:schemeClr val="tx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4" name="Rectangle 3">
            <a:extLst>
              <a:ext uri="{FF2B5EF4-FFF2-40B4-BE49-F238E27FC236}">
                <a16:creationId xmlns:a16="http://schemas.microsoft.com/office/drawing/2014/main" id="{35687BA9-EC34-523C-E670-850E850F9210}"/>
              </a:ext>
            </a:extLst>
          </p:cNvPr>
          <p:cNvSpPr/>
          <p:nvPr userDrawn="1"/>
        </p:nvSpPr>
        <p:spPr>
          <a:xfrm>
            <a:off x="641133" y="5617783"/>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pic>
        <p:nvPicPr>
          <p:cNvPr id="6" name="Graphic 5">
            <a:extLst>
              <a:ext uri="{FF2B5EF4-FFF2-40B4-BE49-F238E27FC236}">
                <a16:creationId xmlns:a16="http://schemas.microsoft.com/office/drawing/2014/main" id="{FB9208F1-92FA-0AF2-8E21-84A2BD2729F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628085" y="6188988"/>
            <a:ext cx="1070428" cy="259030"/>
          </a:xfrm>
          <a:prstGeom prst="rect">
            <a:avLst/>
          </a:prstGeom>
        </p:spPr>
      </p:pic>
    </p:spTree>
    <p:extLst>
      <p:ext uri="{BB962C8B-B14F-4D97-AF65-F5344CB8AC3E}">
        <p14:creationId xmlns:p14="http://schemas.microsoft.com/office/powerpoint/2010/main" val="1601952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DAPT PM Cov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948F08B-A4E1-19F7-791B-B0B6748EBD7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12192000" cy="4099855"/>
          </a:xfrm>
          <a:prstGeom prst="rect">
            <a:avLst/>
          </a:prstGeom>
        </p:spPr>
      </p:pic>
      <p:sp>
        <p:nvSpPr>
          <p:cNvPr id="8" name="Rectangle 7">
            <a:extLst>
              <a:ext uri="{FF2B5EF4-FFF2-40B4-BE49-F238E27FC236}">
                <a16:creationId xmlns:a16="http://schemas.microsoft.com/office/drawing/2014/main" id="{5FFD5208-CFF4-DE68-3BB7-1B0AFFF441D4}"/>
              </a:ext>
            </a:extLst>
          </p:cNvPr>
          <p:cNvSpPr/>
          <p:nvPr userDrawn="1"/>
        </p:nvSpPr>
        <p:spPr>
          <a:xfrm>
            <a:off x="0" y="3284999"/>
            <a:ext cx="12192000" cy="35729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183DCBA1-525A-5E0D-1519-7650CB8C9509}"/>
              </a:ext>
            </a:extLst>
          </p:cNvPr>
          <p:cNvSpPr/>
          <p:nvPr userDrawn="1"/>
        </p:nvSpPr>
        <p:spPr>
          <a:xfrm flipV="1">
            <a:off x="0" y="2997000"/>
            <a:ext cx="12192000"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a:extLst>
              <a:ext uri="{FF2B5EF4-FFF2-40B4-BE49-F238E27FC236}">
                <a16:creationId xmlns:a16="http://schemas.microsoft.com/office/drawing/2014/main" id="{E796F23C-9D05-B4CD-8FE7-4888C709237B}"/>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Persona Map</a:t>
            </a:r>
          </a:p>
        </p:txBody>
      </p:sp>
      <p:sp>
        <p:nvSpPr>
          <p:cNvPr id="3" name="Text Placeholder 9">
            <a:extLst>
              <a:ext uri="{FF2B5EF4-FFF2-40B4-BE49-F238E27FC236}">
                <a16:creationId xmlns:a16="http://schemas.microsoft.com/office/drawing/2014/main" id="{3B3D3B3A-E173-C384-FD47-7493EC36ADCD}"/>
              </a:ext>
            </a:extLst>
          </p:cNvPr>
          <p:cNvSpPr>
            <a:spLocks noGrp="1"/>
          </p:cNvSpPr>
          <p:nvPr>
            <p:ph type="body" sz="quarter" idx="10"/>
          </p:nvPr>
        </p:nvSpPr>
        <p:spPr>
          <a:xfrm>
            <a:off x="532564" y="4239107"/>
            <a:ext cx="9118758" cy="549463"/>
          </a:xfrm>
          <a:prstGeom prst="rect">
            <a:avLst/>
          </a:prstGeom>
        </p:spPr>
        <p:txBody>
          <a:bodyPr/>
          <a:lstStyle>
            <a:lvl1pPr marL="0" indent="0">
              <a:lnSpc>
                <a:spcPct val="80000"/>
              </a:lnSpc>
              <a:buNone/>
              <a:defRPr sz="4000" b="1">
                <a:solidFill>
                  <a:schemeClr val="tx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4" name="Rectangle 3">
            <a:extLst>
              <a:ext uri="{FF2B5EF4-FFF2-40B4-BE49-F238E27FC236}">
                <a16:creationId xmlns:a16="http://schemas.microsoft.com/office/drawing/2014/main" id="{35687BA9-EC34-523C-E670-850E850F9210}"/>
              </a:ext>
            </a:extLst>
          </p:cNvPr>
          <p:cNvSpPr/>
          <p:nvPr userDrawn="1"/>
        </p:nvSpPr>
        <p:spPr>
          <a:xfrm>
            <a:off x="641133" y="5033757"/>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pic>
        <p:nvPicPr>
          <p:cNvPr id="6" name="Graphic 5">
            <a:extLst>
              <a:ext uri="{FF2B5EF4-FFF2-40B4-BE49-F238E27FC236}">
                <a16:creationId xmlns:a16="http://schemas.microsoft.com/office/drawing/2014/main" id="{FB9208F1-92FA-0AF2-8E21-84A2BD2729F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628085" y="6188988"/>
            <a:ext cx="1070428" cy="259030"/>
          </a:xfrm>
          <a:prstGeom prst="rect">
            <a:avLst/>
          </a:prstGeom>
        </p:spPr>
      </p:pic>
    </p:spTree>
    <p:extLst>
      <p:ext uri="{BB962C8B-B14F-4D97-AF65-F5344CB8AC3E}">
        <p14:creationId xmlns:p14="http://schemas.microsoft.com/office/powerpoint/2010/main" val="3239489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DAPT PM Cover Sec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1D89FF-90EF-9395-9CBF-36BF21C30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419108" y="0"/>
            <a:ext cx="4772891" cy="6857995"/>
          </a:xfrm>
          <a:prstGeom prst="rect">
            <a:avLst/>
          </a:prstGeom>
        </p:spPr>
      </p:pic>
      <p:sp>
        <p:nvSpPr>
          <p:cNvPr id="8" name="Rectangle 7">
            <a:extLst>
              <a:ext uri="{FF2B5EF4-FFF2-40B4-BE49-F238E27FC236}">
                <a16:creationId xmlns:a16="http://schemas.microsoft.com/office/drawing/2014/main" id="{7D6750EB-3604-A514-E167-1D65CD4F8CDB}"/>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85A45807-E976-E069-D494-3ACD8AF28824}"/>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Graphic 1">
            <a:extLst>
              <a:ext uri="{FF2B5EF4-FFF2-40B4-BE49-F238E27FC236}">
                <a16:creationId xmlns:a16="http://schemas.microsoft.com/office/drawing/2014/main" id="{CDE00A29-9862-D143-E768-BF82BA5ECF5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20240" y="6188988"/>
            <a:ext cx="1070428" cy="259030"/>
          </a:xfrm>
          <a:prstGeom prst="rect">
            <a:avLst/>
          </a:prstGeom>
        </p:spPr>
      </p:pic>
      <p:sp>
        <p:nvSpPr>
          <p:cNvPr id="3" name="Text Placeholder 10">
            <a:extLst>
              <a:ext uri="{FF2B5EF4-FFF2-40B4-BE49-F238E27FC236}">
                <a16:creationId xmlns:a16="http://schemas.microsoft.com/office/drawing/2014/main" id="{4D34E4A8-66E4-179A-6D68-E08A131C5D7C}"/>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4" name="Content Placeholder 15">
            <a:extLst>
              <a:ext uri="{FF2B5EF4-FFF2-40B4-BE49-F238E27FC236}">
                <a16:creationId xmlns:a16="http://schemas.microsoft.com/office/drawing/2014/main" id="{E01D5617-DFA1-0AC5-D30C-DFCCBECB3079}"/>
              </a:ext>
            </a:extLst>
          </p:cNvPr>
          <p:cNvSpPr>
            <a:spLocks noGrp="1"/>
          </p:cNvSpPr>
          <p:nvPr>
            <p:ph sz="quarter" idx="11"/>
          </p:nvPr>
        </p:nvSpPr>
        <p:spPr>
          <a:xfrm>
            <a:off x="530454" y="2815774"/>
            <a:ext cx="7394344" cy="1136803"/>
          </a:xfrm>
          <a:prstGeom prst="rect">
            <a:avLst/>
          </a:prstGeom>
        </p:spPr>
        <p:txBody>
          <a:bodyPr/>
          <a:lstStyle>
            <a:lvl1pPr marL="0" indent="0">
              <a:lnSpc>
                <a:spcPct val="100000"/>
              </a:lnSpc>
              <a:spcBef>
                <a:spcPts val="0"/>
              </a:spcBef>
              <a:buNone/>
              <a:defRPr sz="3800" b="1">
                <a:solidFill>
                  <a:schemeClr val="tx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5" name="Rectangle 4">
            <a:extLst>
              <a:ext uri="{FF2B5EF4-FFF2-40B4-BE49-F238E27FC236}">
                <a16:creationId xmlns:a16="http://schemas.microsoft.com/office/drawing/2014/main" id="{310983E0-B27B-727E-E0D1-FB3FBE893EBE}"/>
              </a:ext>
            </a:extLst>
          </p:cNvPr>
          <p:cNvSpPr/>
          <p:nvPr userDrawn="1"/>
        </p:nvSpPr>
        <p:spPr>
          <a:xfrm>
            <a:off x="664283" y="4168258"/>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4084630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DAPT PM Cover Sec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06ECEA-3A15-335A-5597-ED87B7BB271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419108" y="0"/>
            <a:ext cx="4772891" cy="6857995"/>
          </a:xfrm>
          <a:prstGeom prst="rect">
            <a:avLst/>
          </a:prstGeom>
        </p:spPr>
      </p:pic>
      <p:sp>
        <p:nvSpPr>
          <p:cNvPr id="8" name="Rectangle 7">
            <a:extLst>
              <a:ext uri="{FF2B5EF4-FFF2-40B4-BE49-F238E27FC236}">
                <a16:creationId xmlns:a16="http://schemas.microsoft.com/office/drawing/2014/main" id="{7D6750EB-3604-A514-E167-1D65CD4F8CDB}"/>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85A45807-E976-E069-D494-3ACD8AF28824}"/>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Graphic 1">
            <a:extLst>
              <a:ext uri="{FF2B5EF4-FFF2-40B4-BE49-F238E27FC236}">
                <a16:creationId xmlns:a16="http://schemas.microsoft.com/office/drawing/2014/main" id="{CDE00A29-9862-D143-E768-BF82BA5ECF5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20240" y="6188988"/>
            <a:ext cx="1070428" cy="259030"/>
          </a:xfrm>
          <a:prstGeom prst="rect">
            <a:avLst/>
          </a:prstGeom>
        </p:spPr>
      </p:pic>
      <p:sp>
        <p:nvSpPr>
          <p:cNvPr id="6" name="Rectangle 5">
            <a:extLst>
              <a:ext uri="{FF2B5EF4-FFF2-40B4-BE49-F238E27FC236}">
                <a16:creationId xmlns:a16="http://schemas.microsoft.com/office/drawing/2014/main" id="{D3F52858-C49A-FA4B-A8D2-A7BC34D06442}"/>
              </a:ext>
            </a:extLst>
          </p:cNvPr>
          <p:cNvSpPr/>
          <p:nvPr userDrawn="1"/>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0" name="Text Placeholder 10">
            <a:extLst>
              <a:ext uri="{FF2B5EF4-FFF2-40B4-BE49-F238E27FC236}">
                <a16:creationId xmlns:a16="http://schemas.microsoft.com/office/drawing/2014/main" id="{3AC90290-45B5-85AE-7B19-EDE87C398995}"/>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1" name="Content Placeholder 15">
            <a:extLst>
              <a:ext uri="{FF2B5EF4-FFF2-40B4-BE49-F238E27FC236}">
                <a16:creationId xmlns:a16="http://schemas.microsoft.com/office/drawing/2014/main" id="{BFEAD8F7-EBC1-14CA-8775-080B74A1E951}"/>
              </a:ext>
            </a:extLst>
          </p:cNvPr>
          <p:cNvSpPr>
            <a:spLocks noGrp="1"/>
          </p:cNvSpPr>
          <p:nvPr>
            <p:ph sz="quarter" idx="11"/>
          </p:nvPr>
        </p:nvSpPr>
        <p:spPr>
          <a:xfrm>
            <a:off x="530454" y="2815774"/>
            <a:ext cx="7394344" cy="584061"/>
          </a:xfrm>
          <a:prstGeom prst="rect">
            <a:avLst/>
          </a:prstGeom>
        </p:spPr>
        <p:txBody>
          <a:bodyPr/>
          <a:lstStyle>
            <a:lvl1pPr marL="0" indent="0">
              <a:lnSpc>
                <a:spcPct val="100000"/>
              </a:lnSpc>
              <a:spcBef>
                <a:spcPts val="0"/>
              </a:spcBef>
              <a:buNone/>
              <a:defRPr sz="3800" b="1">
                <a:solidFill>
                  <a:schemeClr val="tx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Tree>
    <p:extLst>
      <p:ext uri="{BB962C8B-B14F-4D97-AF65-F5344CB8AC3E}">
        <p14:creationId xmlns:p14="http://schemas.microsoft.com/office/powerpoint/2010/main" val="1400174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ADAPT PM Cover Sec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BDED16-4234-5746-CE39-0986B57A45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419108" y="0"/>
            <a:ext cx="4772891" cy="6857995"/>
          </a:xfrm>
          <a:prstGeom prst="rect">
            <a:avLst/>
          </a:prstGeom>
        </p:spPr>
      </p:pic>
      <p:sp>
        <p:nvSpPr>
          <p:cNvPr id="8" name="Rectangle 7">
            <a:extLst>
              <a:ext uri="{FF2B5EF4-FFF2-40B4-BE49-F238E27FC236}">
                <a16:creationId xmlns:a16="http://schemas.microsoft.com/office/drawing/2014/main" id="{7D6750EB-3604-A514-E167-1D65CD4F8CDB}"/>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85A45807-E976-E069-D494-3ACD8AF28824}"/>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Graphic 1">
            <a:extLst>
              <a:ext uri="{FF2B5EF4-FFF2-40B4-BE49-F238E27FC236}">
                <a16:creationId xmlns:a16="http://schemas.microsoft.com/office/drawing/2014/main" id="{CDE00A29-9862-D143-E768-BF82BA5ECF5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20240" y="6188988"/>
            <a:ext cx="1070428" cy="259030"/>
          </a:xfrm>
          <a:prstGeom prst="rect">
            <a:avLst/>
          </a:prstGeom>
        </p:spPr>
      </p:pic>
      <p:sp>
        <p:nvSpPr>
          <p:cNvPr id="3" name="Content Placeholder 15">
            <a:extLst>
              <a:ext uri="{FF2B5EF4-FFF2-40B4-BE49-F238E27FC236}">
                <a16:creationId xmlns:a16="http://schemas.microsoft.com/office/drawing/2014/main" id="{DB91B406-F16A-F54F-B99E-5DCF446B051E}"/>
              </a:ext>
            </a:extLst>
          </p:cNvPr>
          <p:cNvSpPr>
            <a:spLocks noGrp="1"/>
          </p:cNvSpPr>
          <p:nvPr>
            <p:ph sz="quarter" idx="11"/>
          </p:nvPr>
        </p:nvSpPr>
        <p:spPr>
          <a:xfrm>
            <a:off x="530454" y="2554519"/>
            <a:ext cx="7394344" cy="1136803"/>
          </a:xfrm>
          <a:prstGeom prst="rect">
            <a:avLst/>
          </a:prstGeom>
        </p:spPr>
        <p:txBody>
          <a:bodyPr/>
          <a:lstStyle>
            <a:lvl1pPr marL="0" indent="0">
              <a:lnSpc>
                <a:spcPct val="100000"/>
              </a:lnSpc>
              <a:spcBef>
                <a:spcPts val="0"/>
              </a:spcBef>
              <a:buNone/>
              <a:defRPr sz="3800" b="1">
                <a:solidFill>
                  <a:schemeClr val="tx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4" name="Rectangle 3">
            <a:extLst>
              <a:ext uri="{FF2B5EF4-FFF2-40B4-BE49-F238E27FC236}">
                <a16:creationId xmlns:a16="http://schemas.microsoft.com/office/drawing/2014/main" id="{B40A8DA7-F8E0-1289-4540-93CE6F1762F4}"/>
              </a:ext>
            </a:extLst>
          </p:cNvPr>
          <p:cNvSpPr/>
          <p:nvPr userDrawn="1"/>
        </p:nvSpPr>
        <p:spPr>
          <a:xfrm>
            <a:off x="664283" y="389442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364778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ADAPT PM Cover Sec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12413B-727A-4DB0-856A-53EB8EE7A18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419108" y="0"/>
            <a:ext cx="4772891" cy="6857995"/>
          </a:xfrm>
          <a:prstGeom prst="rect">
            <a:avLst/>
          </a:prstGeom>
        </p:spPr>
      </p:pic>
      <p:sp>
        <p:nvSpPr>
          <p:cNvPr id="8" name="Rectangle 7">
            <a:extLst>
              <a:ext uri="{FF2B5EF4-FFF2-40B4-BE49-F238E27FC236}">
                <a16:creationId xmlns:a16="http://schemas.microsoft.com/office/drawing/2014/main" id="{7D6750EB-3604-A514-E167-1D65CD4F8CDB}"/>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85A45807-E976-E069-D494-3ACD8AF28824}"/>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Graphic 1">
            <a:extLst>
              <a:ext uri="{FF2B5EF4-FFF2-40B4-BE49-F238E27FC236}">
                <a16:creationId xmlns:a16="http://schemas.microsoft.com/office/drawing/2014/main" id="{CDE00A29-9862-D143-E768-BF82BA5ECF5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20240" y="6188988"/>
            <a:ext cx="1070428" cy="259030"/>
          </a:xfrm>
          <a:prstGeom prst="rect">
            <a:avLst/>
          </a:prstGeom>
        </p:spPr>
      </p:pic>
      <p:sp>
        <p:nvSpPr>
          <p:cNvPr id="5" name="Text Placeholder 10">
            <a:extLst>
              <a:ext uri="{FF2B5EF4-FFF2-40B4-BE49-F238E27FC236}">
                <a16:creationId xmlns:a16="http://schemas.microsoft.com/office/drawing/2014/main" id="{13A639E5-AD79-2860-61EC-8B85574A0D70}"/>
              </a:ext>
            </a:extLst>
          </p:cNvPr>
          <p:cNvSpPr>
            <a:spLocks noGrp="1"/>
          </p:cNvSpPr>
          <p:nvPr>
            <p:ph type="body" sz="quarter" idx="11"/>
          </p:nvPr>
        </p:nvSpPr>
        <p:spPr>
          <a:xfrm>
            <a:off x="529851" y="2930714"/>
            <a:ext cx="7365917" cy="4982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800" b="1">
                <a:solidFill>
                  <a:schemeClr val="tx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Click to edit Master text</a:t>
            </a:r>
          </a:p>
          <a:p>
            <a:pPr lvl="0"/>
            <a:endParaRPr lang="en-GB"/>
          </a:p>
        </p:txBody>
      </p:sp>
      <p:sp>
        <p:nvSpPr>
          <p:cNvPr id="6" name="Rectangle 5">
            <a:extLst>
              <a:ext uri="{FF2B5EF4-FFF2-40B4-BE49-F238E27FC236}">
                <a16:creationId xmlns:a16="http://schemas.microsoft.com/office/drawing/2014/main" id="{461653EF-5052-E6AE-5A0B-541AB1A2C28C}"/>
              </a:ext>
            </a:extLst>
          </p:cNvPr>
          <p:cNvSpPr/>
          <p:nvPr userDrawn="1"/>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2986593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_Title Slide">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D1881A9B-42CE-5917-F136-ACE864C10E8B}"/>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F20AB313-D176-64F3-A93E-22C1D30812B4}"/>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4FEBBC68-A5DF-7818-C7D3-7EF7269BFB0E}"/>
              </a:ext>
            </a:extLst>
          </p:cNvPr>
          <p:cNvSpPr>
            <a:spLocks noGrp="1"/>
          </p:cNvSpPr>
          <p:nvPr>
            <p:ph sz="quarter" idx="10"/>
          </p:nvPr>
        </p:nvSpPr>
        <p:spPr>
          <a:xfrm>
            <a:off x="231673" y="188458"/>
            <a:ext cx="10261600" cy="406626"/>
          </a:xfrm>
          <a:prstGeom prst="rect">
            <a:avLst/>
          </a:prstGeom>
        </p:spPr>
        <p:txBody>
          <a:bodyPr/>
          <a:lstStyle>
            <a:lvl1pPr marL="0" indent="0">
              <a:buNone/>
              <a:defRPr sz="24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14" name="Content Placeholder 13">
            <a:extLst>
              <a:ext uri="{FF2B5EF4-FFF2-40B4-BE49-F238E27FC236}">
                <a16:creationId xmlns:a16="http://schemas.microsoft.com/office/drawing/2014/main" id="{BE1791A6-1862-32B5-3607-27874E364AE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0332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_Title Slide (for 2 lines)">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53C234E5-F866-5554-7BDB-10858B54CD98}"/>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16343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HITE_A">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F3CEE6D4-1935-6D49-82F9-C2222109F933}"/>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63394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_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0458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_Title Slide">
    <p:bg>
      <p:bgPr>
        <a:solidFill>
          <a:schemeClr val="accent6">
            <a:lumMod val="10000"/>
          </a:schemeClr>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B0ACAEB-C55E-E7AC-1E07-97E0A50CE2BC}"/>
              </a:ext>
            </a:extLst>
          </p:cNvPr>
          <p:cNvCxnSpPr>
            <a:cxnSpLocks/>
          </p:cNvCxnSpPr>
          <p:nvPr userDrawn="1"/>
        </p:nvCxnSpPr>
        <p:spPr>
          <a:xfrm>
            <a:off x="328246" y="701172"/>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ipart&#10;&#10;Description automatically generated">
            <a:extLst>
              <a:ext uri="{FF2B5EF4-FFF2-40B4-BE49-F238E27FC236}">
                <a16:creationId xmlns:a16="http://schemas.microsoft.com/office/drawing/2014/main" id="{BEE3C352-128A-3587-4625-DFCBACB8F6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
        <p:nvSpPr>
          <p:cNvPr id="2" name="Content Placeholder 8">
            <a:extLst>
              <a:ext uri="{FF2B5EF4-FFF2-40B4-BE49-F238E27FC236}">
                <a16:creationId xmlns:a16="http://schemas.microsoft.com/office/drawing/2014/main" id="{16565034-E4CE-1C39-66E6-3564C89CE59C}"/>
              </a:ext>
            </a:extLst>
          </p:cNvPr>
          <p:cNvSpPr>
            <a:spLocks noGrp="1"/>
          </p:cNvSpPr>
          <p:nvPr>
            <p:ph sz="quarter" idx="10"/>
          </p:nvPr>
        </p:nvSpPr>
        <p:spPr>
          <a:xfrm>
            <a:off x="231673" y="188458"/>
            <a:ext cx="10261600" cy="406626"/>
          </a:xfrm>
          <a:prstGeom prst="rect">
            <a:avLst/>
          </a:prstGeom>
        </p:spPr>
        <p:txBody>
          <a:bodyPr/>
          <a:lstStyle>
            <a:lvl1pPr marL="0" indent="0">
              <a:buNone/>
              <a:defRPr sz="24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F7BA7D96-2395-F9FD-50C6-5361CEFAF83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228745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White_Title Slide (for 2 lines)">
    <p:bg>
      <p:bgPr>
        <a:solidFill>
          <a:schemeClr val="bg2">
            <a:lumMod val="10000"/>
          </a:schemeClr>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50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pic>
        <p:nvPicPr>
          <p:cNvPr id="6" name="Picture 5" descr="A picture containing text, clipart&#10;&#10;Description automatically generated">
            <a:extLst>
              <a:ext uri="{FF2B5EF4-FFF2-40B4-BE49-F238E27FC236}">
                <a16:creationId xmlns:a16="http://schemas.microsoft.com/office/drawing/2014/main" id="{C222FF3C-2C22-80E5-C3A2-B5C2B7D585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1119312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CK_A">
    <p:bg>
      <p:bgPr>
        <a:solidFill>
          <a:schemeClr val="accent6">
            <a:lumMod val="1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AF9974-07D9-7F78-1870-22D1777E972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2263816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_BLACK">
    <p:bg>
      <p:bgPr>
        <a:solidFill>
          <a:schemeClr val="accent6">
            <a:lumMod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8421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_WHIT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543EF46-04E7-6AF6-2D75-CEA6CCDA3C5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3576526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_BLACK">
    <p:bg>
      <p:bgPr>
        <a:solidFill>
          <a:schemeClr val="accent6">
            <a:lumMod val="10000"/>
          </a:schemeClr>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ext, clipart&#10;&#10;Description automatically generated">
            <a:extLst>
              <a:ext uri="{FF2B5EF4-FFF2-40B4-BE49-F238E27FC236}">
                <a16:creationId xmlns:a16="http://schemas.microsoft.com/office/drawing/2014/main" id="{6543EF46-04E7-6AF6-2D75-CEA6CCDA3C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20522518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 Line_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39309F-47DF-394C-9F92-75A6A51FC91A}"/>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descr="A picture containing drawing&#10;&#10;Description automatically generated">
            <a:extLst>
              <a:ext uri="{FF2B5EF4-FFF2-40B4-BE49-F238E27FC236}">
                <a16:creationId xmlns:a16="http://schemas.microsoft.com/office/drawing/2014/main" id="{EB63E9D7-F272-6287-34FA-39A37A533A8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6121046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D Line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E73387-01F1-F395-612A-DA488D756D56}"/>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1663608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6" name="Picture 5" descr="A white letter a with a black background&#10;&#10;Description automatically generated">
            <a:extLst>
              <a:ext uri="{FF2B5EF4-FFF2-40B4-BE49-F238E27FC236}">
                <a16:creationId xmlns:a16="http://schemas.microsoft.com/office/drawing/2014/main" id="{9A14A3A5-FB67-4E8D-7857-B55180CC52A9}"/>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7" name="Group 6">
            <a:extLst>
              <a:ext uri="{FF2B5EF4-FFF2-40B4-BE49-F238E27FC236}">
                <a16:creationId xmlns:a16="http://schemas.microsoft.com/office/drawing/2014/main" id="{0CE4C156-5B18-9160-A74F-3B6067E9E87A}"/>
              </a:ext>
            </a:extLst>
          </p:cNvPr>
          <p:cNvGrpSpPr/>
          <p:nvPr userDrawn="1"/>
        </p:nvGrpSpPr>
        <p:grpSpPr>
          <a:xfrm>
            <a:off x="1083907" y="6062651"/>
            <a:ext cx="2668365" cy="226977"/>
            <a:chOff x="712794" y="6196131"/>
            <a:chExt cx="3390094" cy="288369"/>
          </a:xfrm>
        </p:grpSpPr>
        <p:pic>
          <p:nvPicPr>
            <p:cNvPr id="8" name="Graphic 7">
              <a:extLst>
                <a:ext uri="{FF2B5EF4-FFF2-40B4-BE49-F238E27FC236}">
                  <a16:creationId xmlns:a16="http://schemas.microsoft.com/office/drawing/2014/main" id="{93E5ED21-6943-C975-7A5A-1C33AE51D2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9" name="Graphic 8">
              <a:extLst>
                <a:ext uri="{FF2B5EF4-FFF2-40B4-BE49-F238E27FC236}">
                  <a16:creationId xmlns:a16="http://schemas.microsoft.com/office/drawing/2014/main" id="{BEF8C383-76BC-ADF4-DB3D-81C6185027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2" name="Rectangle 11">
            <a:extLst>
              <a:ext uri="{FF2B5EF4-FFF2-40B4-BE49-F238E27FC236}">
                <a16:creationId xmlns:a16="http://schemas.microsoft.com/office/drawing/2014/main" id="{1B23F305-C432-D9EB-B99E-463FCF64E592}"/>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649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ER_Cover">
    <p:spTree>
      <p:nvGrpSpPr>
        <p:cNvPr id="1" name=""/>
        <p:cNvGrpSpPr/>
        <p:nvPr/>
      </p:nvGrpSpPr>
      <p:grpSpPr>
        <a:xfrm>
          <a:off x="0" y="0"/>
          <a:ext cx="0" cy="0"/>
          <a:chOff x="0" y="0"/>
          <a:chExt cx="0" cy="0"/>
        </a:xfrm>
      </p:grpSpPr>
      <p:sp>
        <p:nvSpPr>
          <p:cNvPr id="8" name="bg object 17">
            <a:extLst>
              <a:ext uri="{FF2B5EF4-FFF2-40B4-BE49-F238E27FC236}">
                <a16:creationId xmlns:a16="http://schemas.microsoft.com/office/drawing/2014/main" id="{490AC433-DC3D-1FD2-2F83-F559E72D80B5}"/>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8931218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LD_A Cover">
    <p:bg>
      <p:bgPr>
        <a:solidFill>
          <a:schemeClr val="accent6"/>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07CCF91-552E-4530-A8DE-432166D80762}"/>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
        <p:nvSpPr>
          <p:cNvPr id="4" name="Rectangle 3">
            <a:extLst>
              <a:ext uri="{FF2B5EF4-FFF2-40B4-BE49-F238E27FC236}">
                <a16:creationId xmlns:a16="http://schemas.microsoft.com/office/drawing/2014/main" id="{792380EA-0317-41DD-8F50-D948FBDB08AF}"/>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5531815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LD_ADAPT Contact">
    <p:bg>
      <p:bgPr>
        <a:solidFill>
          <a:schemeClr val="accent6"/>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sp>
        <p:nvSpPr>
          <p:cNvPr id="13" name="Rectangle 12">
            <a:hlinkClick r:id="rId2"/>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3"/>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picture containing logo&#10;&#10;Description automatically generated">
            <a:extLst>
              <a:ext uri="{FF2B5EF4-FFF2-40B4-BE49-F238E27FC236}">
                <a16:creationId xmlns:a16="http://schemas.microsoft.com/office/drawing/2014/main" id="{D21270FA-30E7-1E4C-9FBE-D95D27046CDD}"/>
              </a:ext>
            </a:extLst>
          </p:cNvPr>
          <p:cNvPicPr>
            <a:picLocks noChangeAspect="1"/>
          </p:cNvPicPr>
          <p:nvPr userDrawn="1"/>
        </p:nvPicPr>
        <p:blipFill>
          <a:blip r:embed="rId4"/>
          <a:stretch>
            <a:fillRect/>
          </a:stretch>
        </p:blipFill>
        <p:spPr>
          <a:xfrm>
            <a:off x="5382183" y="2894115"/>
            <a:ext cx="1427630" cy="347200"/>
          </a:xfrm>
          <a:prstGeom prst="rect">
            <a:avLst/>
          </a:prstGeom>
        </p:spPr>
      </p:pic>
      <p:pic>
        <p:nvPicPr>
          <p:cNvPr id="12" name="Graphic 11">
            <a:extLst>
              <a:ext uri="{FF2B5EF4-FFF2-40B4-BE49-F238E27FC236}">
                <a16:creationId xmlns:a16="http://schemas.microsoft.com/office/drawing/2014/main" id="{5DEC55C3-5A35-4ECE-8D11-95B0C41D811D}"/>
              </a:ext>
            </a:extLst>
          </p:cNvPr>
          <p:cNvPicPr>
            <a:picLocks noChangeAspect="1"/>
          </p:cNvPicPr>
          <p:nvPr userDrawn="1"/>
        </p:nvPicPr>
        <p:blipFill rotWithShape="1">
          <a:blip>
            <a:alphaModFix amt="30000"/>
            <a:extLst>
              <a:ext uri="{96DAC541-7B7A-43D3-8B79-37D633B846F1}">
                <asvg:svgBlip xmlns:asvg="http://schemas.microsoft.com/office/drawing/2016/SVG/main" r:embed="rId5"/>
              </a:ext>
            </a:extLst>
          </a:blip>
          <a:srcRect t="24316" r="18761" b="20587"/>
          <a:stretch/>
        </p:blipFill>
        <p:spPr>
          <a:xfrm>
            <a:off x="5869172" y="1"/>
            <a:ext cx="6322827" cy="6858000"/>
          </a:xfrm>
          <a:prstGeom prst="rect">
            <a:avLst/>
          </a:prstGeom>
        </p:spPr>
      </p:pic>
      <p:sp>
        <p:nvSpPr>
          <p:cNvPr id="16" name="Rectangle 15">
            <a:extLst>
              <a:ext uri="{FF2B5EF4-FFF2-40B4-BE49-F238E27FC236}">
                <a16:creationId xmlns:a16="http://schemas.microsoft.com/office/drawing/2014/main" id="{E9DE8F7A-85EF-452E-9B46-C11DCC83142A}"/>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824428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6417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DAPT PM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343B80-94EE-E271-EBF3-94A776007DA3}"/>
              </a:ext>
            </a:extLst>
          </p:cNvPr>
          <p:cNvPicPr>
            <a:picLocks noChangeAspect="1"/>
          </p:cNvPicPr>
          <p:nvPr userDrawn="1"/>
        </p:nvPicPr>
        <p:blipFill>
          <a:blip r:embed="rId2">
            <a:extLst>
              <a:ext uri="{28A0092B-C50C-407E-A947-70E740481C1C}">
                <a14:useLocalDpi xmlns:a14="http://schemas.microsoft.com/office/drawing/2010/main" val="0"/>
              </a:ext>
            </a:extLst>
          </a:blip>
          <a:srcRect t="20427" b="19577"/>
          <a:stretch>
            <a:fillRect/>
          </a:stretch>
        </p:blipFill>
        <p:spPr>
          <a:xfrm>
            <a:off x="0" y="-1"/>
            <a:ext cx="12192000" cy="4099855"/>
          </a:xfrm>
          <a:prstGeom prst="rect">
            <a:avLst/>
          </a:prstGeom>
        </p:spPr>
      </p:pic>
      <p:sp>
        <p:nvSpPr>
          <p:cNvPr id="8" name="Rectangle 7">
            <a:extLst>
              <a:ext uri="{FF2B5EF4-FFF2-40B4-BE49-F238E27FC236}">
                <a16:creationId xmlns:a16="http://schemas.microsoft.com/office/drawing/2014/main" id="{5FFD5208-CFF4-DE68-3BB7-1B0AFFF441D4}"/>
              </a:ext>
            </a:extLst>
          </p:cNvPr>
          <p:cNvSpPr/>
          <p:nvPr userDrawn="1"/>
        </p:nvSpPr>
        <p:spPr>
          <a:xfrm>
            <a:off x="0" y="3284999"/>
            <a:ext cx="12192000" cy="35729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183DCBA1-525A-5E0D-1519-7650CB8C9509}"/>
              </a:ext>
            </a:extLst>
          </p:cNvPr>
          <p:cNvSpPr/>
          <p:nvPr userDrawn="1"/>
        </p:nvSpPr>
        <p:spPr>
          <a:xfrm flipV="1">
            <a:off x="0" y="2997000"/>
            <a:ext cx="12192000"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4086636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DAPT PM Cover Sec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1D89FF-90EF-9395-9CBF-36BF21C3038B}"/>
              </a:ext>
            </a:extLst>
          </p:cNvPr>
          <p:cNvPicPr>
            <a:picLocks noChangeAspect="1"/>
          </p:cNvPicPr>
          <p:nvPr userDrawn="1"/>
        </p:nvPicPr>
        <p:blipFill>
          <a:blip r:embed="rId2">
            <a:extLst>
              <a:ext uri="{28A0092B-C50C-407E-A947-70E740481C1C}">
                <a14:useLocalDpi xmlns:a14="http://schemas.microsoft.com/office/drawing/2010/main" val="0"/>
              </a:ext>
            </a:extLst>
          </a:blip>
          <a:srcRect l="30496" r="30496"/>
          <a:stretch/>
        </p:blipFill>
        <p:spPr>
          <a:xfrm>
            <a:off x="7419108" y="0"/>
            <a:ext cx="4772891" cy="6857995"/>
          </a:xfrm>
          <a:prstGeom prst="rect">
            <a:avLst/>
          </a:prstGeom>
        </p:spPr>
      </p:pic>
      <p:sp>
        <p:nvSpPr>
          <p:cNvPr id="8" name="Rectangle 7">
            <a:extLst>
              <a:ext uri="{FF2B5EF4-FFF2-40B4-BE49-F238E27FC236}">
                <a16:creationId xmlns:a16="http://schemas.microsoft.com/office/drawing/2014/main" id="{7D6750EB-3604-A514-E167-1D65CD4F8CDB}"/>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85A45807-E976-E069-D494-3ACD8AF28824}"/>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0110272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_WHIT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543EF46-04E7-6AF6-2D75-CEA6CCDA3C5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37635628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WHITE_A">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F3CEE6D4-1935-6D49-82F9-C2222109F933}"/>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12475905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_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54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BLACK">
    <p:bg>
      <p:bgPr>
        <a:solidFill>
          <a:schemeClr val="accent6">
            <a:lumMod val="10000"/>
          </a:schemeClr>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ext, clipart&#10;&#10;Description automatically generated">
            <a:extLst>
              <a:ext uri="{FF2B5EF4-FFF2-40B4-BE49-F238E27FC236}">
                <a16:creationId xmlns:a16="http://schemas.microsoft.com/office/drawing/2014/main" id="{6543EF46-04E7-6AF6-2D75-CEA6CCDA3C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13597153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CK_A">
    <p:bg>
      <p:bgPr>
        <a:solidFill>
          <a:schemeClr val="accent6">
            <a:lumMod val="1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AF9974-07D9-7F78-1870-22D1777E972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37921969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_BLACK">
    <p:bg>
      <p:bgPr>
        <a:solidFill>
          <a:schemeClr val="accent6">
            <a:lumMod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69996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D Line_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39309F-47DF-394C-9F92-75A6A51FC91A}"/>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descr="A picture containing drawing&#10;&#10;Description automatically generated">
            <a:extLst>
              <a:ext uri="{FF2B5EF4-FFF2-40B4-BE49-F238E27FC236}">
                <a16:creationId xmlns:a16="http://schemas.microsoft.com/office/drawing/2014/main" id="{EB63E9D7-F272-6287-34FA-39A37A533A8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681261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D Line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E73387-01F1-F395-612A-DA488D756D56}"/>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2144555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_Cover">
    <p:spTree>
      <p:nvGrpSpPr>
        <p:cNvPr id="1" name=""/>
        <p:cNvGrpSpPr/>
        <p:nvPr/>
      </p:nvGrpSpPr>
      <p:grpSpPr>
        <a:xfrm>
          <a:off x="0" y="0"/>
          <a:ext cx="0" cy="0"/>
          <a:chOff x="0" y="0"/>
          <a:chExt cx="0" cy="0"/>
        </a:xfrm>
      </p:grpSpPr>
      <p:sp>
        <p:nvSpPr>
          <p:cNvPr id="8" name="bg object 17">
            <a:extLst>
              <a:ext uri="{FF2B5EF4-FFF2-40B4-BE49-F238E27FC236}">
                <a16:creationId xmlns:a16="http://schemas.microsoft.com/office/drawing/2014/main" id="{490AC433-DC3D-1FD2-2F83-F559E72D80B5}"/>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400220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LD_A Cover">
    <p:bg>
      <p:bgPr>
        <a:solidFill>
          <a:schemeClr val="accent6"/>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07CCF91-552E-4530-A8DE-432166D80762}"/>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
        <p:nvSpPr>
          <p:cNvPr id="4" name="Rectangle 3">
            <a:extLst>
              <a:ext uri="{FF2B5EF4-FFF2-40B4-BE49-F238E27FC236}">
                <a16:creationId xmlns:a16="http://schemas.microsoft.com/office/drawing/2014/main" id="{792380EA-0317-41DD-8F50-D948FBDB08AF}"/>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2790959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LD_ADAPT Contact">
    <p:bg>
      <p:bgPr>
        <a:solidFill>
          <a:schemeClr val="accent6"/>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0A982FF-725C-53DC-F689-C9CDC64A35D9}"/>
              </a:ext>
            </a:extLst>
          </p:cNvPr>
          <p:cNvGrpSpPr/>
          <p:nvPr userDrawn="1"/>
        </p:nvGrpSpPr>
        <p:grpSpPr>
          <a:xfrm>
            <a:off x="3436593" y="2894115"/>
            <a:ext cx="5318811" cy="953583"/>
            <a:chOff x="3436593" y="2894115"/>
            <a:chExt cx="5318811" cy="953583"/>
          </a:xfrm>
        </p:grpSpPr>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sp>
          <p:nvSpPr>
            <p:cNvPr id="13" name="Rectangle 12">
              <a:hlinkClick r:id="rId2"/>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3"/>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picture containing logo&#10;&#10;Description automatically generated">
              <a:extLst>
                <a:ext uri="{FF2B5EF4-FFF2-40B4-BE49-F238E27FC236}">
                  <a16:creationId xmlns:a16="http://schemas.microsoft.com/office/drawing/2014/main" id="{D21270FA-30E7-1E4C-9FBE-D95D27046CDD}"/>
                </a:ext>
              </a:extLst>
            </p:cNvPr>
            <p:cNvPicPr>
              <a:picLocks noChangeAspect="1"/>
            </p:cNvPicPr>
            <p:nvPr userDrawn="1"/>
          </p:nvPicPr>
          <p:blipFill>
            <a:blip r:embed="rId4"/>
            <a:stretch>
              <a:fillRect/>
            </a:stretch>
          </p:blipFill>
          <p:spPr>
            <a:xfrm>
              <a:off x="5382183" y="2894115"/>
              <a:ext cx="1427630" cy="347200"/>
            </a:xfrm>
            <a:prstGeom prst="rect">
              <a:avLst/>
            </a:prstGeom>
          </p:spPr>
        </p:pic>
      </p:grpSp>
      <p:pic>
        <p:nvPicPr>
          <p:cNvPr id="12" name="Graphic 11">
            <a:extLst>
              <a:ext uri="{FF2B5EF4-FFF2-40B4-BE49-F238E27FC236}">
                <a16:creationId xmlns:a16="http://schemas.microsoft.com/office/drawing/2014/main" id="{5DEC55C3-5A35-4ECE-8D11-95B0C41D811D}"/>
              </a:ext>
            </a:extLst>
          </p:cNvPr>
          <p:cNvPicPr>
            <a:picLocks noChangeAspect="1"/>
          </p:cNvPicPr>
          <p:nvPr userDrawn="1"/>
        </p:nvPicPr>
        <p:blipFill rotWithShape="1">
          <a:blip>
            <a:alphaModFix amt="30000"/>
            <a:extLst>
              <a:ext uri="{96DAC541-7B7A-43D3-8B79-37D633B846F1}">
                <asvg:svgBlip xmlns:asvg="http://schemas.microsoft.com/office/drawing/2016/SVG/main" r:embed="rId5"/>
              </a:ext>
            </a:extLst>
          </a:blip>
          <a:srcRect t="24316" r="18761" b="20587"/>
          <a:stretch/>
        </p:blipFill>
        <p:spPr>
          <a:xfrm>
            <a:off x="5869172" y="1"/>
            <a:ext cx="6322827" cy="6858000"/>
          </a:xfrm>
          <a:prstGeom prst="rect">
            <a:avLst/>
          </a:prstGeom>
        </p:spPr>
      </p:pic>
      <p:sp>
        <p:nvSpPr>
          <p:cNvPr id="16" name="Rectangle 15">
            <a:extLst>
              <a:ext uri="{FF2B5EF4-FFF2-40B4-BE49-F238E27FC236}">
                <a16:creationId xmlns:a16="http://schemas.microsoft.com/office/drawing/2014/main" id="{E9DE8F7A-85EF-452E-9B46-C11DCC83142A}"/>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262625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Whit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9204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theme" Target="../theme/theme3.xml"/><Relationship Id="rId1"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407597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69696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3" cstate="print"/>
          <a:stretch>
            <a:fillRect/>
          </a:stretch>
        </p:blipFill>
        <p:spPr>
          <a:xfrm>
            <a:off x="0" y="0"/>
            <a:ext cx="12188952" cy="2011679"/>
          </a:xfrm>
          <a:prstGeom prst="rect">
            <a:avLst/>
          </a:prstGeom>
        </p:spPr>
      </p:pic>
      <p:sp>
        <p:nvSpPr>
          <p:cNvPr id="17" name="bg object 17"/>
          <p:cNvSpPr/>
          <p:nvPr/>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a:xfrm>
            <a:off x="3395268" y="334771"/>
            <a:ext cx="5401462" cy="391159"/>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2634973"/>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hyperlink" Target="https://research.adapt.com.au/filter-types/market-trend-reports" TargetMode="External"/><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hyperlink" Target="mailto:success@adapt.com.au" TargetMode="External"/><Relationship Id="rId16" Type="http://schemas.openxmlformats.org/officeDocument/2006/relationships/image" Target="../media/image38.png"/><Relationship Id="rId1" Type="http://schemas.openxmlformats.org/officeDocument/2006/relationships/slideLayout" Target="../slideLayouts/slideLayout37.xml"/><Relationship Id="rId6" Type="http://schemas.openxmlformats.org/officeDocument/2006/relationships/hyperlink" Target="https://research.adapt.com.au/filter-types/expert-presentations/" TargetMode="External"/><Relationship Id="rId11" Type="http://schemas.openxmlformats.org/officeDocument/2006/relationships/image" Target="../media/image33.png"/><Relationship Id="rId5" Type="http://schemas.openxmlformats.org/officeDocument/2006/relationships/hyperlink" Target="https://research.adapt.com.au/data-insights/" TargetMode="External"/><Relationship Id="rId15" Type="http://schemas.openxmlformats.org/officeDocument/2006/relationships/image" Target="../media/image37.png"/><Relationship Id="rId10" Type="http://schemas.openxmlformats.org/officeDocument/2006/relationships/image" Target="../media/image32.png"/><Relationship Id="rId19" Type="http://schemas.openxmlformats.org/officeDocument/2006/relationships/image" Target="../media/image41.png"/><Relationship Id="rId4" Type="http://schemas.openxmlformats.org/officeDocument/2006/relationships/hyperlink" Target="https://research.adapt.com.au/filter-types/community-interviews" TargetMode="External"/><Relationship Id="rId9" Type="http://schemas.openxmlformats.org/officeDocument/2006/relationships/image" Target="../media/image31.png"/><Relationship Id="rId1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notesSlide" Target="../notesSlides/notesSlide15.xml"/><Relationship Id="rId1" Type="http://schemas.openxmlformats.org/officeDocument/2006/relationships/slideLayout" Target="../slideLayouts/slideLayout28.xml"/><Relationship Id="rId5" Type="http://schemas.openxmlformats.org/officeDocument/2006/relationships/image" Target="../media/image4.png"/><Relationship Id="rId4" Type="http://schemas.openxmlformats.org/officeDocument/2006/relationships/hyperlink" Target="mailto:hello@adapt.com.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F3E66B-4B7E-4645-38EA-45042AF5BA3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47695ED-B87C-1F88-8C4C-6FE55A6E9890}"/>
              </a:ext>
            </a:extLst>
          </p:cNvPr>
          <p:cNvSpPr>
            <a:spLocks noGrp="1"/>
          </p:cNvSpPr>
          <p:nvPr>
            <p:ph type="body" sz="quarter" idx="10"/>
          </p:nvPr>
        </p:nvSpPr>
        <p:spPr/>
        <p:txBody>
          <a:bodyPr/>
          <a:lstStyle/>
          <a:p>
            <a:r>
              <a:rPr lang="en-AU" noProof="0">
                <a:latin typeface="Helvetica"/>
                <a:cs typeface="Helvetica"/>
              </a:rPr>
              <a:t>Categorised Investment Priorities</a:t>
            </a:r>
            <a:br>
              <a:rPr lang="en-AU" noProof="0">
                <a:latin typeface="Helvetica"/>
                <a:cs typeface="Helvetica"/>
              </a:rPr>
            </a:br>
            <a:r>
              <a:rPr lang="en-AU" noProof="0">
                <a:latin typeface="Helvetica"/>
                <a:cs typeface="Helvetica"/>
              </a:rPr>
              <a:t>for Infrastructure Leaders</a:t>
            </a:r>
          </a:p>
        </p:txBody>
      </p:sp>
    </p:spTree>
    <p:extLst>
      <p:ext uri="{BB962C8B-B14F-4D97-AF65-F5344CB8AC3E}">
        <p14:creationId xmlns:p14="http://schemas.microsoft.com/office/powerpoint/2010/main" val="388605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643102" y="2319782"/>
            <a:ext cx="3818533" cy="1407501"/>
          </a:xfrm>
          <a:prstGeom prst="rect">
            <a:avLst/>
          </a:prstGeom>
          <a:noFill/>
        </p:spPr>
        <p:txBody>
          <a:bodyPr wrap="square" lIns="91440" tIns="45720" rIns="91440" bIns="45720" rtlCol="0" anchor="t">
            <a:spAutoFit/>
          </a:bodyPr>
          <a:lstStyle/>
          <a:p>
            <a:pPr>
              <a:lnSpc>
                <a:spcPct val="150000"/>
              </a:lnSpc>
              <a:spcAft>
                <a:spcPts val="600"/>
              </a:spcAft>
              <a:buClr>
                <a:srgbClr val="E7534F"/>
              </a:buClr>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This document outlines different investment priorities for </a:t>
            </a:r>
            <a:r>
              <a:rPr lang="en-AU" sz="1100" b="1" noProof="0">
                <a:solidFill>
                  <a:prstClr val="black"/>
                </a:solidFill>
                <a:latin typeface="Helvetica"/>
                <a:cs typeface="Helvetica"/>
              </a:rPr>
              <a:t>infrastructure leaders.</a:t>
            </a:r>
            <a:r>
              <a:rPr kumimoji="0" lang="en-AU" sz="1100" b="1" i="0" u="none" strike="noStrike" kern="1200" cap="none" spc="0" normalizeH="0" baseline="0" noProof="0">
                <a:ln>
                  <a:noFill/>
                </a:ln>
                <a:solidFill>
                  <a:prstClr val="black"/>
                </a:solidFill>
                <a:effectLst/>
                <a:uLnTx/>
                <a:uFillTx/>
                <a:latin typeface="Helvetica"/>
                <a:ea typeface="+mn-ea"/>
                <a:cs typeface="Helvetica"/>
              </a:rPr>
              <a:t> </a:t>
            </a:r>
            <a:br>
              <a:rPr lang="en-AU" sz="1100" b="1" i="0" u="none" strike="noStrike" kern="1200" cap="none" spc="0" normalizeH="0" baseline="0" noProof="0">
                <a:ln>
                  <a:noFill/>
                </a:ln>
                <a:effectLst/>
                <a:uLnTx/>
                <a:uFillTx/>
                <a:latin typeface="Helvetica"/>
                <a:cs typeface="Helvetica"/>
              </a:rPr>
            </a:br>
            <a:endParaRPr kumimoji="0" lang="en-AU" sz="1100" b="1" i="0" u="none" strike="noStrike" kern="1200" cap="none" spc="0" normalizeH="0" baseline="0" noProof="0">
              <a:ln>
                <a:noFill/>
              </a:ln>
              <a:solidFill>
                <a:prstClr val="black"/>
              </a:solidFill>
              <a:effectLst/>
              <a:uLnTx/>
              <a:uFillTx/>
              <a:latin typeface="Helvetica"/>
              <a:ea typeface="+mn-ea"/>
              <a:cs typeface="Helvetica"/>
            </a:endParaRPr>
          </a:p>
          <a:p>
            <a:pPr>
              <a:lnSpc>
                <a:spcPct val="150000"/>
              </a:lnSpc>
              <a:spcAft>
                <a:spcPts val="600"/>
              </a:spcAft>
              <a:buClr>
                <a:srgbClr val="E7534F"/>
              </a:buClr>
              <a:defRPr/>
            </a:pPr>
            <a:r>
              <a:rPr lang="en-AU" sz="1100">
                <a:solidFill>
                  <a:prstClr val="black"/>
                </a:solidFill>
                <a:latin typeface="Helvetica"/>
                <a:cs typeface="Helvetica"/>
              </a:rPr>
              <a:t>Investment</a:t>
            </a:r>
            <a:r>
              <a:rPr kumimoji="0" lang="en-AU" sz="1100" i="0" u="none" strike="noStrike" kern="1200" cap="none" spc="0" normalizeH="0" baseline="0" noProof="0">
                <a:ln>
                  <a:noFill/>
                </a:ln>
                <a:solidFill>
                  <a:prstClr val="black"/>
                </a:solidFill>
                <a:effectLst/>
                <a:uLnTx/>
                <a:uFillTx/>
                <a:latin typeface="Helvetica"/>
                <a:ea typeface="+mn-ea"/>
                <a:cs typeface="Helvetica"/>
              </a:rPr>
              <a:t> priorities</a:t>
            </a:r>
            <a:r>
              <a:rPr lang="en-AU" sz="1100">
                <a:solidFill>
                  <a:prstClr val="black"/>
                </a:solidFill>
                <a:latin typeface="Helvetica"/>
                <a:cs typeface="Helvetica"/>
              </a:rPr>
              <a:t> are</a:t>
            </a:r>
            <a:r>
              <a:rPr kumimoji="0" lang="en-AU" sz="1100" i="0" u="none" strike="noStrike" kern="1200" cap="none" spc="0" normalizeH="0" baseline="0" noProof="0">
                <a:ln>
                  <a:noFill/>
                </a:ln>
                <a:solidFill>
                  <a:prstClr val="black"/>
                </a:solidFill>
                <a:effectLst/>
                <a:uLnTx/>
                <a:uFillTx/>
                <a:latin typeface="Helvetica"/>
                <a:ea typeface="+mn-ea"/>
                <a:cs typeface="Helvetica"/>
              </a:rPr>
              <a:t> ranked </a:t>
            </a:r>
            <a:r>
              <a:rPr lang="en-AU" sz="1100" noProof="0">
                <a:solidFill>
                  <a:prstClr val="black"/>
                </a:solidFill>
                <a:latin typeface="Helvetica"/>
                <a:cs typeface="Helvetica"/>
              </a:rPr>
              <a:t>according to</a:t>
            </a:r>
            <a:r>
              <a:rPr kumimoji="0" lang="en-AU" sz="1100" i="0" u="none" strike="noStrike" kern="1200" cap="none" spc="0" normalizeH="0" baseline="0" noProof="0">
                <a:ln>
                  <a:noFill/>
                </a:ln>
                <a:solidFill>
                  <a:prstClr val="black"/>
                </a:solidFill>
                <a:effectLst/>
                <a:uLnTx/>
                <a:uFillTx/>
                <a:latin typeface="Helvetica"/>
                <a:ea typeface="+mn-ea"/>
                <a:cs typeface="Helvetica"/>
              </a:rPr>
              <a:t> the number of respondents investing in the next year.</a:t>
            </a:r>
            <a:endParaRPr lang="en-AU" sz="1100" i="0" u="none" strike="noStrike" kern="1200" cap="none" spc="0" normalizeH="0" baseline="0" noProof="0">
              <a:ln>
                <a:noFill/>
              </a:ln>
              <a:solidFill>
                <a:prstClr val="black"/>
              </a:solidFill>
              <a:effectLst/>
              <a:uLnTx/>
              <a:uFillTx/>
              <a:latin typeface="Helvetica"/>
              <a:cs typeface="Helvetica"/>
            </a:endParaRPr>
          </a:p>
        </p:txBody>
      </p:sp>
      <p:sp>
        <p:nvSpPr>
          <p:cNvPr id="3" name="Rectangle 2">
            <a:extLst>
              <a:ext uri="{FF2B5EF4-FFF2-40B4-BE49-F238E27FC236}">
                <a16:creationId xmlns:a16="http://schemas.microsoft.com/office/drawing/2014/main" id="{FCDB4BEB-E898-C416-1F0D-8AA44DED8E6F}"/>
              </a:ext>
            </a:extLst>
          </p:cNvPr>
          <p:cNvSpPr/>
          <p:nvPr/>
        </p:nvSpPr>
        <p:spPr>
          <a:xfrm>
            <a:off x="643102" y="1825004"/>
            <a:ext cx="381853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Document description</a:t>
            </a:r>
          </a:p>
        </p:txBody>
      </p:sp>
      <p:sp>
        <p:nvSpPr>
          <p:cNvPr id="6" name="Rectangle 5">
            <a:extLst>
              <a:ext uri="{FF2B5EF4-FFF2-40B4-BE49-F238E27FC236}">
                <a16:creationId xmlns:a16="http://schemas.microsoft.com/office/drawing/2014/main" id="{24C42335-3FD8-4EDA-2E5C-1E6001BA24EF}"/>
              </a:ext>
            </a:extLst>
          </p:cNvPr>
          <p:cNvSpPr/>
          <p:nvPr/>
        </p:nvSpPr>
        <p:spPr>
          <a:xfrm>
            <a:off x="643102" y="1517227"/>
            <a:ext cx="3818539"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noProof="0">
                <a:solidFill>
                  <a:srgbClr val="E7534F"/>
                </a:solidFill>
                <a:latin typeface="Helvetica"/>
                <a:cs typeface="Helvetica"/>
              </a:rPr>
              <a:t>CIE</a:t>
            </a:r>
            <a:r>
              <a:rPr kumimoji="0" lang="en-AU" sz="1400" b="1" i="0" u="none" strike="noStrike" kern="1200" cap="none" spc="0" normalizeH="0" baseline="0" noProof="0">
                <a:ln>
                  <a:noFill/>
                </a:ln>
                <a:solidFill>
                  <a:srgbClr val="E7534F"/>
                </a:solidFill>
                <a:effectLst/>
                <a:uLnTx/>
                <a:uFillTx/>
                <a:latin typeface="Helvetica"/>
                <a:ea typeface="+mn-ea"/>
                <a:cs typeface="Helvetica"/>
              </a:rPr>
              <a:t> demographic budget breakdown</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821522"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5360685" y="1517227"/>
            <a:ext cx="6096000" cy="38235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Investment priorities​</a:t>
            </a:r>
          </a:p>
          <a:p>
            <a:pPr marL="171450" indent="-171450">
              <a:lnSpc>
                <a:spcPct val="150000"/>
              </a:lnSpc>
              <a:spcAft>
                <a:spcPts val="600"/>
              </a:spcAft>
              <a:buClr>
                <a:srgbClr val="E7534F"/>
              </a:buClr>
              <a:buFont typeface="Arial" panose="020B0604020202020204" pitchFamily="34" charset="0"/>
              <a:buChar char="•"/>
              <a:defRPr/>
            </a:pPr>
            <a:r>
              <a:rPr kumimoji="0" lang="en-AU" sz="1100" i="0" u="none" strike="noStrike" kern="1200" cap="none" spc="0" normalizeH="0" baseline="0" noProof="0">
                <a:ln>
                  <a:noFill/>
                </a:ln>
                <a:solidFill>
                  <a:prstClr val="black"/>
                </a:solidFill>
                <a:effectLst/>
                <a:uLnTx/>
                <a:uFillTx/>
                <a:latin typeface="Helvetica"/>
                <a:ea typeface="+mn-ea"/>
                <a:cs typeface="Helvetica"/>
              </a:rPr>
              <a:t>Investment priorities are indicated by respondents' intentions to spend in a given area over the next year.</a:t>
            </a:r>
            <a:r>
              <a:rPr lang="en-AU" sz="1100" noProof="0">
                <a:solidFill>
                  <a:prstClr val="black"/>
                </a:solidFill>
                <a:latin typeface="Helvetica"/>
                <a:cs typeface="Helvetica"/>
              </a:rPr>
              <a:t> </a:t>
            </a:r>
            <a:endParaRPr lang="en-AU" sz="1100" i="0" u="none" strike="noStrike" kern="1200" cap="none" spc="0" normalizeH="0" baseline="0" noProof="0">
              <a:ln>
                <a:noFill/>
              </a:ln>
              <a:solidFill>
                <a:prstClr val="black"/>
              </a:solidFill>
              <a:effectLst/>
              <a:uLnTx/>
              <a:uFillTx/>
              <a:latin typeface="Helvetica"/>
              <a:cs typeface="Helvetica"/>
            </a:endParaRPr>
          </a:p>
          <a:p>
            <a:pPr marL="171450" indent="-171450">
              <a:lnSpc>
                <a:spcPct val="150000"/>
              </a:lnSpc>
              <a:spcAft>
                <a:spcPts val="600"/>
              </a:spcAft>
              <a:buClr>
                <a:srgbClr val="E7534F"/>
              </a:buClr>
              <a:buFont typeface="Arial" panose="020B0604020202020204" pitchFamily="34" charset="0"/>
              <a:buChar char="•"/>
              <a:defRPr/>
            </a:pPr>
            <a:r>
              <a:rPr kumimoji="0" lang="en-AU" sz="1100" i="0" u="none" strike="noStrike" kern="1200" cap="none" spc="0" normalizeH="0" baseline="0" noProof="0">
                <a:ln>
                  <a:noFill/>
                </a:ln>
                <a:solidFill>
                  <a:prstClr val="black"/>
                </a:solidFill>
                <a:effectLst/>
                <a:uLnTx/>
                <a:uFillTx/>
                <a:latin typeface="Helvetica"/>
                <a:ea typeface="+mn-ea"/>
                <a:cs typeface="Helvetica"/>
              </a:rPr>
              <a:t>There are 48 line items of investment priorities. The investment priority statistics represent the top 8 investments by proportion of spending in the next year.</a:t>
            </a:r>
            <a:endParaRPr lang="en-AU" sz="110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50000"/>
              </a:lnSpc>
              <a:spcBef>
                <a:spcPts val="0"/>
              </a:spcBef>
              <a:spcAft>
                <a:spcPts val="600"/>
              </a:spcAft>
              <a:buClr>
                <a:srgbClr val="E7534F"/>
              </a:buClr>
              <a:buSzTx/>
              <a:buFont typeface="Arial" panose="020B0604020202020204" pitchFamily="34" charset="0"/>
              <a:buChar char="•"/>
              <a:tabLst/>
              <a:defRPr/>
            </a:pPr>
            <a:endParaRPr kumimoji="0" lang="en-AU" sz="1100" i="0" u="none" strike="noStrike" kern="1200" cap="none" spc="0" normalizeH="0" baseline="0" noProof="0">
              <a:ln>
                <a:noFill/>
              </a:ln>
              <a:solidFill>
                <a:prstClr val="black"/>
              </a:solidFill>
              <a:effectLst/>
              <a:uLnTx/>
              <a:uFillTx/>
              <a:latin typeface="Helvetica"/>
              <a:ea typeface="+mn-ea"/>
              <a:cs typeface="Helvetica"/>
            </a:endParaRPr>
          </a:p>
          <a:p>
            <a:pPr marR="0" lvl="0" algn="l" defTabSz="914400" rtl="0" eaLnBrk="1" fontAlgn="auto" latinLnBrk="0" hangingPunct="1">
              <a:lnSpc>
                <a:spcPct val="150000"/>
              </a:lnSpc>
              <a:spcBef>
                <a:spcPts val="0"/>
              </a:spcBef>
              <a:spcAft>
                <a:spcPts val="600"/>
              </a:spcAft>
              <a:buClr>
                <a:srgbClr val="E7534F"/>
              </a:buClr>
              <a:buSzTx/>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Measuring investment </a:t>
            </a:r>
            <a:r>
              <a:rPr lang="en-AU" sz="1100" b="1" noProof="0">
                <a:solidFill>
                  <a:prstClr val="black"/>
                </a:solidFill>
                <a:latin typeface="Helvetica"/>
                <a:cs typeface="Helvetica"/>
              </a:rPr>
              <a:t>p</a:t>
            </a:r>
            <a:r>
              <a:rPr kumimoji="0" lang="en-AU" sz="1100" b="1" i="0" u="none" strike="noStrike" kern="1200" cap="none" spc="0" normalizeH="0" baseline="0" noProof="0">
                <a:ln>
                  <a:noFill/>
                </a:ln>
                <a:solidFill>
                  <a:prstClr val="black"/>
                </a:solidFill>
                <a:effectLst/>
                <a:uLnTx/>
                <a:uFillTx/>
                <a:latin typeface="Helvetica"/>
                <a:ea typeface="+mn-ea"/>
                <a:cs typeface="Helvetica"/>
              </a:rPr>
              <a:t>riorities​</a:t>
            </a:r>
            <a:endParaRPr kumimoji="0" lang="en-AU" sz="1100" i="0" u="none" strike="noStrike" kern="1200" cap="none" spc="0" normalizeH="0" baseline="0" noProof="0">
              <a:ln>
                <a:noFill/>
              </a:ln>
              <a:solidFill>
                <a:prstClr val="black"/>
              </a:solidFill>
              <a:effectLst/>
              <a:uLnTx/>
              <a:uFillTx/>
              <a:latin typeface="Helvetica"/>
              <a:ea typeface="+mn-ea"/>
              <a:cs typeface="Helvetica"/>
            </a:endParaRPr>
          </a:p>
          <a:p>
            <a:pPr marL="171450" indent="-171450">
              <a:lnSpc>
                <a:spcPct val="150000"/>
              </a:lnSpc>
              <a:spcAft>
                <a:spcPts val="600"/>
              </a:spcAft>
              <a:buClr>
                <a:srgbClr val="E7534F"/>
              </a:buClr>
              <a:buFont typeface="Arial" panose="020B0604020202020204" pitchFamily="34" charset="0"/>
              <a:buChar char="•"/>
              <a:defRPr/>
            </a:pPr>
            <a:r>
              <a:rPr lang="en-AU" sz="1100" noProof="0">
                <a:solidFill>
                  <a:prstClr val="black"/>
                </a:solidFill>
                <a:latin typeface="Helvetica"/>
                <a:ea typeface="+mn-lt"/>
                <a:cs typeface="+mn-lt"/>
              </a:rPr>
              <a:t>If </a:t>
            </a:r>
            <a:r>
              <a:rPr kumimoji="0" lang="en-AU" sz="1100" i="0" u="none" strike="noStrike" kern="1200" cap="none" spc="0" normalizeH="0" baseline="0" noProof="0">
                <a:ln>
                  <a:noFill/>
                </a:ln>
                <a:solidFill>
                  <a:prstClr val="black"/>
                </a:solidFill>
                <a:effectLst/>
                <a:uLnTx/>
                <a:uFillTx/>
                <a:latin typeface="Helvetica"/>
                <a:ea typeface="+mn-lt"/>
                <a:cs typeface="+mn-lt"/>
              </a:rPr>
              <a:t>there are </a:t>
            </a:r>
            <a:r>
              <a:rPr lang="en-AU" sz="1100" noProof="0">
                <a:solidFill>
                  <a:prstClr val="black"/>
                </a:solidFill>
                <a:latin typeface="Helvetica"/>
                <a:ea typeface="+mn-lt"/>
                <a:cs typeface="+mn-lt"/>
              </a:rPr>
              <a:t>fewer </a:t>
            </a:r>
            <a:r>
              <a:rPr kumimoji="0" lang="en-AU" sz="1100" i="0" u="none" strike="noStrike" kern="1200" cap="none" spc="0" normalizeH="0" baseline="0" noProof="0">
                <a:ln>
                  <a:noFill/>
                </a:ln>
                <a:solidFill>
                  <a:prstClr val="black"/>
                </a:solidFill>
                <a:effectLst/>
                <a:uLnTx/>
                <a:uFillTx/>
                <a:latin typeface="Helvetica"/>
                <a:ea typeface="+mn-lt"/>
                <a:cs typeface="+mn-lt"/>
              </a:rPr>
              <a:t>than 10 investment priorities in a category, the </a:t>
            </a:r>
            <a:r>
              <a:rPr lang="en-AU" sz="1100" noProof="0">
                <a:solidFill>
                  <a:prstClr val="black"/>
                </a:solidFill>
                <a:latin typeface="Helvetica"/>
                <a:ea typeface="+mn-lt"/>
                <a:cs typeface="+mn-lt"/>
              </a:rPr>
              <a:t>exact </a:t>
            </a:r>
            <a:r>
              <a:rPr kumimoji="0" lang="en-AU" sz="1100" i="0" u="none" strike="noStrike" kern="1200" cap="none" spc="0" normalizeH="0" baseline="0" noProof="0">
                <a:ln>
                  <a:noFill/>
                </a:ln>
                <a:solidFill>
                  <a:prstClr val="black"/>
                </a:solidFill>
                <a:effectLst/>
                <a:uLnTx/>
                <a:uFillTx/>
                <a:latin typeface="Helvetica"/>
                <a:ea typeface="+mn-lt"/>
                <a:cs typeface="+mn-lt"/>
              </a:rPr>
              <a:t>number of investment priorities in that category is </a:t>
            </a:r>
            <a:r>
              <a:rPr lang="en-AU" sz="1100" noProof="0">
                <a:solidFill>
                  <a:prstClr val="black"/>
                </a:solidFill>
                <a:latin typeface="Helvetica"/>
                <a:ea typeface="+mn-lt"/>
                <a:cs typeface="+mn-lt"/>
              </a:rPr>
              <a:t>displayed</a:t>
            </a:r>
            <a:r>
              <a:rPr kumimoji="0" lang="en-AU" sz="1100" i="0" u="none" strike="noStrike" kern="1200" cap="none" spc="0" normalizeH="0" baseline="0" noProof="0">
                <a:ln>
                  <a:noFill/>
                </a:ln>
                <a:solidFill>
                  <a:prstClr val="black"/>
                </a:solidFill>
                <a:effectLst/>
                <a:uLnTx/>
                <a:uFillTx/>
                <a:latin typeface="Helvetica"/>
                <a:ea typeface="+mn-ea"/>
                <a:cs typeface="Helvetica"/>
              </a:rPr>
              <a:t>.</a:t>
            </a:r>
            <a:br>
              <a:rPr lang="en-AU" sz="1100" i="0" u="none" strike="noStrike" kern="1200" cap="none" spc="0" normalizeH="0" baseline="0" noProof="0">
                <a:ln>
                  <a:noFill/>
                </a:ln>
                <a:effectLst/>
                <a:uLnTx/>
                <a:uFillTx/>
                <a:latin typeface="Helvetica"/>
                <a:cs typeface="Helvetica"/>
              </a:rPr>
            </a:br>
            <a:r>
              <a:rPr kumimoji="0" lang="en-AU" sz="1100" i="0" u="none" strike="noStrike" kern="1200" cap="none" spc="0" normalizeH="0" baseline="0" noProof="0">
                <a:ln>
                  <a:noFill/>
                </a:ln>
                <a:solidFill>
                  <a:prstClr val="black"/>
                </a:solidFill>
                <a:effectLst/>
                <a:uLnTx/>
                <a:uFillTx/>
                <a:latin typeface="Helvetica"/>
                <a:ea typeface="+mn-ea"/>
                <a:cs typeface="Helvetica"/>
              </a:rPr>
              <a:t>Please note: </a:t>
            </a:r>
            <a:r>
              <a:rPr kumimoji="0" lang="en-AU" sz="1100" b="1" i="1" u="none" strike="noStrike" kern="1200" cap="none" spc="0" normalizeH="0" baseline="0" noProof="0">
                <a:ln>
                  <a:noFill/>
                </a:ln>
                <a:solidFill>
                  <a:prstClr val="black"/>
                </a:solidFill>
                <a:effectLst/>
                <a:uLnTx/>
                <a:uFillTx/>
                <a:latin typeface="Helvetica"/>
                <a:ea typeface="+mn-ea"/>
                <a:cs typeface="Helvetica"/>
              </a:rPr>
              <a:t>Some groups only have 5 or 6 investment line items. Investment priorities are ranked according to their position in the grouping, not overall rank in the master list of priorities</a:t>
            </a:r>
            <a:r>
              <a:rPr kumimoji="0" lang="en-AU" sz="1100" i="0" u="none" strike="noStrike" kern="1200" cap="none" spc="0" normalizeH="0" baseline="0" noProof="0">
                <a:ln>
                  <a:noFill/>
                </a:ln>
                <a:solidFill>
                  <a:prstClr val="black"/>
                </a:solidFill>
                <a:effectLst/>
                <a:uLnTx/>
                <a:uFillTx/>
                <a:latin typeface="Helvetica"/>
                <a:ea typeface="+mn-ea"/>
                <a:cs typeface="Helvetica"/>
              </a:rPr>
              <a:t>.</a:t>
            </a:r>
            <a:endParaRPr lang="en-AU" sz="1100" i="0" u="none" strike="noStrike" kern="1200" cap="none" spc="0" normalizeH="0" baseline="0" noProof="0">
              <a:ln>
                <a:noFill/>
              </a:ln>
              <a:solidFill>
                <a:prstClr val="black"/>
              </a:solidFill>
              <a:effectLst/>
              <a:uLnTx/>
              <a:uFillTx/>
              <a:latin typeface="Helvetica"/>
              <a:cs typeface="Helvetica"/>
            </a:endParaRPr>
          </a:p>
          <a:p>
            <a:pPr marL="171450" indent="-171450">
              <a:lnSpc>
                <a:spcPct val="150000"/>
              </a:lnSpc>
              <a:spcAft>
                <a:spcPts val="600"/>
              </a:spcAft>
              <a:buClr>
                <a:srgbClr val="E7534F"/>
              </a:buClr>
              <a:buFont typeface="Arial" panose="020B0604020202020204" pitchFamily="34" charset="0"/>
              <a:buChar char="•"/>
              <a:defRPr/>
            </a:pPr>
            <a:r>
              <a:rPr kumimoji="0" lang="en-AU" sz="1100" i="0" u="none" strike="noStrike" kern="1200" cap="none" spc="0" normalizeH="0" baseline="0" noProof="0">
                <a:ln>
                  <a:noFill/>
                </a:ln>
                <a:solidFill>
                  <a:prstClr val="black"/>
                </a:solidFill>
                <a:effectLst/>
                <a:uLnTx/>
                <a:uFillTx/>
                <a:latin typeface="Helvetica"/>
                <a:ea typeface="+mn-ea"/>
                <a:cs typeface="Helvetica"/>
              </a:rPr>
              <a:t>Where there are more than 10 investment line items, the top 10 are shown.</a:t>
            </a:r>
            <a:r>
              <a:rPr lang="en-AU" sz="1100" noProof="0">
                <a:solidFill>
                  <a:prstClr val="black"/>
                </a:solidFill>
                <a:latin typeface="Helvetica"/>
                <a:cs typeface="Helvetica"/>
              </a:rPr>
              <a:t> </a:t>
            </a:r>
            <a:endParaRPr lang="en-AU" sz="1100" i="0" u="none" strike="noStrike" kern="1200" cap="none" spc="0" normalizeH="0" baseline="0" noProof="0">
              <a:ln>
                <a:noFill/>
              </a:ln>
              <a:solidFill>
                <a:prstClr val="black"/>
              </a:solidFill>
              <a:effectLst/>
              <a:uLnTx/>
              <a:uFillTx/>
              <a:latin typeface="Helvetica"/>
              <a:cs typeface="Helvetica"/>
            </a:endParaRPr>
          </a:p>
        </p:txBody>
      </p:sp>
    </p:spTree>
    <p:extLst>
      <p:ext uri="{BB962C8B-B14F-4D97-AF65-F5344CB8AC3E}">
        <p14:creationId xmlns:p14="http://schemas.microsoft.com/office/powerpoint/2010/main" val="80604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4759AAF-4B9F-DD9D-69B0-E35E5E13711C}"/>
              </a:ext>
            </a:extLst>
          </p:cNvPr>
          <p:cNvSpPr>
            <a:spLocks noGrp="1"/>
          </p:cNvSpPr>
          <p:nvPr>
            <p:ph sz="quarter" idx="10"/>
          </p:nvPr>
        </p:nvSpPr>
        <p:spPr/>
        <p:txBody>
          <a:bodyPr/>
          <a:lstStyle/>
          <a:p>
            <a:r>
              <a:rPr lang="en-AU" noProof="0"/>
              <a:t>Survey demographics: Australian Infrastructure Leaders in 2026</a:t>
            </a:r>
          </a:p>
        </p:txBody>
      </p:sp>
      <p:pic>
        <p:nvPicPr>
          <p:cNvPr id="3" name="Graphic 2">
            <a:extLst>
              <a:ext uri="{FF2B5EF4-FFF2-40B4-BE49-F238E27FC236}">
                <a16:creationId xmlns:a16="http://schemas.microsoft.com/office/drawing/2014/main" id="{DDF92962-6134-2F7B-AF36-426B44E1946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890" y="592405"/>
            <a:ext cx="11770220" cy="5973746"/>
          </a:xfrm>
          <a:prstGeom prst="rect">
            <a:avLst/>
          </a:prstGeom>
        </p:spPr>
      </p:pic>
    </p:spTree>
    <p:extLst>
      <p:ext uri="{BB962C8B-B14F-4D97-AF65-F5344CB8AC3E}">
        <p14:creationId xmlns:p14="http://schemas.microsoft.com/office/powerpoint/2010/main" val="559513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17813" y="1630613"/>
            <a:ext cx="3851381" cy="415671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Why does sample size matter?</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Each set of statistics is unique with measures,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distribution, variance and sample size. It is generally accepted in statistics that as sample size increases, analysts make fewer assumptions about the data, resulting in statistics that more accurately represent the truth.</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ADAPT endeavours to provide transparency of sample size, whereby we provide a source on data slides with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the number of respondents and the survey where those respondents come from. In data and insights slide decks, ADAPT usually provides some insight on the breakdown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the demographics at the end of the slide deck. </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To protect privacy, ADAPT does not release lists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individual respondents to surveys. </a:t>
            </a:r>
          </a:p>
        </p:txBody>
      </p:sp>
      <p:grpSp>
        <p:nvGrpSpPr>
          <p:cNvPr id="2" name="Group 1">
            <a:extLst>
              <a:ext uri="{FF2B5EF4-FFF2-40B4-BE49-F238E27FC236}">
                <a16:creationId xmlns:a16="http://schemas.microsoft.com/office/drawing/2014/main" id="{AA848627-DABB-AC47-DF8D-97A1B8C124AF}"/>
              </a:ext>
            </a:extLst>
          </p:cNvPr>
          <p:cNvGrpSpPr/>
          <p:nvPr/>
        </p:nvGrpSpPr>
        <p:grpSpPr>
          <a:xfrm>
            <a:off x="517813" y="783413"/>
            <a:ext cx="4129258" cy="769442"/>
            <a:chOff x="819810" y="1621037"/>
            <a:chExt cx="4129258" cy="769442"/>
          </a:xfrm>
        </p:grpSpPr>
        <p:sp>
          <p:nvSpPr>
            <p:cNvPr id="3" name="Rectangle 2">
              <a:extLst>
                <a:ext uri="{FF2B5EF4-FFF2-40B4-BE49-F238E27FC236}">
                  <a16:creationId xmlns:a16="http://schemas.microsoft.com/office/drawing/2014/main" id="{FCDB4BEB-E898-C416-1F0D-8AA44DED8E6F}"/>
                </a:ext>
              </a:extLst>
            </p:cNvPr>
            <p:cNvSpPr/>
            <p:nvPr/>
          </p:nvSpPr>
          <p:spPr>
            <a:xfrm>
              <a:off x="819811" y="1928814"/>
              <a:ext cx="4129255"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Notes on sample sizes</a:t>
              </a:r>
            </a:p>
          </p:txBody>
        </p:sp>
        <p:sp>
          <p:nvSpPr>
            <p:cNvPr id="6" name="Rectangle 5">
              <a:extLst>
                <a:ext uri="{FF2B5EF4-FFF2-40B4-BE49-F238E27FC236}">
                  <a16:creationId xmlns:a16="http://schemas.microsoft.com/office/drawing/2014/main" id="{24C42335-3FD8-4EDA-2E5C-1E6001BA24EF}"/>
                </a:ext>
              </a:extLst>
            </p:cNvPr>
            <p:cNvSpPr/>
            <p:nvPr/>
          </p:nvSpPr>
          <p:spPr>
            <a:xfrm>
              <a:off x="819810" y="1621037"/>
              <a:ext cx="41292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ADAPT Data Analytics: </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525529" y="274866"/>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636911" y="199473"/>
            <a:ext cx="7504706" cy="4433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For sector, segment and persona comparisons</a:t>
            </a: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Central limit theorem a fundamental concept in statistics that determines when a sample size is large enough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to be considered reliable. There are different formulas and some debate amongst statisticians about the appropriate sample size. For industry comparisons or other subset analyses, a sample size of ( n &gt; 20 ) is generally considered acceptable for drawing meaningful insights. This threshold aligns with common statistical practices, where a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sample size of 20 to 30 is generally the minimum needed to assume a normal distribution of the data.</a:t>
            </a: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below 20, but equal to or greater than 15</a:t>
            </a:r>
            <a:endParaRPr kumimoji="0" lang="en-AU" sz="11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When the sample size is between 15 and 20, while not fully representative, it can still offer valuable insights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into trends. These statistics should be viewed as indicative, highlighting general directions in industry efforts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or barriers to investment but treated with some caution due to the smaller number of observations. </a:t>
            </a:r>
            <a:endParaRPr kumimoji="0" lang="en-AU" sz="1100" b="1"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less than 15, but greater or equal to 10</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For samples between 10 and 15, the data provides a snapshot guideline only. While such small samples can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show early trends, it's important to recognise that this doesn't guarantee future respondents will reflect the same trends. For instance, while 100% of respondents in a sample of 10 might invest in AI, it'd be unrealistic to assume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this pattern will hold as the sample size grows. However, if the sample size increases to 20, it's unlikely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that the trend will change drastically, and the next 10 respondents will have no investment.</a:t>
            </a:r>
          </a:p>
        </p:txBody>
      </p:sp>
      <p:pic>
        <p:nvPicPr>
          <p:cNvPr id="1026" name="Picture 2" descr="Output image">
            <a:extLst>
              <a:ext uri="{FF2B5EF4-FFF2-40B4-BE49-F238E27FC236}">
                <a16:creationId xmlns:a16="http://schemas.microsoft.com/office/drawing/2014/main" id="{D892AF15-2132-86E8-5C67-A1936113F1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6501" y="4761268"/>
            <a:ext cx="3442247" cy="1937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93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9A422502-7951-9262-76CE-3202C4CCE699}"/>
              </a:ext>
            </a:extLst>
          </p:cNvPr>
          <p:cNvSpPr>
            <a:spLocks noGrp="1"/>
          </p:cNvSpPr>
          <p:nvPr>
            <p:ph type="body" sz="quarter" idx="11"/>
          </p:nvPr>
        </p:nvSpPr>
        <p:spPr/>
        <p:txBody>
          <a:bodyPr/>
          <a:lstStyle/>
          <a:p>
            <a:r>
              <a:rPr lang="en-AU" sz="3600" noProof="0">
                <a:latin typeface="Helvetica"/>
                <a:cs typeface="Helvetica"/>
              </a:rPr>
              <a:t>All categories</a:t>
            </a:r>
          </a:p>
          <a:p>
            <a:endParaRPr lang="en-AU" noProof="0"/>
          </a:p>
        </p:txBody>
      </p:sp>
    </p:spTree>
    <p:extLst>
      <p:ext uri="{BB962C8B-B14F-4D97-AF65-F5344CB8AC3E}">
        <p14:creationId xmlns:p14="http://schemas.microsoft.com/office/powerpoint/2010/main" val="2814185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B21DDF57-E4D9-5EFB-33D9-B9CF3135C7FD}"/>
              </a:ext>
            </a:extLst>
          </p:cNvPr>
          <p:cNvSpPr>
            <a:spLocks noGrp="1"/>
          </p:cNvSpPr>
          <p:nvPr>
            <p:ph sz="quarter" idx="10"/>
          </p:nvPr>
        </p:nvSpPr>
        <p:spPr/>
        <p:txBody>
          <a:bodyPr/>
          <a:lstStyle/>
          <a:p>
            <a:r>
              <a:rPr lang="en-AU" noProof="0">
                <a:solidFill>
                  <a:srgbClr val="000000"/>
                </a:solidFill>
                <a:latin typeface="Helvetica"/>
                <a:cs typeface="Helvetica"/>
              </a:rPr>
              <a:t>Percentage investing in the next 12 months</a:t>
            </a:r>
          </a:p>
          <a:p>
            <a:endParaRPr lang="en-AU" noProof="0"/>
          </a:p>
        </p:txBody>
      </p:sp>
      <p:sp>
        <p:nvSpPr>
          <p:cNvPr id="9" name="Content Placeholder 8">
            <a:extLst>
              <a:ext uri="{FF2B5EF4-FFF2-40B4-BE49-F238E27FC236}">
                <a16:creationId xmlns:a16="http://schemas.microsoft.com/office/drawing/2014/main" id="{27ACDBEB-EAE0-11AD-E0F9-398A0A054B83}"/>
              </a:ext>
            </a:extLst>
          </p:cNvPr>
          <p:cNvSpPr>
            <a:spLocks noGrp="1"/>
          </p:cNvSpPr>
          <p:nvPr>
            <p:ph sz="quarter" idx="11"/>
          </p:nvPr>
        </p:nvSpPr>
        <p:spPr/>
        <p:txBody>
          <a:bodyPr/>
          <a:lstStyle/>
          <a:p>
            <a:r>
              <a:rPr lang="en-AU" noProof="0"/>
              <a:t>ADAPT Cloud and Infrastructure Edge Survey in Jul 2026. Sample size: 121 Australian Infrastructure leaders</a:t>
            </a:r>
          </a:p>
          <a:p>
            <a:endParaRPr lang="en-AU" noProof="0"/>
          </a:p>
        </p:txBody>
      </p:sp>
      <p:pic>
        <p:nvPicPr>
          <p:cNvPr id="10" name="Graphic 9">
            <a:extLst>
              <a:ext uri="{FF2B5EF4-FFF2-40B4-BE49-F238E27FC236}">
                <a16:creationId xmlns:a16="http://schemas.microsoft.com/office/drawing/2014/main" id="{9DB6173D-143C-6A0D-F651-EECAC921E2B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76257" y="902280"/>
            <a:ext cx="11639486" cy="5451228"/>
          </a:xfrm>
          <a:prstGeom prst="rect">
            <a:avLst/>
          </a:prstGeom>
        </p:spPr>
      </p:pic>
    </p:spTree>
    <p:extLst>
      <p:ext uri="{BB962C8B-B14F-4D97-AF65-F5344CB8AC3E}">
        <p14:creationId xmlns:p14="http://schemas.microsoft.com/office/powerpoint/2010/main" val="3119130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A69D2-4404-F1E2-4DF4-BB15EA53A76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A786D7E-CE84-157D-91A0-30770C66A77D}"/>
              </a:ext>
            </a:extLst>
          </p:cNvPr>
          <p:cNvSpPr>
            <a:spLocks noGrp="1"/>
          </p:cNvSpPr>
          <p:nvPr>
            <p:ph type="body" sz="quarter" idx="10"/>
          </p:nvPr>
        </p:nvSpPr>
        <p:spPr/>
        <p:txBody>
          <a:bodyPr/>
          <a:lstStyle/>
          <a:p>
            <a:r>
              <a:rPr lang="en-AU" noProof="0">
                <a:latin typeface="Helvetica"/>
                <a:cs typeface="Helvetica"/>
              </a:rPr>
              <a:t>CIE investment priorities:</a:t>
            </a:r>
          </a:p>
          <a:p>
            <a:endParaRPr lang="en-AU" noProof="0"/>
          </a:p>
        </p:txBody>
      </p:sp>
      <p:sp>
        <p:nvSpPr>
          <p:cNvPr id="7" name="Content Placeholder 6">
            <a:extLst>
              <a:ext uri="{FF2B5EF4-FFF2-40B4-BE49-F238E27FC236}">
                <a16:creationId xmlns:a16="http://schemas.microsoft.com/office/drawing/2014/main" id="{4CCEFE0D-221C-1FEF-10E1-2B6256DAFD31}"/>
              </a:ext>
            </a:extLst>
          </p:cNvPr>
          <p:cNvSpPr>
            <a:spLocks noGrp="1"/>
          </p:cNvSpPr>
          <p:nvPr>
            <p:ph sz="quarter" idx="11"/>
          </p:nvPr>
        </p:nvSpPr>
        <p:spPr/>
        <p:txBody>
          <a:bodyPr/>
          <a:lstStyle/>
          <a:p>
            <a:r>
              <a:rPr lang="en-AU" noProof="0"/>
              <a:t>Cloud &amp; Infrastructure</a:t>
            </a:r>
          </a:p>
        </p:txBody>
      </p:sp>
    </p:spTree>
    <p:extLst>
      <p:ext uri="{BB962C8B-B14F-4D97-AF65-F5344CB8AC3E}">
        <p14:creationId xmlns:p14="http://schemas.microsoft.com/office/powerpoint/2010/main" val="4233073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35881-0DEA-4432-5501-3B51E1956F0F}"/>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DB2EF4-FE79-BB01-CD93-1172CD63F376}"/>
              </a:ext>
            </a:extLst>
          </p:cNvPr>
          <p:cNvSpPr>
            <a:spLocks noGrp="1"/>
          </p:cNvSpPr>
          <p:nvPr>
            <p:ph sz="quarter" idx="10"/>
          </p:nvPr>
        </p:nvSpPr>
        <p:spPr/>
        <p:txBody>
          <a:bodyPr/>
          <a:lstStyle/>
          <a:p>
            <a:r>
              <a:rPr lang="en-AU" sz="2000" noProof="0"/>
              <a:t>Cloud strategy &amp; platforms </a:t>
            </a:r>
            <a:r>
              <a:rPr lang="en-AU" sz="2000" noProof="0">
                <a:solidFill>
                  <a:srgbClr val="000000"/>
                </a:solidFill>
              </a:rPr>
              <a:t>investment priorities </a:t>
            </a:r>
            <a:r>
              <a:rPr lang="en-AU" sz="2000" noProof="0">
                <a:solidFill>
                  <a:srgbClr val="000000"/>
                </a:solidFill>
                <a:latin typeface="Helvetica"/>
                <a:cs typeface="Helvetica"/>
              </a:rPr>
              <a:t>(7 items) </a:t>
            </a:r>
            <a:endParaRPr lang="en-AU" sz="2000" noProof="0">
              <a:solidFill>
                <a:srgbClr val="000000"/>
              </a:solidFill>
            </a:endParaRPr>
          </a:p>
        </p:txBody>
      </p:sp>
      <p:sp>
        <p:nvSpPr>
          <p:cNvPr id="6" name="Content Placeholder 5">
            <a:extLst>
              <a:ext uri="{FF2B5EF4-FFF2-40B4-BE49-F238E27FC236}">
                <a16:creationId xmlns:a16="http://schemas.microsoft.com/office/drawing/2014/main" id="{D34F9802-D156-0F6F-ACFF-40C27E48E53B}"/>
              </a:ext>
            </a:extLst>
          </p:cNvPr>
          <p:cNvSpPr>
            <a:spLocks noGrp="1"/>
          </p:cNvSpPr>
          <p:nvPr>
            <p:ph sz="quarter" idx="11"/>
          </p:nvPr>
        </p:nvSpPr>
        <p:spPr/>
        <p:txBody>
          <a:bodyPr/>
          <a:lstStyle/>
          <a:p>
            <a:r>
              <a:rPr lang="en-AU" noProof="0"/>
              <a:t>ADAPT Cloud and Infrastructure Edge Survey in Jul 2026. Sample size: 121 Australian Infrastructure leaders</a:t>
            </a:r>
          </a:p>
          <a:p>
            <a:endParaRPr lang="en-AU" noProof="0"/>
          </a:p>
        </p:txBody>
      </p:sp>
      <p:pic>
        <p:nvPicPr>
          <p:cNvPr id="3" name="Graphic 2">
            <a:extLst>
              <a:ext uri="{FF2B5EF4-FFF2-40B4-BE49-F238E27FC236}">
                <a16:creationId xmlns:a16="http://schemas.microsoft.com/office/drawing/2014/main" id="{B715A463-9232-1B91-4EC5-5865230650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4800" y="926592"/>
            <a:ext cx="11582400" cy="3610606"/>
          </a:xfrm>
          <a:prstGeom prst="rect">
            <a:avLst/>
          </a:prstGeom>
        </p:spPr>
      </p:pic>
    </p:spTree>
    <p:extLst>
      <p:ext uri="{BB962C8B-B14F-4D97-AF65-F5344CB8AC3E}">
        <p14:creationId xmlns:p14="http://schemas.microsoft.com/office/powerpoint/2010/main" val="3665098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D329C8-5DF0-7C29-F6E6-6E2CD51CD5D1}"/>
              </a:ext>
            </a:extLst>
          </p:cNvPr>
          <p:cNvSpPr>
            <a:spLocks noGrp="1"/>
          </p:cNvSpPr>
          <p:nvPr>
            <p:ph sz="quarter" idx="10"/>
          </p:nvPr>
        </p:nvSpPr>
        <p:spPr/>
        <p:txBody>
          <a:bodyPr/>
          <a:lstStyle/>
          <a:p>
            <a:r>
              <a:rPr lang="en-AU" sz="2000" noProof="0"/>
              <a:t>Compute, storage &amp; infrastructure operations </a:t>
            </a:r>
            <a:r>
              <a:rPr lang="en-AU" sz="2000" noProof="0">
                <a:solidFill>
                  <a:srgbClr val="000000"/>
                </a:solidFill>
              </a:rPr>
              <a:t>investment priorities </a:t>
            </a:r>
            <a:r>
              <a:rPr lang="en-AU" sz="2000" noProof="0">
                <a:solidFill>
                  <a:srgbClr val="000000"/>
                </a:solidFill>
                <a:latin typeface="Helvetica"/>
                <a:cs typeface="Helvetica"/>
              </a:rPr>
              <a:t>(6 items) </a:t>
            </a:r>
            <a:endParaRPr lang="en-AU" sz="2000" noProof="0">
              <a:solidFill>
                <a:srgbClr val="000000"/>
              </a:solidFill>
            </a:endParaRPr>
          </a:p>
          <a:p>
            <a:endParaRPr lang="en-AU" sz="2000" noProof="0"/>
          </a:p>
        </p:txBody>
      </p:sp>
      <p:sp>
        <p:nvSpPr>
          <p:cNvPr id="4" name="Content Placeholder 3">
            <a:extLst>
              <a:ext uri="{FF2B5EF4-FFF2-40B4-BE49-F238E27FC236}">
                <a16:creationId xmlns:a16="http://schemas.microsoft.com/office/drawing/2014/main" id="{E27A3600-0252-C87D-531D-21759F6E8DF6}"/>
              </a:ext>
            </a:extLst>
          </p:cNvPr>
          <p:cNvSpPr>
            <a:spLocks noGrp="1"/>
          </p:cNvSpPr>
          <p:nvPr>
            <p:ph sz="quarter" idx="11"/>
          </p:nvPr>
        </p:nvSpPr>
        <p:spPr/>
        <p:txBody>
          <a:bodyPr/>
          <a:lstStyle/>
          <a:p>
            <a:r>
              <a:rPr lang="en-AU" noProof="0"/>
              <a:t>ADAPT Cloud and Infrastructure Edge Survey in Jul 2026. Sample size: 121 Australian Infrastructure leaders</a:t>
            </a:r>
          </a:p>
        </p:txBody>
      </p:sp>
      <p:pic>
        <p:nvPicPr>
          <p:cNvPr id="7" name="Graphic 6">
            <a:extLst>
              <a:ext uri="{FF2B5EF4-FFF2-40B4-BE49-F238E27FC236}">
                <a16:creationId xmlns:a16="http://schemas.microsoft.com/office/drawing/2014/main" id="{6881D7C5-927B-ADB8-71AA-8B9EBAF502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4703" y="926592"/>
            <a:ext cx="11622594" cy="3194744"/>
          </a:xfrm>
          <a:prstGeom prst="rect">
            <a:avLst/>
          </a:prstGeom>
        </p:spPr>
      </p:pic>
    </p:spTree>
    <p:extLst>
      <p:ext uri="{BB962C8B-B14F-4D97-AF65-F5344CB8AC3E}">
        <p14:creationId xmlns:p14="http://schemas.microsoft.com/office/powerpoint/2010/main" val="413287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89C8CC-E032-6C8B-60B5-22F1BEA0ACC0}"/>
              </a:ext>
            </a:extLst>
          </p:cNvPr>
          <p:cNvSpPr>
            <a:spLocks noGrp="1"/>
          </p:cNvSpPr>
          <p:nvPr>
            <p:ph sz="quarter" idx="10"/>
          </p:nvPr>
        </p:nvSpPr>
        <p:spPr/>
        <p:txBody>
          <a:bodyPr/>
          <a:lstStyle/>
          <a:p>
            <a:r>
              <a:rPr lang="en-AU" sz="2000" noProof="0"/>
              <a:t>Networking &amp; connectivity investment priorities (5 items) </a:t>
            </a:r>
          </a:p>
        </p:txBody>
      </p:sp>
      <p:sp>
        <p:nvSpPr>
          <p:cNvPr id="4" name="Content Placeholder 3">
            <a:extLst>
              <a:ext uri="{FF2B5EF4-FFF2-40B4-BE49-F238E27FC236}">
                <a16:creationId xmlns:a16="http://schemas.microsoft.com/office/drawing/2014/main" id="{23778842-3045-098A-0D00-44C413E4FADA}"/>
              </a:ext>
            </a:extLst>
          </p:cNvPr>
          <p:cNvSpPr>
            <a:spLocks noGrp="1"/>
          </p:cNvSpPr>
          <p:nvPr>
            <p:ph sz="quarter" idx="11"/>
          </p:nvPr>
        </p:nvSpPr>
        <p:spPr/>
        <p:txBody>
          <a:bodyPr/>
          <a:lstStyle/>
          <a:p>
            <a:r>
              <a:rPr lang="en-AU" noProof="0"/>
              <a:t>ADAPT Cloud and Infrastructure Edge Survey in Jul 2026. Sample size: 121 Australian Infrastructure leaders</a:t>
            </a:r>
          </a:p>
          <a:p>
            <a:endParaRPr lang="en-AU" noProof="0"/>
          </a:p>
        </p:txBody>
      </p:sp>
      <p:pic>
        <p:nvPicPr>
          <p:cNvPr id="7" name="Graphic 6">
            <a:extLst>
              <a:ext uri="{FF2B5EF4-FFF2-40B4-BE49-F238E27FC236}">
                <a16:creationId xmlns:a16="http://schemas.microsoft.com/office/drawing/2014/main" id="{EE69EEE2-3F97-134F-3706-ECB80A8337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6884" y="937875"/>
            <a:ext cx="11610148" cy="2766184"/>
          </a:xfrm>
          <a:prstGeom prst="rect">
            <a:avLst/>
          </a:prstGeom>
        </p:spPr>
      </p:pic>
    </p:spTree>
    <p:extLst>
      <p:ext uri="{BB962C8B-B14F-4D97-AF65-F5344CB8AC3E}">
        <p14:creationId xmlns:p14="http://schemas.microsoft.com/office/powerpoint/2010/main" val="1079733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9BBF2D-91BE-951B-879E-961B42BB36DB}"/>
              </a:ext>
            </a:extLst>
          </p:cNvPr>
          <p:cNvSpPr>
            <a:spLocks noGrp="1"/>
          </p:cNvSpPr>
          <p:nvPr>
            <p:ph sz="quarter" idx="10"/>
          </p:nvPr>
        </p:nvSpPr>
        <p:spPr/>
        <p:txBody>
          <a:bodyPr/>
          <a:lstStyle/>
          <a:p>
            <a:r>
              <a:rPr lang="en-AU" sz="2000" noProof="0"/>
              <a:t>Resilience &amp; assurance </a:t>
            </a:r>
            <a:r>
              <a:rPr lang="en-AU" sz="2000" noProof="0">
                <a:solidFill>
                  <a:srgbClr val="000000"/>
                </a:solidFill>
              </a:rPr>
              <a:t>investment priorities </a:t>
            </a:r>
            <a:r>
              <a:rPr lang="en-AU" sz="2000" noProof="0">
                <a:solidFill>
                  <a:srgbClr val="000000"/>
                </a:solidFill>
                <a:latin typeface="Helvetica"/>
                <a:cs typeface="Helvetica"/>
              </a:rPr>
              <a:t>(4 items) </a:t>
            </a:r>
            <a:endParaRPr lang="en-AU" sz="2000" noProof="0">
              <a:solidFill>
                <a:srgbClr val="000000"/>
              </a:solidFill>
            </a:endParaRPr>
          </a:p>
        </p:txBody>
      </p:sp>
      <p:sp>
        <p:nvSpPr>
          <p:cNvPr id="4" name="Content Placeholder 3">
            <a:extLst>
              <a:ext uri="{FF2B5EF4-FFF2-40B4-BE49-F238E27FC236}">
                <a16:creationId xmlns:a16="http://schemas.microsoft.com/office/drawing/2014/main" id="{A0487C6E-79F3-584C-2924-3583A77DC54A}"/>
              </a:ext>
            </a:extLst>
          </p:cNvPr>
          <p:cNvSpPr>
            <a:spLocks noGrp="1"/>
          </p:cNvSpPr>
          <p:nvPr>
            <p:ph sz="quarter" idx="11"/>
          </p:nvPr>
        </p:nvSpPr>
        <p:spPr/>
        <p:txBody>
          <a:bodyPr/>
          <a:lstStyle/>
          <a:p>
            <a:r>
              <a:rPr lang="en-AU" noProof="0"/>
              <a:t>ADAPT Cloud and Infrastructure Edge Survey in Jul 2026. Sample size: 121 Australian Infrastructure leaders</a:t>
            </a:r>
          </a:p>
        </p:txBody>
      </p:sp>
      <p:pic>
        <p:nvPicPr>
          <p:cNvPr id="7" name="Graphic 6">
            <a:extLst>
              <a:ext uri="{FF2B5EF4-FFF2-40B4-BE49-F238E27FC236}">
                <a16:creationId xmlns:a16="http://schemas.microsoft.com/office/drawing/2014/main" id="{46660E88-DEB8-184A-0F10-669EB0CD79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4848" y="926592"/>
            <a:ext cx="11562304" cy="2331402"/>
          </a:xfrm>
          <a:prstGeom prst="rect">
            <a:avLst/>
          </a:prstGeom>
        </p:spPr>
      </p:pic>
    </p:spTree>
    <p:extLst>
      <p:ext uri="{BB962C8B-B14F-4D97-AF65-F5344CB8AC3E}">
        <p14:creationId xmlns:p14="http://schemas.microsoft.com/office/powerpoint/2010/main" val="1470518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2C1F-F73C-8281-8D12-9A520441E4E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A2187C2-03CD-1976-6E03-E6A8BC57A278}"/>
              </a:ext>
            </a:extLst>
          </p:cNvPr>
          <p:cNvSpPr>
            <a:spLocks noGrp="1"/>
          </p:cNvSpPr>
          <p:nvPr>
            <p:ph type="body" sz="quarter" idx="10"/>
          </p:nvPr>
        </p:nvSpPr>
        <p:spPr/>
        <p:txBody>
          <a:bodyPr/>
          <a:lstStyle/>
          <a:p>
            <a:r>
              <a:rPr lang="en-AU" noProof="0">
                <a:latin typeface="Helvetica"/>
                <a:cs typeface="Helvetica"/>
              </a:rPr>
              <a:t>CIE investment priorities:</a:t>
            </a:r>
          </a:p>
          <a:p>
            <a:endParaRPr lang="en-AU" noProof="0"/>
          </a:p>
        </p:txBody>
      </p:sp>
      <p:sp>
        <p:nvSpPr>
          <p:cNvPr id="7" name="Content Placeholder 6">
            <a:extLst>
              <a:ext uri="{FF2B5EF4-FFF2-40B4-BE49-F238E27FC236}">
                <a16:creationId xmlns:a16="http://schemas.microsoft.com/office/drawing/2014/main" id="{A4F2110E-E858-F52A-5337-4F52B9AF4078}"/>
              </a:ext>
            </a:extLst>
          </p:cNvPr>
          <p:cNvSpPr>
            <a:spLocks noGrp="1"/>
          </p:cNvSpPr>
          <p:nvPr>
            <p:ph sz="quarter" idx="11"/>
          </p:nvPr>
        </p:nvSpPr>
        <p:spPr/>
        <p:txBody>
          <a:bodyPr/>
          <a:lstStyle/>
          <a:p>
            <a:r>
              <a:rPr lang="en-AU" noProof="0"/>
              <a:t>Data centre, power</a:t>
            </a:r>
          </a:p>
          <a:p>
            <a:r>
              <a:rPr lang="en-AU" noProof="0"/>
              <a:t>&amp; sustainability</a:t>
            </a:r>
            <a:endParaRPr lang="en-AU" sz="7200" noProof="0">
              <a:latin typeface="Helvetica"/>
              <a:cs typeface="Helvetica"/>
            </a:endParaRPr>
          </a:p>
        </p:txBody>
      </p:sp>
    </p:spTree>
    <p:extLst>
      <p:ext uri="{BB962C8B-B14F-4D97-AF65-F5344CB8AC3E}">
        <p14:creationId xmlns:p14="http://schemas.microsoft.com/office/powerpoint/2010/main" val="1554451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FEE85-5FC1-7179-EF39-4E6BC5AA268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2BF8FD-F24A-11A2-52A8-A68654A83005}"/>
              </a:ext>
            </a:extLst>
          </p:cNvPr>
          <p:cNvSpPr>
            <a:spLocks noGrp="1"/>
          </p:cNvSpPr>
          <p:nvPr>
            <p:ph sz="quarter" idx="10"/>
          </p:nvPr>
        </p:nvSpPr>
        <p:spPr>
          <a:xfrm>
            <a:off x="241104" y="128212"/>
            <a:ext cx="10261600" cy="406626"/>
          </a:xfrm>
        </p:spPr>
        <p:txBody>
          <a:bodyPr/>
          <a:lstStyle/>
          <a:p>
            <a:r>
              <a:rPr lang="en-AU" sz="2000" noProof="0"/>
              <a:t>Data centre strategy &amp; operations investment priorities (3 items) </a:t>
            </a:r>
          </a:p>
          <a:p>
            <a:endParaRPr lang="en-AU" sz="2000" noProof="0"/>
          </a:p>
        </p:txBody>
      </p:sp>
      <p:sp>
        <p:nvSpPr>
          <p:cNvPr id="4" name="Content Placeholder 3">
            <a:extLst>
              <a:ext uri="{FF2B5EF4-FFF2-40B4-BE49-F238E27FC236}">
                <a16:creationId xmlns:a16="http://schemas.microsoft.com/office/drawing/2014/main" id="{D80A625E-92B9-0D33-CFD7-EB242A8AEEF5}"/>
              </a:ext>
            </a:extLst>
          </p:cNvPr>
          <p:cNvSpPr>
            <a:spLocks noGrp="1"/>
          </p:cNvSpPr>
          <p:nvPr>
            <p:ph sz="quarter" idx="11"/>
          </p:nvPr>
        </p:nvSpPr>
        <p:spPr/>
        <p:txBody>
          <a:bodyPr/>
          <a:lstStyle/>
          <a:p>
            <a:r>
              <a:rPr lang="en-AU" noProof="0"/>
              <a:t>ADAPT Cloud and Infrastructure Edge Survey in Jul 2026. Sample size: 121 Australian Infrastructure leaders</a:t>
            </a:r>
          </a:p>
        </p:txBody>
      </p:sp>
      <p:pic>
        <p:nvPicPr>
          <p:cNvPr id="7" name="Graphic 6">
            <a:extLst>
              <a:ext uri="{FF2B5EF4-FFF2-40B4-BE49-F238E27FC236}">
                <a16:creationId xmlns:a16="http://schemas.microsoft.com/office/drawing/2014/main" id="{2DBBF62B-4C7E-D0BA-EB29-CD4A20D3AC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4800" y="926592"/>
            <a:ext cx="11582400" cy="1911334"/>
          </a:xfrm>
          <a:prstGeom prst="rect">
            <a:avLst/>
          </a:prstGeom>
        </p:spPr>
      </p:pic>
    </p:spTree>
    <p:extLst>
      <p:ext uri="{BB962C8B-B14F-4D97-AF65-F5344CB8AC3E}">
        <p14:creationId xmlns:p14="http://schemas.microsoft.com/office/powerpoint/2010/main" val="932325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924EC9-BA90-80DF-96AE-9C4072D0F57C}"/>
              </a:ext>
            </a:extLst>
          </p:cNvPr>
          <p:cNvSpPr>
            <a:spLocks noGrp="1"/>
          </p:cNvSpPr>
          <p:nvPr>
            <p:ph sz="quarter" idx="10"/>
          </p:nvPr>
        </p:nvSpPr>
        <p:spPr/>
        <p:txBody>
          <a:bodyPr/>
          <a:lstStyle/>
          <a:p>
            <a:r>
              <a:rPr lang="en-AU" sz="2000" noProof="0"/>
              <a:t>Power, cooling &amp; sustainability investment priorities (6 items) </a:t>
            </a:r>
          </a:p>
        </p:txBody>
      </p:sp>
      <p:sp>
        <p:nvSpPr>
          <p:cNvPr id="4" name="Content Placeholder 3">
            <a:extLst>
              <a:ext uri="{FF2B5EF4-FFF2-40B4-BE49-F238E27FC236}">
                <a16:creationId xmlns:a16="http://schemas.microsoft.com/office/drawing/2014/main" id="{D481411B-7FB2-3953-86D4-6F818ED479C3}"/>
              </a:ext>
            </a:extLst>
          </p:cNvPr>
          <p:cNvSpPr>
            <a:spLocks noGrp="1"/>
          </p:cNvSpPr>
          <p:nvPr>
            <p:ph sz="quarter" idx="11"/>
          </p:nvPr>
        </p:nvSpPr>
        <p:spPr/>
        <p:txBody>
          <a:bodyPr/>
          <a:lstStyle/>
          <a:p>
            <a:r>
              <a:rPr lang="en-AU" noProof="0"/>
              <a:t>ADAPT Cloud and Infrastructure Edge Survey in Jul 2026. Sample size: 121 Australian Infrastructure leaders</a:t>
            </a:r>
          </a:p>
        </p:txBody>
      </p:sp>
      <p:pic>
        <p:nvPicPr>
          <p:cNvPr id="7" name="Graphic 6">
            <a:extLst>
              <a:ext uri="{FF2B5EF4-FFF2-40B4-BE49-F238E27FC236}">
                <a16:creationId xmlns:a16="http://schemas.microsoft.com/office/drawing/2014/main" id="{623EDF2B-24C4-371C-7AAB-94C11459B3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4800" y="926592"/>
            <a:ext cx="11582400" cy="3214388"/>
          </a:xfrm>
          <a:prstGeom prst="rect">
            <a:avLst/>
          </a:prstGeom>
        </p:spPr>
      </p:pic>
    </p:spTree>
    <p:extLst>
      <p:ext uri="{BB962C8B-B14F-4D97-AF65-F5344CB8AC3E}">
        <p14:creationId xmlns:p14="http://schemas.microsoft.com/office/powerpoint/2010/main" val="756200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69D2C-B079-252D-3456-682540FCCF5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4658C21-6A51-2067-0CFF-07D913F60811}"/>
              </a:ext>
            </a:extLst>
          </p:cNvPr>
          <p:cNvSpPr>
            <a:spLocks noGrp="1"/>
          </p:cNvSpPr>
          <p:nvPr>
            <p:ph type="body" sz="quarter" idx="10"/>
          </p:nvPr>
        </p:nvSpPr>
        <p:spPr/>
        <p:txBody>
          <a:bodyPr/>
          <a:lstStyle/>
          <a:p>
            <a:r>
              <a:rPr lang="en-AU" noProof="0">
                <a:latin typeface="Helvetica"/>
                <a:cs typeface="Helvetica"/>
              </a:rPr>
              <a:t>CIE investment priorities:</a:t>
            </a:r>
          </a:p>
          <a:p>
            <a:endParaRPr lang="en-AU" noProof="0"/>
          </a:p>
        </p:txBody>
      </p:sp>
      <p:sp>
        <p:nvSpPr>
          <p:cNvPr id="7" name="Content Placeholder 6">
            <a:extLst>
              <a:ext uri="{FF2B5EF4-FFF2-40B4-BE49-F238E27FC236}">
                <a16:creationId xmlns:a16="http://schemas.microsoft.com/office/drawing/2014/main" id="{3C17CFAB-E038-D6DE-E00E-97F5A13A82E2}"/>
              </a:ext>
            </a:extLst>
          </p:cNvPr>
          <p:cNvSpPr>
            <a:spLocks noGrp="1"/>
          </p:cNvSpPr>
          <p:nvPr>
            <p:ph sz="quarter" idx="11"/>
          </p:nvPr>
        </p:nvSpPr>
        <p:spPr/>
        <p:txBody>
          <a:bodyPr/>
          <a:lstStyle/>
          <a:p>
            <a:r>
              <a:rPr lang="en-AU" noProof="0"/>
              <a:t>Security, AI &amp;</a:t>
            </a:r>
          </a:p>
          <a:p>
            <a:r>
              <a:rPr lang="en-AU" noProof="0"/>
              <a:t>emerging capabilities</a:t>
            </a:r>
            <a:endParaRPr lang="en-AU" sz="7200" noProof="0">
              <a:latin typeface="Helvetica"/>
              <a:cs typeface="Helvetica"/>
            </a:endParaRPr>
          </a:p>
          <a:p>
            <a:endParaRPr lang="en-AU" noProof="0"/>
          </a:p>
        </p:txBody>
      </p:sp>
    </p:spTree>
    <p:extLst>
      <p:ext uri="{BB962C8B-B14F-4D97-AF65-F5344CB8AC3E}">
        <p14:creationId xmlns:p14="http://schemas.microsoft.com/office/powerpoint/2010/main" val="3093858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1667CD-002D-F109-D351-1AF797622A52}"/>
              </a:ext>
            </a:extLst>
          </p:cNvPr>
          <p:cNvSpPr>
            <a:spLocks noGrp="1"/>
          </p:cNvSpPr>
          <p:nvPr>
            <p:ph sz="quarter" idx="10"/>
          </p:nvPr>
        </p:nvSpPr>
        <p:spPr/>
        <p:txBody>
          <a:bodyPr/>
          <a:lstStyle/>
          <a:p>
            <a:r>
              <a:rPr lang="en-AU" sz="2000" noProof="0"/>
              <a:t>Cyber security</a:t>
            </a:r>
            <a:r>
              <a:rPr lang="en-AU" sz="2000" noProof="0">
                <a:solidFill>
                  <a:srgbClr val="000000"/>
                </a:solidFill>
              </a:rPr>
              <a:t> investment priorities </a:t>
            </a:r>
            <a:r>
              <a:rPr lang="en-AU" sz="2000" noProof="0">
                <a:solidFill>
                  <a:srgbClr val="000000"/>
                </a:solidFill>
                <a:latin typeface="Helvetica"/>
                <a:cs typeface="Helvetica"/>
              </a:rPr>
              <a:t>(7 items) </a:t>
            </a:r>
            <a:endParaRPr lang="en-AU" sz="2000" noProof="0">
              <a:solidFill>
                <a:srgbClr val="000000"/>
              </a:solidFill>
            </a:endParaRPr>
          </a:p>
          <a:p>
            <a:endParaRPr lang="en-AU" sz="2000" noProof="0"/>
          </a:p>
        </p:txBody>
      </p:sp>
      <p:sp>
        <p:nvSpPr>
          <p:cNvPr id="4" name="Content Placeholder 3">
            <a:extLst>
              <a:ext uri="{FF2B5EF4-FFF2-40B4-BE49-F238E27FC236}">
                <a16:creationId xmlns:a16="http://schemas.microsoft.com/office/drawing/2014/main" id="{19313635-D11B-3121-AD7A-E1CBDCB18329}"/>
              </a:ext>
            </a:extLst>
          </p:cNvPr>
          <p:cNvSpPr>
            <a:spLocks noGrp="1"/>
          </p:cNvSpPr>
          <p:nvPr>
            <p:ph sz="quarter" idx="11"/>
          </p:nvPr>
        </p:nvSpPr>
        <p:spPr/>
        <p:txBody>
          <a:bodyPr/>
          <a:lstStyle/>
          <a:p>
            <a:r>
              <a:rPr lang="en-AU" noProof="0"/>
              <a:t>ADAPT Cloud and Infrastructure Edge Survey in Jul 2026. Sample size: 121 Australian Infrastructure leaders</a:t>
            </a:r>
          </a:p>
          <a:p>
            <a:endParaRPr lang="en-AU" noProof="0"/>
          </a:p>
        </p:txBody>
      </p:sp>
      <p:pic>
        <p:nvPicPr>
          <p:cNvPr id="7" name="Graphic 6">
            <a:extLst>
              <a:ext uri="{FF2B5EF4-FFF2-40B4-BE49-F238E27FC236}">
                <a16:creationId xmlns:a16="http://schemas.microsoft.com/office/drawing/2014/main" id="{A5C15F77-54BF-6ACB-31D8-DC11878F5A9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4752" y="926592"/>
            <a:ext cx="11602496" cy="3616870"/>
          </a:xfrm>
          <a:prstGeom prst="rect">
            <a:avLst/>
          </a:prstGeom>
        </p:spPr>
      </p:pic>
    </p:spTree>
    <p:extLst>
      <p:ext uri="{BB962C8B-B14F-4D97-AF65-F5344CB8AC3E}">
        <p14:creationId xmlns:p14="http://schemas.microsoft.com/office/powerpoint/2010/main" val="328413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F436-F4B0-F5EF-F5E8-26A997630BE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9EA52D-43F2-E15E-F2E9-186D8E1703B2}"/>
              </a:ext>
            </a:extLst>
          </p:cNvPr>
          <p:cNvSpPr>
            <a:spLocks noGrp="1"/>
          </p:cNvSpPr>
          <p:nvPr>
            <p:ph sz="quarter" idx="10"/>
          </p:nvPr>
        </p:nvSpPr>
        <p:spPr/>
        <p:txBody>
          <a:bodyPr/>
          <a:lstStyle/>
          <a:p>
            <a:r>
              <a:rPr lang="en-AU" sz="2000" noProof="0"/>
              <a:t>AI platforms &amp; capabilities</a:t>
            </a:r>
            <a:r>
              <a:rPr lang="en-AU" sz="2000" noProof="0">
                <a:solidFill>
                  <a:srgbClr val="000000"/>
                </a:solidFill>
              </a:rPr>
              <a:t> investment priorities</a:t>
            </a:r>
            <a:r>
              <a:rPr lang="en-AU" sz="2000" noProof="0">
                <a:solidFill>
                  <a:srgbClr val="000000"/>
                </a:solidFill>
                <a:latin typeface="Helvetica"/>
                <a:cs typeface="Helvetica"/>
              </a:rPr>
              <a:t> (10 items) </a:t>
            </a:r>
            <a:endParaRPr lang="en-AU" sz="2000" noProof="0">
              <a:solidFill>
                <a:srgbClr val="000000"/>
              </a:solidFill>
            </a:endParaRPr>
          </a:p>
          <a:p>
            <a:endParaRPr lang="en-AU" sz="2000" noProof="0"/>
          </a:p>
        </p:txBody>
      </p:sp>
      <p:sp>
        <p:nvSpPr>
          <p:cNvPr id="3" name="Content Placeholder 2">
            <a:extLst>
              <a:ext uri="{FF2B5EF4-FFF2-40B4-BE49-F238E27FC236}">
                <a16:creationId xmlns:a16="http://schemas.microsoft.com/office/drawing/2014/main" id="{729733ED-FC64-7F9E-E87F-6693F05E5EFE}"/>
              </a:ext>
            </a:extLst>
          </p:cNvPr>
          <p:cNvSpPr>
            <a:spLocks noGrp="1"/>
          </p:cNvSpPr>
          <p:nvPr>
            <p:ph sz="quarter" idx="11"/>
          </p:nvPr>
        </p:nvSpPr>
        <p:spPr/>
        <p:txBody>
          <a:bodyPr/>
          <a:lstStyle/>
          <a:p>
            <a:r>
              <a:rPr lang="en-AU" noProof="0"/>
              <a:t>ADAPT Cloud and Infrastructure Edge Survey in Jul 2026. Sample size: 80 Australian Infrastructure leaders</a:t>
            </a:r>
          </a:p>
          <a:p>
            <a:endParaRPr lang="en-AU" noProof="0"/>
          </a:p>
        </p:txBody>
      </p:sp>
      <p:pic>
        <p:nvPicPr>
          <p:cNvPr id="7" name="Graphic 6">
            <a:extLst>
              <a:ext uri="{FF2B5EF4-FFF2-40B4-BE49-F238E27FC236}">
                <a16:creationId xmlns:a16="http://schemas.microsoft.com/office/drawing/2014/main" id="{55BC3082-30DD-286E-2637-2FA2B3C9DF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522" y="926592"/>
            <a:ext cx="11588956" cy="4888522"/>
          </a:xfrm>
          <a:prstGeom prst="rect">
            <a:avLst/>
          </a:prstGeom>
        </p:spPr>
      </p:pic>
    </p:spTree>
    <p:extLst>
      <p:ext uri="{BB962C8B-B14F-4D97-AF65-F5344CB8AC3E}">
        <p14:creationId xmlns:p14="http://schemas.microsoft.com/office/powerpoint/2010/main" val="1303911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DAPT WHITE GRID" hidden="1">
            <a:extLst>
              <a:ext uri="{FF2B5EF4-FFF2-40B4-BE49-F238E27FC236}">
                <a16:creationId xmlns:a16="http://schemas.microsoft.com/office/drawing/2014/main" id="{1E4FEDBB-1810-8FE3-6406-430031A3030D}"/>
              </a:ext>
            </a:extLst>
          </p:cNvPr>
          <p:cNvGrpSpPr>
            <a:grpSpLocks noGrp="1" noUngrp="1" noRot="1" noMove="1" noResize="1"/>
          </p:cNvGrpSpPr>
          <p:nvPr/>
        </p:nvGrpSpPr>
        <p:grpSpPr>
          <a:xfrm>
            <a:off x="0" y="0"/>
            <a:ext cx="12192000" cy="6858000"/>
            <a:chOff x="0" y="0"/>
            <a:chExt cx="12192000" cy="6858000"/>
          </a:xfrm>
        </p:grpSpPr>
        <p:grpSp>
          <p:nvGrpSpPr>
            <p:cNvPr id="7" name="ADAPT GRID GUTTERS">
              <a:extLst>
                <a:ext uri="{FF2B5EF4-FFF2-40B4-BE49-F238E27FC236}">
                  <a16:creationId xmlns:a16="http://schemas.microsoft.com/office/drawing/2014/main" id="{38DBA368-BC2C-EB2F-AD3E-0C54019CFD30}"/>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2" name="Rectangle 31">
                <a:extLst>
                  <a:ext uri="{FF2B5EF4-FFF2-40B4-BE49-F238E27FC236}">
                    <a16:creationId xmlns:a16="http://schemas.microsoft.com/office/drawing/2014/main" id="{B70D2B80-8CBB-5C81-B81C-E1715D01DA49}"/>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3" name="Rectangle 32">
                <a:extLst>
                  <a:ext uri="{FF2B5EF4-FFF2-40B4-BE49-F238E27FC236}">
                    <a16:creationId xmlns:a16="http://schemas.microsoft.com/office/drawing/2014/main" id="{9488BE62-3962-5749-E542-E4B1CDAB49B8}"/>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4" name="Rectangle 33">
                <a:extLst>
                  <a:ext uri="{FF2B5EF4-FFF2-40B4-BE49-F238E27FC236}">
                    <a16:creationId xmlns:a16="http://schemas.microsoft.com/office/drawing/2014/main" id="{E7A5F061-EB41-BDD2-B3F6-B11A6BD8A538}"/>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5" name="Rectangle 34">
                <a:extLst>
                  <a:ext uri="{FF2B5EF4-FFF2-40B4-BE49-F238E27FC236}">
                    <a16:creationId xmlns:a16="http://schemas.microsoft.com/office/drawing/2014/main" id="{689197EA-1786-84E8-2754-89104C322F5B}"/>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6" name="Rectangle 35">
                <a:extLst>
                  <a:ext uri="{FF2B5EF4-FFF2-40B4-BE49-F238E27FC236}">
                    <a16:creationId xmlns:a16="http://schemas.microsoft.com/office/drawing/2014/main" id="{03CC7B3D-2607-F5DA-A610-DE0EF56CA884}"/>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7" name="Rectangle 36">
                <a:extLst>
                  <a:ext uri="{FF2B5EF4-FFF2-40B4-BE49-F238E27FC236}">
                    <a16:creationId xmlns:a16="http://schemas.microsoft.com/office/drawing/2014/main" id="{1A7169B3-2005-D9AF-00C7-812259C70DB7}"/>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8" name="Rectangle 37">
                <a:extLst>
                  <a:ext uri="{FF2B5EF4-FFF2-40B4-BE49-F238E27FC236}">
                    <a16:creationId xmlns:a16="http://schemas.microsoft.com/office/drawing/2014/main" id="{1398F091-A6C5-A6A3-8AF1-1BD24E71CE68}"/>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9" name="Rectangle 38">
                <a:extLst>
                  <a:ext uri="{FF2B5EF4-FFF2-40B4-BE49-F238E27FC236}">
                    <a16:creationId xmlns:a16="http://schemas.microsoft.com/office/drawing/2014/main" id="{7976AE95-7F9D-FDFD-A1F2-80EA5864BDD5}"/>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0" name="Rectangle 39">
                <a:extLst>
                  <a:ext uri="{FF2B5EF4-FFF2-40B4-BE49-F238E27FC236}">
                    <a16:creationId xmlns:a16="http://schemas.microsoft.com/office/drawing/2014/main" id="{9265B219-4F0B-47F4-E55E-B3EE9C4EC7E7}"/>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1" name="Rectangle 40">
                <a:extLst>
                  <a:ext uri="{FF2B5EF4-FFF2-40B4-BE49-F238E27FC236}">
                    <a16:creationId xmlns:a16="http://schemas.microsoft.com/office/drawing/2014/main" id="{E551EA3F-B655-F1BC-1D5C-75730F2EDDA0}"/>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2" name="Rectangle 41">
                <a:extLst>
                  <a:ext uri="{FF2B5EF4-FFF2-40B4-BE49-F238E27FC236}">
                    <a16:creationId xmlns:a16="http://schemas.microsoft.com/office/drawing/2014/main" id="{C295544A-BA02-26FC-C79F-68815C3F81F4}"/>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3" name="Rectangle 42">
                <a:extLst>
                  <a:ext uri="{FF2B5EF4-FFF2-40B4-BE49-F238E27FC236}">
                    <a16:creationId xmlns:a16="http://schemas.microsoft.com/office/drawing/2014/main" id="{4C7C1736-9047-08F2-3468-C68D548BF65D}"/>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4" name="Rectangle 43">
                <a:extLst>
                  <a:ext uri="{FF2B5EF4-FFF2-40B4-BE49-F238E27FC236}">
                    <a16:creationId xmlns:a16="http://schemas.microsoft.com/office/drawing/2014/main" id="{90688C21-3E1C-9FC8-0960-E40C01903E7C}"/>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5" name="Rectangle 44">
                <a:extLst>
                  <a:ext uri="{FF2B5EF4-FFF2-40B4-BE49-F238E27FC236}">
                    <a16:creationId xmlns:a16="http://schemas.microsoft.com/office/drawing/2014/main" id="{0C56A0EE-F245-B27B-EDD4-E9FD4A3BB98F}"/>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6" name="Rectangle 45">
                <a:extLst>
                  <a:ext uri="{FF2B5EF4-FFF2-40B4-BE49-F238E27FC236}">
                    <a16:creationId xmlns:a16="http://schemas.microsoft.com/office/drawing/2014/main" id="{3532F1CF-38B3-3EEA-7C49-723D4E8919D7}"/>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7" name="Rectangle 46">
                <a:extLst>
                  <a:ext uri="{FF2B5EF4-FFF2-40B4-BE49-F238E27FC236}">
                    <a16:creationId xmlns:a16="http://schemas.microsoft.com/office/drawing/2014/main" id="{EEBC908D-C237-5324-2074-626CC855128E}"/>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grpSp>
        <p:grpSp>
          <p:nvGrpSpPr>
            <p:cNvPr id="9" name="ADAPT GRID MARGIN">
              <a:extLst>
                <a:ext uri="{FF2B5EF4-FFF2-40B4-BE49-F238E27FC236}">
                  <a16:creationId xmlns:a16="http://schemas.microsoft.com/office/drawing/2014/main" id="{647B2356-339A-93F0-951A-58BCB892F65B}"/>
                </a:ext>
              </a:extLst>
            </p:cNvPr>
            <p:cNvGrpSpPr>
              <a:grpSpLocks noGrp="1" noUngrp="1" noRot="1" noMove="1" noResize="1"/>
            </p:cNvGrpSpPr>
            <p:nvPr/>
          </p:nvGrpSpPr>
          <p:grpSpPr>
            <a:xfrm>
              <a:off x="0" y="0"/>
              <a:ext cx="12192000" cy="6858000"/>
              <a:chOff x="0" y="0"/>
              <a:chExt cx="12192000" cy="6858000"/>
            </a:xfrm>
          </p:grpSpPr>
          <p:sp>
            <p:nvSpPr>
              <p:cNvPr id="28" name="Rectangle 27">
                <a:extLst>
                  <a:ext uri="{FF2B5EF4-FFF2-40B4-BE49-F238E27FC236}">
                    <a16:creationId xmlns:a16="http://schemas.microsoft.com/office/drawing/2014/main" id="{DF2F5C8E-D79B-6A53-F752-29733E1E753D}"/>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29" name="Rectangle 28">
                <a:extLst>
                  <a:ext uri="{FF2B5EF4-FFF2-40B4-BE49-F238E27FC236}">
                    <a16:creationId xmlns:a16="http://schemas.microsoft.com/office/drawing/2014/main" id="{61651C09-BF63-B4DF-C5E6-E773E450B2F5}"/>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0" name="Rectangle 29">
                <a:extLst>
                  <a:ext uri="{FF2B5EF4-FFF2-40B4-BE49-F238E27FC236}">
                    <a16:creationId xmlns:a16="http://schemas.microsoft.com/office/drawing/2014/main" id="{93FD0842-459F-2833-322F-68D393190C2C}"/>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1" name="Rectangle 30">
                <a:extLst>
                  <a:ext uri="{FF2B5EF4-FFF2-40B4-BE49-F238E27FC236}">
                    <a16:creationId xmlns:a16="http://schemas.microsoft.com/office/drawing/2014/main" id="{BCC5A0A8-7B6B-1B03-E34D-9213D415E6E1}"/>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grpSp>
        <p:grpSp>
          <p:nvGrpSpPr>
            <p:cNvPr id="10" name="ADAPT GRID 12x6">
              <a:extLst>
                <a:ext uri="{FF2B5EF4-FFF2-40B4-BE49-F238E27FC236}">
                  <a16:creationId xmlns:a16="http://schemas.microsoft.com/office/drawing/2014/main" id="{1DAE6817-3DE2-BF79-3EA4-1299A89CF16D}"/>
                </a:ext>
              </a:extLst>
            </p:cNvPr>
            <p:cNvGrpSpPr>
              <a:grpSpLocks noGrp="1" noUngrp="1" noRot="1" noMove="1" noResize="1"/>
            </p:cNvGrpSpPr>
            <p:nvPr/>
          </p:nvGrpSpPr>
          <p:grpSpPr>
            <a:xfrm>
              <a:off x="575996" y="575999"/>
              <a:ext cx="11040004" cy="5706002"/>
              <a:chOff x="575996" y="575999"/>
              <a:chExt cx="11040004" cy="5706002"/>
            </a:xfrm>
          </p:grpSpPr>
          <p:cxnSp>
            <p:nvCxnSpPr>
              <p:cNvPr id="11" name="Straight Connector 10">
                <a:extLst>
                  <a:ext uri="{FF2B5EF4-FFF2-40B4-BE49-F238E27FC236}">
                    <a16:creationId xmlns:a16="http://schemas.microsoft.com/office/drawing/2014/main" id="{4E528B3F-81EE-12F5-A14E-EDA1A3910CD9}"/>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2" name="Straight Connector 11">
                <a:extLst>
                  <a:ext uri="{FF2B5EF4-FFF2-40B4-BE49-F238E27FC236}">
                    <a16:creationId xmlns:a16="http://schemas.microsoft.com/office/drawing/2014/main" id="{A03ADBC3-647F-3E53-E04D-DEB4E5E856F6}"/>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3" name="Straight Connector 12">
                <a:extLst>
                  <a:ext uri="{FF2B5EF4-FFF2-40B4-BE49-F238E27FC236}">
                    <a16:creationId xmlns:a16="http://schemas.microsoft.com/office/drawing/2014/main" id="{5274AC4D-7B8D-235A-682D-F453CBC03CCF}"/>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456B7E83-A203-14E3-4AF8-FDC7AE810A96}"/>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2FC2A393-0033-9778-F1F1-4632042CC254}"/>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42EEFBAB-2CD7-514A-4C42-C96968C308BA}"/>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A920ACC4-5834-42E9-6341-89FD78A5C345}"/>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E54E0BEA-41E0-E9B9-E5D9-6DA65714D331}"/>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9B1EF11F-0C47-0B34-035D-A2E9FCDA62BF}"/>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FC0931D6-5992-F01D-C1F3-D506330E91E8}"/>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561977CF-4859-0AFC-5D13-94A3D63FDD62}"/>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7739B898-3325-A493-01C6-3801C583DCD3}"/>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E0EE4EFD-46BA-8954-51C6-471D2ACE967F}"/>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FE1D6AC2-4789-1786-721D-4A6D2EC69B9E}"/>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38FDD2B5-2D22-01BD-4546-B957A46286B3}"/>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F1ED7091-F40B-8847-9935-9E50E291C680}"/>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7" name="Rectangle 26">
                <a:extLst>
                  <a:ext uri="{FF2B5EF4-FFF2-40B4-BE49-F238E27FC236}">
                    <a16:creationId xmlns:a16="http://schemas.microsoft.com/office/drawing/2014/main" id="{31D65793-CF5B-89E2-188D-8902998E29C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sp>
        <p:nvSpPr>
          <p:cNvPr id="49" name="TextBox 48">
            <a:extLst>
              <a:ext uri="{FF2B5EF4-FFF2-40B4-BE49-F238E27FC236}">
                <a16:creationId xmlns:a16="http://schemas.microsoft.com/office/drawing/2014/main" id="{391F0A9C-D7A6-F3D0-9718-F78897F9516A}"/>
              </a:ext>
            </a:extLst>
          </p:cNvPr>
          <p:cNvSpPr txBox="1"/>
          <p:nvPr/>
        </p:nvSpPr>
        <p:spPr>
          <a:xfrm>
            <a:off x="1304084" y="1168483"/>
            <a:ext cx="120936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403020202020204" pitchFamily="34" charset="0"/>
                <a:ea typeface="+mn-ea"/>
                <a:cs typeface="+mn-cs"/>
              </a:rPr>
              <a:t>Written by</a:t>
            </a:r>
          </a:p>
        </p:txBody>
      </p:sp>
      <p:sp>
        <p:nvSpPr>
          <p:cNvPr id="50" name="TextBox 49">
            <a:extLst>
              <a:ext uri="{FF2B5EF4-FFF2-40B4-BE49-F238E27FC236}">
                <a16:creationId xmlns:a16="http://schemas.microsoft.com/office/drawing/2014/main" id="{4F410112-4AF6-FB66-2721-2FE791170FB4}"/>
              </a:ext>
            </a:extLst>
          </p:cNvPr>
          <p:cNvSpPr txBox="1"/>
          <p:nvPr/>
        </p:nvSpPr>
        <p:spPr>
          <a:xfrm>
            <a:off x="1304083" y="2998266"/>
            <a:ext cx="9905783" cy="145719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Nathan is a versatile Data Analyst at ADAPT, skilled in data gathering, processing, and visualization across multiple platforms. </a:t>
            </a:r>
            <a:br>
              <a:rPr kumimoji="0" lang="en-AU"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br>
            <a:r>
              <a:rPr kumimoji="0" lang="en-AU"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He excels in transforming raw data into insights, with proficiency in SQL, dashboard creation, and automated data collection.</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a:p>
            <a:pPr marL="0" marR="0" lvl="0" indent="0" algn="l" defTabSz="914400" rtl="0" eaLnBrk="1" fontAlgn="auto" latinLnBrk="0" hangingPunct="1">
              <a:lnSpc>
                <a:spcPts val="18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Nathan’s diverse experience spans e-commerce and engineering, allowing him to bring a unique perspective to data analysis. </a:t>
            </a:r>
            <a:br>
              <a:rPr kumimoji="0" lang="en-AU"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br>
            <a:r>
              <a:rPr kumimoji="0" lang="en-AU"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His ability to </a:t>
            </a:r>
            <a:r>
              <a:rPr kumimoji="0" lang="en-AU" sz="1200" b="0" i="0" u="none" strike="noStrike" kern="1200" cap="none" spc="0" normalizeH="0" baseline="0" noProof="0" err="1">
                <a:ln>
                  <a:noFill/>
                </a:ln>
                <a:solidFill>
                  <a:prstClr val="black"/>
                </a:solidFill>
                <a:effectLst/>
                <a:uLnTx/>
                <a:uFillTx/>
                <a:latin typeface="Helvetica" panose="020B0403020202020204" pitchFamily="34" charset="0"/>
                <a:ea typeface="+mn-ea"/>
                <a:cs typeface="+mn-cs"/>
              </a:rPr>
              <a:t>distill</a:t>
            </a:r>
            <a:r>
              <a:rPr kumimoji="0" lang="en-AU"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 data into clear, impactful reports plays a crucial role in ADAPT’s commitment to delivering innovative, </a:t>
            </a:r>
            <a:br>
              <a:rPr kumimoji="0" lang="en-AU"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br>
            <a:r>
              <a:rPr kumimoji="0" lang="en-AU"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data-driven solutions for businesses.</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p:txBody>
      </p:sp>
      <p:sp>
        <p:nvSpPr>
          <p:cNvPr id="51" name="TextBox 50">
            <a:extLst>
              <a:ext uri="{FF2B5EF4-FFF2-40B4-BE49-F238E27FC236}">
                <a16:creationId xmlns:a16="http://schemas.microsoft.com/office/drawing/2014/main" id="{2E8A588A-8854-6268-EC08-271CAE43F276}"/>
              </a:ext>
            </a:extLst>
          </p:cNvPr>
          <p:cNvSpPr txBox="1"/>
          <p:nvPr/>
        </p:nvSpPr>
        <p:spPr>
          <a:xfrm>
            <a:off x="2390401" y="2261105"/>
            <a:ext cx="3518550" cy="451406"/>
          </a:xfrm>
          <a:prstGeom prst="rect">
            <a:avLst/>
          </a:prstGeom>
          <a:noFill/>
        </p:spPr>
        <p:txBody>
          <a:bodyPr wrap="square" rtlCol="0">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AU" sz="1200" b="1" i="0" u="none" strike="noStrike" kern="1200" cap="none" spc="0" normalizeH="0" baseline="0" noProof="0">
                <a:ln>
                  <a:noFill/>
                </a:ln>
                <a:solidFill>
                  <a:srgbClr val="E7534F"/>
                </a:solidFill>
                <a:effectLst/>
                <a:uLnTx/>
                <a:uFillTx/>
                <a:latin typeface="Helvetica" panose="020B0403020202020204" pitchFamily="34" charset="0"/>
                <a:ea typeface="+mn-ea"/>
                <a:cs typeface="+mn-cs"/>
              </a:rPr>
              <a:t>Nathan Bustamante </a:t>
            </a:r>
          </a:p>
          <a:p>
            <a:pPr marL="0" marR="0" lvl="0" indent="0" algn="l" defTabSz="914400" rtl="0" eaLnBrk="1" fontAlgn="auto" latinLnBrk="0" hangingPunct="1">
              <a:lnSpc>
                <a:spcPts val="14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Junior Data Analyst at ADAPT</a:t>
            </a:r>
          </a:p>
        </p:txBody>
      </p:sp>
      <p:pic>
        <p:nvPicPr>
          <p:cNvPr id="4" name="Picture 3">
            <a:extLst>
              <a:ext uri="{FF2B5EF4-FFF2-40B4-BE49-F238E27FC236}">
                <a16:creationId xmlns:a16="http://schemas.microsoft.com/office/drawing/2014/main" id="{A7E60168-5867-22BD-285B-D3261ABC527F}"/>
              </a:ext>
            </a:extLst>
          </p:cNvPr>
          <p:cNvPicPr>
            <a:picLocks noChangeAspect="1"/>
          </p:cNvPicPr>
          <p:nvPr/>
        </p:nvPicPr>
        <p:blipFill>
          <a:blip r:embed="rId3">
            <a:extLst>
              <a:ext uri="{28A0092B-C50C-407E-A947-70E740481C1C}">
                <a14:useLocalDpi xmlns:a14="http://schemas.microsoft.com/office/drawing/2010/main" val="0"/>
              </a:ext>
            </a:extLst>
          </a:blip>
          <a:srcRect l="15067" t="109" r="16005" b="44514"/>
          <a:stretch>
            <a:fillRect/>
          </a:stretch>
        </p:blipFill>
        <p:spPr>
          <a:xfrm>
            <a:off x="1381993" y="1575978"/>
            <a:ext cx="937991" cy="1076898"/>
          </a:xfrm>
          <a:prstGeom prst="round2DiagRect">
            <a:avLst>
              <a:gd name="adj1" fmla="val 0"/>
              <a:gd name="adj2" fmla="val 0"/>
            </a:avLst>
          </a:prstGeom>
          <a:ln w="3175" cap="sq">
            <a:noFill/>
            <a:miter lim="800000"/>
          </a:ln>
          <a:effectLst/>
        </p:spPr>
      </p:pic>
    </p:spTree>
    <p:extLst>
      <p:ext uri="{BB962C8B-B14F-4D97-AF65-F5344CB8AC3E}">
        <p14:creationId xmlns:p14="http://schemas.microsoft.com/office/powerpoint/2010/main" val="182795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7F3EE0BB-A461-43D7-C450-FC992B4377E9}"/>
              </a:ext>
            </a:extLst>
          </p:cNvPr>
          <p:cNvSpPr txBox="1"/>
          <p:nvPr/>
        </p:nvSpPr>
        <p:spPr>
          <a:xfrm>
            <a:off x="8042493" y="1323487"/>
            <a:ext cx="4162425" cy="5531315"/>
          </a:xfrm>
          <a:prstGeom prst="rect">
            <a:avLst/>
          </a:prstGeom>
          <a:solidFill>
            <a:schemeClr val="bg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C9ABABC-FFEA-CFEA-C824-386A62ADC0D7}"/>
              </a:ext>
            </a:extLst>
          </p:cNvPr>
          <p:cNvSpPr txBox="1"/>
          <p:nvPr/>
        </p:nvSpPr>
        <p:spPr>
          <a:xfrm>
            <a:off x="3897506" y="1338551"/>
            <a:ext cx="4162425" cy="5531315"/>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1" name="Rounded Rectangle 40">
            <a:extLst>
              <a:ext uri="{FF2B5EF4-FFF2-40B4-BE49-F238E27FC236}">
                <a16:creationId xmlns:a16="http://schemas.microsoft.com/office/drawing/2014/main" id="{2DDF0645-2697-504D-A1E3-A34A8EE6EC2F}"/>
              </a:ext>
            </a:extLst>
          </p:cNvPr>
          <p:cNvSpPr/>
          <p:nvPr/>
        </p:nvSpPr>
        <p:spPr>
          <a:xfrm>
            <a:off x="0" y="-3801"/>
            <a:ext cx="12191990" cy="1360742"/>
          </a:xfrm>
          <a:prstGeom prst="roundRect">
            <a:avLst>
              <a:gd name="adj" fmla="val 0"/>
            </a:avLst>
          </a:prstGeom>
          <a:solidFill>
            <a:schemeClr val="tx1"/>
          </a:solidFill>
          <a:ln>
            <a:noFill/>
          </a:ln>
          <a:effectLst>
            <a:outerShdw blurRad="317500" dist="38100" dir="5400000" sx="104000" sy="104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C7164413-0512-B247-BD49-514142A4DC7F}"/>
              </a:ext>
            </a:extLst>
          </p:cNvPr>
          <p:cNvSpPr/>
          <p:nvPr/>
        </p:nvSpPr>
        <p:spPr>
          <a:xfrm>
            <a:off x="2191710" y="167244"/>
            <a:ext cx="7868847" cy="46166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schemeClr val="accent1"/>
                </a:solidFill>
                <a:effectLst/>
                <a:uLnTx/>
                <a:uFillTx/>
                <a:latin typeface="Helvetica"/>
                <a:ea typeface="+mn-ea"/>
                <a:cs typeface="Helvetica"/>
              </a:rPr>
              <a:t>How can you use ADAPT Insights?</a:t>
            </a:r>
            <a:endParaRPr kumimoji="0" lang="en-AU" sz="2400" b="0" i="0" u="none" strike="noStrike" kern="1200" cap="none" spc="0" normalizeH="0" baseline="30000" noProof="0">
              <a:ln>
                <a:noFill/>
              </a:ln>
              <a:solidFill>
                <a:schemeClr val="accent1"/>
              </a:solidFill>
              <a:effectLst/>
              <a:uLnTx/>
              <a:uFillTx/>
              <a:latin typeface="Helvetica Light" panose="020B0403020202020204" pitchFamily="34" charset="0"/>
              <a:ea typeface="+mn-ea"/>
              <a:cs typeface="Helvetica"/>
            </a:endParaRPr>
          </a:p>
        </p:txBody>
      </p:sp>
      <p:sp>
        <p:nvSpPr>
          <p:cNvPr id="8" name="TextBox 7">
            <a:extLst>
              <a:ext uri="{FF2B5EF4-FFF2-40B4-BE49-F238E27FC236}">
                <a16:creationId xmlns:a16="http://schemas.microsoft.com/office/drawing/2014/main" id="{55E1A860-B29E-CB4C-A319-68EB9BBABFB9}"/>
              </a:ext>
            </a:extLst>
          </p:cNvPr>
          <p:cNvSpPr txBox="1"/>
          <p:nvPr/>
        </p:nvSpPr>
        <p:spPr>
          <a:xfrm>
            <a:off x="8575971" y="2490513"/>
            <a:ext cx="2882005"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Validate new products and services by cross referencing against key insights from target persona's/sectors.</a:t>
            </a:r>
          </a:p>
        </p:txBody>
      </p:sp>
      <p:sp>
        <p:nvSpPr>
          <p:cNvPr id="10" name="TextBox 9">
            <a:extLst>
              <a:ext uri="{FF2B5EF4-FFF2-40B4-BE49-F238E27FC236}">
                <a16:creationId xmlns:a16="http://schemas.microsoft.com/office/drawing/2014/main" id="{AD37CF24-11B0-7840-B976-70A2BDE4A6BF}"/>
              </a:ext>
            </a:extLst>
          </p:cNvPr>
          <p:cNvSpPr txBox="1"/>
          <p:nvPr/>
        </p:nvSpPr>
        <p:spPr>
          <a:xfrm>
            <a:off x="8575971" y="4161578"/>
            <a:ext cx="3208155"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Augment global messaging to better reflect the local marketplace – even down to the sector to differentiate from competitors.</a:t>
            </a:r>
          </a:p>
        </p:txBody>
      </p:sp>
      <p:sp>
        <p:nvSpPr>
          <p:cNvPr id="12" name="TextBox 11">
            <a:extLst>
              <a:ext uri="{FF2B5EF4-FFF2-40B4-BE49-F238E27FC236}">
                <a16:creationId xmlns:a16="http://schemas.microsoft.com/office/drawing/2014/main" id="{CBBF4F32-954D-2D4E-A2B1-3633549A2683}"/>
              </a:ext>
            </a:extLst>
          </p:cNvPr>
          <p:cNvSpPr txBox="1"/>
          <p:nvPr/>
        </p:nvSpPr>
        <p:spPr>
          <a:xfrm>
            <a:off x="8575971" y="5589639"/>
            <a:ext cx="3196973" cy="1043619"/>
          </a:xfrm>
          <a:prstGeom prst="rect">
            <a:avLst/>
          </a:prstGeom>
          <a:noFill/>
        </p:spPr>
        <p:txBody>
          <a:bodyPr wrap="square" lIns="91440" tIns="45720" rIns="91440" bIns="45720" rtlCol="0" anchor="t">
            <a:spAutoFit/>
          </a:bodyPr>
          <a:lstStyle>
            <a:defPPr>
              <a:defRPr lang="en-US"/>
            </a:defPPr>
            <a:lvl1pPr>
              <a:lnSpc>
                <a:spcPts val="1940"/>
              </a:lnSpc>
              <a:defRPr sz="1200">
                <a:solidFill>
                  <a:prstClr val="black">
                    <a:lumMod val="65000"/>
                    <a:lumOff val="35000"/>
                  </a:prstClr>
                </a:solidFill>
                <a:latin typeface="Helvetica Light"/>
              </a:defRPr>
            </a:lvl1p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Use propensity to spend market insights </a:t>
            </a:r>
            <a:b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b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to inform your where to focus your efforts – work with your AM to leverage account </a:t>
            </a:r>
            <a:b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b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level insights if available.</a:t>
            </a:r>
          </a:p>
        </p:txBody>
      </p:sp>
      <p:sp>
        <p:nvSpPr>
          <p:cNvPr id="15" name="TextBox 14">
            <a:extLst>
              <a:ext uri="{FF2B5EF4-FFF2-40B4-BE49-F238E27FC236}">
                <a16:creationId xmlns:a16="http://schemas.microsoft.com/office/drawing/2014/main" id="{B3A010F8-5344-EA42-A6F0-D3BFF060F5CF}"/>
              </a:ext>
            </a:extLst>
          </p:cNvPr>
          <p:cNvSpPr txBox="1"/>
          <p:nvPr/>
        </p:nvSpPr>
        <p:spPr>
          <a:xfrm>
            <a:off x="4271573" y="2490513"/>
            <a:ext cx="3518686"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39"/>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Save time and spend by identifying which data points can be turned into social posts, infographics using your own company colour scheme. </a:t>
            </a:r>
          </a:p>
        </p:txBody>
      </p:sp>
      <p:sp>
        <p:nvSpPr>
          <p:cNvPr id="17" name="TextBox 16">
            <a:extLst>
              <a:ext uri="{FF2B5EF4-FFF2-40B4-BE49-F238E27FC236}">
                <a16:creationId xmlns:a16="http://schemas.microsoft.com/office/drawing/2014/main" id="{64BCC59C-C5F0-AE46-9679-1F0FCC978183}"/>
              </a:ext>
            </a:extLst>
          </p:cNvPr>
          <p:cNvSpPr txBox="1"/>
          <p:nvPr/>
        </p:nvSpPr>
        <p:spPr>
          <a:xfrm>
            <a:off x="473599" y="5601407"/>
            <a:ext cx="3006933"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Leveraging maturity insights or sector-based insights can help frame the challenge or opportunity for prospects.</a:t>
            </a:r>
          </a:p>
        </p:txBody>
      </p:sp>
      <p:sp>
        <p:nvSpPr>
          <p:cNvPr id="19" name="TextBox 18">
            <a:extLst>
              <a:ext uri="{FF2B5EF4-FFF2-40B4-BE49-F238E27FC236}">
                <a16:creationId xmlns:a16="http://schemas.microsoft.com/office/drawing/2014/main" id="{EA533405-59A7-5D43-8C6A-12A80D72C161}"/>
              </a:ext>
            </a:extLst>
          </p:cNvPr>
          <p:cNvSpPr txBox="1"/>
          <p:nvPr/>
        </p:nvSpPr>
        <p:spPr>
          <a:xfrm>
            <a:off x="4271573" y="5668926"/>
            <a:ext cx="2876705"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Make your invitations and assets more relevant to your target audience by incorporating up to date, ANZ insights.</a:t>
            </a:r>
          </a:p>
        </p:txBody>
      </p:sp>
      <p:sp>
        <p:nvSpPr>
          <p:cNvPr id="28" name="TextBox 27">
            <a:extLst>
              <a:ext uri="{FF2B5EF4-FFF2-40B4-BE49-F238E27FC236}">
                <a16:creationId xmlns:a16="http://schemas.microsoft.com/office/drawing/2014/main" id="{4CCE5EFF-C821-9C48-B27E-AF695CEC8CB7}"/>
              </a:ext>
            </a:extLst>
          </p:cNvPr>
          <p:cNvSpPr txBox="1"/>
          <p:nvPr/>
        </p:nvSpPr>
        <p:spPr>
          <a:xfrm>
            <a:off x="473599" y="2490513"/>
            <a:ext cx="3006933"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39"/>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Educate, inform and add value </a:t>
            </a:r>
            <a:b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b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to your clients by using relevant </a:t>
            </a:r>
            <a:b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b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slides in customer meetings. </a:t>
            </a:r>
          </a:p>
        </p:txBody>
      </p:sp>
      <p:sp>
        <p:nvSpPr>
          <p:cNvPr id="30" name="TextBox 29">
            <a:extLst>
              <a:ext uri="{FF2B5EF4-FFF2-40B4-BE49-F238E27FC236}">
                <a16:creationId xmlns:a16="http://schemas.microsoft.com/office/drawing/2014/main" id="{667AE274-2720-E042-96BC-0F56DB3E62D0}"/>
              </a:ext>
            </a:extLst>
          </p:cNvPr>
          <p:cNvSpPr txBox="1"/>
          <p:nvPr/>
        </p:nvSpPr>
        <p:spPr>
          <a:xfrm>
            <a:off x="473599" y="4160167"/>
            <a:ext cx="3104235" cy="79996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Create immediate impact by including ADAPT statistics or screen clips of </a:t>
            </a:r>
            <a:b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b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data in customer emails.</a:t>
            </a:r>
          </a:p>
        </p:txBody>
      </p:sp>
      <p:sp>
        <p:nvSpPr>
          <p:cNvPr id="32" name="TextBox 31">
            <a:extLst>
              <a:ext uri="{FF2B5EF4-FFF2-40B4-BE49-F238E27FC236}">
                <a16:creationId xmlns:a16="http://schemas.microsoft.com/office/drawing/2014/main" id="{94AF1C2F-E1B9-5E4A-A1C5-0E665C987693}"/>
              </a:ext>
            </a:extLst>
          </p:cNvPr>
          <p:cNvSpPr txBox="1"/>
          <p:nvPr/>
        </p:nvSpPr>
        <p:spPr>
          <a:xfrm>
            <a:off x="4271573" y="4161578"/>
            <a:ext cx="3260932" cy="79714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94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lumMod val="65000"/>
                    <a:lumOff val="35000"/>
                  </a:prstClr>
                </a:solidFill>
                <a:effectLst/>
                <a:uLnTx/>
                <a:uFillTx/>
                <a:latin typeface="Helvetica Light"/>
                <a:ea typeface="+mn-ea"/>
                <a:cs typeface="+mn-cs"/>
              </a:rPr>
              <a:t>Equip your executives with local ANZ insights for your own customer presentations, roundtables and workshops </a:t>
            </a:r>
          </a:p>
        </p:txBody>
      </p:sp>
      <p:sp>
        <p:nvSpPr>
          <p:cNvPr id="3" name="TextBox 2">
            <a:extLst>
              <a:ext uri="{FF2B5EF4-FFF2-40B4-BE49-F238E27FC236}">
                <a16:creationId xmlns:a16="http://schemas.microsoft.com/office/drawing/2014/main" id="{4782DD75-8078-454F-9481-70F7AD2B3B9A}"/>
              </a:ext>
            </a:extLst>
          </p:cNvPr>
          <p:cNvSpPr txBox="1"/>
          <p:nvPr/>
        </p:nvSpPr>
        <p:spPr>
          <a:xfrm>
            <a:off x="473599" y="6556764"/>
            <a:ext cx="2973891"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900" b="0" i="1" u="none" strike="noStrike" kern="1200" cap="none" spc="0" normalizeH="0" baseline="0" noProof="0">
                <a:ln>
                  <a:noFill/>
                </a:ln>
                <a:solidFill>
                  <a:srgbClr val="E7E6E6">
                    <a:lumMod val="25000"/>
                  </a:srgbClr>
                </a:solidFill>
                <a:effectLst/>
                <a:uLnTx/>
                <a:uFillTx/>
                <a:latin typeface="Helvetica Light" panose="020B0403020202020204" pitchFamily="34" charset="0"/>
                <a:ea typeface="+mn-ea"/>
                <a:cs typeface="+mn-cs"/>
              </a:rPr>
              <a:t>*Inclusions may vary depending on subscription level.</a:t>
            </a:r>
          </a:p>
        </p:txBody>
      </p:sp>
      <p:grpSp>
        <p:nvGrpSpPr>
          <p:cNvPr id="18" name="Group 17">
            <a:extLst>
              <a:ext uri="{FF2B5EF4-FFF2-40B4-BE49-F238E27FC236}">
                <a16:creationId xmlns:a16="http://schemas.microsoft.com/office/drawing/2014/main" id="{8782F75A-3CF0-85E4-4D37-33D633BE6772}"/>
              </a:ext>
            </a:extLst>
          </p:cNvPr>
          <p:cNvGrpSpPr/>
          <p:nvPr/>
        </p:nvGrpSpPr>
        <p:grpSpPr>
          <a:xfrm>
            <a:off x="473599" y="2098125"/>
            <a:ext cx="2656572" cy="306302"/>
            <a:chOff x="571006" y="2112821"/>
            <a:chExt cx="2656572" cy="306302"/>
          </a:xfrm>
        </p:grpSpPr>
        <p:sp>
          <p:nvSpPr>
            <p:cNvPr id="27" name="TextBox 26">
              <a:extLst>
                <a:ext uri="{FF2B5EF4-FFF2-40B4-BE49-F238E27FC236}">
                  <a16:creationId xmlns:a16="http://schemas.microsoft.com/office/drawing/2014/main" id="{B6547342-32F7-F146-876F-B7DB7F111616}"/>
                </a:ext>
              </a:extLst>
            </p:cNvPr>
            <p:cNvSpPr txBox="1"/>
            <p:nvPr/>
          </p:nvSpPr>
          <p:spPr>
            <a:xfrm>
              <a:off x="780840" y="2112821"/>
              <a:ext cx="2446738"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Customer Meetings</a:t>
              </a:r>
            </a:p>
          </p:txBody>
        </p:sp>
        <p:grpSp>
          <p:nvGrpSpPr>
            <p:cNvPr id="25" name="Group 24">
              <a:extLst>
                <a:ext uri="{FF2B5EF4-FFF2-40B4-BE49-F238E27FC236}">
                  <a16:creationId xmlns:a16="http://schemas.microsoft.com/office/drawing/2014/main" id="{2031D1C5-2B58-3D4F-8DA6-B343D1E65235}"/>
                </a:ext>
              </a:extLst>
            </p:cNvPr>
            <p:cNvGrpSpPr>
              <a:grpSpLocks noChangeAspect="1"/>
            </p:cNvGrpSpPr>
            <p:nvPr/>
          </p:nvGrpSpPr>
          <p:grpSpPr>
            <a:xfrm>
              <a:off x="571006" y="2175972"/>
              <a:ext cx="180000" cy="180000"/>
              <a:chOff x="987132" y="2833781"/>
              <a:chExt cx="268234" cy="268234"/>
            </a:xfrm>
          </p:grpSpPr>
          <p:sp>
            <p:nvSpPr>
              <p:cNvPr id="26" name="Oval 25">
                <a:extLst>
                  <a:ext uri="{FF2B5EF4-FFF2-40B4-BE49-F238E27FC236}">
                    <a16:creationId xmlns:a16="http://schemas.microsoft.com/office/drawing/2014/main" id="{4928494F-B017-E144-94D2-F94E25BDBACF}"/>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3" name="Graphic 32" descr="Tick with solid fill">
                <a:extLst>
                  <a:ext uri="{FF2B5EF4-FFF2-40B4-BE49-F238E27FC236}">
                    <a16:creationId xmlns:a16="http://schemas.microsoft.com/office/drawing/2014/main" id="{5C28816B-385F-1C47-BBB3-EF964CDA1D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63" name="Group 62">
            <a:extLst>
              <a:ext uri="{FF2B5EF4-FFF2-40B4-BE49-F238E27FC236}">
                <a16:creationId xmlns:a16="http://schemas.microsoft.com/office/drawing/2014/main" id="{07744502-BCE7-87ED-E036-A95AFA5EBB16}"/>
              </a:ext>
            </a:extLst>
          </p:cNvPr>
          <p:cNvGrpSpPr/>
          <p:nvPr/>
        </p:nvGrpSpPr>
        <p:grpSpPr>
          <a:xfrm>
            <a:off x="473599" y="3694412"/>
            <a:ext cx="2514429" cy="306302"/>
            <a:chOff x="571006" y="3833894"/>
            <a:chExt cx="2514429" cy="306302"/>
          </a:xfrm>
        </p:grpSpPr>
        <p:sp>
          <p:nvSpPr>
            <p:cNvPr id="29" name="TextBox 28">
              <a:extLst>
                <a:ext uri="{FF2B5EF4-FFF2-40B4-BE49-F238E27FC236}">
                  <a16:creationId xmlns:a16="http://schemas.microsoft.com/office/drawing/2014/main" id="{D68D8ED3-0F54-2749-A845-B0D8E172EB9C}"/>
                </a:ext>
              </a:extLst>
            </p:cNvPr>
            <p:cNvSpPr txBox="1"/>
            <p:nvPr/>
          </p:nvSpPr>
          <p:spPr>
            <a:xfrm>
              <a:off x="780840" y="3833894"/>
              <a:ext cx="2304595"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Customer Emails</a:t>
              </a:r>
            </a:p>
          </p:txBody>
        </p:sp>
        <p:grpSp>
          <p:nvGrpSpPr>
            <p:cNvPr id="35" name="Group 34">
              <a:extLst>
                <a:ext uri="{FF2B5EF4-FFF2-40B4-BE49-F238E27FC236}">
                  <a16:creationId xmlns:a16="http://schemas.microsoft.com/office/drawing/2014/main" id="{6E102436-F8B3-9648-A597-64D57A043EE8}"/>
                </a:ext>
              </a:extLst>
            </p:cNvPr>
            <p:cNvGrpSpPr>
              <a:grpSpLocks noChangeAspect="1"/>
            </p:cNvGrpSpPr>
            <p:nvPr/>
          </p:nvGrpSpPr>
          <p:grpSpPr>
            <a:xfrm>
              <a:off x="571006" y="3897045"/>
              <a:ext cx="180000" cy="180000"/>
              <a:chOff x="987132" y="2833781"/>
              <a:chExt cx="268234" cy="268234"/>
            </a:xfrm>
          </p:grpSpPr>
          <p:sp>
            <p:nvSpPr>
              <p:cNvPr id="36" name="Oval 35">
                <a:extLst>
                  <a:ext uri="{FF2B5EF4-FFF2-40B4-BE49-F238E27FC236}">
                    <a16:creationId xmlns:a16="http://schemas.microsoft.com/office/drawing/2014/main" id="{727076E8-D70F-0D43-9A25-3177355DF09C}"/>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7" name="Graphic 36" descr="Tick with solid fill">
                <a:extLst>
                  <a:ext uri="{FF2B5EF4-FFF2-40B4-BE49-F238E27FC236}">
                    <a16:creationId xmlns:a16="http://schemas.microsoft.com/office/drawing/2014/main" id="{34547F8E-FD38-0242-B3E1-38FC6C7B594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64" name="Group 63">
            <a:extLst>
              <a:ext uri="{FF2B5EF4-FFF2-40B4-BE49-F238E27FC236}">
                <a16:creationId xmlns:a16="http://schemas.microsoft.com/office/drawing/2014/main" id="{C8F10860-F6E0-BD00-31D9-500C3A63A87A}"/>
              </a:ext>
            </a:extLst>
          </p:cNvPr>
          <p:cNvGrpSpPr/>
          <p:nvPr/>
        </p:nvGrpSpPr>
        <p:grpSpPr>
          <a:xfrm>
            <a:off x="473599" y="5283337"/>
            <a:ext cx="2702677" cy="306302"/>
            <a:chOff x="571006" y="5393699"/>
            <a:chExt cx="2702677" cy="306302"/>
          </a:xfrm>
        </p:grpSpPr>
        <p:sp>
          <p:nvSpPr>
            <p:cNvPr id="16" name="TextBox 15">
              <a:extLst>
                <a:ext uri="{FF2B5EF4-FFF2-40B4-BE49-F238E27FC236}">
                  <a16:creationId xmlns:a16="http://schemas.microsoft.com/office/drawing/2014/main" id="{725A96B2-EB3C-4B4C-9499-2217210AC5AF}"/>
                </a:ext>
              </a:extLst>
            </p:cNvPr>
            <p:cNvSpPr txBox="1"/>
            <p:nvPr/>
          </p:nvSpPr>
          <p:spPr>
            <a:xfrm>
              <a:off x="780840" y="5393699"/>
              <a:ext cx="2492843"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Client Proposals </a:t>
              </a:r>
              <a:endParaRPr kumimoji="0" lang="en-AU" sz="1400" b="1" i="0" u="none" strike="noStrike" kern="1200" cap="none" spc="0" normalizeH="0" baseline="0" noProof="0">
                <a:ln>
                  <a:noFill/>
                </a:ln>
                <a:solidFill>
                  <a:prstClr val="black"/>
                </a:solidFill>
                <a:effectLst/>
                <a:uLnTx/>
                <a:uFillTx/>
                <a:latin typeface="Helvetica" pitchFamily="2" charset="0"/>
                <a:ea typeface="+mn-ea"/>
                <a:cs typeface="+mn-cs"/>
              </a:endParaRPr>
            </a:p>
          </p:txBody>
        </p:sp>
        <p:grpSp>
          <p:nvGrpSpPr>
            <p:cNvPr id="38" name="Group 37">
              <a:extLst>
                <a:ext uri="{FF2B5EF4-FFF2-40B4-BE49-F238E27FC236}">
                  <a16:creationId xmlns:a16="http://schemas.microsoft.com/office/drawing/2014/main" id="{EE097A8D-1652-534E-B1B1-6C8EC673E72D}"/>
                </a:ext>
              </a:extLst>
            </p:cNvPr>
            <p:cNvGrpSpPr>
              <a:grpSpLocks noChangeAspect="1"/>
            </p:cNvGrpSpPr>
            <p:nvPr/>
          </p:nvGrpSpPr>
          <p:grpSpPr>
            <a:xfrm>
              <a:off x="571006" y="5456850"/>
              <a:ext cx="180000" cy="180000"/>
              <a:chOff x="987132" y="2833781"/>
              <a:chExt cx="268234" cy="268234"/>
            </a:xfrm>
          </p:grpSpPr>
          <p:sp>
            <p:nvSpPr>
              <p:cNvPr id="39" name="Oval 38">
                <a:extLst>
                  <a:ext uri="{FF2B5EF4-FFF2-40B4-BE49-F238E27FC236}">
                    <a16:creationId xmlns:a16="http://schemas.microsoft.com/office/drawing/2014/main" id="{EE4AFFCA-7FAE-1743-A40E-CB1540887FA2}"/>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Graphic 39" descr="Tick with solid fill">
                <a:extLst>
                  <a:ext uri="{FF2B5EF4-FFF2-40B4-BE49-F238E27FC236}">
                    <a16:creationId xmlns:a16="http://schemas.microsoft.com/office/drawing/2014/main" id="{C8C88435-0FFA-6A4C-9366-90DB59506D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cxnSp>
        <p:nvCxnSpPr>
          <p:cNvPr id="43" name="Straight Connector 42">
            <a:extLst>
              <a:ext uri="{FF2B5EF4-FFF2-40B4-BE49-F238E27FC236}">
                <a16:creationId xmlns:a16="http://schemas.microsoft.com/office/drawing/2014/main" id="{794C184A-4400-2B49-9914-27729927E04C}"/>
              </a:ext>
            </a:extLst>
          </p:cNvPr>
          <p:cNvCxnSpPr>
            <a:cxnSpLocks/>
          </p:cNvCxnSpPr>
          <p:nvPr/>
        </p:nvCxnSpPr>
        <p:spPr>
          <a:xfrm flipH="1">
            <a:off x="0" y="3457122"/>
            <a:ext cx="12192000" cy="0"/>
          </a:xfrm>
          <a:prstGeom prst="line">
            <a:avLst/>
          </a:prstGeom>
          <a:ln w="63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EC05308-0A69-774D-8819-2962A35D1B68}"/>
              </a:ext>
            </a:extLst>
          </p:cNvPr>
          <p:cNvCxnSpPr>
            <a:cxnSpLocks/>
          </p:cNvCxnSpPr>
          <p:nvPr/>
        </p:nvCxnSpPr>
        <p:spPr>
          <a:xfrm flipH="1">
            <a:off x="3578" y="5102100"/>
            <a:ext cx="12192000" cy="0"/>
          </a:xfrm>
          <a:prstGeom prst="line">
            <a:avLst/>
          </a:prstGeom>
          <a:ln w="63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1F65292E-42E8-00A4-EB8B-CF3AA6936ECF}"/>
              </a:ext>
            </a:extLst>
          </p:cNvPr>
          <p:cNvGrpSpPr/>
          <p:nvPr/>
        </p:nvGrpSpPr>
        <p:grpSpPr>
          <a:xfrm>
            <a:off x="4271573" y="2093765"/>
            <a:ext cx="2863771" cy="315023"/>
            <a:chOff x="4481924" y="2108461"/>
            <a:chExt cx="2863771" cy="315023"/>
          </a:xfrm>
        </p:grpSpPr>
        <p:sp>
          <p:nvSpPr>
            <p:cNvPr id="14" name="TextBox 13">
              <a:extLst>
                <a:ext uri="{FF2B5EF4-FFF2-40B4-BE49-F238E27FC236}">
                  <a16:creationId xmlns:a16="http://schemas.microsoft.com/office/drawing/2014/main" id="{2A9C3373-84D7-5D46-B06E-1BFC8178CD80}"/>
                </a:ext>
              </a:extLst>
            </p:cNvPr>
            <p:cNvSpPr txBox="1"/>
            <p:nvPr/>
          </p:nvSpPr>
          <p:spPr>
            <a:xfrm>
              <a:off x="4707857" y="2108461"/>
              <a:ext cx="2637838" cy="31502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Social Post’s – LinkedIn</a:t>
              </a:r>
              <a:endParaRPr kumimoji="0" lang="en-AU" sz="1400" b="1" i="0" u="none" strike="noStrike" kern="1200" cap="none" spc="0" normalizeH="0" baseline="0" noProof="0">
                <a:ln>
                  <a:noFill/>
                </a:ln>
                <a:solidFill>
                  <a:prstClr val="black"/>
                </a:solidFill>
                <a:effectLst/>
                <a:uLnTx/>
                <a:uFillTx/>
                <a:latin typeface="Helvetica" pitchFamily="2" charset="0"/>
                <a:ea typeface="+mn-ea"/>
                <a:cs typeface="+mn-cs"/>
              </a:endParaRPr>
            </a:p>
          </p:txBody>
        </p:sp>
        <p:grpSp>
          <p:nvGrpSpPr>
            <p:cNvPr id="42" name="Group 41">
              <a:extLst>
                <a:ext uri="{FF2B5EF4-FFF2-40B4-BE49-F238E27FC236}">
                  <a16:creationId xmlns:a16="http://schemas.microsoft.com/office/drawing/2014/main" id="{217B8249-EE0F-6C4E-B255-E0C9888A4B6D}"/>
                </a:ext>
              </a:extLst>
            </p:cNvPr>
            <p:cNvGrpSpPr>
              <a:grpSpLocks noChangeAspect="1"/>
            </p:cNvGrpSpPr>
            <p:nvPr/>
          </p:nvGrpSpPr>
          <p:grpSpPr>
            <a:xfrm>
              <a:off x="4481924" y="2175972"/>
              <a:ext cx="180000" cy="180000"/>
              <a:chOff x="987132" y="2833781"/>
              <a:chExt cx="268234" cy="268234"/>
            </a:xfrm>
          </p:grpSpPr>
          <p:sp>
            <p:nvSpPr>
              <p:cNvPr id="45" name="Oval 44">
                <a:extLst>
                  <a:ext uri="{FF2B5EF4-FFF2-40B4-BE49-F238E27FC236}">
                    <a16:creationId xmlns:a16="http://schemas.microsoft.com/office/drawing/2014/main" id="{3C8E7F92-49CD-7641-BEAC-C30B57C0DA84}"/>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6" name="Graphic 45" descr="Tick with solid fill">
                <a:extLst>
                  <a:ext uri="{FF2B5EF4-FFF2-40B4-BE49-F238E27FC236}">
                    <a16:creationId xmlns:a16="http://schemas.microsoft.com/office/drawing/2014/main" id="{9AB95E29-A672-4E46-BF03-C6F1336B4F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24" name="Group 23">
            <a:extLst>
              <a:ext uri="{FF2B5EF4-FFF2-40B4-BE49-F238E27FC236}">
                <a16:creationId xmlns:a16="http://schemas.microsoft.com/office/drawing/2014/main" id="{4037B987-2CE1-12DC-0DA6-9593D83994B8}"/>
              </a:ext>
            </a:extLst>
          </p:cNvPr>
          <p:cNvGrpSpPr/>
          <p:nvPr/>
        </p:nvGrpSpPr>
        <p:grpSpPr>
          <a:xfrm>
            <a:off x="4271573" y="3578996"/>
            <a:ext cx="3332498" cy="537135"/>
            <a:chOff x="4481924" y="3718478"/>
            <a:chExt cx="3332498" cy="537135"/>
          </a:xfrm>
        </p:grpSpPr>
        <p:sp>
          <p:nvSpPr>
            <p:cNvPr id="31" name="TextBox 30">
              <a:extLst>
                <a:ext uri="{FF2B5EF4-FFF2-40B4-BE49-F238E27FC236}">
                  <a16:creationId xmlns:a16="http://schemas.microsoft.com/office/drawing/2014/main" id="{57EF6220-26E5-7649-8A88-B38953C23181}"/>
                </a:ext>
              </a:extLst>
            </p:cNvPr>
            <p:cNvSpPr txBox="1"/>
            <p:nvPr/>
          </p:nvSpPr>
          <p:spPr>
            <a:xfrm>
              <a:off x="4707857" y="3718478"/>
              <a:ext cx="3106565" cy="53713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Customer Presentations / Workshops</a:t>
              </a:r>
            </a:p>
          </p:txBody>
        </p:sp>
        <p:grpSp>
          <p:nvGrpSpPr>
            <p:cNvPr id="47" name="Group 46">
              <a:extLst>
                <a:ext uri="{FF2B5EF4-FFF2-40B4-BE49-F238E27FC236}">
                  <a16:creationId xmlns:a16="http://schemas.microsoft.com/office/drawing/2014/main" id="{95FC9FCF-66AD-CC4A-AFBC-12C386BA91EC}"/>
                </a:ext>
              </a:extLst>
            </p:cNvPr>
            <p:cNvGrpSpPr>
              <a:grpSpLocks noChangeAspect="1"/>
            </p:cNvGrpSpPr>
            <p:nvPr/>
          </p:nvGrpSpPr>
          <p:grpSpPr>
            <a:xfrm>
              <a:off x="4481924" y="3897045"/>
              <a:ext cx="180000" cy="180000"/>
              <a:chOff x="987132" y="2833781"/>
              <a:chExt cx="268234" cy="268234"/>
            </a:xfrm>
          </p:grpSpPr>
          <p:sp>
            <p:nvSpPr>
              <p:cNvPr id="48" name="Oval 47">
                <a:extLst>
                  <a:ext uri="{FF2B5EF4-FFF2-40B4-BE49-F238E27FC236}">
                    <a16:creationId xmlns:a16="http://schemas.microsoft.com/office/drawing/2014/main" id="{5640E9E4-1CF5-B64F-8D80-5612689C4E01}"/>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9" name="Graphic 48" descr="Tick with solid fill">
                <a:extLst>
                  <a:ext uri="{FF2B5EF4-FFF2-40B4-BE49-F238E27FC236}">
                    <a16:creationId xmlns:a16="http://schemas.microsoft.com/office/drawing/2014/main" id="{7B6D1200-7A44-3C49-BD25-DC45C11EF1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23" name="Group 22">
            <a:extLst>
              <a:ext uri="{FF2B5EF4-FFF2-40B4-BE49-F238E27FC236}">
                <a16:creationId xmlns:a16="http://schemas.microsoft.com/office/drawing/2014/main" id="{2C4A0DBD-7BB9-CF9E-C3E5-A2422F212A6C}"/>
              </a:ext>
            </a:extLst>
          </p:cNvPr>
          <p:cNvGrpSpPr/>
          <p:nvPr/>
        </p:nvGrpSpPr>
        <p:grpSpPr>
          <a:xfrm>
            <a:off x="8575971" y="1982709"/>
            <a:ext cx="2628440" cy="537135"/>
            <a:chOff x="8575971" y="1997405"/>
            <a:chExt cx="2628440" cy="537135"/>
          </a:xfrm>
        </p:grpSpPr>
        <p:sp>
          <p:nvSpPr>
            <p:cNvPr id="7" name="TextBox 6">
              <a:extLst>
                <a:ext uri="{FF2B5EF4-FFF2-40B4-BE49-F238E27FC236}">
                  <a16:creationId xmlns:a16="http://schemas.microsoft.com/office/drawing/2014/main" id="{7119269A-C347-624C-8270-B94FAD6AE58A}"/>
                </a:ext>
              </a:extLst>
            </p:cNvPr>
            <p:cNvSpPr txBox="1"/>
            <p:nvPr/>
          </p:nvSpPr>
          <p:spPr>
            <a:xfrm>
              <a:off x="8815319" y="1997405"/>
              <a:ext cx="2389092" cy="53713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Market Positioning / Product Development</a:t>
              </a:r>
            </a:p>
          </p:txBody>
        </p:sp>
        <p:grpSp>
          <p:nvGrpSpPr>
            <p:cNvPr id="53" name="Group 52">
              <a:extLst>
                <a:ext uri="{FF2B5EF4-FFF2-40B4-BE49-F238E27FC236}">
                  <a16:creationId xmlns:a16="http://schemas.microsoft.com/office/drawing/2014/main" id="{E16BD85E-96DB-2949-9A7E-24EA62F8C9E1}"/>
                </a:ext>
              </a:extLst>
            </p:cNvPr>
            <p:cNvGrpSpPr>
              <a:grpSpLocks noChangeAspect="1"/>
            </p:cNvGrpSpPr>
            <p:nvPr/>
          </p:nvGrpSpPr>
          <p:grpSpPr>
            <a:xfrm>
              <a:off x="8575971" y="2175972"/>
              <a:ext cx="180000" cy="180000"/>
              <a:chOff x="987132" y="2833781"/>
              <a:chExt cx="268234" cy="268234"/>
            </a:xfrm>
          </p:grpSpPr>
          <p:sp>
            <p:nvSpPr>
              <p:cNvPr id="54" name="Oval 53">
                <a:extLst>
                  <a:ext uri="{FF2B5EF4-FFF2-40B4-BE49-F238E27FC236}">
                    <a16:creationId xmlns:a16="http://schemas.microsoft.com/office/drawing/2014/main" id="{271798FD-AADE-CE46-9B6A-EC6D2FFC3869}"/>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5" name="Graphic 54" descr="Tick with solid fill">
                <a:extLst>
                  <a:ext uri="{FF2B5EF4-FFF2-40B4-BE49-F238E27FC236}">
                    <a16:creationId xmlns:a16="http://schemas.microsoft.com/office/drawing/2014/main" id="{3513585B-6865-3D42-897C-FB57F9F76C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66" name="Group 65">
            <a:extLst>
              <a:ext uri="{FF2B5EF4-FFF2-40B4-BE49-F238E27FC236}">
                <a16:creationId xmlns:a16="http://schemas.microsoft.com/office/drawing/2014/main" id="{B2ED61DC-316E-63E9-B7B8-2F9AC708CDFF}"/>
              </a:ext>
            </a:extLst>
          </p:cNvPr>
          <p:cNvGrpSpPr/>
          <p:nvPr/>
        </p:nvGrpSpPr>
        <p:grpSpPr>
          <a:xfrm>
            <a:off x="8575971" y="3578996"/>
            <a:ext cx="2628439" cy="537135"/>
            <a:chOff x="8575971" y="3718478"/>
            <a:chExt cx="2628439" cy="537135"/>
          </a:xfrm>
        </p:grpSpPr>
        <p:sp>
          <p:nvSpPr>
            <p:cNvPr id="9" name="TextBox 8">
              <a:extLst>
                <a:ext uri="{FF2B5EF4-FFF2-40B4-BE49-F238E27FC236}">
                  <a16:creationId xmlns:a16="http://schemas.microsoft.com/office/drawing/2014/main" id="{BA0E91F5-6E3E-E841-BDBB-DA74ED00DB67}"/>
                </a:ext>
              </a:extLst>
            </p:cNvPr>
            <p:cNvSpPr txBox="1"/>
            <p:nvPr/>
          </p:nvSpPr>
          <p:spPr>
            <a:xfrm>
              <a:off x="8815318" y="3718478"/>
              <a:ext cx="2389092" cy="53713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Content Creation / Campaign planning </a:t>
              </a:r>
            </a:p>
          </p:txBody>
        </p:sp>
        <p:grpSp>
          <p:nvGrpSpPr>
            <p:cNvPr id="56" name="Group 55">
              <a:extLst>
                <a:ext uri="{FF2B5EF4-FFF2-40B4-BE49-F238E27FC236}">
                  <a16:creationId xmlns:a16="http://schemas.microsoft.com/office/drawing/2014/main" id="{BB4756C7-A098-194C-B75F-1C441EE92D58}"/>
                </a:ext>
              </a:extLst>
            </p:cNvPr>
            <p:cNvGrpSpPr>
              <a:grpSpLocks noChangeAspect="1"/>
            </p:cNvGrpSpPr>
            <p:nvPr/>
          </p:nvGrpSpPr>
          <p:grpSpPr>
            <a:xfrm>
              <a:off x="8575971" y="3897045"/>
              <a:ext cx="180000" cy="180000"/>
              <a:chOff x="987132" y="2833781"/>
              <a:chExt cx="268234" cy="268234"/>
            </a:xfrm>
          </p:grpSpPr>
          <p:sp>
            <p:nvSpPr>
              <p:cNvPr id="57" name="Oval 56">
                <a:extLst>
                  <a:ext uri="{FF2B5EF4-FFF2-40B4-BE49-F238E27FC236}">
                    <a16:creationId xmlns:a16="http://schemas.microsoft.com/office/drawing/2014/main" id="{7FEC32A5-13B7-5C4F-A4A3-F788B6A5A4C3}"/>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8" name="Graphic 57" descr="Tick with solid fill">
                <a:extLst>
                  <a:ext uri="{FF2B5EF4-FFF2-40B4-BE49-F238E27FC236}">
                    <a16:creationId xmlns:a16="http://schemas.microsoft.com/office/drawing/2014/main" id="{46F09558-52D2-654B-BE08-0B1FD8886D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grpSp>
        <p:nvGrpSpPr>
          <p:cNvPr id="65" name="Group 64">
            <a:extLst>
              <a:ext uri="{FF2B5EF4-FFF2-40B4-BE49-F238E27FC236}">
                <a16:creationId xmlns:a16="http://schemas.microsoft.com/office/drawing/2014/main" id="{7570616F-910A-AAC3-FDB8-3A654AB80E1E}"/>
              </a:ext>
            </a:extLst>
          </p:cNvPr>
          <p:cNvGrpSpPr/>
          <p:nvPr/>
        </p:nvGrpSpPr>
        <p:grpSpPr>
          <a:xfrm>
            <a:off x="8575971" y="5283337"/>
            <a:ext cx="2839832" cy="306302"/>
            <a:chOff x="8575971" y="5393699"/>
            <a:chExt cx="2839832" cy="306302"/>
          </a:xfrm>
        </p:grpSpPr>
        <p:sp>
          <p:nvSpPr>
            <p:cNvPr id="11" name="TextBox 10">
              <a:extLst>
                <a:ext uri="{FF2B5EF4-FFF2-40B4-BE49-F238E27FC236}">
                  <a16:creationId xmlns:a16="http://schemas.microsoft.com/office/drawing/2014/main" id="{16FE2F13-67AA-2944-B110-E4C39E1D156A}"/>
                </a:ext>
              </a:extLst>
            </p:cNvPr>
            <p:cNvSpPr txBox="1"/>
            <p:nvPr/>
          </p:nvSpPr>
          <p:spPr>
            <a:xfrm>
              <a:off x="8815318" y="5393699"/>
              <a:ext cx="2600485"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Territory Planning</a:t>
              </a:r>
            </a:p>
          </p:txBody>
        </p:sp>
        <p:grpSp>
          <p:nvGrpSpPr>
            <p:cNvPr id="59" name="Group 58">
              <a:extLst>
                <a:ext uri="{FF2B5EF4-FFF2-40B4-BE49-F238E27FC236}">
                  <a16:creationId xmlns:a16="http://schemas.microsoft.com/office/drawing/2014/main" id="{94CBE5C7-A331-C74B-85FB-FC0DC2C37CE9}"/>
                </a:ext>
              </a:extLst>
            </p:cNvPr>
            <p:cNvGrpSpPr>
              <a:grpSpLocks noChangeAspect="1"/>
            </p:cNvGrpSpPr>
            <p:nvPr/>
          </p:nvGrpSpPr>
          <p:grpSpPr>
            <a:xfrm>
              <a:off x="8575971" y="5456850"/>
              <a:ext cx="180000" cy="180000"/>
              <a:chOff x="987132" y="2833781"/>
              <a:chExt cx="268234" cy="268234"/>
            </a:xfrm>
          </p:grpSpPr>
          <p:sp>
            <p:nvSpPr>
              <p:cNvPr id="60" name="Oval 59">
                <a:extLst>
                  <a:ext uri="{FF2B5EF4-FFF2-40B4-BE49-F238E27FC236}">
                    <a16:creationId xmlns:a16="http://schemas.microsoft.com/office/drawing/2014/main" id="{C2E4EFA2-4E5E-2B40-A913-FAC394DC66FE}"/>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 name="Graphic 60" descr="Tick with solid fill">
                <a:extLst>
                  <a:ext uri="{FF2B5EF4-FFF2-40B4-BE49-F238E27FC236}">
                    <a16:creationId xmlns:a16="http://schemas.microsoft.com/office/drawing/2014/main" id="{A6F42A5C-BB5D-DC46-901C-F1C9223035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grpSp>
      <p:sp>
        <p:nvSpPr>
          <p:cNvPr id="62" name="Rectangle 61">
            <a:extLst>
              <a:ext uri="{FF2B5EF4-FFF2-40B4-BE49-F238E27FC236}">
                <a16:creationId xmlns:a16="http://schemas.microsoft.com/office/drawing/2014/main" id="{D6E27F14-1133-1147-AED6-FE34688A5730}"/>
              </a:ext>
            </a:extLst>
          </p:cNvPr>
          <p:cNvSpPr/>
          <p:nvPr/>
        </p:nvSpPr>
        <p:spPr>
          <a:xfrm>
            <a:off x="948127" y="654529"/>
            <a:ext cx="10585871" cy="553485"/>
          </a:xfrm>
          <a:prstGeom prst="rect">
            <a:avLst/>
          </a:prstGeom>
        </p:spPr>
        <p:txBody>
          <a:bodyPr wrap="square" lIns="91440" tIns="45720" rIns="91440" bIns="45720" anchor="t">
            <a:spAutoFit/>
          </a:bodyPr>
          <a:lstStyle/>
          <a:p>
            <a:pPr marL="0" marR="0" lvl="0" indent="0" algn="ctr" defTabSz="914400" rtl="0" eaLnBrk="1" fontAlgn="auto" latinLnBrk="0" hangingPunct="1">
              <a:lnSpc>
                <a:spcPts val="194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Helvetica" panose="020B0403020202020204" pitchFamily="34" charset="0"/>
                <a:ea typeface="+mn-ea"/>
                <a:cs typeface="+mn-cs"/>
              </a:rPr>
              <a:t>We don’t just want Advantage clients to read our research, we want you to use it in your day to day! </a:t>
            </a:r>
          </a:p>
          <a:p>
            <a:pPr marL="0" marR="0" lvl="0" indent="0" algn="ctr" defTabSz="914400" rtl="0" eaLnBrk="1" fontAlgn="auto" latinLnBrk="0" hangingPunct="1">
              <a:lnSpc>
                <a:spcPts val="194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Helvetica" panose="020B0403020202020204" pitchFamily="34" charset="0"/>
                <a:ea typeface="+mn-ea"/>
                <a:cs typeface="+mn-cs"/>
              </a:rPr>
              <a:t>Below highlights examples of where we recommend using our insights – if you have any questions, please contact your account manager.</a:t>
            </a:r>
            <a:endParaRPr kumimoji="0" lang="en-AU" sz="1200" b="1" i="0" u="none" strike="sng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 name="TextBox 3">
            <a:extLst>
              <a:ext uri="{FF2B5EF4-FFF2-40B4-BE49-F238E27FC236}">
                <a16:creationId xmlns:a16="http://schemas.microsoft.com/office/drawing/2014/main" id="{C34B0370-FE80-C9CB-922B-43D9C867530F}"/>
              </a:ext>
            </a:extLst>
          </p:cNvPr>
          <p:cNvSpPr txBox="1"/>
          <p:nvPr/>
        </p:nvSpPr>
        <p:spPr>
          <a:xfrm>
            <a:off x="177284" y="1494320"/>
            <a:ext cx="32041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rPr>
              <a:t>Sales – External</a:t>
            </a:r>
            <a:r>
              <a:rPr kumimoji="0" lang="en-AU"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
        <p:nvSpPr>
          <p:cNvPr id="5" name="TextBox 4">
            <a:extLst>
              <a:ext uri="{FF2B5EF4-FFF2-40B4-BE49-F238E27FC236}">
                <a16:creationId xmlns:a16="http://schemas.microsoft.com/office/drawing/2014/main" id="{0FC85A02-B392-4597-30CC-AF2CB0A6C51F}"/>
              </a:ext>
            </a:extLst>
          </p:cNvPr>
          <p:cNvSpPr txBox="1"/>
          <p:nvPr/>
        </p:nvSpPr>
        <p:spPr>
          <a:xfrm>
            <a:off x="3897506" y="1494320"/>
            <a:ext cx="414498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rPr>
              <a:t>Marketing – External  </a:t>
            </a:r>
            <a:r>
              <a:rPr kumimoji="0" lang="en-AU"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sp>
        <p:nvSpPr>
          <p:cNvPr id="6" name="TextBox 5">
            <a:extLst>
              <a:ext uri="{FF2B5EF4-FFF2-40B4-BE49-F238E27FC236}">
                <a16:creationId xmlns:a16="http://schemas.microsoft.com/office/drawing/2014/main" id="{7B620B88-A0B1-1BA8-7008-403CEC000F80}"/>
              </a:ext>
            </a:extLst>
          </p:cNvPr>
          <p:cNvSpPr txBox="1"/>
          <p:nvPr/>
        </p:nvSpPr>
        <p:spPr>
          <a:xfrm>
            <a:off x="8059931" y="1494320"/>
            <a:ext cx="4127549"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000000"/>
                </a:solidFill>
                <a:effectLst/>
                <a:uLnTx/>
                <a:uFillTx/>
                <a:latin typeface="Helvetica"/>
                <a:ea typeface="+mn-ea"/>
                <a:cs typeface="Helvetica"/>
              </a:rPr>
              <a:t>Strategy – Internal </a:t>
            </a:r>
            <a:endParaRPr kumimoji="0" lang="en-AU" sz="1800" b="1" i="0" u="none" strike="noStrike" kern="1200" cap="none" spc="0" normalizeH="0" baseline="0" noProof="0">
              <a:ln>
                <a:noFill/>
              </a:ln>
              <a:solidFill>
                <a:srgbClr val="000000"/>
              </a:solidFill>
              <a:effectLst/>
              <a:uLnTx/>
              <a:uFillTx/>
              <a:latin typeface="Calibri" panose="020F0502020204030204"/>
              <a:ea typeface="+mn-ea"/>
              <a:cs typeface="Helvetica"/>
            </a:endParaRPr>
          </a:p>
        </p:txBody>
      </p:sp>
      <p:grpSp>
        <p:nvGrpSpPr>
          <p:cNvPr id="34" name="Group 33">
            <a:extLst>
              <a:ext uri="{FF2B5EF4-FFF2-40B4-BE49-F238E27FC236}">
                <a16:creationId xmlns:a16="http://schemas.microsoft.com/office/drawing/2014/main" id="{121DD7BA-56E9-7D5C-CCAD-68A05FD8C6BC}"/>
              </a:ext>
            </a:extLst>
          </p:cNvPr>
          <p:cNvGrpSpPr/>
          <p:nvPr/>
        </p:nvGrpSpPr>
        <p:grpSpPr>
          <a:xfrm>
            <a:off x="4271573" y="5283337"/>
            <a:ext cx="3332498" cy="306302"/>
            <a:chOff x="4481924" y="5393699"/>
            <a:chExt cx="3332498" cy="306302"/>
          </a:xfrm>
        </p:grpSpPr>
        <p:grpSp>
          <p:nvGrpSpPr>
            <p:cNvPr id="50" name="Group 49">
              <a:extLst>
                <a:ext uri="{FF2B5EF4-FFF2-40B4-BE49-F238E27FC236}">
                  <a16:creationId xmlns:a16="http://schemas.microsoft.com/office/drawing/2014/main" id="{1AB8EC15-DBF5-6C4C-800E-60005BE4EDF5}"/>
                </a:ext>
              </a:extLst>
            </p:cNvPr>
            <p:cNvGrpSpPr>
              <a:grpSpLocks noChangeAspect="1"/>
            </p:cNvGrpSpPr>
            <p:nvPr/>
          </p:nvGrpSpPr>
          <p:grpSpPr>
            <a:xfrm>
              <a:off x="4481924" y="5456850"/>
              <a:ext cx="180000" cy="180000"/>
              <a:chOff x="987132" y="2833781"/>
              <a:chExt cx="268234" cy="268234"/>
            </a:xfrm>
          </p:grpSpPr>
          <p:sp>
            <p:nvSpPr>
              <p:cNvPr id="51" name="Oval 50">
                <a:extLst>
                  <a:ext uri="{FF2B5EF4-FFF2-40B4-BE49-F238E27FC236}">
                    <a16:creationId xmlns:a16="http://schemas.microsoft.com/office/drawing/2014/main" id="{F03ED29B-007B-EC4C-B2B2-0E11E4B5D830}"/>
                  </a:ext>
                </a:extLst>
              </p:cNvPr>
              <p:cNvSpPr/>
              <p:nvPr/>
            </p:nvSpPr>
            <p:spPr>
              <a:xfrm>
                <a:off x="987132" y="2833781"/>
                <a:ext cx="268234" cy="268234"/>
              </a:xfrm>
              <a:prstGeom prst="ellipse">
                <a:avLst/>
              </a:prstGeom>
              <a:solidFill>
                <a:srgbClr val="E7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2" name="Graphic 51" descr="Tick with solid fill">
                <a:extLst>
                  <a:ext uri="{FF2B5EF4-FFF2-40B4-BE49-F238E27FC236}">
                    <a16:creationId xmlns:a16="http://schemas.microsoft.com/office/drawing/2014/main" id="{68300F83-110A-F147-AB76-F2068E27A40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60" y="2901709"/>
                <a:ext cx="135285" cy="135285"/>
              </a:xfrm>
              <a:prstGeom prst="rect">
                <a:avLst/>
              </a:prstGeom>
            </p:spPr>
          </p:pic>
        </p:grpSp>
        <p:sp>
          <p:nvSpPr>
            <p:cNvPr id="21" name="TextBox 20">
              <a:extLst>
                <a:ext uri="{FF2B5EF4-FFF2-40B4-BE49-F238E27FC236}">
                  <a16:creationId xmlns:a16="http://schemas.microsoft.com/office/drawing/2014/main" id="{CABA99FD-EF18-5B77-7F70-8B0F17F3B3FF}"/>
                </a:ext>
              </a:extLst>
            </p:cNvPr>
            <p:cNvSpPr txBox="1"/>
            <p:nvPr/>
          </p:nvSpPr>
          <p:spPr>
            <a:xfrm>
              <a:off x="4707857" y="5393699"/>
              <a:ext cx="3106565" cy="3063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a:ea typeface="+mn-ea"/>
                  <a:cs typeface="Helvetica"/>
                </a:rPr>
                <a:t>Landing Page Copy</a:t>
              </a:r>
            </a:p>
          </p:txBody>
        </p:sp>
      </p:grpSp>
    </p:spTree>
    <p:extLst>
      <p:ext uri="{BB962C8B-B14F-4D97-AF65-F5344CB8AC3E}">
        <p14:creationId xmlns:p14="http://schemas.microsoft.com/office/powerpoint/2010/main" val="360863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A027D8D-55DA-4389-ABB4-4CD284B863BF}"/>
              </a:ext>
            </a:extLst>
          </p:cNvPr>
          <p:cNvSpPr/>
          <p:nvPr/>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4C42335-3FD8-4EDA-2E5C-1E6001BA24EF}"/>
              </a:ext>
            </a:extLst>
          </p:cNvPr>
          <p:cNvSpPr/>
          <p:nvPr/>
        </p:nvSpPr>
        <p:spPr>
          <a:xfrm>
            <a:off x="643103" y="986390"/>
            <a:ext cx="2763287"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Calibri" panose="020F0502020204030204"/>
                <a:cs typeface="Helvetica"/>
              </a:rPr>
              <a:t>About ADAPT</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3" name="Graphic 2">
            <a:extLst>
              <a:ext uri="{FF2B5EF4-FFF2-40B4-BE49-F238E27FC236}">
                <a16:creationId xmlns:a16="http://schemas.microsoft.com/office/drawing/2014/main" id="{F1C1DFBE-8AAE-184B-85F3-C420829F21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6448" y="4100174"/>
            <a:ext cx="1102737" cy="266595"/>
          </a:xfrm>
          <a:prstGeom prst="rect">
            <a:avLst/>
          </a:prstGeom>
        </p:spPr>
      </p:pic>
      <p:cxnSp>
        <p:nvCxnSpPr>
          <p:cNvPr id="12" name="Straight Connector 11">
            <a:extLst>
              <a:ext uri="{FF2B5EF4-FFF2-40B4-BE49-F238E27FC236}">
                <a16:creationId xmlns:a16="http://schemas.microsoft.com/office/drawing/2014/main" id="{4DF16FEA-89C2-7EF9-2A3F-98C32E5C8F99}"/>
              </a:ext>
            </a:extLst>
          </p:cNvPr>
          <p:cNvCxnSpPr>
            <a:cxnSpLocks/>
          </p:cNvCxnSpPr>
          <p:nvPr/>
        </p:nvCxnSpPr>
        <p:spPr>
          <a:xfrm>
            <a:off x="736304" y="5004079"/>
            <a:ext cx="1113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914B63C-7808-584A-C0F5-F8C7596A708F}"/>
              </a:ext>
            </a:extLst>
          </p:cNvPr>
          <p:cNvSpPr/>
          <p:nvPr/>
        </p:nvSpPr>
        <p:spPr>
          <a:xfrm>
            <a:off x="643103" y="4510264"/>
            <a:ext cx="2903965" cy="33380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30000" noProof="0">
                <a:ln>
                  <a:noFill/>
                </a:ln>
                <a:solidFill>
                  <a:srgbClr val="000000"/>
                </a:solidFill>
                <a:effectLst/>
                <a:uLnTx/>
                <a:uFillTx/>
                <a:latin typeface="Helvetica Neue" panose="02000503000000020004" pitchFamily="2"/>
                <a:ea typeface="+mn-ea"/>
                <a:cs typeface="+mn-cs"/>
              </a:rPr>
              <a:t>adapt.com.au   |   hello@adapt.com.au  </a:t>
            </a:r>
          </a:p>
        </p:txBody>
      </p:sp>
      <p:sp>
        <p:nvSpPr>
          <p:cNvPr id="2" name="TextBox 1">
            <a:extLst>
              <a:ext uri="{FF2B5EF4-FFF2-40B4-BE49-F238E27FC236}">
                <a16:creationId xmlns:a16="http://schemas.microsoft.com/office/drawing/2014/main" id="{A5D71141-9890-C21A-07E0-7CA9BFD79C8C}"/>
              </a:ext>
            </a:extLst>
          </p:cNvPr>
          <p:cNvSpPr txBox="1"/>
          <p:nvPr/>
        </p:nvSpPr>
        <p:spPr>
          <a:xfrm>
            <a:off x="643103" y="1419222"/>
            <a:ext cx="7897996" cy="199965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ADAPT is a specialist Research &amp; Advisory firm providing local market insights and benchmarking data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Australia and New Zealand’s senior technology and business community.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Since 2011, we’ve been empowering the leaders of the region’s top enterprise and government organisations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stay at the forefront of modern trends and build for the future. Our industry leading conferences, private roundtable events and custom research projects equip business leaders with the knowledge, relationships, inspiration and tools they need to make better strategic decisions.</a:t>
            </a:r>
          </a:p>
        </p:txBody>
      </p:sp>
      <p:sp>
        <p:nvSpPr>
          <p:cNvPr id="7" name="TextBox 6">
            <a:extLst>
              <a:ext uri="{FF2B5EF4-FFF2-40B4-BE49-F238E27FC236}">
                <a16:creationId xmlns:a16="http://schemas.microsoft.com/office/drawing/2014/main" id="{15FED3C1-DC81-FA3E-F2A5-917737CFEFF8}"/>
              </a:ext>
            </a:extLst>
          </p:cNvPr>
          <p:cNvSpPr txBox="1"/>
          <p:nvPr/>
        </p:nvSpPr>
        <p:spPr>
          <a:xfrm>
            <a:off x="653150" y="5117644"/>
            <a:ext cx="11254145" cy="156966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Data Validation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Results contained in this report (Report) are based on survey responses as provided by our clients and publicly available information. ADAPT does not subject the data contained in the Report to audit or review procedures or any other testing to validate the accuracy or reasonableness of the data provided by the participating clients. While we do not manipulate the survey responses, we do make an effort to identify outlier data or conflicting results that could lead to misinterpretations before the preparation of the Report.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Intended Use of the Report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is designed to help technology executives in Australia and New Zealand make independent decisions regarding financial, resourcing and operational performance matters. The information and data contained in the Report are provided as is and are for information purposes only. They are not intended or implied to be recommendations and in no event will ADAPT be liable for any decisions or actions taken in reliance of the results obtained through the use of the information and/or data contained in the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Research MSA and Privacy Policy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and any other information provided by ADAPT is subject to the Research and Advisory Master Services Agreement and the ADAPT Privacy Policy.</a:t>
            </a:r>
          </a:p>
        </p:txBody>
      </p:sp>
    </p:spTree>
    <p:extLst>
      <p:ext uri="{BB962C8B-B14F-4D97-AF65-F5344CB8AC3E}">
        <p14:creationId xmlns:p14="http://schemas.microsoft.com/office/powerpoint/2010/main" val="313346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ounded Rectangle 40">
            <a:extLst>
              <a:ext uri="{FF2B5EF4-FFF2-40B4-BE49-F238E27FC236}">
                <a16:creationId xmlns:a16="http://schemas.microsoft.com/office/drawing/2014/main" id="{1E3A960A-C979-FCAC-62CA-B155F263DF82}"/>
              </a:ext>
            </a:extLst>
          </p:cNvPr>
          <p:cNvSpPr/>
          <p:nvPr/>
        </p:nvSpPr>
        <p:spPr>
          <a:xfrm>
            <a:off x="-3568" y="0"/>
            <a:ext cx="12191990" cy="1590478"/>
          </a:xfrm>
          <a:prstGeom prst="roundRect">
            <a:avLst>
              <a:gd name="adj" fmla="val 0"/>
            </a:avLst>
          </a:prstGeom>
          <a:solidFill>
            <a:schemeClr val="tx1"/>
          </a:solidFill>
          <a:ln>
            <a:noFill/>
          </a:ln>
          <a:effectLst>
            <a:outerShdw blurRad="317500" dist="38100" dir="5400000" sx="104000" sy="104000" algn="t"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n-AU" noProof="0">
                <a:latin typeface="Helvetica" panose="020B0604020202020204" pitchFamily="34" charset="0"/>
                <a:cs typeface="Helvetica" panose="020B0604020202020204" pitchFamily="34" charset="0"/>
              </a:rPr>
              <a:t>Additional</a:t>
            </a:r>
            <a:r>
              <a:rPr lang="en-AU" spc="-20" noProof="0">
                <a:latin typeface="Helvetica" panose="020B0604020202020204" pitchFamily="34" charset="0"/>
                <a:cs typeface="Helvetica" panose="020B0604020202020204" pitchFamily="34" charset="0"/>
              </a:rPr>
              <a:t> </a:t>
            </a:r>
            <a:r>
              <a:rPr lang="en-AU" noProof="0">
                <a:latin typeface="Helvetica" panose="020B0604020202020204" pitchFamily="34" charset="0"/>
                <a:cs typeface="Helvetica" panose="020B0604020202020204" pitchFamily="34" charset="0"/>
              </a:rPr>
              <a:t>resources</a:t>
            </a:r>
            <a:r>
              <a:rPr lang="en-AU" spc="-15" noProof="0">
                <a:latin typeface="Helvetica" panose="020B0604020202020204" pitchFamily="34" charset="0"/>
                <a:cs typeface="Helvetica" panose="020B0604020202020204" pitchFamily="34" charset="0"/>
              </a:rPr>
              <a:t> </a:t>
            </a:r>
            <a:r>
              <a:rPr lang="en-AU" noProof="0">
                <a:latin typeface="Helvetica" panose="020B0604020202020204" pitchFamily="34" charset="0"/>
                <a:cs typeface="Helvetica" panose="020B0604020202020204" pitchFamily="34" charset="0"/>
              </a:rPr>
              <a:t>you</a:t>
            </a:r>
            <a:r>
              <a:rPr lang="en-AU" spc="-20" noProof="0">
                <a:latin typeface="Helvetica" panose="020B0604020202020204" pitchFamily="34" charset="0"/>
                <a:cs typeface="Helvetica" panose="020B0604020202020204" pitchFamily="34" charset="0"/>
              </a:rPr>
              <a:t> </a:t>
            </a:r>
            <a:r>
              <a:rPr lang="en-AU" noProof="0">
                <a:latin typeface="Helvetica" panose="020B0604020202020204" pitchFamily="34" charset="0"/>
                <a:cs typeface="Helvetica" panose="020B0604020202020204" pitchFamily="34" charset="0"/>
              </a:rPr>
              <a:t>can</a:t>
            </a:r>
            <a:r>
              <a:rPr lang="en-AU" spc="-20" noProof="0">
                <a:latin typeface="Helvetica" panose="020B0604020202020204" pitchFamily="34" charset="0"/>
                <a:cs typeface="Helvetica" panose="020B0604020202020204" pitchFamily="34" charset="0"/>
              </a:rPr>
              <a:t> </a:t>
            </a:r>
            <a:r>
              <a:rPr lang="en-AU" spc="-10" noProof="0">
                <a:latin typeface="Helvetica" panose="020B0604020202020204" pitchFamily="34" charset="0"/>
                <a:cs typeface="Helvetica" panose="020B0604020202020204" pitchFamily="34" charset="0"/>
              </a:rPr>
              <a:t>access</a:t>
            </a:r>
          </a:p>
        </p:txBody>
      </p:sp>
      <p:sp>
        <p:nvSpPr>
          <p:cNvPr id="3" name="object 3"/>
          <p:cNvSpPr txBox="1"/>
          <p:nvPr/>
        </p:nvSpPr>
        <p:spPr>
          <a:xfrm>
            <a:off x="8950287" y="1900427"/>
            <a:ext cx="2425700" cy="1005205"/>
          </a:xfrm>
          <a:prstGeom prst="rect">
            <a:avLst/>
          </a:prstGeom>
        </p:spPr>
        <p:txBody>
          <a:bodyPr vert="horz" wrap="square" lIns="0" tIns="12700" rIns="0" bIns="0" rtlCol="0">
            <a:spAutoFit/>
          </a:bodyPr>
          <a:lstStyle/>
          <a:p>
            <a:pPr marL="12700" marR="1010285">
              <a:lnSpc>
                <a:spcPct val="107100"/>
              </a:lnSpc>
              <a:spcBef>
                <a:spcPts val="100"/>
              </a:spcBef>
            </a:pPr>
            <a:r>
              <a:rPr lang="en-AU" sz="1400" b="1"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Live</a:t>
            </a:r>
            <a:r>
              <a:rPr lang="en-AU" sz="1400" b="1" spc="-8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Access</a:t>
            </a:r>
            <a:r>
              <a:rPr lang="en-AU" sz="1400" b="1" spc="-2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to </a:t>
            </a:r>
            <a:r>
              <a:rPr lang="en-AU" sz="1400" b="1"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lang="en-AU" sz="1400" b="1" spc="-6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Analysts</a:t>
            </a:r>
            <a:endParaRPr lang="en-AU" sz="1400" noProof="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320"/>
              </a:spcBef>
            </a:pP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Through</a:t>
            </a:r>
            <a:r>
              <a:rPr lang="en-AU" sz="1200" spc="-5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live</a:t>
            </a:r>
            <a:r>
              <a:rPr lang="en-AU" sz="1200" spc="-4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2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lang="en-AU" sz="1200" spc="-4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a:t>
            </a:r>
            <a:r>
              <a:rPr lang="en-AU" sz="1200" spc="-3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market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briefings</a:t>
            </a:r>
            <a:r>
              <a:rPr lang="en-AU" sz="1200" spc="3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a:t>
            </a:r>
            <a:r>
              <a:rPr lang="en-AU" sz="1200" spc="4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Q&amp;A</a:t>
            </a:r>
            <a:r>
              <a:rPr lang="en-AU" sz="1200" spc="3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sessions</a:t>
            </a:r>
            <a:endParaRPr lang="en-AU" sz="1200" noProof="0">
              <a:solidFill>
                <a:schemeClr val="tx1"/>
              </a:solidFill>
              <a:latin typeface="Helvetica" panose="020B0604020202020204" pitchFamily="34" charset="0"/>
              <a:cs typeface="Helvetica" panose="020B0604020202020204" pitchFamily="34" charset="0"/>
            </a:endParaRPr>
          </a:p>
        </p:txBody>
      </p:sp>
      <p:sp>
        <p:nvSpPr>
          <p:cNvPr id="4" name="object 4"/>
          <p:cNvSpPr txBox="1"/>
          <p:nvPr/>
        </p:nvSpPr>
        <p:spPr>
          <a:xfrm>
            <a:off x="8950287" y="3543300"/>
            <a:ext cx="2340610" cy="993140"/>
          </a:xfrm>
          <a:prstGeom prst="rect">
            <a:avLst/>
          </a:prstGeom>
        </p:spPr>
        <p:txBody>
          <a:bodyPr vert="horz" wrap="square" lIns="0" tIns="12700" rIns="0" bIns="0" rtlCol="0">
            <a:spAutoFit/>
          </a:bodyPr>
          <a:lstStyle/>
          <a:p>
            <a:pPr marL="12700" marR="809625">
              <a:lnSpc>
                <a:spcPct val="107100"/>
              </a:lnSpc>
              <a:spcBef>
                <a:spcPts val="100"/>
              </a:spcBef>
            </a:pPr>
            <a:r>
              <a:rPr lang="en-AU" sz="1400" b="1"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Bespoke</a:t>
            </a:r>
            <a:r>
              <a:rPr lang="en-AU" sz="1400" b="1" spc="-9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lang="en-AU" sz="1400" b="1"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lang="en-AU" sz="1400" b="1" spc="-6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lang="en-AU" sz="1400" b="1"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spc="-2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Data</a:t>
            </a:r>
            <a:endParaRPr lang="en-AU" sz="1400" noProof="0">
              <a:solidFill>
                <a:schemeClr val="tx1"/>
              </a:solidFill>
              <a:latin typeface="Helvetica" panose="020B0604020202020204" pitchFamily="34" charset="0"/>
              <a:cs typeface="Helvetica" panose="020B0604020202020204" pitchFamily="34" charset="0"/>
            </a:endParaRPr>
          </a:p>
          <a:p>
            <a:pPr marL="12700" marR="5080">
              <a:lnSpc>
                <a:spcPct val="133300"/>
              </a:lnSpc>
              <a:spcBef>
                <a:spcPts val="175"/>
              </a:spcBef>
            </a:pP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Receive</a:t>
            </a:r>
            <a:r>
              <a:rPr lang="en-AU" sz="1200" spc="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custom</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cuts</a:t>
            </a:r>
            <a:r>
              <a:rPr lang="en-AU" sz="1200"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a:t>
            </a:r>
            <a:r>
              <a:rPr lang="en-AU" sz="1200" spc="2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lang="en-AU" sz="1200" spc="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2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proprietary </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data.</a:t>
            </a:r>
            <a:endParaRPr lang="en-AU" sz="1200" noProof="0">
              <a:solidFill>
                <a:schemeClr val="tx1"/>
              </a:solidFill>
              <a:latin typeface="Helvetica" panose="020B0604020202020204" pitchFamily="34" charset="0"/>
              <a:cs typeface="Helvetica" panose="020B0604020202020204" pitchFamily="34" charset="0"/>
            </a:endParaRPr>
          </a:p>
        </p:txBody>
      </p:sp>
      <p:sp>
        <p:nvSpPr>
          <p:cNvPr id="5" name="object 5"/>
          <p:cNvSpPr txBox="1"/>
          <p:nvPr/>
        </p:nvSpPr>
        <p:spPr>
          <a:xfrm>
            <a:off x="8950287" y="5164835"/>
            <a:ext cx="2402840" cy="1227455"/>
          </a:xfrm>
          <a:prstGeom prst="rect">
            <a:avLst/>
          </a:prstGeom>
        </p:spPr>
        <p:txBody>
          <a:bodyPr vert="horz" wrap="square" lIns="0" tIns="12700" rIns="0" bIns="0" rtlCol="0">
            <a:spAutoFit/>
          </a:bodyPr>
          <a:lstStyle/>
          <a:p>
            <a:pPr marL="12700" marR="1022350">
              <a:lnSpc>
                <a:spcPct val="107100"/>
              </a:lnSpc>
              <a:spcBef>
                <a:spcPts val="100"/>
              </a:spcBef>
            </a:pPr>
            <a:r>
              <a:rPr lang="en-AU" sz="1400" b="1"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Dedicated </a:t>
            </a:r>
            <a:r>
              <a:rPr lang="en-AU" sz="1400" b="1"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a:t>
            </a:r>
            <a:r>
              <a:rPr lang="en-AU" sz="1400" b="1" spc="-3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Briefing</a:t>
            </a:r>
            <a:endParaRPr lang="en-AU" sz="1400" noProof="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175"/>
              </a:spcBef>
            </a:pP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Leverage</a:t>
            </a:r>
            <a:r>
              <a:rPr lang="en-AU" sz="1200" spc="6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a:t>
            </a:r>
            <a:r>
              <a:rPr lang="en-AU" sz="1200" spc="6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lang="en-AU" sz="1200" spc="7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briefing</a:t>
            </a:r>
            <a:r>
              <a:rPr lang="en-AU" sz="1200" spc="7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2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with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t>
            </a:r>
            <a:r>
              <a:rPr lang="en-AU" sz="1200" spc="-2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2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ADAPT</a:t>
            </a:r>
            <a:r>
              <a:rPr lang="en-AU" sz="1200" spc="-2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analyst</a:t>
            </a:r>
            <a:r>
              <a:rPr lang="en-AU" sz="1200"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to</a:t>
            </a:r>
            <a:r>
              <a:rPr lang="en-AU" sz="1200"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help</a:t>
            </a:r>
            <a:r>
              <a:rPr lang="en-AU" sz="1200"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validate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lang="en-AU" sz="1200" spc="-4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strategies.</a:t>
            </a:r>
            <a:endParaRPr lang="en-AU" sz="1200" noProof="0">
              <a:solidFill>
                <a:schemeClr val="tx1"/>
              </a:solidFill>
              <a:latin typeface="Helvetica" panose="020B0604020202020204" pitchFamily="34" charset="0"/>
              <a:cs typeface="Helvetica" panose="020B0604020202020204" pitchFamily="34" charset="0"/>
            </a:endParaRPr>
          </a:p>
        </p:txBody>
      </p:sp>
      <p:sp>
        <p:nvSpPr>
          <p:cNvPr id="6" name="object 6"/>
          <p:cNvSpPr txBox="1"/>
          <p:nvPr/>
        </p:nvSpPr>
        <p:spPr>
          <a:xfrm>
            <a:off x="4852250" y="1825582"/>
            <a:ext cx="2148205" cy="1029064"/>
          </a:xfrm>
          <a:prstGeom prst="rect">
            <a:avLst/>
          </a:prstGeom>
        </p:spPr>
        <p:txBody>
          <a:bodyPr vert="horz" wrap="square" lIns="0" tIns="31750" rIns="0" bIns="0" rtlCol="0">
            <a:spAutoFit/>
          </a:bodyPr>
          <a:lstStyle/>
          <a:p>
            <a:pPr marL="12700" marR="5080">
              <a:lnSpc>
                <a:spcPct val="133200"/>
              </a:lnSpc>
              <a:spcBef>
                <a:spcPts val="250"/>
              </a:spcBef>
            </a:pPr>
            <a:r>
              <a:rPr lang="en-AU" sz="1400" b="1"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Market</a:t>
            </a:r>
            <a:r>
              <a:rPr lang="en-AU" sz="1400" b="1" spc="-4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400" b="1" spc="-1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Trend</a:t>
            </a:r>
            <a:r>
              <a:rPr lang="en-AU" sz="1400" b="1" spc="-35"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400" b="1" spc="-1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Reports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Access</a:t>
            </a:r>
            <a:r>
              <a:rPr lang="en-AU" sz="1200" spc="35"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a:t>
            </a:r>
            <a:r>
              <a:rPr lang="en-AU" sz="1200" spc="35"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library</a:t>
            </a:r>
            <a:r>
              <a:rPr lang="en-AU" sz="1200" spc="3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of</a:t>
            </a:r>
            <a:r>
              <a:rPr lang="en-AU" sz="1200" spc="45"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fact-</a:t>
            </a:r>
            <a:r>
              <a:rPr lang="en-AU" sz="1200" spc="-2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based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actionable</a:t>
            </a:r>
            <a:r>
              <a:rPr lang="en-AU" sz="1200" spc="45"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insights,</a:t>
            </a:r>
            <a:r>
              <a:rPr lang="en-AU" sz="1200" spc="6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deep</a:t>
            </a:r>
            <a:r>
              <a:rPr lang="en-AU" sz="1200" spc="6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spc="-2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dives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on</a:t>
            </a:r>
            <a:r>
              <a:rPr lang="en-AU" sz="1200" spc="-25"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ANZ</a:t>
            </a:r>
            <a:r>
              <a:rPr lang="en-AU" sz="1200" spc="-15"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business</a:t>
            </a:r>
            <a:r>
              <a:rPr lang="en-AU" sz="1200" spc="-2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&amp;</a:t>
            </a:r>
            <a:r>
              <a:rPr lang="en-AU" sz="1200" spc="-15"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IT</a:t>
            </a:r>
            <a:r>
              <a:rPr lang="en-AU" sz="1200" spc="-25"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 </a:t>
            </a:r>
            <a:r>
              <a:rPr lang="en-AU" sz="1200" spc="-10" noProof="0">
                <a:solidFill>
                  <a:schemeClr val="tx1"/>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trends.</a:t>
            </a:r>
            <a:endParaRPr lang="en-AU" sz="1200" noProof="0">
              <a:solidFill>
                <a:schemeClr val="tx1"/>
              </a:solidFill>
              <a:latin typeface="Helvetica" panose="020B0604020202020204" pitchFamily="34" charset="0"/>
              <a:cs typeface="Helvetica" panose="020B0604020202020204" pitchFamily="34" charset="0"/>
            </a:endParaRPr>
          </a:p>
        </p:txBody>
      </p:sp>
      <p:sp>
        <p:nvSpPr>
          <p:cNvPr id="7" name="object 7"/>
          <p:cNvSpPr txBox="1"/>
          <p:nvPr/>
        </p:nvSpPr>
        <p:spPr>
          <a:xfrm>
            <a:off x="945305" y="5164835"/>
            <a:ext cx="2710180" cy="1227455"/>
          </a:xfrm>
          <a:prstGeom prst="rect">
            <a:avLst/>
          </a:prstGeom>
        </p:spPr>
        <p:txBody>
          <a:bodyPr vert="horz" wrap="square" lIns="0" tIns="12700" rIns="0" bIns="0" rtlCol="0">
            <a:spAutoFit/>
          </a:bodyPr>
          <a:lstStyle/>
          <a:p>
            <a:pPr marL="12700" marR="1149350">
              <a:lnSpc>
                <a:spcPct val="107100"/>
              </a:lnSpc>
              <a:spcBef>
                <a:spcPts val="100"/>
              </a:spcBef>
            </a:pPr>
            <a:r>
              <a:rPr lang="en-AU" sz="1400" b="1"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Premier</a:t>
            </a:r>
            <a:r>
              <a:rPr lang="en-AU" sz="1400" b="1"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Executive Community</a:t>
            </a:r>
            <a:endParaRPr lang="en-AU" sz="1400" noProof="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175"/>
              </a:spcBef>
            </a:pP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Unlock</a:t>
            </a:r>
            <a:r>
              <a:rPr lang="en-AU" sz="1200"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access</a:t>
            </a:r>
            <a:r>
              <a:rPr lang="en-AU" sz="1200"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to</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our</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exclusive</a:t>
            </a:r>
            <a:r>
              <a:rPr lang="en-AU" sz="1200"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network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lang="en-AU" sz="1200"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Australia’s</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leading</a:t>
            </a:r>
            <a:r>
              <a:rPr lang="en-AU" sz="1200"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technology</a:t>
            </a:r>
            <a:r>
              <a:rPr lang="en-AU" sz="1200"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2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business</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executives.</a:t>
            </a:r>
            <a:endParaRPr lang="en-AU" sz="1200" noProof="0">
              <a:solidFill>
                <a:schemeClr val="tx1"/>
              </a:solidFill>
              <a:latin typeface="Helvetica" panose="020B0604020202020204" pitchFamily="34" charset="0"/>
              <a:cs typeface="Helvetica" panose="020B0604020202020204" pitchFamily="34" charset="0"/>
            </a:endParaRPr>
          </a:p>
        </p:txBody>
      </p:sp>
      <p:sp>
        <p:nvSpPr>
          <p:cNvPr id="8" name="object 8"/>
          <p:cNvSpPr txBox="1"/>
          <p:nvPr/>
        </p:nvSpPr>
        <p:spPr>
          <a:xfrm>
            <a:off x="4852250" y="5164835"/>
            <a:ext cx="2667000" cy="1227455"/>
          </a:xfrm>
          <a:prstGeom prst="rect">
            <a:avLst/>
          </a:prstGeom>
        </p:spPr>
        <p:txBody>
          <a:bodyPr vert="horz" wrap="square" lIns="0" tIns="12700" rIns="0" bIns="0" rtlCol="0">
            <a:spAutoFit/>
          </a:bodyPr>
          <a:lstStyle/>
          <a:p>
            <a:pPr marL="12700" marR="272415">
              <a:lnSpc>
                <a:spcPct val="107100"/>
              </a:lnSpc>
              <a:spcBef>
                <a:spcPts val="100"/>
              </a:spcBef>
            </a:pPr>
            <a:r>
              <a:rPr lang="en-AU" sz="1400" b="1"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lang="en-AU" sz="1400" b="1" spc="-6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Account</a:t>
            </a:r>
            <a:r>
              <a:rPr lang="en-AU" sz="1400" b="1" spc="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Manager </a:t>
            </a:r>
            <a:r>
              <a:rPr lang="en-AU" sz="1400" b="1"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&amp;</a:t>
            </a:r>
            <a:r>
              <a:rPr lang="en-AU" sz="1400" b="1"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Impact</a:t>
            </a:r>
            <a:r>
              <a:rPr lang="en-AU" sz="1400" b="1" spc="-6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400" b="1"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Assessments</a:t>
            </a:r>
            <a:endParaRPr lang="en-AU" sz="1400" noProof="0">
              <a:solidFill>
                <a:schemeClr val="tx1"/>
              </a:solidFill>
              <a:latin typeface="Helvetica" panose="020B0604020202020204" pitchFamily="34" charset="0"/>
              <a:cs typeface="Helvetica" panose="020B0604020202020204" pitchFamily="34" charset="0"/>
            </a:endParaRPr>
          </a:p>
          <a:p>
            <a:pPr marL="12700" marR="5080" algn="just">
              <a:lnSpc>
                <a:spcPct val="131700"/>
              </a:lnSpc>
              <a:spcBef>
                <a:spcPts val="175"/>
              </a:spcBef>
            </a:pP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lang="en-AU" sz="1200" spc="-2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Account</a:t>
            </a:r>
            <a:r>
              <a:rPr lang="en-AU" sz="1200" spc="-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Manager</a:t>
            </a:r>
            <a:r>
              <a:rPr lang="en-AU" sz="1200" spc="-1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will</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ensure</a:t>
            </a:r>
            <a:r>
              <a:rPr lang="en-AU" sz="1200" spc="-2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2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and</a:t>
            </a:r>
            <a:r>
              <a:rPr lang="en-AU" sz="1200" spc="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lang="en-AU" sz="1200" spc="-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team</a:t>
            </a:r>
            <a:r>
              <a:rPr lang="en-AU" sz="1200" spc="-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are getting</a:t>
            </a:r>
            <a:r>
              <a:rPr lang="en-AU" sz="1200" spc="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the</a:t>
            </a:r>
            <a:r>
              <a:rPr lang="en-AU" sz="1200" spc="-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most</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2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out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of</a:t>
            </a:r>
            <a:r>
              <a:rPr lang="en-AU" sz="1200" spc="-2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your</a:t>
            </a:r>
            <a:r>
              <a:rPr lang="en-AU" sz="1200" spc="-25"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 </a:t>
            </a:r>
            <a:r>
              <a:rPr lang="en-AU" sz="1200" spc="-10" noProof="0">
                <a:solidFill>
                  <a:schemeClr val="tx1"/>
                </a:solidFill>
                <a:latin typeface="Helvetica" panose="020B0604020202020204" pitchFamily="34" charset="0"/>
                <a:cs typeface="Helvetica" panose="020B0604020202020204" pitchFamily="34" charset="0"/>
                <a:hlinkClick r:id="rId2">
                  <a:extLst>
                    <a:ext uri="{A12FA001-AC4F-418D-AE19-62706E023703}">
                      <ahyp:hlinkClr xmlns:ahyp="http://schemas.microsoft.com/office/drawing/2018/hyperlinkcolor" val="tx"/>
                    </a:ext>
                  </a:extLst>
                </a:hlinkClick>
              </a:rPr>
              <a:t>subscription.</a:t>
            </a:r>
            <a:endParaRPr lang="en-AU" sz="1200" noProof="0">
              <a:solidFill>
                <a:schemeClr val="tx1"/>
              </a:solidFill>
              <a:latin typeface="Helvetica" panose="020B0604020202020204" pitchFamily="34" charset="0"/>
              <a:cs typeface="Helvetica" panose="020B0604020202020204" pitchFamily="34" charset="0"/>
            </a:endParaRPr>
          </a:p>
        </p:txBody>
      </p:sp>
      <p:sp>
        <p:nvSpPr>
          <p:cNvPr id="9" name="object 9"/>
          <p:cNvSpPr txBox="1"/>
          <p:nvPr/>
        </p:nvSpPr>
        <p:spPr>
          <a:xfrm>
            <a:off x="945305" y="1900427"/>
            <a:ext cx="2847975" cy="1005205"/>
          </a:xfrm>
          <a:prstGeom prst="rect">
            <a:avLst/>
          </a:prstGeom>
        </p:spPr>
        <p:txBody>
          <a:bodyPr vert="horz" wrap="square" lIns="0" tIns="12700" rIns="0" bIns="0" rtlCol="0">
            <a:spAutoFit/>
          </a:bodyPr>
          <a:lstStyle/>
          <a:p>
            <a:pPr marL="12700" marR="1093470">
              <a:lnSpc>
                <a:spcPct val="107100"/>
              </a:lnSpc>
              <a:spcBef>
                <a:spcPts val="100"/>
              </a:spcBef>
            </a:pPr>
            <a:r>
              <a:rPr lang="en-AU" sz="1400" b="1"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Community</a:t>
            </a:r>
            <a:r>
              <a:rPr lang="en-AU" sz="1400" b="1" spc="-35"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400" b="1" spc="-2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Case </a:t>
            </a:r>
            <a:r>
              <a:rPr lang="en-AU" sz="1400" b="1"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Studies</a:t>
            </a:r>
            <a:r>
              <a:rPr lang="en-AU" sz="1400" b="1" spc="-3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400" b="1"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&amp;</a:t>
            </a:r>
            <a:r>
              <a:rPr lang="en-AU" sz="1400" b="1" spc="-15"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400" b="1" spc="-1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Interviews</a:t>
            </a:r>
            <a:endParaRPr lang="en-AU" sz="1400" noProof="0">
              <a:solidFill>
                <a:schemeClr val="tx1"/>
              </a:solidFill>
              <a:latin typeface="Helvetica" panose="020B0604020202020204" pitchFamily="34" charset="0"/>
              <a:cs typeface="Helvetica" panose="020B0604020202020204" pitchFamily="34" charset="0"/>
            </a:endParaRPr>
          </a:p>
          <a:p>
            <a:pPr marL="12700" marR="5080">
              <a:lnSpc>
                <a:spcPct val="131700"/>
              </a:lnSpc>
              <a:spcBef>
                <a:spcPts val="320"/>
              </a:spcBef>
            </a:pPr>
            <a:r>
              <a:rPr lang="en-AU" sz="120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Case studies</a:t>
            </a:r>
            <a:r>
              <a:rPr lang="en-AU" sz="1200" spc="1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detailing</a:t>
            </a:r>
            <a:r>
              <a:rPr lang="en-AU" sz="1200" spc="15"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the </a:t>
            </a:r>
            <a:r>
              <a:rPr lang="en-AU" sz="1200" spc="-1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successes</a:t>
            </a:r>
            <a:r>
              <a:rPr lang="en-AU" sz="1200" spc="50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and</a:t>
            </a:r>
            <a:r>
              <a:rPr lang="en-AU" sz="1200" spc="4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challenges</a:t>
            </a:r>
            <a:r>
              <a:rPr lang="en-AU" sz="1200" spc="4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of</a:t>
            </a:r>
            <a:r>
              <a:rPr lang="en-AU" sz="1200" spc="45"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projects</a:t>
            </a:r>
            <a:r>
              <a:rPr lang="en-AU" sz="1200" spc="4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and</a:t>
            </a:r>
            <a:r>
              <a:rPr lang="en-AU" sz="1200" spc="45"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a:t>
            </a:r>
            <a:r>
              <a:rPr lang="en-AU" sz="1200" spc="-10" noProof="0">
                <a:solidFill>
                  <a:schemeClr val="tx1"/>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initiatives.</a:t>
            </a:r>
            <a:endParaRPr lang="en-AU" sz="1200" noProof="0">
              <a:solidFill>
                <a:schemeClr val="tx1"/>
              </a:solidFill>
              <a:latin typeface="Helvetica" panose="020B0604020202020204" pitchFamily="34" charset="0"/>
              <a:cs typeface="Helvetica" panose="020B0604020202020204" pitchFamily="34" charset="0"/>
            </a:endParaRPr>
          </a:p>
        </p:txBody>
      </p:sp>
      <p:sp>
        <p:nvSpPr>
          <p:cNvPr id="10" name="object 10"/>
          <p:cNvSpPr txBox="1"/>
          <p:nvPr/>
        </p:nvSpPr>
        <p:spPr>
          <a:xfrm>
            <a:off x="945305" y="3543300"/>
            <a:ext cx="2774950" cy="993140"/>
          </a:xfrm>
          <a:prstGeom prst="rect">
            <a:avLst/>
          </a:prstGeom>
        </p:spPr>
        <p:txBody>
          <a:bodyPr vert="horz" wrap="square" lIns="0" tIns="12700" rIns="0" bIns="0" rtlCol="0">
            <a:spAutoFit/>
          </a:bodyPr>
          <a:lstStyle/>
          <a:p>
            <a:pPr marL="12700" marR="1464310">
              <a:lnSpc>
                <a:spcPct val="107100"/>
              </a:lnSpc>
              <a:spcBef>
                <a:spcPts val="100"/>
              </a:spcBef>
            </a:pPr>
            <a:r>
              <a:rPr lang="en-AU" sz="1400" b="1" spc="-1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Downloadable </a:t>
            </a:r>
            <a:r>
              <a:rPr lang="en-AU" sz="1400" b="1"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Data</a:t>
            </a:r>
            <a:r>
              <a:rPr lang="en-AU" sz="1400" b="1" spc="-1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400" b="1"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&amp;</a:t>
            </a:r>
            <a:r>
              <a:rPr lang="en-AU" sz="1400" b="1" spc="-5"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400" b="1" spc="-1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Insights</a:t>
            </a:r>
            <a:endParaRPr lang="en-AU" sz="1400" noProof="0">
              <a:solidFill>
                <a:schemeClr val="tx1"/>
              </a:solidFill>
              <a:latin typeface="Helvetica" panose="020B0604020202020204" pitchFamily="34" charset="0"/>
              <a:cs typeface="Helvetica" panose="020B0604020202020204" pitchFamily="34" charset="0"/>
            </a:endParaRPr>
          </a:p>
          <a:p>
            <a:pPr marL="12700" marR="5080">
              <a:lnSpc>
                <a:spcPct val="133300"/>
              </a:lnSpc>
              <a:spcBef>
                <a:spcPts val="175"/>
              </a:spcBef>
            </a:pPr>
            <a:r>
              <a:rPr lang="en-AU" sz="1200" spc="-1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Elevate</a:t>
            </a:r>
            <a:r>
              <a:rPr lang="en-AU" sz="1200" spc="-15"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your</a:t>
            </a:r>
            <a:r>
              <a:rPr lang="en-AU" sz="1200" spc="-15"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business</a:t>
            </a:r>
            <a:r>
              <a:rPr lang="en-AU" sz="1200" spc="-1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cases</a:t>
            </a:r>
            <a:r>
              <a:rPr lang="en-AU" sz="1200" spc="-5"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200" spc="-2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with </a:t>
            </a:r>
            <a:r>
              <a:rPr lang="en-AU" sz="120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downloadable</a:t>
            </a:r>
            <a:r>
              <a:rPr lang="en-AU" sz="1200" spc="2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market</a:t>
            </a:r>
            <a:r>
              <a:rPr lang="en-AU" sz="1200" spc="35"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and</a:t>
            </a:r>
            <a:r>
              <a:rPr lang="en-AU" sz="1200" spc="3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industry</a:t>
            </a:r>
            <a:r>
              <a:rPr lang="en-AU" sz="1200" spc="25"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 </a:t>
            </a:r>
            <a:r>
              <a:rPr lang="en-AU" sz="1200" spc="-20" noProof="0">
                <a:solidFill>
                  <a:schemeClr val="tx1"/>
                </a:solidFill>
                <a:latin typeface="Helvetica" panose="020B0604020202020204" pitchFamily="34" charset="0"/>
                <a:cs typeface="Helvetica" panose="020B0604020202020204" pitchFamily="34" charset="0"/>
                <a:hlinkClick r:id="rId5">
                  <a:extLst>
                    <a:ext uri="{A12FA001-AC4F-418D-AE19-62706E023703}">
                      <ahyp:hlinkClr xmlns:ahyp="http://schemas.microsoft.com/office/drawing/2018/hyperlinkcolor" val="tx"/>
                    </a:ext>
                  </a:extLst>
                </a:hlinkClick>
              </a:rPr>
              <a:t>data.</a:t>
            </a:r>
            <a:endParaRPr lang="en-AU" sz="1200" noProof="0">
              <a:solidFill>
                <a:schemeClr val="tx1"/>
              </a:solidFill>
              <a:latin typeface="Helvetica" panose="020B0604020202020204" pitchFamily="34" charset="0"/>
              <a:cs typeface="Helvetica" panose="020B0604020202020204" pitchFamily="34" charset="0"/>
            </a:endParaRPr>
          </a:p>
        </p:txBody>
      </p:sp>
      <p:sp>
        <p:nvSpPr>
          <p:cNvPr id="11" name="object 11"/>
          <p:cNvSpPr txBox="1"/>
          <p:nvPr/>
        </p:nvSpPr>
        <p:spPr>
          <a:xfrm>
            <a:off x="4852250" y="3543300"/>
            <a:ext cx="3020695" cy="993140"/>
          </a:xfrm>
          <a:prstGeom prst="rect">
            <a:avLst/>
          </a:prstGeom>
        </p:spPr>
        <p:txBody>
          <a:bodyPr vert="horz" wrap="square" lIns="0" tIns="12700" rIns="0" bIns="0" rtlCol="0">
            <a:spAutoFit/>
          </a:bodyPr>
          <a:lstStyle/>
          <a:p>
            <a:pPr marL="12700" marR="1699260">
              <a:lnSpc>
                <a:spcPct val="107100"/>
              </a:lnSpc>
              <a:spcBef>
                <a:spcPts val="100"/>
              </a:spcBef>
            </a:pPr>
            <a:r>
              <a:rPr lang="en-AU" sz="1400" b="1"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Industry</a:t>
            </a:r>
            <a:r>
              <a:rPr lang="en-AU" sz="1400" b="1" spc="-45"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lang="en-AU" sz="1400" b="1" spc="-1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Expert Presentations</a:t>
            </a:r>
            <a:endParaRPr lang="en-AU" sz="1400" noProof="0">
              <a:solidFill>
                <a:schemeClr val="tx1"/>
              </a:solidFill>
              <a:latin typeface="Helvetica" panose="020B0604020202020204" pitchFamily="34" charset="0"/>
              <a:cs typeface="Helvetica" panose="020B0604020202020204" pitchFamily="34" charset="0"/>
            </a:endParaRPr>
          </a:p>
          <a:p>
            <a:pPr marL="12700" marR="5080">
              <a:lnSpc>
                <a:spcPct val="133300"/>
              </a:lnSpc>
              <a:spcBef>
                <a:spcPts val="175"/>
              </a:spcBef>
            </a:pPr>
            <a:r>
              <a:rPr lang="en-AU" sz="120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Watch keynotes</a:t>
            </a:r>
            <a:r>
              <a:rPr lang="en-AU" sz="1200" spc="5"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or read</a:t>
            </a:r>
            <a:r>
              <a:rPr lang="en-AU" sz="1200" spc="1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distilled</a:t>
            </a:r>
            <a:r>
              <a:rPr lang="en-AU" sz="1200" spc="1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lang="en-AU" sz="1200" spc="-2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1-page </a:t>
            </a:r>
            <a:r>
              <a:rPr lang="en-AU" sz="120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executive</a:t>
            </a:r>
            <a:r>
              <a:rPr lang="en-AU" sz="1200" spc="-25"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summaries</a:t>
            </a:r>
            <a:r>
              <a:rPr lang="en-AU" sz="1200" spc="-15"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from</a:t>
            </a:r>
            <a:r>
              <a:rPr lang="en-AU" sz="1200" spc="-2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our</a:t>
            </a:r>
            <a:r>
              <a:rPr lang="en-AU" sz="1200" spc="-25"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lang="en-AU" sz="120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Edge</a:t>
            </a:r>
            <a:r>
              <a:rPr lang="en-AU" sz="1200" spc="-2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 </a:t>
            </a:r>
            <a:r>
              <a:rPr lang="en-AU" sz="1200" spc="-10" noProof="0">
                <a:solidFill>
                  <a:schemeClr val="tx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Events.</a:t>
            </a:r>
            <a:endParaRPr lang="en-AU" sz="1200" noProof="0">
              <a:solidFill>
                <a:schemeClr val="tx1"/>
              </a:solidFill>
              <a:latin typeface="Helvetica" panose="020B0604020202020204" pitchFamily="34" charset="0"/>
              <a:cs typeface="Helvetica" panose="020B0604020202020204" pitchFamily="34" charset="0"/>
            </a:endParaRPr>
          </a:p>
        </p:txBody>
      </p:sp>
      <p:sp>
        <p:nvSpPr>
          <p:cNvPr id="12" name="object 12"/>
          <p:cNvSpPr txBox="1"/>
          <p:nvPr/>
        </p:nvSpPr>
        <p:spPr>
          <a:xfrm>
            <a:off x="9245866" y="6590467"/>
            <a:ext cx="2788285" cy="170815"/>
          </a:xfrm>
          <a:prstGeom prst="rect">
            <a:avLst/>
          </a:prstGeom>
        </p:spPr>
        <p:txBody>
          <a:bodyPr vert="horz" wrap="square" lIns="0" tIns="12700" rIns="0" bIns="0" rtlCol="0">
            <a:spAutoFit/>
          </a:bodyPr>
          <a:lstStyle/>
          <a:p>
            <a:pPr marL="12700">
              <a:lnSpc>
                <a:spcPct val="100000"/>
              </a:lnSpc>
              <a:spcBef>
                <a:spcPts val="100"/>
              </a:spcBef>
            </a:pPr>
            <a:r>
              <a:rPr lang="en-AU" sz="950" i="1" spc="-25" noProof="0">
                <a:solidFill>
                  <a:srgbClr val="3B3838"/>
                </a:solidFill>
                <a:latin typeface="Arial"/>
                <a:cs typeface="Arial"/>
              </a:rPr>
              <a:t>*Inclusions</a:t>
            </a:r>
            <a:r>
              <a:rPr lang="en-AU" sz="950" i="1" spc="-5" noProof="0">
                <a:solidFill>
                  <a:srgbClr val="3B3838"/>
                </a:solidFill>
                <a:latin typeface="Arial"/>
                <a:cs typeface="Arial"/>
              </a:rPr>
              <a:t> </a:t>
            </a:r>
            <a:r>
              <a:rPr lang="en-AU" sz="950" i="1" spc="-40" noProof="0">
                <a:solidFill>
                  <a:srgbClr val="3B3838"/>
                </a:solidFill>
                <a:latin typeface="Arial"/>
                <a:cs typeface="Arial"/>
              </a:rPr>
              <a:t>may</a:t>
            </a:r>
            <a:r>
              <a:rPr lang="en-AU" sz="950" i="1" spc="-5" noProof="0">
                <a:solidFill>
                  <a:srgbClr val="3B3838"/>
                </a:solidFill>
                <a:latin typeface="Arial"/>
                <a:cs typeface="Arial"/>
              </a:rPr>
              <a:t> </a:t>
            </a:r>
            <a:r>
              <a:rPr lang="en-AU" sz="950" i="1" spc="-25" noProof="0">
                <a:solidFill>
                  <a:srgbClr val="3B3838"/>
                </a:solidFill>
                <a:latin typeface="Arial"/>
                <a:cs typeface="Arial"/>
              </a:rPr>
              <a:t>vary</a:t>
            </a:r>
            <a:r>
              <a:rPr lang="en-AU" sz="950" i="1" spc="-5" noProof="0">
                <a:solidFill>
                  <a:srgbClr val="3B3838"/>
                </a:solidFill>
                <a:latin typeface="Arial"/>
                <a:cs typeface="Arial"/>
              </a:rPr>
              <a:t> </a:t>
            </a:r>
            <a:r>
              <a:rPr lang="en-AU" sz="950" i="1" spc="-10" noProof="0">
                <a:solidFill>
                  <a:srgbClr val="3B3838"/>
                </a:solidFill>
                <a:latin typeface="Arial"/>
                <a:cs typeface="Arial"/>
              </a:rPr>
              <a:t>depending</a:t>
            </a:r>
            <a:r>
              <a:rPr lang="en-AU" sz="950" i="1" spc="-5" noProof="0">
                <a:solidFill>
                  <a:srgbClr val="3B3838"/>
                </a:solidFill>
                <a:latin typeface="Arial"/>
                <a:cs typeface="Arial"/>
              </a:rPr>
              <a:t> </a:t>
            </a:r>
            <a:r>
              <a:rPr lang="en-AU" sz="950" i="1" spc="-20" noProof="0">
                <a:solidFill>
                  <a:srgbClr val="3B3838"/>
                </a:solidFill>
                <a:latin typeface="Arial"/>
                <a:cs typeface="Arial"/>
              </a:rPr>
              <a:t>on</a:t>
            </a:r>
            <a:r>
              <a:rPr lang="en-AU" sz="950" i="1" noProof="0">
                <a:solidFill>
                  <a:srgbClr val="3B3838"/>
                </a:solidFill>
                <a:latin typeface="Arial"/>
                <a:cs typeface="Arial"/>
              </a:rPr>
              <a:t> </a:t>
            </a:r>
            <a:r>
              <a:rPr lang="en-AU" sz="950" i="1" spc="-20" noProof="0">
                <a:solidFill>
                  <a:srgbClr val="3B3838"/>
                </a:solidFill>
                <a:latin typeface="Arial"/>
                <a:cs typeface="Arial"/>
              </a:rPr>
              <a:t>subscription</a:t>
            </a:r>
            <a:r>
              <a:rPr lang="en-AU" sz="950" i="1" spc="-5" noProof="0">
                <a:solidFill>
                  <a:srgbClr val="3B3838"/>
                </a:solidFill>
                <a:latin typeface="Arial"/>
                <a:cs typeface="Arial"/>
              </a:rPr>
              <a:t> </a:t>
            </a:r>
            <a:r>
              <a:rPr lang="en-AU" sz="950" i="1" spc="-10" noProof="0">
                <a:solidFill>
                  <a:srgbClr val="3B3838"/>
                </a:solidFill>
                <a:latin typeface="Arial"/>
                <a:cs typeface="Arial"/>
              </a:rPr>
              <a:t>level.</a:t>
            </a:r>
            <a:endParaRPr lang="en-AU" sz="950" noProof="0">
              <a:latin typeface="Arial"/>
              <a:cs typeface="Arial"/>
            </a:endParaRPr>
          </a:p>
        </p:txBody>
      </p:sp>
      <p:grpSp>
        <p:nvGrpSpPr>
          <p:cNvPr id="13" name="object 13"/>
          <p:cNvGrpSpPr/>
          <p:nvPr/>
        </p:nvGrpSpPr>
        <p:grpSpPr>
          <a:xfrm>
            <a:off x="656730" y="1947100"/>
            <a:ext cx="8185150" cy="180340"/>
            <a:chOff x="656730" y="1947100"/>
            <a:chExt cx="8185150" cy="180340"/>
          </a:xfrm>
        </p:grpSpPr>
        <p:pic>
          <p:nvPicPr>
            <p:cNvPr id="14" name="object 14"/>
            <p:cNvPicPr/>
            <p:nvPr/>
          </p:nvPicPr>
          <p:blipFill>
            <a:blip r:embed="rId7" cstate="print"/>
            <a:stretch>
              <a:fillRect/>
            </a:stretch>
          </p:blipFill>
          <p:spPr>
            <a:xfrm>
              <a:off x="656730" y="1947100"/>
              <a:ext cx="179999" cy="179997"/>
            </a:xfrm>
            <a:prstGeom prst="rect">
              <a:avLst/>
            </a:prstGeom>
          </p:spPr>
        </p:pic>
        <p:pic>
          <p:nvPicPr>
            <p:cNvPr id="15" name="object 15"/>
            <p:cNvPicPr/>
            <p:nvPr/>
          </p:nvPicPr>
          <p:blipFill>
            <a:blip r:embed="rId8" cstate="print"/>
            <a:stretch>
              <a:fillRect/>
            </a:stretch>
          </p:blipFill>
          <p:spPr>
            <a:xfrm>
              <a:off x="701040" y="1990344"/>
              <a:ext cx="94487" cy="94487"/>
            </a:xfrm>
            <a:prstGeom prst="rect">
              <a:avLst/>
            </a:prstGeom>
          </p:spPr>
        </p:pic>
        <p:pic>
          <p:nvPicPr>
            <p:cNvPr id="16" name="object 16"/>
            <p:cNvPicPr/>
            <p:nvPr/>
          </p:nvPicPr>
          <p:blipFill>
            <a:blip r:embed="rId7" cstate="print"/>
            <a:stretch>
              <a:fillRect/>
            </a:stretch>
          </p:blipFill>
          <p:spPr>
            <a:xfrm>
              <a:off x="4567643" y="1947100"/>
              <a:ext cx="180009" cy="179997"/>
            </a:xfrm>
            <a:prstGeom prst="rect">
              <a:avLst/>
            </a:prstGeom>
          </p:spPr>
        </p:pic>
        <p:pic>
          <p:nvPicPr>
            <p:cNvPr id="17" name="object 17"/>
            <p:cNvPicPr/>
            <p:nvPr/>
          </p:nvPicPr>
          <p:blipFill>
            <a:blip r:embed="rId9" cstate="print"/>
            <a:stretch>
              <a:fillRect/>
            </a:stretch>
          </p:blipFill>
          <p:spPr>
            <a:xfrm>
              <a:off x="4611624" y="1990344"/>
              <a:ext cx="94487" cy="94487"/>
            </a:xfrm>
            <a:prstGeom prst="rect">
              <a:avLst/>
            </a:prstGeom>
          </p:spPr>
        </p:pic>
        <p:pic>
          <p:nvPicPr>
            <p:cNvPr id="18" name="object 18"/>
            <p:cNvPicPr/>
            <p:nvPr/>
          </p:nvPicPr>
          <p:blipFill>
            <a:blip r:embed="rId10" cstate="print"/>
            <a:stretch>
              <a:fillRect/>
            </a:stretch>
          </p:blipFill>
          <p:spPr>
            <a:xfrm>
              <a:off x="8661691" y="1947100"/>
              <a:ext cx="179997" cy="179997"/>
            </a:xfrm>
            <a:prstGeom prst="rect">
              <a:avLst/>
            </a:prstGeom>
          </p:spPr>
        </p:pic>
        <p:pic>
          <p:nvPicPr>
            <p:cNvPr id="19" name="object 19"/>
            <p:cNvPicPr/>
            <p:nvPr/>
          </p:nvPicPr>
          <p:blipFill>
            <a:blip r:embed="rId11" cstate="print"/>
            <a:stretch>
              <a:fillRect/>
            </a:stretch>
          </p:blipFill>
          <p:spPr>
            <a:xfrm>
              <a:off x="8705087" y="1990344"/>
              <a:ext cx="94488" cy="94487"/>
            </a:xfrm>
            <a:prstGeom prst="rect">
              <a:avLst/>
            </a:prstGeom>
          </p:spPr>
        </p:pic>
      </p:grpSp>
      <p:grpSp>
        <p:nvGrpSpPr>
          <p:cNvPr id="20" name="object 20"/>
          <p:cNvGrpSpPr/>
          <p:nvPr/>
        </p:nvGrpSpPr>
        <p:grpSpPr>
          <a:xfrm>
            <a:off x="656730" y="3595674"/>
            <a:ext cx="180340" cy="180340"/>
            <a:chOff x="656730" y="3595674"/>
            <a:chExt cx="180340" cy="180340"/>
          </a:xfrm>
        </p:grpSpPr>
        <p:pic>
          <p:nvPicPr>
            <p:cNvPr id="21" name="object 21"/>
            <p:cNvPicPr/>
            <p:nvPr/>
          </p:nvPicPr>
          <p:blipFill>
            <a:blip r:embed="rId12" cstate="print"/>
            <a:stretch>
              <a:fillRect/>
            </a:stretch>
          </p:blipFill>
          <p:spPr>
            <a:xfrm>
              <a:off x="656730" y="3595674"/>
              <a:ext cx="179999" cy="179997"/>
            </a:xfrm>
            <a:prstGeom prst="rect">
              <a:avLst/>
            </a:prstGeom>
          </p:spPr>
        </p:pic>
        <p:pic>
          <p:nvPicPr>
            <p:cNvPr id="22" name="object 22"/>
            <p:cNvPicPr/>
            <p:nvPr/>
          </p:nvPicPr>
          <p:blipFill>
            <a:blip r:embed="rId13" cstate="print"/>
            <a:stretch>
              <a:fillRect/>
            </a:stretch>
          </p:blipFill>
          <p:spPr>
            <a:xfrm>
              <a:off x="701040" y="3639311"/>
              <a:ext cx="94487" cy="94487"/>
            </a:xfrm>
            <a:prstGeom prst="rect">
              <a:avLst/>
            </a:prstGeom>
          </p:spPr>
        </p:pic>
      </p:grpSp>
      <p:grpSp>
        <p:nvGrpSpPr>
          <p:cNvPr id="23" name="object 23"/>
          <p:cNvGrpSpPr/>
          <p:nvPr/>
        </p:nvGrpSpPr>
        <p:grpSpPr>
          <a:xfrm>
            <a:off x="656730" y="5205095"/>
            <a:ext cx="180340" cy="180340"/>
            <a:chOff x="656730" y="5205095"/>
            <a:chExt cx="180340" cy="180340"/>
          </a:xfrm>
        </p:grpSpPr>
        <p:pic>
          <p:nvPicPr>
            <p:cNvPr id="24" name="object 24"/>
            <p:cNvPicPr/>
            <p:nvPr/>
          </p:nvPicPr>
          <p:blipFill>
            <a:blip r:embed="rId7" cstate="print"/>
            <a:stretch>
              <a:fillRect/>
            </a:stretch>
          </p:blipFill>
          <p:spPr>
            <a:xfrm>
              <a:off x="656730" y="5205095"/>
              <a:ext cx="179999" cy="179997"/>
            </a:xfrm>
            <a:prstGeom prst="rect">
              <a:avLst/>
            </a:prstGeom>
          </p:spPr>
        </p:pic>
        <p:pic>
          <p:nvPicPr>
            <p:cNvPr id="25" name="object 25"/>
            <p:cNvPicPr/>
            <p:nvPr/>
          </p:nvPicPr>
          <p:blipFill>
            <a:blip r:embed="rId14" cstate="print"/>
            <a:stretch>
              <a:fillRect/>
            </a:stretch>
          </p:blipFill>
          <p:spPr>
            <a:xfrm>
              <a:off x="701040" y="5248656"/>
              <a:ext cx="94487" cy="94487"/>
            </a:xfrm>
            <a:prstGeom prst="rect">
              <a:avLst/>
            </a:prstGeom>
          </p:spPr>
        </p:pic>
      </p:grpSp>
      <p:sp>
        <p:nvSpPr>
          <p:cNvPr id="26" name="object 26"/>
          <p:cNvSpPr/>
          <p:nvPr/>
        </p:nvSpPr>
        <p:spPr>
          <a:xfrm>
            <a:off x="-6" y="3269208"/>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endParaRPr lang="en-AU" noProof="0"/>
          </a:p>
        </p:txBody>
      </p:sp>
      <p:sp>
        <p:nvSpPr>
          <p:cNvPr id="27" name="object 27"/>
          <p:cNvSpPr/>
          <p:nvPr/>
        </p:nvSpPr>
        <p:spPr>
          <a:xfrm>
            <a:off x="-6" y="4861115"/>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endParaRPr lang="en-AU" noProof="0"/>
          </a:p>
        </p:txBody>
      </p:sp>
      <p:grpSp>
        <p:nvGrpSpPr>
          <p:cNvPr id="28" name="object 28"/>
          <p:cNvGrpSpPr/>
          <p:nvPr/>
        </p:nvGrpSpPr>
        <p:grpSpPr>
          <a:xfrm>
            <a:off x="4567644" y="3595674"/>
            <a:ext cx="180340" cy="180340"/>
            <a:chOff x="4567644" y="3595674"/>
            <a:chExt cx="180340" cy="180340"/>
          </a:xfrm>
        </p:grpSpPr>
        <p:pic>
          <p:nvPicPr>
            <p:cNvPr id="29" name="object 29"/>
            <p:cNvPicPr/>
            <p:nvPr/>
          </p:nvPicPr>
          <p:blipFill>
            <a:blip r:embed="rId12" cstate="print"/>
            <a:stretch>
              <a:fillRect/>
            </a:stretch>
          </p:blipFill>
          <p:spPr>
            <a:xfrm>
              <a:off x="4567644" y="3595674"/>
              <a:ext cx="180009" cy="179997"/>
            </a:xfrm>
            <a:prstGeom prst="rect">
              <a:avLst/>
            </a:prstGeom>
          </p:spPr>
        </p:pic>
        <p:pic>
          <p:nvPicPr>
            <p:cNvPr id="30" name="object 30"/>
            <p:cNvPicPr/>
            <p:nvPr/>
          </p:nvPicPr>
          <p:blipFill>
            <a:blip r:embed="rId15" cstate="print"/>
            <a:stretch>
              <a:fillRect/>
            </a:stretch>
          </p:blipFill>
          <p:spPr>
            <a:xfrm>
              <a:off x="4611624" y="3639311"/>
              <a:ext cx="94487" cy="94487"/>
            </a:xfrm>
            <a:prstGeom prst="rect">
              <a:avLst/>
            </a:prstGeom>
          </p:spPr>
        </p:pic>
      </p:grpSp>
      <p:grpSp>
        <p:nvGrpSpPr>
          <p:cNvPr id="31" name="object 31"/>
          <p:cNvGrpSpPr/>
          <p:nvPr/>
        </p:nvGrpSpPr>
        <p:grpSpPr>
          <a:xfrm>
            <a:off x="4567644" y="5205095"/>
            <a:ext cx="180340" cy="180340"/>
            <a:chOff x="4567644" y="5205095"/>
            <a:chExt cx="180340" cy="180340"/>
          </a:xfrm>
        </p:grpSpPr>
        <p:pic>
          <p:nvPicPr>
            <p:cNvPr id="32" name="object 32"/>
            <p:cNvPicPr/>
            <p:nvPr/>
          </p:nvPicPr>
          <p:blipFill>
            <a:blip r:embed="rId7" cstate="print"/>
            <a:stretch>
              <a:fillRect/>
            </a:stretch>
          </p:blipFill>
          <p:spPr>
            <a:xfrm>
              <a:off x="4567644" y="5205095"/>
              <a:ext cx="180009" cy="179997"/>
            </a:xfrm>
            <a:prstGeom prst="rect">
              <a:avLst/>
            </a:prstGeom>
          </p:spPr>
        </p:pic>
        <p:pic>
          <p:nvPicPr>
            <p:cNvPr id="33" name="object 33"/>
            <p:cNvPicPr/>
            <p:nvPr/>
          </p:nvPicPr>
          <p:blipFill>
            <a:blip r:embed="rId16" cstate="print"/>
            <a:stretch>
              <a:fillRect/>
            </a:stretch>
          </p:blipFill>
          <p:spPr>
            <a:xfrm>
              <a:off x="4611624" y="5248656"/>
              <a:ext cx="94487" cy="94487"/>
            </a:xfrm>
            <a:prstGeom prst="rect">
              <a:avLst/>
            </a:prstGeom>
          </p:spPr>
        </p:pic>
      </p:grpSp>
      <p:grpSp>
        <p:nvGrpSpPr>
          <p:cNvPr id="34" name="object 34"/>
          <p:cNvGrpSpPr/>
          <p:nvPr/>
        </p:nvGrpSpPr>
        <p:grpSpPr>
          <a:xfrm>
            <a:off x="8661692" y="3595674"/>
            <a:ext cx="180340" cy="180340"/>
            <a:chOff x="8661692" y="3595674"/>
            <a:chExt cx="180340" cy="180340"/>
          </a:xfrm>
        </p:grpSpPr>
        <p:pic>
          <p:nvPicPr>
            <p:cNvPr id="35" name="object 35"/>
            <p:cNvPicPr/>
            <p:nvPr/>
          </p:nvPicPr>
          <p:blipFill>
            <a:blip r:embed="rId17" cstate="print"/>
            <a:stretch>
              <a:fillRect/>
            </a:stretch>
          </p:blipFill>
          <p:spPr>
            <a:xfrm>
              <a:off x="8661692" y="3595674"/>
              <a:ext cx="179997" cy="179997"/>
            </a:xfrm>
            <a:prstGeom prst="rect">
              <a:avLst/>
            </a:prstGeom>
          </p:spPr>
        </p:pic>
        <p:pic>
          <p:nvPicPr>
            <p:cNvPr id="36" name="object 36"/>
            <p:cNvPicPr/>
            <p:nvPr/>
          </p:nvPicPr>
          <p:blipFill>
            <a:blip r:embed="rId18" cstate="print"/>
            <a:stretch>
              <a:fillRect/>
            </a:stretch>
          </p:blipFill>
          <p:spPr>
            <a:xfrm>
              <a:off x="8705088" y="3639311"/>
              <a:ext cx="94488" cy="94487"/>
            </a:xfrm>
            <a:prstGeom prst="rect">
              <a:avLst/>
            </a:prstGeom>
          </p:spPr>
        </p:pic>
      </p:grpSp>
      <p:grpSp>
        <p:nvGrpSpPr>
          <p:cNvPr id="37" name="object 37"/>
          <p:cNvGrpSpPr/>
          <p:nvPr/>
        </p:nvGrpSpPr>
        <p:grpSpPr>
          <a:xfrm>
            <a:off x="8661692" y="5205095"/>
            <a:ext cx="180340" cy="180340"/>
            <a:chOff x="8661692" y="5205095"/>
            <a:chExt cx="180340" cy="180340"/>
          </a:xfrm>
        </p:grpSpPr>
        <p:pic>
          <p:nvPicPr>
            <p:cNvPr id="38" name="object 38"/>
            <p:cNvPicPr/>
            <p:nvPr/>
          </p:nvPicPr>
          <p:blipFill>
            <a:blip r:embed="rId10" cstate="print"/>
            <a:stretch>
              <a:fillRect/>
            </a:stretch>
          </p:blipFill>
          <p:spPr>
            <a:xfrm>
              <a:off x="8661692" y="5205095"/>
              <a:ext cx="179997" cy="179997"/>
            </a:xfrm>
            <a:prstGeom prst="rect">
              <a:avLst/>
            </a:prstGeom>
          </p:spPr>
        </p:pic>
        <p:pic>
          <p:nvPicPr>
            <p:cNvPr id="39" name="object 39"/>
            <p:cNvPicPr/>
            <p:nvPr/>
          </p:nvPicPr>
          <p:blipFill>
            <a:blip r:embed="rId19" cstate="print"/>
            <a:stretch>
              <a:fillRect/>
            </a:stretch>
          </p:blipFill>
          <p:spPr>
            <a:xfrm>
              <a:off x="8705088" y="5248656"/>
              <a:ext cx="94488" cy="94487"/>
            </a:xfrm>
            <a:prstGeom prst="rect">
              <a:avLst/>
            </a:prstGeom>
          </p:spPr>
        </p:pic>
      </p:grpSp>
      <p:sp>
        <p:nvSpPr>
          <p:cNvPr id="40" name="object 40"/>
          <p:cNvSpPr txBox="1"/>
          <p:nvPr/>
        </p:nvSpPr>
        <p:spPr>
          <a:xfrm>
            <a:off x="2187016" y="795244"/>
            <a:ext cx="8032115" cy="470000"/>
          </a:xfrm>
          <a:prstGeom prst="rect">
            <a:avLst/>
          </a:prstGeom>
        </p:spPr>
        <p:txBody>
          <a:bodyPr vert="horz" wrap="square" lIns="0" tIns="12065" rIns="0" bIns="0" rtlCol="0">
            <a:spAutoFit/>
          </a:bodyPr>
          <a:lstStyle/>
          <a:p>
            <a:pPr marL="12700" marR="5080" indent="20955">
              <a:lnSpc>
                <a:spcPct val="137400"/>
              </a:lnSpc>
              <a:spcBef>
                <a:spcPts val="95"/>
              </a:spcBef>
            </a:pPr>
            <a:r>
              <a:rPr lang="en-AU" sz="1150" noProof="0">
                <a:solidFill>
                  <a:srgbClr val="FFFFFF"/>
                </a:solidFill>
                <a:latin typeface="Helvetica" panose="020B0604020202020204" pitchFamily="34" charset="0"/>
                <a:cs typeface="Helvetica" panose="020B0604020202020204" pitchFamily="34" charset="0"/>
              </a:rPr>
              <a:t>Members</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of</a:t>
            </a:r>
            <a:r>
              <a:rPr lang="en-AU" sz="1150" spc="15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ADAPT’s</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Research</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&amp;</a:t>
            </a:r>
            <a:r>
              <a:rPr lang="en-AU" sz="1150" spc="14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Advisory</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platform</a:t>
            </a:r>
            <a:r>
              <a:rPr lang="en-AU" sz="1150" spc="14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have</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access</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to</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an</a:t>
            </a:r>
            <a:r>
              <a:rPr lang="en-AU" sz="1150" spc="13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entire</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suite</a:t>
            </a:r>
            <a:r>
              <a:rPr lang="en-AU" sz="1150" spc="13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of</a:t>
            </a:r>
            <a:r>
              <a:rPr lang="en-AU" sz="1150" spc="15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market</a:t>
            </a:r>
            <a:r>
              <a:rPr lang="en-AU" sz="1150" spc="15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leading</a:t>
            </a:r>
            <a:r>
              <a:rPr lang="en-AU" sz="1150" spc="15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content,</a:t>
            </a:r>
            <a:r>
              <a:rPr lang="en-AU" sz="1150" spc="150" noProof="0">
                <a:solidFill>
                  <a:srgbClr val="FFFFFF"/>
                </a:solidFill>
                <a:latin typeface="Helvetica" panose="020B0604020202020204" pitchFamily="34" charset="0"/>
                <a:cs typeface="Helvetica" panose="020B0604020202020204" pitchFamily="34" charset="0"/>
              </a:rPr>
              <a:t> </a:t>
            </a:r>
            <a:r>
              <a:rPr lang="en-AU" sz="1150" spc="-10" noProof="0">
                <a:solidFill>
                  <a:srgbClr val="FFFFFF"/>
                </a:solidFill>
                <a:latin typeface="Helvetica" panose="020B0604020202020204" pitchFamily="34" charset="0"/>
                <a:cs typeface="Helvetica" panose="020B0604020202020204" pitchFamily="34" charset="0"/>
              </a:rPr>
              <a:t>insights </a:t>
            </a:r>
            <a:r>
              <a:rPr lang="en-AU" sz="1150" noProof="0">
                <a:solidFill>
                  <a:srgbClr val="FFFFFF"/>
                </a:solidFill>
                <a:latin typeface="Helvetica" panose="020B0604020202020204" pitchFamily="34" charset="0"/>
                <a:cs typeface="Helvetica" panose="020B0604020202020204" pitchFamily="34" charset="0"/>
              </a:rPr>
              <a:t>and</a:t>
            </a:r>
            <a:r>
              <a:rPr lang="en-AU" sz="1150" spc="14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resources</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to</a:t>
            </a:r>
            <a:r>
              <a:rPr lang="en-AU" sz="1150" spc="13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help</a:t>
            </a:r>
            <a:r>
              <a:rPr lang="en-AU" sz="1150" spc="15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you</a:t>
            </a:r>
            <a:r>
              <a:rPr lang="en-AU" sz="1150" spc="13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execute</a:t>
            </a:r>
            <a:r>
              <a:rPr lang="en-AU" sz="1150" spc="13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in</a:t>
            </a:r>
            <a:r>
              <a:rPr lang="en-AU" sz="1150" spc="13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your</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role.</a:t>
            </a:r>
            <a:r>
              <a:rPr lang="en-AU" sz="1150" spc="15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For</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any</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assistance</a:t>
            </a:r>
            <a:r>
              <a:rPr lang="en-AU" sz="1150" spc="13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contact</a:t>
            </a:r>
            <a:r>
              <a:rPr lang="en-AU" sz="1150" spc="14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your</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Account</a:t>
            </a:r>
            <a:r>
              <a:rPr lang="en-AU" sz="1150" spc="15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Manager</a:t>
            </a:r>
            <a:r>
              <a:rPr lang="en-AU" sz="1150" spc="140"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in</a:t>
            </a:r>
            <a:r>
              <a:rPr lang="en-AU" sz="1150" spc="13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the</a:t>
            </a:r>
            <a:r>
              <a:rPr lang="en-AU" sz="1150" spc="135" noProof="0">
                <a:solidFill>
                  <a:srgbClr val="FFFFFF"/>
                </a:solidFill>
                <a:latin typeface="Helvetica" panose="020B0604020202020204" pitchFamily="34" charset="0"/>
                <a:cs typeface="Helvetica" panose="020B0604020202020204" pitchFamily="34" charset="0"/>
              </a:rPr>
              <a:t> </a:t>
            </a:r>
            <a:r>
              <a:rPr lang="en-AU" sz="1150" noProof="0">
                <a:solidFill>
                  <a:srgbClr val="FFFFFF"/>
                </a:solidFill>
                <a:latin typeface="Helvetica" panose="020B0604020202020204" pitchFamily="34" charset="0"/>
                <a:cs typeface="Helvetica" panose="020B0604020202020204" pitchFamily="34" charset="0"/>
              </a:rPr>
              <a:t>help</a:t>
            </a:r>
            <a:r>
              <a:rPr lang="en-AU" sz="1150" spc="145" noProof="0">
                <a:solidFill>
                  <a:srgbClr val="FFFFFF"/>
                </a:solidFill>
                <a:latin typeface="Helvetica" panose="020B0604020202020204" pitchFamily="34" charset="0"/>
                <a:cs typeface="Helvetica" panose="020B0604020202020204" pitchFamily="34" charset="0"/>
              </a:rPr>
              <a:t> </a:t>
            </a:r>
            <a:r>
              <a:rPr lang="en-AU" sz="1150" spc="-10" noProof="0">
                <a:solidFill>
                  <a:srgbClr val="FFFFFF"/>
                </a:solidFill>
                <a:latin typeface="Helvetica" panose="020B0604020202020204" pitchFamily="34" charset="0"/>
                <a:cs typeface="Helvetica" panose="020B0604020202020204" pitchFamily="34" charset="0"/>
              </a:rPr>
              <a:t>section.</a:t>
            </a:r>
            <a:endParaRPr lang="en-AU" sz="1150" noProof="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04322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789B5C-995D-7741-0D06-BF3FE8FBF606}"/>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p>
        </p:txBody>
      </p:sp>
      <p:sp>
        <p:nvSpPr>
          <p:cNvPr id="4" name="Rectangle 3">
            <a:hlinkClick r:id="rId3"/>
            <a:extLst>
              <a:ext uri="{FF2B5EF4-FFF2-40B4-BE49-F238E27FC236}">
                <a16:creationId xmlns:a16="http://schemas.microsoft.com/office/drawing/2014/main" id="{72E494C2-8A21-164B-100D-0AC567A3F9B7}"/>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5" name="Rectangle 4">
            <a:hlinkClick r:id="rId4"/>
            <a:extLst>
              <a:ext uri="{FF2B5EF4-FFF2-40B4-BE49-F238E27FC236}">
                <a16:creationId xmlns:a16="http://schemas.microsoft.com/office/drawing/2014/main" id="{85071C40-3022-4CD2-62C0-137B0875D041}"/>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6" name="Rectangle 5">
            <a:hlinkClick r:id="rId3"/>
            <a:extLst>
              <a:ext uri="{FF2B5EF4-FFF2-40B4-BE49-F238E27FC236}">
                <a16:creationId xmlns:a16="http://schemas.microsoft.com/office/drawing/2014/main" id="{6F7769F4-CEAF-5BBE-1964-EB87B50CDD75}"/>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noProof="0"/>
          </a:p>
        </p:txBody>
      </p:sp>
      <p:pic>
        <p:nvPicPr>
          <p:cNvPr id="7" name="Picture 6" descr="A picture containing logo&#10;&#10;Description automatically generated">
            <a:extLst>
              <a:ext uri="{FF2B5EF4-FFF2-40B4-BE49-F238E27FC236}">
                <a16:creationId xmlns:a16="http://schemas.microsoft.com/office/drawing/2014/main" id="{33FB8895-5E18-DD4B-D711-CCF95645A814}"/>
              </a:ext>
            </a:extLst>
          </p:cNvPr>
          <p:cNvPicPr>
            <a:picLocks noChangeAspect="1"/>
          </p:cNvPicPr>
          <p:nvPr userDrawn="1"/>
        </p:nvPicPr>
        <p:blipFill>
          <a:blip r:embed="rId5"/>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17506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3_Custom Design">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Custom Design">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Master">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E8AF470-AACE-429D-B437-893E095FE09C}">
  <we:reference id="WA200010001" version="1.0.0.1" store="Omex" storeType="OMEX"/>
  <we:alternateReferences>
    <we:reference id="WA200010001" version="1.0.0.1" store="WA200010001" storeType="OMEX"/>
  </we:alternateReferences>
  <we:properties>
    <we:property name="claude.fileId" value="&quot;d46585e0-40d6-4273-9c4f-7b04c071483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earchTerms xmlns="507dee17-6aae-496b-8a1e-0f1e47f95f1a" xsi:nil="true"/>
    <Keychallenges xmlns="507dee17-6aae-496b-8a1e-0f1e47f95f1a" xsi:nil="true"/>
    <Indsutry xmlns="507dee17-6aae-496b-8a1e-0f1e47f95f1a" xsi:nil="true"/>
    <year xmlns="507dee17-6aae-496b-8a1e-0f1e47f95f1a" xsi:nil="true"/>
    <TaxCatchAll xmlns="6b548529-d317-4b85-942f-248fe0d44d93" xsi:nil="true"/>
    <lcf76f155ced4ddcb4097134ff3c332f xmlns="507dee17-6aae-496b-8a1e-0f1e47f95f1a">
      <Terms xmlns="http://schemas.microsoft.com/office/infopath/2007/PartnerControls"/>
    </lcf76f155ced4ddcb4097134ff3c332f>
    <MediaLengthInSeconds xmlns="507dee17-6aae-496b-8a1e-0f1e47f95f1a" xsi:nil="true"/>
    <SharedWithUsers xmlns="6b548529-d317-4b85-942f-248fe0d44d93">
      <UserInfo>
        <DisplayName>Patricia Allen</DisplayName>
        <AccountId>1851</AccountId>
        <AccountType/>
      </UserInfo>
      <UserInfo>
        <DisplayName>Gabby Fredkin</DisplayName>
        <AccountId>9</AccountId>
        <AccountType/>
      </UserInfo>
      <UserInfo>
        <DisplayName>Nathan Paul Bustamante</DisplayName>
        <AccountId>10912</AccountId>
        <AccountType/>
      </UserInfo>
      <UserInfo>
        <DisplayName>David Phelan</DisplayName>
        <AccountId>3051</AccountId>
        <AccountType/>
      </UserInfo>
      <UserInfo>
        <DisplayName>Anthony Saba</DisplayName>
        <AccountId>67</AccountId>
        <AccountType/>
      </UserInfo>
      <UserInfo>
        <DisplayName>Francis Olivier</DisplayName>
        <AccountId>1435</AccountId>
        <AccountType/>
      </UserInfo>
      <UserInfo>
        <DisplayName>Daniel Rhodes</DisplayName>
        <AccountId>3050</AccountId>
        <AccountType/>
      </UserInfo>
      <UserInfo>
        <DisplayName>Honey Mari Gay</DisplayName>
        <AccountId>5807</AccountId>
        <AccountType/>
      </UserInfo>
      <UserInfo>
        <DisplayName>Agape Aluning</DisplayName>
        <AccountId>9508</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3F0E2E35C7FC547A4E113B88C746E98" ma:contentTypeVersion="22" ma:contentTypeDescription="Create a new document." ma:contentTypeScope="" ma:versionID="c1d2ca7c30a2f176d2c050a78bd7db1f">
  <xsd:schema xmlns:xsd="http://www.w3.org/2001/XMLSchema" xmlns:xs="http://www.w3.org/2001/XMLSchema" xmlns:p="http://schemas.microsoft.com/office/2006/metadata/properties" xmlns:ns2="6b548529-d317-4b85-942f-248fe0d44d93" xmlns:ns3="507dee17-6aae-496b-8a1e-0f1e47f95f1a" targetNamespace="http://schemas.microsoft.com/office/2006/metadata/properties" ma:root="true" ma:fieldsID="d9803f41bfd62143365b8c2bb6701a09" ns2:_="" ns3:_="">
    <xsd:import namespace="6b548529-d317-4b85-942f-248fe0d44d93"/>
    <xsd:import namespace="507dee17-6aae-496b-8a1e-0f1e47f95f1a"/>
    <xsd:element name="properties">
      <xsd:complexType>
        <xsd:sequence>
          <xsd:element name="documentManagement">
            <xsd:complexType>
              <xsd:all>
                <xsd:element ref="ns2:SharedWithUsers" minOccurs="0"/>
                <xsd:element ref="ns2:SharedWithDetails" minOccurs="0"/>
                <xsd:element ref="ns3:SearchTerm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Keychallenges" minOccurs="0"/>
                <xsd:element ref="ns3:Indsutry" minOccurs="0"/>
                <xsd:element ref="ns3:year"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548529-d317-4b85-942f-248fe0d44d9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f485b663-2aff-4673-a82a-b12cb1024c9d}" ma:internalName="TaxCatchAll" ma:showField="CatchAllData" ma:web="6b548529-d317-4b85-942f-248fe0d44d9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07dee17-6aae-496b-8a1e-0f1e47f95f1a" elementFormDefault="qualified">
    <xsd:import namespace="http://schemas.microsoft.com/office/2006/documentManagement/types"/>
    <xsd:import namespace="http://schemas.microsoft.com/office/infopath/2007/PartnerControls"/>
    <xsd:element name="SearchTerms" ma:index="10" nillable="true" ma:displayName="Search Terms" ma:format="Dropdown" ma:internalName="SearchTerms">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Keychallenges" ma:index="20" nillable="true" ma:displayName="Key challenges" ma:format="Dropdown" ma:internalName="Keychallenges">
      <xsd:simpleType>
        <xsd:restriction base="dms:Note">
          <xsd:maxLength value="255"/>
        </xsd:restriction>
      </xsd:simpleType>
    </xsd:element>
    <xsd:element name="Indsutry" ma:index="21" nillable="true" ma:displayName="Indsutry" ma:format="Dropdown" ma:internalName="Indsutry">
      <xsd:complexType>
        <xsd:complexContent>
          <xsd:extension base="dms:MultiChoice">
            <xsd:sequence>
              <xsd:element name="Value" maxOccurs="unbounded" minOccurs="0" nillable="true">
                <xsd:simpleType>
                  <xsd:restriction base="dms:Choice">
                    <xsd:enumeration value="Retailing"/>
                    <xsd:enumeration value="Education"/>
                    <xsd:enumeration value="Government"/>
                  </xsd:restriction>
                </xsd:simpleType>
              </xsd:element>
            </xsd:sequence>
          </xsd:extension>
        </xsd:complexContent>
      </xsd:complexType>
    </xsd:element>
    <xsd:element name="year" ma:index="22" nillable="true" ma:displayName="year" ma:format="Dropdown" ma:internalName="year">
      <xsd:simpleType>
        <xsd:restriction base="dms:Choice">
          <xsd:enumeration value="2020"/>
          <xsd:enumeration value="2021"/>
          <xsd:enumeration value="Choice 3"/>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15abc23-978a-4c3a-9ac6-7569edd9917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C4C839-C119-47E1-8E58-31C779CD0683}">
  <ds:schemaRefs>
    <ds:schemaRef ds:uri="507dee17-6aae-496b-8a1e-0f1e47f95f1a"/>
    <ds:schemaRef ds:uri="6b548529-d317-4b85-942f-248fe0d44d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C1FA8F5-7244-4046-BF31-B78B24F41FA5}">
  <ds:schemaRefs>
    <ds:schemaRef ds:uri="http://schemas.microsoft.com/sharepoint/v3/contenttype/forms"/>
  </ds:schemaRefs>
</ds:datastoreItem>
</file>

<file path=customXml/itemProps3.xml><?xml version="1.0" encoding="utf-8"?>
<ds:datastoreItem xmlns:ds="http://schemas.openxmlformats.org/officeDocument/2006/customXml" ds:itemID="{AF4072BA-9C02-41FB-84E4-0586426E24DF}">
  <ds:schemaRefs>
    <ds:schemaRef ds:uri="507dee17-6aae-496b-8a1e-0f1e47f95f1a"/>
    <ds:schemaRef ds:uri="6b548529-d317-4b85-942f-248fe0d44d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0f027e4-a701-4a83-ae24-810f60db4cf3}" enabled="0" method="" siteId="{a0f027e4-a701-4a83-ae24-810f60db4cf3}"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22</Slides>
  <Notes>15</Notes>
  <HiddenSlides>0</HiddenSlides>
  <ScaleCrop>false</ScaleCrop>
  <HeadingPairs>
    <vt:vector size="4" baseType="variant">
      <vt:variant>
        <vt:lpstr>Theme</vt:lpstr>
      </vt:variant>
      <vt:variant>
        <vt:i4>4</vt:i4>
      </vt:variant>
      <vt:variant>
        <vt:lpstr>Slide Titles</vt:lpstr>
      </vt:variant>
      <vt:variant>
        <vt:i4>22</vt:i4>
      </vt:variant>
    </vt:vector>
  </HeadingPairs>
  <TitlesOfParts>
    <vt:vector size="26" baseType="lpstr">
      <vt:lpstr>3_Custom Design</vt:lpstr>
      <vt:lpstr>2_Custom Design</vt:lpstr>
      <vt:lpstr>Office Theme</vt:lpstr>
      <vt:lpstr>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Additional resources you can access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Nathan Paul Bustamante</dc:creator>
  <cp:revision>2</cp:revision>
  <dcterms:created xsi:type="dcterms:W3CDTF">2024-07-01T00:49:21Z</dcterms:created>
  <dcterms:modified xsi:type="dcterms:W3CDTF">2026-10-14T06:48:12Z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0x01010003F0E2E35C7FC547A4E113B88C746E98</vt:lpwstr>
  </property>
  <property fmtid="{D5CDD505-2E9C-101B-9397-08002B2CF9AE}" pid="3" name="MediaServiceImageTags">
    <vt:lpwstr/>
  </property>
</Properties>
</file>