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6"/>
  </p:notesMasterIdLst>
  <p:sldIdLst>
    <p:sldId id="2147377252" r:id="rId5"/>
    <p:sldId id="2147377264" r:id="rId6"/>
    <p:sldId id="2147377251" r:id="rId7"/>
    <p:sldId id="2147377270" r:id="rId8"/>
    <p:sldId id="2147377265" r:id="rId9"/>
    <p:sldId id="2147377266" r:id="rId10"/>
    <p:sldId id="2147377271" r:id="rId11"/>
    <p:sldId id="2147377267" r:id="rId12"/>
    <p:sldId id="2147377268" r:id="rId13"/>
    <p:sldId id="2147377272" r:id="rId14"/>
    <p:sldId id="2147377273" r:id="rId15"/>
    <p:sldId id="2147377269" r:id="rId16"/>
    <p:sldId id="2147377261" r:id="rId17"/>
    <p:sldId id="2147377258" r:id="rId18"/>
    <p:sldId id="2147377262" r:id="rId19"/>
    <p:sldId id="2147377275" r:id="rId20"/>
    <p:sldId id="2147376954" r:id="rId21"/>
    <p:sldId id="2147376963" r:id="rId22"/>
    <p:sldId id="2147376964" r:id="rId23"/>
    <p:sldId id="2147376783" r:id="rId24"/>
    <p:sldId id="214737676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C8DC2C-4EB4-D894-0758-82EBC581EB24}" name="Gabby Fredkin" initials="GF" userId="S::Gabby.Fredkin@adapt.com.au::5a2f5287-96fa-4437-a1cc-afe5909f7627" providerId="AD"/>
  <p188:author id="{C5C98335-5274-C2F2-B0E7-DE1851193EF8}" name="Maricris Santilles" initials="MS" userId="S::Maricris.Santilles@adapt.com.au::a0881820-a8b1-46c1-848b-0691394eb3dc" providerId="AD"/>
  <p188:author id="{2C17FE66-1312-0432-6C77-1B97DF0E217D}" name="Nathan Paul Bustamante" initials="NB" userId="S::Nathan.Bustamante@adapt.com.au::e7d05688-02bf-4cbc-8ac0-70c137d8d8b9" providerId="AD"/>
  <p188:author id="{08FF026B-0093-C3A2-E8B8-B4BBF1138074}" name="Patricia Allen" initials="PA" userId="S::patricia.allen@adapt.com.au::346380ed-8562-4683-9b3e-72fe32eb1059" providerId="AD"/>
  <p188:author id="{74209C8C-6802-0F84-A42D-CC7E8D7F0896}" name="Nathan Paul Bustamante" initials="NB" userId="S::Nathan.Bustamante@adapt.com.au::830e36e5-6239-4f03-9c92-69284c36609a" providerId="AD"/>
  <p188:author id="{7C8C70AC-B6CD-B4E5-2A9C-B69004B3694E}" name="Gabby Fredkin" initials="GF" userId="S::Gabby.Fredkin@adapt.com.au::905e87a6-7580-4897-ac49-5c6d8bcc5d2b" providerId="AD"/>
  <p188:author id="{35B74EDA-D041-11EF-D3DF-62916A12BAA7}" name="Maricris Santilles" initials="MS" userId="S::Maricris.Santilles@adapt.com.au::7b436d3d-65a3-481f-8565-8b0e2e2362f1" providerId="AD"/>
  <p188:author id="{223E8AE4-EAE1-E290-D5D2-F800C1B8D50E}" name="Francis Olivier" initials="FO" userId="S::francis.olivier@adapt.com.au::36be19e6-b354-43ca-844b-80a3dd3a80ac" providerId="AD"/>
  <p188:author id="{BA1EBDEE-FBDA-0EF5-06AF-51BC546B90E9}" name="Guest User" initials="GU" userId="S::urn:spo:tenantanon#a0f027e4-a701-4a83-ae24-810f60db4cf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6F7BF7-D21B-431A-97F4-91CF9489475A}" v="290" dt="2026-10-06T01:09:14.581"/>
    <p1510:client id="{9FFFA163-0BA2-46FF-FBB1-6E9532EA127F}" v="1" dt="2026-10-06T00:29:34.819"/>
    <p1510:client id="{A36DA894-E810-4CC3-9158-40CC167987EA}" v="23" dt="2026-10-06T23:26:05.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4301F9-3BE3-45EF-8CC6-D6EA90C36AD4}" type="datetimeFigureOut">
              <a:rPr lang="en-PH" smtClean="0"/>
              <a:t>14/10/2026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D53F73-C470-4D91-B7B8-607C392ADFC6}" type="slidenum">
              <a:rPr lang="en-PH" smtClean="0"/>
              <a:t>‹#›</a:t>
            </a:fld>
            <a:endParaRPr lang="en-PH"/>
          </a:p>
        </p:txBody>
      </p:sp>
    </p:spTree>
    <p:extLst>
      <p:ext uri="{BB962C8B-B14F-4D97-AF65-F5344CB8AC3E}">
        <p14:creationId xmlns:p14="http://schemas.microsoft.com/office/powerpoint/2010/main" val="3432583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B3D07-A5D7-6E42-BA25-01EE189D42E9}"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088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indent="0">
              <a:buFontTx/>
              <a:buNone/>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230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8086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indent="0">
              <a:buFontTx/>
              <a:buNone/>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981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9526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indent="0">
              <a:buFontTx/>
              <a:buNone/>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799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7773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indent="0">
              <a:buFontTx/>
              <a:buNone/>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9004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5354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20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146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343B80-94EE-E271-EBF3-94A776007DA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1"/>
            <a:ext cx="12192000" cy="4099855"/>
          </a:xfrm>
          <a:prstGeom prst="rect">
            <a:avLst/>
          </a:prstGeom>
        </p:spPr>
      </p:pic>
      <p:sp>
        <p:nvSpPr>
          <p:cNvPr id="8" name="Rectangle 7">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83DCBA1-525A-5E0D-1519-7650CB8C9509}"/>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E796F23C-9D05-B4CD-8FE7-4888C709237B}"/>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Persona Map</a:t>
            </a:r>
          </a:p>
        </p:txBody>
      </p:sp>
      <p:sp>
        <p:nvSpPr>
          <p:cNvPr id="3" name="Text Placeholder 9">
            <a:extLst>
              <a:ext uri="{FF2B5EF4-FFF2-40B4-BE49-F238E27FC236}">
                <a16:creationId xmlns:a16="http://schemas.microsoft.com/office/drawing/2014/main" id="{3B3D3B3A-E173-C384-FD47-7493EC36ADCD}"/>
              </a:ext>
            </a:extLst>
          </p:cNvPr>
          <p:cNvSpPr>
            <a:spLocks noGrp="1"/>
          </p:cNvSpPr>
          <p:nvPr>
            <p:ph type="body" sz="quarter" idx="10"/>
          </p:nvPr>
        </p:nvSpPr>
        <p:spPr>
          <a:xfrm>
            <a:off x="532564" y="4239107"/>
            <a:ext cx="9118758" cy="1319863"/>
          </a:xfrm>
          <a:prstGeom prst="rect">
            <a:avLst/>
          </a:prstGeom>
        </p:spPr>
        <p:txBody>
          <a:bodyPr/>
          <a:lstStyle>
            <a:lvl1pPr marL="0" indent="0">
              <a:lnSpc>
                <a:spcPct val="100000"/>
              </a:lnSpc>
              <a:buNone/>
              <a:defRPr sz="4000" b="1">
                <a:solidFill>
                  <a:schemeClr val="tx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4" name="Rectangle 3">
            <a:extLst>
              <a:ext uri="{FF2B5EF4-FFF2-40B4-BE49-F238E27FC236}">
                <a16:creationId xmlns:a16="http://schemas.microsoft.com/office/drawing/2014/main" id="{35687BA9-EC34-523C-E670-850E850F9210}"/>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FB9208F1-92FA-0AF2-8E21-84A2BD2729F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628085" y="6188988"/>
            <a:ext cx="1070428" cy="259030"/>
          </a:xfrm>
          <a:prstGeom prst="rect">
            <a:avLst/>
          </a:prstGeom>
        </p:spPr>
      </p:pic>
    </p:spTree>
    <p:extLst>
      <p:ext uri="{BB962C8B-B14F-4D97-AF65-F5344CB8AC3E}">
        <p14:creationId xmlns:p14="http://schemas.microsoft.com/office/powerpoint/2010/main" val="650570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DAPT PM Cov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181F3A8-00C7-973D-0ABF-CA3C2FE49FD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1"/>
            <a:ext cx="12192000" cy="4099855"/>
          </a:xfrm>
          <a:prstGeom prst="rect">
            <a:avLst/>
          </a:prstGeom>
        </p:spPr>
      </p:pic>
      <p:sp>
        <p:nvSpPr>
          <p:cNvPr id="8" name="Rectangle 7">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83DCBA1-525A-5E0D-1519-7650CB8C9509}"/>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E796F23C-9D05-B4CD-8FE7-4888C709237B}"/>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Persona Map</a:t>
            </a:r>
          </a:p>
        </p:txBody>
      </p:sp>
      <p:sp>
        <p:nvSpPr>
          <p:cNvPr id="3" name="Text Placeholder 9">
            <a:extLst>
              <a:ext uri="{FF2B5EF4-FFF2-40B4-BE49-F238E27FC236}">
                <a16:creationId xmlns:a16="http://schemas.microsoft.com/office/drawing/2014/main" id="{3B3D3B3A-E173-C384-FD47-7493EC36ADCD}"/>
              </a:ext>
            </a:extLst>
          </p:cNvPr>
          <p:cNvSpPr>
            <a:spLocks noGrp="1"/>
          </p:cNvSpPr>
          <p:nvPr>
            <p:ph type="body" sz="quarter" idx="10"/>
          </p:nvPr>
        </p:nvSpPr>
        <p:spPr>
          <a:xfrm>
            <a:off x="532564" y="4239107"/>
            <a:ext cx="9118758" cy="549463"/>
          </a:xfrm>
          <a:prstGeom prst="rect">
            <a:avLst/>
          </a:prstGeom>
        </p:spPr>
        <p:txBody>
          <a:bodyPr/>
          <a:lstStyle>
            <a:lvl1pPr marL="0" indent="0">
              <a:lnSpc>
                <a:spcPct val="80000"/>
              </a:lnSpc>
              <a:buNone/>
              <a:defRPr sz="4000" b="1">
                <a:solidFill>
                  <a:schemeClr val="tx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4" name="Rectangle 3">
            <a:extLst>
              <a:ext uri="{FF2B5EF4-FFF2-40B4-BE49-F238E27FC236}">
                <a16:creationId xmlns:a16="http://schemas.microsoft.com/office/drawing/2014/main" id="{35687BA9-EC34-523C-E670-850E850F9210}"/>
              </a:ext>
            </a:extLst>
          </p:cNvPr>
          <p:cNvSpPr/>
          <p:nvPr userDrawn="1"/>
        </p:nvSpPr>
        <p:spPr>
          <a:xfrm>
            <a:off x="641133" y="5033757"/>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FB9208F1-92FA-0AF2-8E21-84A2BD2729F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628085" y="6188988"/>
            <a:ext cx="1070428" cy="259030"/>
          </a:xfrm>
          <a:prstGeom prst="rect">
            <a:avLst/>
          </a:prstGeom>
        </p:spPr>
      </p:pic>
    </p:spTree>
    <p:extLst>
      <p:ext uri="{BB962C8B-B14F-4D97-AF65-F5344CB8AC3E}">
        <p14:creationId xmlns:p14="http://schemas.microsoft.com/office/powerpoint/2010/main" val="557919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1D89FF-90EF-9395-9CBF-36BF21C3038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3" name="Text Placeholder 10">
            <a:extLst>
              <a:ext uri="{FF2B5EF4-FFF2-40B4-BE49-F238E27FC236}">
                <a16:creationId xmlns:a16="http://schemas.microsoft.com/office/drawing/2014/main" id="{4D34E4A8-66E4-179A-6D68-E08A131C5D7C}"/>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4" name="Content Placeholder 15">
            <a:extLst>
              <a:ext uri="{FF2B5EF4-FFF2-40B4-BE49-F238E27FC236}">
                <a16:creationId xmlns:a16="http://schemas.microsoft.com/office/drawing/2014/main" id="{E01D5617-DFA1-0AC5-D30C-DFCCBECB3079}"/>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tx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5" name="Rectangle 4">
            <a:extLst>
              <a:ext uri="{FF2B5EF4-FFF2-40B4-BE49-F238E27FC236}">
                <a16:creationId xmlns:a16="http://schemas.microsoft.com/office/drawing/2014/main" id="{310983E0-B27B-727E-E0D1-FB3FBE893EBE}"/>
              </a:ext>
            </a:extLst>
          </p:cNvPr>
          <p:cNvSpPr/>
          <p:nvPr userDrawn="1"/>
        </p:nvSpPr>
        <p:spPr>
          <a:xfrm>
            <a:off x="664283" y="4168258"/>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122570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DAPT PM Cover Sec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4C750C-9A80-A349-F907-5A7EF4F6CA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6" name="Rectangle 5">
            <a:extLst>
              <a:ext uri="{FF2B5EF4-FFF2-40B4-BE49-F238E27FC236}">
                <a16:creationId xmlns:a16="http://schemas.microsoft.com/office/drawing/2014/main" id="{D3F52858-C49A-FA4B-A8D2-A7BC34D06442}"/>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0" name="Text Placeholder 10">
            <a:extLst>
              <a:ext uri="{FF2B5EF4-FFF2-40B4-BE49-F238E27FC236}">
                <a16:creationId xmlns:a16="http://schemas.microsoft.com/office/drawing/2014/main" id="{3AC90290-45B5-85AE-7B19-EDE87C398995}"/>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1" name="Content Placeholder 15">
            <a:extLst>
              <a:ext uri="{FF2B5EF4-FFF2-40B4-BE49-F238E27FC236}">
                <a16:creationId xmlns:a16="http://schemas.microsoft.com/office/drawing/2014/main" id="{BFEAD8F7-EBC1-14CA-8775-080B74A1E951}"/>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tx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1653080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DAPT PM Cover Sec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F82A1B1-1721-921B-F634-C5B700F112D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3" name="Content Placeholder 15">
            <a:extLst>
              <a:ext uri="{FF2B5EF4-FFF2-40B4-BE49-F238E27FC236}">
                <a16:creationId xmlns:a16="http://schemas.microsoft.com/office/drawing/2014/main" id="{DB91B406-F16A-F54F-B99E-5DCF446B051E}"/>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tx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4" name="Rectangle 3">
            <a:extLst>
              <a:ext uri="{FF2B5EF4-FFF2-40B4-BE49-F238E27FC236}">
                <a16:creationId xmlns:a16="http://schemas.microsoft.com/office/drawing/2014/main" id="{B40A8DA7-F8E0-1289-4540-93CE6F1762F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1608607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DAPT PM Cover Sec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B7E681-935F-6DBC-C5FD-1E02608FBF0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5" name="Text Placeholder 10">
            <a:extLst>
              <a:ext uri="{FF2B5EF4-FFF2-40B4-BE49-F238E27FC236}">
                <a16:creationId xmlns:a16="http://schemas.microsoft.com/office/drawing/2014/main" id="{13A639E5-AD79-2860-61EC-8B85574A0D70}"/>
              </a:ext>
            </a:extLst>
          </p:cNvPr>
          <p:cNvSpPr>
            <a:spLocks noGrp="1"/>
          </p:cNvSpPr>
          <p:nvPr>
            <p:ph type="body" sz="quarter" idx="11"/>
          </p:nvPr>
        </p:nvSpPr>
        <p:spPr>
          <a:xfrm>
            <a:off x="529851" y="2930714"/>
            <a:ext cx="7365917" cy="4982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tx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6" name="Rectangle 5">
            <a:extLst>
              <a:ext uri="{FF2B5EF4-FFF2-40B4-BE49-F238E27FC236}">
                <a16:creationId xmlns:a16="http://schemas.microsoft.com/office/drawing/2014/main" id="{461653EF-5052-E6AE-5A0B-541AB1A2C28C}"/>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1105310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5337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613263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782471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785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2176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318024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224807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7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1911268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4156261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Line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39309F-47DF-394C-9F92-75A6A51FC91A}"/>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descr="A picture containing drawing&#10;&#10;Description automatically generated">
            <a:extLst>
              <a:ext uri="{FF2B5EF4-FFF2-40B4-BE49-F238E27FC236}">
                <a16:creationId xmlns:a16="http://schemas.microsoft.com/office/drawing/2014/main" id="{EB63E9D7-F272-6287-34FA-39A37A533A8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3601641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Lin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73387-01F1-F395-612A-DA488D756D56}"/>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648496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descr="A white letter a with a black background&#10;&#10;Description automatically generated">
            <a:extLst>
              <a:ext uri="{FF2B5EF4-FFF2-40B4-BE49-F238E27FC236}">
                <a16:creationId xmlns:a16="http://schemas.microsoft.com/office/drawing/2014/main" id="{9A14A3A5-FB67-4E8D-7857-B55180CC52A9}"/>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7" name="Group 6">
            <a:extLst>
              <a:ext uri="{FF2B5EF4-FFF2-40B4-BE49-F238E27FC236}">
                <a16:creationId xmlns:a16="http://schemas.microsoft.com/office/drawing/2014/main" id="{0CE4C156-5B18-9160-A74F-3B6067E9E87A}"/>
              </a:ext>
            </a:extLst>
          </p:cNvPr>
          <p:cNvGrpSpPr/>
          <p:nvPr userDrawn="1"/>
        </p:nvGrpSpPr>
        <p:grpSpPr>
          <a:xfrm>
            <a:off x="1083907" y="6062651"/>
            <a:ext cx="2668365" cy="226977"/>
            <a:chOff x="712794" y="6196131"/>
            <a:chExt cx="3390094" cy="288369"/>
          </a:xfrm>
        </p:grpSpPr>
        <p:pic>
          <p:nvPicPr>
            <p:cNvPr id="8" name="Graphic 7">
              <a:extLst>
                <a:ext uri="{FF2B5EF4-FFF2-40B4-BE49-F238E27FC236}">
                  <a16:creationId xmlns:a16="http://schemas.microsoft.com/office/drawing/2014/main" id="{93E5ED21-6943-C975-7A5A-1C33AE51D2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9" name="Graphic 8">
              <a:extLst>
                <a:ext uri="{FF2B5EF4-FFF2-40B4-BE49-F238E27FC236}">
                  <a16:creationId xmlns:a16="http://schemas.microsoft.com/office/drawing/2014/main" id="{BEF8C383-76BC-ADF4-DB3D-81C6185027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2" name="Rectangle 11">
            <a:extLst>
              <a:ext uri="{FF2B5EF4-FFF2-40B4-BE49-F238E27FC236}">
                <a16:creationId xmlns:a16="http://schemas.microsoft.com/office/drawing/2014/main" id="{1B23F305-C432-D9EB-B99E-463FCF64E592}"/>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272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2712410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40421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607866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3127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81700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hyperlink" Target="../../2025/2025%20CIE/_Editable/adapt.com.au" TargetMode="External"/><Relationship Id="rId2" Type="http://schemas.openxmlformats.org/officeDocument/2006/relationships/image" Target="../media/image25.sv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hyperlink" Target="https://research.adapt.com.au/filter-types/market-trend-reports" TargetMode="Externa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hyperlink" Target="mailto:success@adapt.com.au" TargetMode="External"/><Relationship Id="rId16" Type="http://schemas.openxmlformats.org/officeDocument/2006/relationships/image" Target="../media/image35.png"/><Relationship Id="rId1" Type="http://schemas.openxmlformats.org/officeDocument/2006/relationships/slideLayout" Target="../slideLayouts/slideLayout20.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0.png"/><Relationship Id="rId5" Type="http://schemas.openxmlformats.org/officeDocument/2006/relationships/hyperlink" Target="https://research.adapt.com.au/data-insights/" TargetMode="External"/><Relationship Id="rId15" Type="http://schemas.openxmlformats.org/officeDocument/2006/relationships/image" Target="../media/image34.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hyperlink" Target="https://research.adapt.com.au/filter-types/community-interviews" TargetMode="External"/><Relationship Id="rId9" Type="http://schemas.openxmlformats.org/officeDocument/2006/relationships/image" Target="../media/image28.png"/><Relationship Id="rId1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hyperlink" Target="mailto:hello@adapt.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84BACE5-8091-0328-479F-0E450EF0E5D3}"/>
              </a:ext>
            </a:extLst>
          </p:cNvPr>
          <p:cNvSpPr>
            <a:spLocks noGrp="1"/>
          </p:cNvSpPr>
          <p:nvPr>
            <p:ph type="body" sz="quarter" idx="10"/>
          </p:nvPr>
        </p:nvSpPr>
        <p:spPr>
          <a:xfrm>
            <a:off x="532563" y="4239107"/>
            <a:ext cx="10627049" cy="1319863"/>
          </a:xfrm>
        </p:spPr>
        <p:txBody>
          <a:bodyPr/>
          <a:lstStyle/>
          <a:p>
            <a:r>
              <a:rPr lang="en-US" sz="3600"/>
              <a:t>Infrastructure Investment Priorities and Workload Breakdown by </a:t>
            </a:r>
            <a:r>
              <a:rPr lang="en-US" sz="3600" err="1"/>
              <a:t>Organisational</a:t>
            </a:r>
            <a:r>
              <a:rPr lang="en-US" sz="3600"/>
              <a:t> Size</a:t>
            </a:r>
          </a:p>
        </p:txBody>
      </p:sp>
    </p:spTree>
    <p:extLst>
      <p:ext uri="{BB962C8B-B14F-4D97-AF65-F5344CB8AC3E}">
        <p14:creationId xmlns:p14="http://schemas.microsoft.com/office/powerpoint/2010/main" val="398725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643103" y="2221448"/>
            <a:ext cx="3555272" cy="324550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This document outlines percentage allocations </a:t>
            </a:r>
            <a:br>
              <a:rPr lang="en-US" sz="1100" b="1" i="0" u="none" strike="noStrike" kern="1200" cap="none" spc="0" normalizeH="0" baseline="0" noProof="0">
                <a:ln>
                  <a:noFill/>
                </a:ln>
                <a:effectLst/>
                <a:uLnTx/>
                <a:uFillTx/>
                <a:latin typeface="Helvetica"/>
                <a:cs typeface="Helvetica"/>
              </a:rPr>
            </a:br>
            <a:r>
              <a:rPr kumimoji="0" lang="en-US" sz="1100" b="1" i="0" u="none" strike="noStrike" kern="1200" cap="none" spc="0" normalizeH="0" baseline="0" noProof="0">
                <a:ln>
                  <a:noFill/>
                </a:ln>
                <a:solidFill>
                  <a:prstClr val="black"/>
                </a:solidFill>
                <a:effectLst/>
                <a:uLnTx/>
                <a:uFillTx/>
                <a:latin typeface="Helvetica"/>
                <a:ea typeface="+mn-ea"/>
                <a:cs typeface="Helvetica"/>
              </a:rPr>
              <a:t>of Cloud and Infrastructure leaders. </a:t>
            </a: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The demographic breakdown of </a:t>
            </a:r>
            <a:r>
              <a:rPr kumimoji="0" lang="en-US" sz="1100" b="0" i="0" u="none" strike="noStrike" kern="1200" cap="none" spc="0" normalizeH="0" baseline="0" noProof="0" err="1">
                <a:ln>
                  <a:noFill/>
                </a:ln>
                <a:solidFill>
                  <a:prstClr val="black"/>
                </a:solidFill>
                <a:effectLst/>
                <a:uLnTx/>
                <a:uFillTx/>
                <a:latin typeface="Helvetica"/>
                <a:ea typeface="+mn-ea"/>
                <a:cs typeface="Helvetica"/>
              </a:rPr>
              <a:t>organisations</a:t>
            </a:r>
            <a:r>
              <a:rPr kumimoji="0" lang="en-US" sz="1100" b="0" i="0" u="none" strike="noStrike" kern="1200" cap="none" spc="0" normalizeH="0" baseline="0" noProof="0">
                <a:ln>
                  <a:noFill/>
                </a:ln>
                <a:solidFill>
                  <a:prstClr val="black"/>
                </a:solidFill>
                <a:effectLst/>
                <a:uLnTx/>
                <a:uFillTx/>
                <a:latin typeface="Helvetica"/>
                <a:ea typeface="+mn-ea"/>
                <a:cs typeface="Helvetica"/>
              </a:rPr>
              <a:t> </a:t>
            </a:r>
            <a:br>
              <a:rPr lang="en-US" sz="1100" b="0" i="0" u="none" strike="noStrike" kern="1200" cap="none" spc="0" normalizeH="0" baseline="0" noProof="0">
                <a:ln>
                  <a:noFill/>
                </a:ln>
                <a:effectLst/>
                <a:uLnTx/>
                <a:uFillTx/>
                <a:latin typeface="Helvetic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is as follows:</a:t>
            </a:r>
            <a:endParaRPr kumimoji="0" lang="en-US" sz="11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Small/medium corporate (1-500 emp.)</a:t>
            </a:r>
            <a:endParaRPr lang="en-GB" sz="11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Mid-market (501 to 2500 emp.)</a:t>
            </a:r>
            <a:endParaRPr lang="en-GB" sz="11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Enterprise (2501 to 10,000 emp.)</a:t>
            </a:r>
            <a:endParaRPr lang="en-GB" sz="11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1800"/>
              </a:spcAft>
              <a:buClr>
                <a:srgbClr val="E7534F"/>
              </a:buClr>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Large </a:t>
            </a:r>
            <a:r>
              <a:rPr lang="en-GB" sz="1100">
                <a:solidFill>
                  <a:prstClr val="black"/>
                </a:solidFill>
                <a:latin typeface="Helvetica"/>
                <a:cs typeface="Helvetica"/>
              </a:rPr>
              <a:t>enterprise</a:t>
            </a:r>
            <a:r>
              <a:rPr kumimoji="0" lang="en-GB" sz="1100" b="0" i="0" u="none" strike="noStrike" kern="1200" cap="none" spc="0" normalizeH="0" baseline="0" noProof="0">
                <a:ln>
                  <a:noFill/>
                </a:ln>
                <a:solidFill>
                  <a:prstClr val="black"/>
                </a:solidFill>
                <a:effectLst/>
                <a:uLnTx/>
                <a:uFillTx/>
                <a:latin typeface="Helvetica"/>
                <a:ea typeface="+mn-ea"/>
                <a:cs typeface="Helvetica"/>
              </a:rPr>
              <a:t> (&gt;10,000 emp.)</a:t>
            </a:r>
            <a:endParaRPr lang="en-GB" sz="11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The statistics shown in this report cover:</a:t>
            </a:r>
            <a:endParaRPr lang="en-GB" sz="11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Cloud and Infrastructure budget allocation</a:t>
            </a:r>
            <a:endParaRPr lang="en-GB" sz="11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Workload </a:t>
            </a:r>
            <a:r>
              <a:rPr lang="en-US" sz="1100">
                <a:solidFill>
                  <a:prstClr val="black"/>
                </a:solidFill>
                <a:latin typeface="Helvetica"/>
                <a:cs typeface="Helvetica"/>
              </a:rPr>
              <a:t>distribution</a:t>
            </a:r>
          </a:p>
        </p:txBody>
      </p:sp>
      <p:sp>
        <p:nvSpPr>
          <p:cNvPr id="3" name="Rectangle 2">
            <a:extLst>
              <a:ext uri="{FF2B5EF4-FFF2-40B4-BE49-F238E27FC236}">
                <a16:creationId xmlns:a16="http://schemas.microsoft.com/office/drawing/2014/main" id="{FCDB4BEB-E898-C416-1F0D-8AA44DED8E6F}"/>
              </a:ext>
            </a:extLst>
          </p:cNvPr>
          <p:cNvSpPr/>
          <p:nvPr/>
        </p:nvSpPr>
        <p:spPr>
          <a:xfrm>
            <a:off x="643104" y="1759783"/>
            <a:ext cx="3555272"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643103" y="1452006"/>
            <a:ext cx="3555275"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534F"/>
                </a:solidFill>
                <a:effectLst/>
                <a:uLnTx/>
                <a:uFillTx/>
                <a:latin typeface="Helvetica"/>
                <a:ea typeface="+mn-ea"/>
                <a:cs typeface="Helvetica"/>
              </a:rPr>
              <a:t>CIE demographic workload breakdown</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74729"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5173709" y="1452006"/>
            <a:ext cx="6375181" cy="34955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Workload </a:t>
            </a:r>
            <a:r>
              <a:rPr lang="en-US" sz="1100" b="1">
                <a:solidFill>
                  <a:prstClr val="black"/>
                </a:solidFill>
                <a:latin typeface="Helvetica"/>
                <a:cs typeface="Helvetica"/>
              </a:rPr>
              <a:t>distribution</a:t>
            </a:r>
            <a:endParaRPr kumimoji="0" lang="en-US" sz="1100" b="1" i="0" u="none" strike="noStrike" kern="1200" cap="none" spc="0" normalizeH="0" baseline="0" noProof="0">
              <a:ln>
                <a:noFill/>
              </a:ln>
              <a:solidFill>
                <a:prstClr val="black"/>
              </a:solidFill>
              <a:effectLst/>
              <a:uLnTx/>
              <a:uFillTx/>
              <a:latin typeface="Helvetica"/>
              <a:ea typeface="+mn-ea"/>
              <a:cs typeface="Helvetica"/>
            </a:endParaRPr>
          </a:p>
          <a:p>
            <a:pPr marL="171450" lvl="0" indent="-171450">
              <a:lnSpc>
                <a:spcPct val="125000"/>
              </a:lnSpc>
              <a:spcAft>
                <a:spcPts val="600"/>
              </a:spcAft>
              <a:buClr>
                <a:srgbClr val="E7534F"/>
              </a:buClr>
              <a:buFont typeface="Arial" panose="020B0604020202020204" pitchFamily="34" charset="0"/>
              <a:buChar char="•"/>
              <a:defRPr/>
            </a:pPr>
            <a:r>
              <a:rPr lang="en-US" sz="1100">
                <a:latin typeface="Helvetica" panose="020B0604020202020204" pitchFamily="34" charset="0"/>
                <a:cs typeface="Helvetica" panose="020B0604020202020204" pitchFamily="34" charset="0"/>
              </a:rPr>
              <a:t>Respondents were asked to estimate the percentage of their workloads currently operating in each environment. These broad categories offer insight into how </a:t>
            </a:r>
            <a:r>
              <a:rPr lang="en-US" sz="1100" err="1">
                <a:latin typeface="Helvetica" panose="020B0604020202020204" pitchFamily="34" charset="0"/>
                <a:cs typeface="Helvetica" panose="020B0604020202020204" pitchFamily="34" charset="0"/>
              </a:rPr>
              <a:t>organisations</a:t>
            </a:r>
            <a:r>
              <a:rPr lang="en-US" sz="1100">
                <a:latin typeface="Helvetica" panose="020B0604020202020204" pitchFamily="34" charset="0"/>
                <a:cs typeface="Helvetica" panose="020B0604020202020204" pitchFamily="34" charset="0"/>
              </a:rPr>
              <a:t> are distributing their workloads across cloud and infrastructure environments today.</a:t>
            </a:r>
          </a:p>
          <a:p>
            <a:pPr marL="171450" lvl="0" indent="-171450">
              <a:lnSpc>
                <a:spcPct val="125000"/>
              </a:lnSpc>
              <a:spcAft>
                <a:spcPts val="600"/>
              </a:spcAft>
              <a:buClr>
                <a:srgbClr val="E7534F"/>
              </a:buClr>
              <a:buFont typeface="Arial" panose="020B0604020202020204" pitchFamily="34" charset="0"/>
              <a:buChar char="•"/>
              <a:defRPr/>
            </a:pPr>
            <a:r>
              <a:rPr lang="en-US" sz="1100">
                <a:latin typeface="Helvetica" panose="020B0604020202020204" pitchFamily="34" charset="0"/>
                <a:cs typeface="Helvetica" panose="020B0604020202020204" pitchFamily="34" charset="0"/>
              </a:rPr>
              <a:t>The percentages add up to 100%.</a:t>
            </a:r>
          </a:p>
          <a:p>
            <a:pPr marL="171450" lvl="0" indent="-171450">
              <a:lnSpc>
                <a:spcPct val="125000"/>
              </a:lnSpc>
              <a:spcAft>
                <a:spcPts val="600"/>
              </a:spcAft>
              <a:buClr>
                <a:srgbClr val="E7534F"/>
              </a:buClr>
              <a:buFont typeface="Arial" panose="020B0604020202020204" pitchFamily="34" charset="0"/>
              <a:buChar char="•"/>
              <a:defRPr/>
            </a:pPr>
            <a:r>
              <a:rPr lang="en-US" sz="1100">
                <a:latin typeface="Helvetica" panose="020B0604020202020204" pitchFamily="34" charset="0"/>
                <a:cs typeface="Helvetica" panose="020B0604020202020204" pitchFamily="34" charset="0"/>
              </a:rPr>
              <a:t>These distributions represent average workload patterns, serving as benchmarking references rather than prescriptive standards.</a:t>
            </a:r>
          </a:p>
          <a:p>
            <a:pPr lvl="0">
              <a:lnSpc>
                <a:spcPct val="125000"/>
              </a:lnSpc>
              <a:spcAft>
                <a:spcPts val="600"/>
              </a:spcAft>
              <a:buClr>
                <a:srgbClr val="E7534F"/>
              </a:buClr>
              <a:defRPr/>
            </a:pPr>
            <a:br>
              <a:rPr lang="en-US" sz="1100" b="1" i="0" u="none" strike="noStrike" kern="1200" cap="none" spc="0" normalizeH="0" baseline="0" noProof="0">
                <a:ln>
                  <a:noFill/>
                </a:ln>
                <a:effectLst/>
                <a:highlight>
                  <a:srgbClr val="FFFF00"/>
                </a:highlight>
                <a:uLnTx/>
                <a:uFillTx/>
                <a:latin typeface="Helvetica"/>
                <a:cs typeface="Helvetica"/>
              </a:rPr>
            </a:br>
            <a:r>
              <a:rPr kumimoji="0" lang="en-US" sz="1100" b="1" i="0" u="none" strike="noStrike" kern="1200" cap="none" spc="0" normalizeH="0" baseline="0" noProof="0">
                <a:ln>
                  <a:noFill/>
                </a:ln>
                <a:solidFill>
                  <a:prstClr val="black"/>
                </a:solidFill>
                <a:effectLst/>
                <a:uLnTx/>
                <a:uFillTx/>
                <a:latin typeface="Helvetica"/>
                <a:ea typeface="+mn-ea"/>
                <a:cs typeface="Helvetica"/>
              </a:rPr>
              <a:t>Investment priorities​</a:t>
            </a:r>
            <a:endParaRPr lang="en-US" sz="1100" b="1"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Investment priorities are indicated by respondents' intentions to spend in a given area over the next year.</a:t>
            </a:r>
            <a:endParaRPr lang="en-US" sz="11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There are approximately 83 line items of investment priorities. </a:t>
            </a:r>
            <a:br>
              <a:rPr lang="en-US" sz="1100" b="0" i="0" u="none" strike="noStrike" kern="1200" cap="none" spc="0" normalizeH="0" baseline="0" noProof="0">
                <a:ln>
                  <a:noFill/>
                </a:ln>
                <a:effectLst/>
                <a:uLnTx/>
                <a:uFillTx/>
                <a:latin typeface="Helvetic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The investment priority statistics represent the top 10 investments by proportion of spending in the next year.</a:t>
            </a:r>
            <a:endParaRPr lang="en-US" sz="1100" b="0" i="0" u="none" strike="noStrike" kern="1200" cap="none" spc="0" normalizeH="0" baseline="0" noProof="0">
              <a:ln>
                <a:noFill/>
              </a:ln>
              <a:solidFill>
                <a:prstClr val="black"/>
              </a:solidFill>
              <a:effectLst/>
              <a:uLnTx/>
              <a:uFillTx/>
              <a:latin typeface="Helvetica"/>
              <a:cs typeface="Helvetica"/>
            </a:endParaRPr>
          </a:p>
        </p:txBody>
      </p:sp>
    </p:spTree>
    <p:extLst>
      <p:ext uri="{BB962C8B-B14F-4D97-AF65-F5344CB8AC3E}">
        <p14:creationId xmlns:p14="http://schemas.microsoft.com/office/powerpoint/2010/main" val="223288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F3EE0BB-A461-43D7-C450-FC992B4377E9}"/>
              </a:ext>
            </a:extLst>
          </p:cNvPr>
          <p:cNvSpPr txBox="1"/>
          <p:nvPr/>
        </p:nvSpPr>
        <p:spPr>
          <a:xfrm>
            <a:off x="8042493" y="1323487"/>
            <a:ext cx="4162425" cy="5531315"/>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C9ABABC-FFEA-CFEA-C824-386A62ADC0D7}"/>
              </a:ext>
            </a:extLst>
          </p:cNvPr>
          <p:cNvSpPr txBox="1"/>
          <p:nvPr/>
        </p:nvSpPr>
        <p:spPr>
          <a:xfrm>
            <a:off x="3897506" y="1338551"/>
            <a:ext cx="4162425" cy="5531315"/>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1" name="Rounded Rectangle 40">
            <a:extLst>
              <a:ext uri="{FF2B5EF4-FFF2-40B4-BE49-F238E27FC236}">
                <a16:creationId xmlns:a16="http://schemas.microsoft.com/office/drawing/2014/main" id="{2DDF0645-2697-504D-A1E3-A34A8EE6EC2F}"/>
              </a:ext>
            </a:extLst>
          </p:cNvPr>
          <p:cNvSpPr/>
          <p:nvPr/>
        </p:nvSpPr>
        <p:spPr>
          <a:xfrm>
            <a:off x="0" y="-3801"/>
            <a:ext cx="12191990" cy="1360742"/>
          </a:xfrm>
          <a:prstGeom prst="roundRect">
            <a:avLst>
              <a:gd name="adj" fmla="val 0"/>
            </a:avLst>
          </a:prstGeom>
          <a:solidFill>
            <a:schemeClr val="tx1"/>
          </a:solidFill>
          <a:ln>
            <a:noFill/>
          </a:ln>
          <a:effectLst>
            <a:outerShdw blurRad="317500" dist="38100" dir="5400000" sx="104000" sy="104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C7164413-0512-B247-BD49-514142A4DC7F}"/>
              </a:ext>
            </a:extLst>
          </p:cNvPr>
          <p:cNvSpPr/>
          <p:nvPr/>
        </p:nvSpPr>
        <p:spPr>
          <a:xfrm>
            <a:off x="2191710" y="167244"/>
            <a:ext cx="7868847" cy="46166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1"/>
                </a:solidFill>
                <a:effectLst/>
                <a:uLnTx/>
                <a:uFillTx/>
                <a:latin typeface="Helvetica"/>
                <a:ea typeface="+mn-ea"/>
                <a:cs typeface="Helvetica"/>
              </a:rPr>
              <a:t>How can you use ADAPT Insights?</a:t>
            </a:r>
            <a:endParaRPr kumimoji="0" lang="en-US" sz="2400" b="0" i="0" u="none" strike="noStrike" kern="1200" cap="none" spc="0" normalizeH="0" baseline="30000" noProof="0">
              <a:ln>
                <a:noFill/>
              </a:ln>
              <a:solidFill>
                <a:schemeClr val="accent1"/>
              </a:solidFill>
              <a:effectLst/>
              <a:uLnTx/>
              <a:uFillTx/>
              <a:latin typeface="Helvetica Light" panose="020B0403020202020204" pitchFamily="34" charset="0"/>
              <a:ea typeface="+mn-ea"/>
              <a:cs typeface="Helvetica"/>
            </a:endParaRPr>
          </a:p>
        </p:txBody>
      </p:sp>
      <p:sp>
        <p:nvSpPr>
          <p:cNvPr id="8" name="TextBox 7">
            <a:extLst>
              <a:ext uri="{FF2B5EF4-FFF2-40B4-BE49-F238E27FC236}">
                <a16:creationId xmlns:a16="http://schemas.microsoft.com/office/drawing/2014/main" id="{55E1A860-B29E-CB4C-A319-68EB9BBABFB9}"/>
              </a:ext>
            </a:extLst>
          </p:cNvPr>
          <p:cNvSpPr txBox="1"/>
          <p:nvPr/>
        </p:nvSpPr>
        <p:spPr>
          <a:xfrm>
            <a:off x="8575971" y="2490513"/>
            <a:ext cx="2882005"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Validate new products and services by cross referencing against key insights from target </a:t>
            </a:r>
            <a:r>
              <a:rPr lang="en-AU" sz="1200">
                <a:solidFill>
                  <a:prstClr val="black">
                    <a:lumMod val="65000"/>
                    <a:lumOff val="35000"/>
                  </a:prstClr>
                </a:solidFill>
                <a:latin typeface="Helvetica Light"/>
              </a:rPr>
              <a:t>personas</a:t>
            </a: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/sectors.</a:t>
            </a:r>
          </a:p>
        </p:txBody>
      </p:sp>
      <p:sp>
        <p:nvSpPr>
          <p:cNvPr id="10" name="TextBox 9">
            <a:extLst>
              <a:ext uri="{FF2B5EF4-FFF2-40B4-BE49-F238E27FC236}">
                <a16:creationId xmlns:a16="http://schemas.microsoft.com/office/drawing/2014/main" id="{AD37CF24-11B0-7840-B976-70A2BDE4A6BF}"/>
              </a:ext>
            </a:extLst>
          </p:cNvPr>
          <p:cNvSpPr txBox="1"/>
          <p:nvPr/>
        </p:nvSpPr>
        <p:spPr>
          <a:xfrm>
            <a:off x="8575971" y="4161578"/>
            <a:ext cx="3208155"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Augment global messaging to better reflect the local marketplace – even down to the sector to differentiate from competitors.</a:t>
            </a:r>
          </a:p>
        </p:txBody>
      </p:sp>
      <p:sp>
        <p:nvSpPr>
          <p:cNvPr id="12" name="TextBox 11">
            <a:extLst>
              <a:ext uri="{FF2B5EF4-FFF2-40B4-BE49-F238E27FC236}">
                <a16:creationId xmlns:a16="http://schemas.microsoft.com/office/drawing/2014/main" id="{CBBF4F32-954D-2D4E-A2B1-3633549A2683}"/>
              </a:ext>
            </a:extLst>
          </p:cNvPr>
          <p:cNvSpPr txBox="1"/>
          <p:nvPr/>
        </p:nvSpPr>
        <p:spPr>
          <a:xfrm>
            <a:off x="8575971" y="5589639"/>
            <a:ext cx="3196973" cy="1043619"/>
          </a:xfrm>
          <a:prstGeom prst="rect">
            <a:avLst/>
          </a:prstGeom>
          <a:noFill/>
        </p:spPr>
        <p:txBody>
          <a:bodyPr wrap="square" lIns="91440" tIns="45720" rIns="91440" bIns="45720" rtlCol="0" anchor="t">
            <a:spAutoFit/>
          </a:bodyPr>
          <a:lstStyle>
            <a:defPPr>
              <a:defRPr lang="en-US"/>
            </a:defPPr>
            <a:lvl1pPr>
              <a:lnSpc>
                <a:spcPts val="1940"/>
              </a:lnSpc>
              <a:defRPr sz="1200">
                <a:solidFill>
                  <a:prstClr val="black">
                    <a:lumMod val="65000"/>
                    <a:lumOff val="35000"/>
                  </a:prstClr>
                </a:solidFill>
                <a:latin typeface="Helvetica Light"/>
              </a:defRPr>
            </a:lvl1p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Use propensity to spend market insights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to inform your where to focus your efforts – work with your AM to leverage account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level insights if available.</a:t>
            </a:r>
          </a:p>
        </p:txBody>
      </p:sp>
      <p:sp>
        <p:nvSpPr>
          <p:cNvPr id="15" name="TextBox 14">
            <a:extLst>
              <a:ext uri="{FF2B5EF4-FFF2-40B4-BE49-F238E27FC236}">
                <a16:creationId xmlns:a16="http://schemas.microsoft.com/office/drawing/2014/main" id="{B3A010F8-5344-EA42-A6F0-D3BFF060F5CF}"/>
              </a:ext>
            </a:extLst>
          </p:cNvPr>
          <p:cNvSpPr txBox="1"/>
          <p:nvPr/>
        </p:nvSpPr>
        <p:spPr>
          <a:xfrm>
            <a:off x="4271573" y="2490513"/>
            <a:ext cx="3770920"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39"/>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lumMod val="65000"/>
                    <a:lumOff val="35000"/>
                  </a:prstClr>
                </a:solidFill>
                <a:effectLst/>
                <a:uLnTx/>
                <a:uFillTx/>
                <a:latin typeface="Helvetica Light"/>
                <a:ea typeface="+mn-ea"/>
                <a:cs typeface="+mn-cs"/>
              </a:rPr>
              <a:t>Save time and spend by identifying which data points can be turned into social posts, infographics using your own company colour scheme. </a:t>
            </a:r>
          </a:p>
        </p:txBody>
      </p:sp>
      <p:sp>
        <p:nvSpPr>
          <p:cNvPr id="17" name="TextBox 16">
            <a:extLst>
              <a:ext uri="{FF2B5EF4-FFF2-40B4-BE49-F238E27FC236}">
                <a16:creationId xmlns:a16="http://schemas.microsoft.com/office/drawing/2014/main" id="{64BCC59C-C5F0-AE46-9679-1F0FCC978183}"/>
              </a:ext>
            </a:extLst>
          </p:cNvPr>
          <p:cNvSpPr txBox="1"/>
          <p:nvPr/>
        </p:nvSpPr>
        <p:spPr>
          <a:xfrm>
            <a:off x="473599" y="5601407"/>
            <a:ext cx="3006933"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Leveraging maturity insights or sector-based insights can help frame the challenge or opportunity for prospects.</a:t>
            </a:r>
          </a:p>
        </p:txBody>
      </p:sp>
      <p:sp>
        <p:nvSpPr>
          <p:cNvPr id="19" name="TextBox 18">
            <a:extLst>
              <a:ext uri="{FF2B5EF4-FFF2-40B4-BE49-F238E27FC236}">
                <a16:creationId xmlns:a16="http://schemas.microsoft.com/office/drawing/2014/main" id="{EA533405-59A7-5D43-8C6A-12A80D72C161}"/>
              </a:ext>
            </a:extLst>
          </p:cNvPr>
          <p:cNvSpPr txBox="1"/>
          <p:nvPr/>
        </p:nvSpPr>
        <p:spPr>
          <a:xfrm>
            <a:off x="4271573" y="5668926"/>
            <a:ext cx="2876705"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Make your invitations and assets more relevant to your target audience by incorporating up to date, ANZ insights.</a:t>
            </a:r>
          </a:p>
        </p:txBody>
      </p:sp>
      <p:sp>
        <p:nvSpPr>
          <p:cNvPr id="28" name="TextBox 27">
            <a:extLst>
              <a:ext uri="{FF2B5EF4-FFF2-40B4-BE49-F238E27FC236}">
                <a16:creationId xmlns:a16="http://schemas.microsoft.com/office/drawing/2014/main" id="{4CCE5EFF-C821-9C48-B27E-AF695CEC8CB7}"/>
              </a:ext>
            </a:extLst>
          </p:cNvPr>
          <p:cNvSpPr txBox="1"/>
          <p:nvPr/>
        </p:nvSpPr>
        <p:spPr>
          <a:xfrm>
            <a:off x="473599" y="2490513"/>
            <a:ext cx="3006933"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3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Educate, inform and add value </a:t>
            </a:r>
            <a:br>
              <a:rPr kumimoji="0" lang="en-US"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US"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to your clients by using relevant </a:t>
            </a:r>
            <a:br>
              <a:rPr kumimoji="0" lang="en-US"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US"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slides in customer meetings. </a:t>
            </a:r>
          </a:p>
        </p:txBody>
      </p:sp>
      <p:sp>
        <p:nvSpPr>
          <p:cNvPr id="30" name="TextBox 29">
            <a:extLst>
              <a:ext uri="{FF2B5EF4-FFF2-40B4-BE49-F238E27FC236}">
                <a16:creationId xmlns:a16="http://schemas.microsoft.com/office/drawing/2014/main" id="{667AE274-2720-E042-96BC-0F56DB3E62D0}"/>
              </a:ext>
            </a:extLst>
          </p:cNvPr>
          <p:cNvSpPr txBox="1"/>
          <p:nvPr/>
        </p:nvSpPr>
        <p:spPr>
          <a:xfrm>
            <a:off x="473599" y="4160167"/>
            <a:ext cx="3104235" cy="7999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Create immediate impact by including ADAPT statistics or screen clips of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data in customer emails.</a:t>
            </a:r>
          </a:p>
        </p:txBody>
      </p:sp>
      <p:sp>
        <p:nvSpPr>
          <p:cNvPr id="32" name="TextBox 31">
            <a:extLst>
              <a:ext uri="{FF2B5EF4-FFF2-40B4-BE49-F238E27FC236}">
                <a16:creationId xmlns:a16="http://schemas.microsoft.com/office/drawing/2014/main" id="{94AF1C2F-E1B9-5E4A-A1C5-0E665C987693}"/>
              </a:ext>
            </a:extLst>
          </p:cNvPr>
          <p:cNvSpPr txBox="1"/>
          <p:nvPr/>
        </p:nvSpPr>
        <p:spPr>
          <a:xfrm>
            <a:off x="4271573" y="4161578"/>
            <a:ext cx="3260932"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Equip your executives with local ANZ insights for your own customer presentations, roundtables and workshops </a:t>
            </a:r>
          </a:p>
        </p:txBody>
      </p:sp>
      <p:sp>
        <p:nvSpPr>
          <p:cNvPr id="3" name="TextBox 2">
            <a:extLst>
              <a:ext uri="{FF2B5EF4-FFF2-40B4-BE49-F238E27FC236}">
                <a16:creationId xmlns:a16="http://schemas.microsoft.com/office/drawing/2014/main" id="{4782DD75-8078-454F-9481-70F7AD2B3B9A}"/>
              </a:ext>
            </a:extLst>
          </p:cNvPr>
          <p:cNvSpPr txBox="1"/>
          <p:nvPr/>
        </p:nvSpPr>
        <p:spPr>
          <a:xfrm>
            <a:off x="473599" y="6556764"/>
            <a:ext cx="297389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00" b="0" i="1" u="none" strike="noStrike" kern="1200" cap="none" spc="0" normalizeH="0" baseline="0" noProof="0">
                <a:ln>
                  <a:noFill/>
                </a:ln>
                <a:solidFill>
                  <a:srgbClr val="E7E6E6">
                    <a:lumMod val="25000"/>
                  </a:srgbClr>
                </a:solidFill>
                <a:effectLst/>
                <a:uLnTx/>
                <a:uFillTx/>
                <a:latin typeface="Helvetica Light" panose="020B0403020202020204" pitchFamily="34" charset="0"/>
                <a:ea typeface="+mn-ea"/>
                <a:cs typeface="+mn-cs"/>
              </a:rPr>
              <a:t>*Inclusions may vary depending on subscription level.</a:t>
            </a:r>
          </a:p>
        </p:txBody>
      </p:sp>
      <p:grpSp>
        <p:nvGrpSpPr>
          <p:cNvPr id="18" name="Group 17">
            <a:extLst>
              <a:ext uri="{FF2B5EF4-FFF2-40B4-BE49-F238E27FC236}">
                <a16:creationId xmlns:a16="http://schemas.microsoft.com/office/drawing/2014/main" id="{8782F75A-3CF0-85E4-4D37-33D633BE6772}"/>
              </a:ext>
            </a:extLst>
          </p:cNvPr>
          <p:cNvGrpSpPr/>
          <p:nvPr/>
        </p:nvGrpSpPr>
        <p:grpSpPr>
          <a:xfrm>
            <a:off x="473599" y="2098125"/>
            <a:ext cx="2656572" cy="306302"/>
            <a:chOff x="571006" y="2112821"/>
            <a:chExt cx="2656572" cy="306302"/>
          </a:xfrm>
        </p:grpSpPr>
        <p:sp>
          <p:nvSpPr>
            <p:cNvPr id="27" name="TextBox 26">
              <a:extLst>
                <a:ext uri="{FF2B5EF4-FFF2-40B4-BE49-F238E27FC236}">
                  <a16:creationId xmlns:a16="http://schemas.microsoft.com/office/drawing/2014/main" id="{B6547342-32F7-F146-876F-B7DB7F111616}"/>
                </a:ext>
              </a:extLst>
            </p:cNvPr>
            <p:cNvSpPr txBox="1"/>
            <p:nvPr/>
          </p:nvSpPr>
          <p:spPr>
            <a:xfrm>
              <a:off x="780840" y="2112821"/>
              <a:ext cx="2446738"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Customer Meetings</a:t>
              </a:r>
            </a:p>
          </p:txBody>
        </p:sp>
        <p:grpSp>
          <p:nvGrpSpPr>
            <p:cNvPr id="25" name="Group 24">
              <a:extLst>
                <a:ext uri="{FF2B5EF4-FFF2-40B4-BE49-F238E27FC236}">
                  <a16:creationId xmlns:a16="http://schemas.microsoft.com/office/drawing/2014/main" id="{2031D1C5-2B58-3D4F-8DA6-B343D1E65235}"/>
                </a:ext>
              </a:extLst>
            </p:cNvPr>
            <p:cNvGrpSpPr>
              <a:grpSpLocks noChangeAspect="1"/>
            </p:cNvGrpSpPr>
            <p:nvPr/>
          </p:nvGrpSpPr>
          <p:grpSpPr>
            <a:xfrm>
              <a:off x="571006" y="2175972"/>
              <a:ext cx="180000" cy="180000"/>
              <a:chOff x="987132" y="2833781"/>
              <a:chExt cx="268234" cy="268234"/>
            </a:xfrm>
          </p:grpSpPr>
          <p:sp>
            <p:nvSpPr>
              <p:cNvPr id="26" name="Oval 25">
                <a:extLst>
                  <a:ext uri="{FF2B5EF4-FFF2-40B4-BE49-F238E27FC236}">
                    <a16:creationId xmlns:a16="http://schemas.microsoft.com/office/drawing/2014/main" id="{4928494F-B017-E144-94D2-F94E25BDBACF}"/>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Graphic 32" descr="Tick with solid fill">
                <a:extLst>
                  <a:ext uri="{FF2B5EF4-FFF2-40B4-BE49-F238E27FC236}">
                    <a16:creationId xmlns:a16="http://schemas.microsoft.com/office/drawing/2014/main" id="{5C28816B-385F-1C47-BBB3-EF964CDA1D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3" name="Group 62">
            <a:extLst>
              <a:ext uri="{FF2B5EF4-FFF2-40B4-BE49-F238E27FC236}">
                <a16:creationId xmlns:a16="http://schemas.microsoft.com/office/drawing/2014/main" id="{07744502-BCE7-87ED-E036-A95AFA5EBB16}"/>
              </a:ext>
            </a:extLst>
          </p:cNvPr>
          <p:cNvGrpSpPr/>
          <p:nvPr/>
        </p:nvGrpSpPr>
        <p:grpSpPr>
          <a:xfrm>
            <a:off x="473599" y="3694412"/>
            <a:ext cx="2514429" cy="306302"/>
            <a:chOff x="571006" y="3833894"/>
            <a:chExt cx="2514429" cy="306302"/>
          </a:xfrm>
        </p:grpSpPr>
        <p:sp>
          <p:nvSpPr>
            <p:cNvPr id="29" name="TextBox 28">
              <a:extLst>
                <a:ext uri="{FF2B5EF4-FFF2-40B4-BE49-F238E27FC236}">
                  <a16:creationId xmlns:a16="http://schemas.microsoft.com/office/drawing/2014/main" id="{D68D8ED3-0F54-2749-A845-B0D8E172EB9C}"/>
                </a:ext>
              </a:extLst>
            </p:cNvPr>
            <p:cNvSpPr txBox="1"/>
            <p:nvPr/>
          </p:nvSpPr>
          <p:spPr>
            <a:xfrm>
              <a:off x="780840" y="3833894"/>
              <a:ext cx="230459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Customer Emails</a:t>
              </a:r>
            </a:p>
          </p:txBody>
        </p:sp>
        <p:grpSp>
          <p:nvGrpSpPr>
            <p:cNvPr id="35" name="Group 34">
              <a:extLst>
                <a:ext uri="{FF2B5EF4-FFF2-40B4-BE49-F238E27FC236}">
                  <a16:creationId xmlns:a16="http://schemas.microsoft.com/office/drawing/2014/main" id="{6E102436-F8B3-9648-A597-64D57A043EE8}"/>
                </a:ext>
              </a:extLst>
            </p:cNvPr>
            <p:cNvGrpSpPr>
              <a:grpSpLocks noChangeAspect="1"/>
            </p:cNvGrpSpPr>
            <p:nvPr/>
          </p:nvGrpSpPr>
          <p:grpSpPr>
            <a:xfrm>
              <a:off x="571006" y="3897045"/>
              <a:ext cx="180000" cy="180000"/>
              <a:chOff x="987132" y="2833781"/>
              <a:chExt cx="268234" cy="268234"/>
            </a:xfrm>
          </p:grpSpPr>
          <p:sp>
            <p:nvSpPr>
              <p:cNvPr id="36" name="Oval 35">
                <a:extLst>
                  <a:ext uri="{FF2B5EF4-FFF2-40B4-BE49-F238E27FC236}">
                    <a16:creationId xmlns:a16="http://schemas.microsoft.com/office/drawing/2014/main" id="{727076E8-D70F-0D43-9A25-3177355DF09C}"/>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 name="Graphic 36" descr="Tick with solid fill">
                <a:extLst>
                  <a:ext uri="{FF2B5EF4-FFF2-40B4-BE49-F238E27FC236}">
                    <a16:creationId xmlns:a16="http://schemas.microsoft.com/office/drawing/2014/main" id="{34547F8E-FD38-0242-B3E1-38FC6C7B59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4" name="Group 63">
            <a:extLst>
              <a:ext uri="{FF2B5EF4-FFF2-40B4-BE49-F238E27FC236}">
                <a16:creationId xmlns:a16="http://schemas.microsoft.com/office/drawing/2014/main" id="{C8F10860-F6E0-BD00-31D9-500C3A63A87A}"/>
              </a:ext>
            </a:extLst>
          </p:cNvPr>
          <p:cNvGrpSpPr/>
          <p:nvPr/>
        </p:nvGrpSpPr>
        <p:grpSpPr>
          <a:xfrm>
            <a:off x="473599" y="5283337"/>
            <a:ext cx="2702677" cy="306302"/>
            <a:chOff x="571006" y="5393699"/>
            <a:chExt cx="2702677" cy="306302"/>
          </a:xfrm>
        </p:grpSpPr>
        <p:sp>
          <p:nvSpPr>
            <p:cNvPr id="16" name="TextBox 15">
              <a:extLst>
                <a:ext uri="{FF2B5EF4-FFF2-40B4-BE49-F238E27FC236}">
                  <a16:creationId xmlns:a16="http://schemas.microsoft.com/office/drawing/2014/main" id="{725A96B2-EB3C-4B4C-9499-2217210AC5AF}"/>
                </a:ext>
              </a:extLst>
            </p:cNvPr>
            <p:cNvSpPr txBox="1"/>
            <p:nvPr/>
          </p:nvSpPr>
          <p:spPr>
            <a:xfrm>
              <a:off x="780840" y="5393699"/>
              <a:ext cx="2492843"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Client Proposals </a:t>
              </a:r>
              <a:endParaRPr kumimoji="0" lang="en-AU" sz="1400" b="1" i="0" u="none" strike="noStrike" kern="1200" cap="none" spc="0" normalizeH="0" baseline="0" noProof="0">
                <a:ln>
                  <a:noFill/>
                </a:ln>
                <a:solidFill>
                  <a:prstClr val="black"/>
                </a:solidFill>
                <a:effectLst/>
                <a:uLnTx/>
                <a:uFillTx/>
                <a:latin typeface="Helvetica" pitchFamily="2" charset="0"/>
                <a:ea typeface="+mn-ea"/>
                <a:cs typeface="+mn-cs"/>
              </a:endParaRPr>
            </a:p>
          </p:txBody>
        </p:sp>
        <p:grpSp>
          <p:nvGrpSpPr>
            <p:cNvPr id="38" name="Group 37">
              <a:extLst>
                <a:ext uri="{FF2B5EF4-FFF2-40B4-BE49-F238E27FC236}">
                  <a16:creationId xmlns:a16="http://schemas.microsoft.com/office/drawing/2014/main" id="{EE097A8D-1652-534E-B1B1-6C8EC673E72D}"/>
                </a:ext>
              </a:extLst>
            </p:cNvPr>
            <p:cNvGrpSpPr>
              <a:grpSpLocks noChangeAspect="1"/>
            </p:cNvGrpSpPr>
            <p:nvPr/>
          </p:nvGrpSpPr>
          <p:grpSpPr>
            <a:xfrm>
              <a:off x="571006" y="5456850"/>
              <a:ext cx="180000" cy="180000"/>
              <a:chOff x="987132" y="2833781"/>
              <a:chExt cx="268234" cy="268234"/>
            </a:xfrm>
          </p:grpSpPr>
          <p:sp>
            <p:nvSpPr>
              <p:cNvPr id="39" name="Oval 38">
                <a:extLst>
                  <a:ext uri="{FF2B5EF4-FFF2-40B4-BE49-F238E27FC236}">
                    <a16:creationId xmlns:a16="http://schemas.microsoft.com/office/drawing/2014/main" id="{EE4AFFCA-7FAE-1743-A40E-CB1540887FA2}"/>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Graphic 39" descr="Tick with solid fill">
                <a:extLst>
                  <a:ext uri="{FF2B5EF4-FFF2-40B4-BE49-F238E27FC236}">
                    <a16:creationId xmlns:a16="http://schemas.microsoft.com/office/drawing/2014/main" id="{C8C88435-0FFA-6A4C-9366-90DB59506D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cxnSp>
        <p:nvCxnSpPr>
          <p:cNvPr id="43" name="Straight Connector 42">
            <a:extLst>
              <a:ext uri="{FF2B5EF4-FFF2-40B4-BE49-F238E27FC236}">
                <a16:creationId xmlns:a16="http://schemas.microsoft.com/office/drawing/2014/main" id="{794C184A-4400-2B49-9914-27729927E04C}"/>
              </a:ext>
            </a:extLst>
          </p:cNvPr>
          <p:cNvCxnSpPr>
            <a:cxnSpLocks/>
          </p:cNvCxnSpPr>
          <p:nvPr/>
        </p:nvCxnSpPr>
        <p:spPr>
          <a:xfrm flipH="1">
            <a:off x="0" y="3457122"/>
            <a:ext cx="12192000" cy="0"/>
          </a:xfrm>
          <a:prstGeom prst="line">
            <a:avLst/>
          </a:prstGeom>
          <a:ln w="63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C05308-0A69-774D-8819-2962A35D1B68}"/>
              </a:ext>
            </a:extLst>
          </p:cNvPr>
          <p:cNvCxnSpPr>
            <a:cxnSpLocks/>
          </p:cNvCxnSpPr>
          <p:nvPr/>
        </p:nvCxnSpPr>
        <p:spPr>
          <a:xfrm flipH="1">
            <a:off x="3578" y="5102100"/>
            <a:ext cx="12192000" cy="0"/>
          </a:xfrm>
          <a:prstGeom prst="line">
            <a:avLst/>
          </a:prstGeom>
          <a:ln w="63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1F65292E-42E8-00A4-EB8B-CF3AA6936ECF}"/>
              </a:ext>
            </a:extLst>
          </p:cNvPr>
          <p:cNvGrpSpPr/>
          <p:nvPr/>
        </p:nvGrpSpPr>
        <p:grpSpPr>
          <a:xfrm>
            <a:off x="4271573" y="2093765"/>
            <a:ext cx="2863771" cy="315023"/>
            <a:chOff x="4481924" y="2108461"/>
            <a:chExt cx="2863771" cy="315023"/>
          </a:xfrm>
        </p:grpSpPr>
        <p:sp>
          <p:nvSpPr>
            <p:cNvPr id="14" name="TextBox 13">
              <a:extLst>
                <a:ext uri="{FF2B5EF4-FFF2-40B4-BE49-F238E27FC236}">
                  <a16:creationId xmlns:a16="http://schemas.microsoft.com/office/drawing/2014/main" id="{2A9C3373-84D7-5D46-B06E-1BFC8178CD80}"/>
                </a:ext>
              </a:extLst>
            </p:cNvPr>
            <p:cNvSpPr txBox="1"/>
            <p:nvPr/>
          </p:nvSpPr>
          <p:spPr>
            <a:xfrm>
              <a:off x="4707857" y="2108461"/>
              <a:ext cx="2637838" cy="3150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Social </a:t>
              </a:r>
              <a:r>
                <a:rPr lang="en-AU" sz="1400" b="1">
                  <a:solidFill>
                    <a:prstClr val="black"/>
                  </a:solidFill>
                  <a:latin typeface="Helvetica"/>
                  <a:cs typeface="Helvetica"/>
                </a:rPr>
                <a:t>Posts</a:t>
              </a:r>
              <a:r>
                <a:rPr kumimoji="0" lang="en-AU" sz="1400" b="1" i="0" u="none" strike="noStrike" kern="1200" cap="none" spc="0" normalizeH="0" baseline="0" noProof="0">
                  <a:ln>
                    <a:noFill/>
                  </a:ln>
                  <a:solidFill>
                    <a:prstClr val="black"/>
                  </a:solidFill>
                  <a:effectLst/>
                  <a:uLnTx/>
                  <a:uFillTx/>
                  <a:latin typeface="Helvetica"/>
                  <a:ea typeface="+mn-ea"/>
                  <a:cs typeface="Helvetica"/>
                </a:rPr>
                <a:t> – LinkedIn</a:t>
              </a:r>
              <a:endParaRPr kumimoji="0" lang="en-AU" sz="1400" b="1" i="0" u="none" strike="noStrike" kern="1200" cap="none" spc="0" normalizeH="0" baseline="0" noProof="0">
                <a:ln>
                  <a:noFill/>
                </a:ln>
                <a:solidFill>
                  <a:prstClr val="black"/>
                </a:solidFill>
                <a:effectLst/>
                <a:uLnTx/>
                <a:uFillTx/>
                <a:latin typeface="Helvetica" pitchFamily="2" charset="0"/>
                <a:ea typeface="+mn-ea"/>
                <a:cs typeface="+mn-cs"/>
              </a:endParaRPr>
            </a:p>
          </p:txBody>
        </p:sp>
        <p:grpSp>
          <p:nvGrpSpPr>
            <p:cNvPr id="42" name="Group 41">
              <a:extLst>
                <a:ext uri="{FF2B5EF4-FFF2-40B4-BE49-F238E27FC236}">
                  <a16:creationId xmlns:a16="http://schemas.microsoft.com/office/drawing/2014/main" id="{217B8249-EE0F-6C4E-B255-E0C9888A4B6D}"/>
                </a:ext>
              </a:extLst>
            </p:cNvPr>
            <p:cNvGrpSpPr>
              <a:grpSpLocks noChangeAspect="1"/>
            </p:cNvGrpSpPr>
            <p:nvPr/>
          </p:nvGrpSpPr>
          <p:grpSpPr>
            <a:xfrm>
              <a:off x="4481924" y="2175972"/>
              <a:ext cx="180000" cy="180000"/>
              <a:chOff x="987132" y="2833781"/>
              <a:chExt cx="268234" cy="268234"/>
            </a:xfrm>
          </p:grpSpPr>
          <p:sp>
            <p:nvSpPr>
              <p:cNvPr id="45" name="Oval 44">
                <a:extLst>
                  <a:ext uri="{FF2B5EF4-FFF2-40B4-BE49-F238E27FC236}">
                    <a16:creationId xmlns:a16="http://schemas.microsoft.com/office/drawing/2014/main" id="{3C8E7F92-49CD-7641-BEAC-C30B57C0DA84}"/>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Graphic 45" descr="Tick with solid fill">
                <a:extLst>
                  <a:ext uri="{FF2B5EF4-FFF2-40B4-BE49-F238E27FC236}">
                    <a16:creationId xmlns:a16="http://schemas.microsoft.com/office/drawing/2014/main" id="{9AB95E29-A672-4E46-BF03-C6F1336B4F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24" name="Group 23">
            <a:extLst>
              <a:ext uri="{FF2B5EF4-FFF2-40B4-BE49-F238E27FC236}">
                <a16:creationId xmlns:a16="http://schemas.microsoft.com/office/drawing/2014/main" id="{4037B987-2CE1-12DC-0DA6-9593D83994B8}"/>
              </a:ext>
            </a:extLst>
          </p:cNvPr>
          <p:cNvGrpSpPr/>
          <p:nvPr/>
        </p:nvGrpSpPr>
        <p:grpSpPr>
          <a:xfrm>
            <a:off x="4271573" y="3578996"/>
            <a:ext cx="3332498" cy="537135"/>
            <a:chOff x="4481924" y="3718478"/>
            <a:chExt cx="3332498" cy="537135"/>
          </a:xfrm>
        </p:grpSpPr>
        <p:sp>
          <p:nvSpPr>
            <p:cNvPr id="31" name="TextBox 30">
              <a:extLst>
                <a:ext uri="{FF2B5EF4-FFF2-40B4-BE49-F238E27FC236}">
                  <a16:creationId xmlns:a16="http://schemas.microsoft.com/office/drawing/2014/main" id="{57EF6220-26E5-7649-8A88-B38953C23181}"/>
                </a:ext>
              </a:extLst>
            </p:cNvPr>
            <p:cNvSpPr txBox="1"/>
            <p:nvPr/>
          </p:nvSpPr>
          <p:spPr>
            <a:xfrm>
              <a:off x="4707857" y="3718478"/>
              <a:ext cx="3106565"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Customer Presentations / Workshops</a:t>
              </a:r>
            </a:p>
          </p:txBody>
        </p:sp>
        <p:grpSp>
          <p:nvGrpSpPr>
            <p:cNvPr id="47" name="Group 46">
              <a:extLst>
                <a:ext uri="{FF2B5EF4-FFF2-40B4-BE49-F238E27FC236}">
                  <a16:creationId xmlns:a16="http://schemas.microsoft.com/office/drawing/2014/main" id="{95FC9FCF-66AD-CC4A-AFBC-12C386BA91EC}"/>
                </a:ext>
              </a:extLst>
            </p:cNvPr>
            <p:cNvGrpSpPr>
              <a:grpSpLocks noChangeAspect="1"/>
            </p:cNvGrpSpPr>
            <p:nvPr/>
          </p:nvGrpSpPr>
          <p:grpSpPr>
            <a:xfrm>
              <a:off x="4481924" y="3897045"/>
              <a:ext cx="180000" cy="180000"/>
              <a:chOff x="987132" y="2833781"/>
              <a:chExt cx="268234" cy="268234"/>
            </a:xfrm>
          </p:grpSpPr>
          <p:sp>
            <p:nvSpPr>
              <p:cNvPr id="48" name="Oval 47">
                <a:extLst>
                  <a:ext uri="{FF2B5EF4-FFF2-40B4-BE49-F238E27FC236}">
                    <a16:creationId xmlns:a16="http://schemas.microsoft.com/office/drawing/2014/main" id="{5640E9E4-1CF5-B64F-8D80-5612689C4E01}"/>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Graphic 48" descr="Tick with solid fill">
                <a:extLst>
                  <a:ext uri="{FF2B5EF4-FFF2-40B4-BE49-F238E27FC236}">
                    <a16:creationId xmlns:a16="http://schemas.microsoft.com/office/drawing/2014/main" id="{7B6D1200-7A44-3C49-BD25-DC45C11EF1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23" name="Group 22">
            <a:extLst>
              <a:ext uri="{FF2B5EF4-FFF2-40B4-BE49-F238E27FC236}">
                <a16:creationId xmlns:a16="http://schemas.microsoft.com/office/drawing/2014/main" id="{2C4A0DBD-7BB9-CF9E-C3E5-A2422F212A6C}"/>
              </a:ext>
            </a:extLst>
          </p:cNvPr>
          <p:cNvGrpSpPr/>
          <p:nvPr/>
        </p:nvGrpSpPr>
        <p:grpSpPr>
          <a:xfrm>
            <a:off x="8575971" y="1982709"/>
            <a:ext cx="2628440" cy="537135"/>
            <a:chOff x="8575971" y="1997405"/>
            <a:chExt cx="2628440" cy="537135"/>
          </a:xfrm>
        </p:grpSpPr>
        <p:sp>
          <p:nvSpPr>
            <p:cNvPr id="7" name="TextBox 6">
              <a:extLst>
                <a:ext uri="{FF2B5EF4-FFF2-40B4-BE49-F238E27FC236}">
                  <a16:creationId xmlns:a16="http://schemas.microsoft.com/office/drawing/2014/main" id="{7119269A-C347-624C-8270-B94FAD6AE58A}"/>
                </a:ext>
              </a:extLst>
            </p:cNvPr>
            <p:cNvSpPr txBox="1"/>
            <p:nvPr/>
          </p:nvSpPr>
          <p:spPr>
            <a:xfrm>
              <a:off x="8815319" y="1997405"/>
              <a:ext cx="2389092"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Market Positioning / Product Development</a:t>
              </a:r>
            </a:p>
          </p:txBody>
        </p:sp>
        <p:grpSp>
          <p:nvGrpSpPr>
            <p:cNvPr id="53" name="Group 52">
              <a:extLst>
                <a:ext uri="{FF2B5EF4-FFF2-40B4-BE49-F238E27FC236}">
                  <a16:creationId xmlns:a16="http://schemas.microsoft.com/office/drawing/2014/main" id="{E16BD85E-96DB-2949-9A7E-24EA62F8C9E1}"/>
                </a:ext>
              </a:extLst>
            </p:cNvPr>
            <p:cNvGrpSpPr>
              <a:grpSpLocks noChangeAspect="1"/>
            </p:cNvGrpSpPr>
            <p:nvPr/>
          </p:nvGrpSpPr>
          <p:grpSpPr>
            <a:xfrm>
              <a:off x="8575971" y="2175972"/>
              <a:ext cx="180000" cy="180000"/>
              <a:chOff x="987132" y="2833781"/>
              <a:chExt cx="268234" cy="268234"/>
            </a:xfrm>
          </p:grpSpPr>
          <p:sp>
            <p:nvSpPr>
              <p:cNvPr id="54" name="Oval 53">
                <a:extLst>
                  <a:ext uri="{FF2B5EF4-FFF2-40B4-BE49-F238E27FC236}">
                    <a16:creationId xmlns:a16="http://schemas.microsoft.com/office/drawing/2014/main" id="{271798FD-AADE-CE46-9B6A-EC6D2FFC3869}"/>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5" name="Graphic 54" descr="Tick with solid fill">
                <a:extLst>
                  <a:ext uri="{FF2B5EF4-FFF2-40B4-BE49-F238E27FC236}">
                    <a16:creationId xmlns:a16="http://schemas.microsoft.com/office/drawing/2014/main" id="{3513585B-6865-3D42-897C-FB57F9F76C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6" name="Group 65">
            <a:extLst>
              <a:ext uri="{FF2B5EF4-FFF2-40B4-BE49-F238E27FC236}">
                <a16:creationId xmlns:a16="http://schemas.microsoft.com/office/drawing/2014/main" id="{B2ED61DC-316E-63E9-B7B8-2F9AC708CDFF}"/>
              </a:ext>
            </a:extLst>
          </p:cNvPr>
          <p:cNvGrpSpPr/>
          <p:nvPr/>
        </p:nvGrpSpPr>
        <p:grpSpPr>
          <a:xfrm>
            <a:off x="8575971" y="3578996"/>
            <a:ext cx="2628439" cy="537135"/>
            <a:chOff x="8575971" y="3718478"/>
            <a:chExt cx="2628439" cy="537135"/>
          </a:xfrm>
        </p:grpSpPr>
        <p:sp>
          <p:nvSpPr>
            <p:cNvPr id="9" name="TextBox 8">
              <a:extLst>
                <a:ext uri="{FF2B5EF4-FFF2-40B4-BE49-F238E27FC236}">
                  <a16:creationId xmlns:a16="http://schemas.microsoft.com/office/drawing/2014/main" id="{BA0E91F5-6E3E-E841-BDBB-DA74ED00DB67}"/>
                </a:ext>
              </a:extLst>
            </p:cNvPr>
            <p:cNvSpPr txBox="1"/>
            <p:nvPr/>
          </p:nvSpPr>
          <p:spPr>
            <a:xfrm>
              <a:off x="8815318" y="3718478"/>
              <a:ext cx="2389092"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Content Creation / Campaign planning </a:t>
              </a:r>
            </a:p>
          </p:txBody>
        </p:sp>
        <p:grpSp>
          <p:nvGrpSpPr>
            <p:cNvPr id="56" name="Group 55">
              <a:extLst>
                <a:ext uri="{FF2B5EF4-FFF2-40B4-BE49-F238E27FC236}">
                  <a16:creationId xmlns:a16="http://schemas.microsoft.com/office/drawing/2014/main" id="{BB4756C7-A098-194C-B75F-1C441EE92D58}"/>
                </a:ext>
              </a:extLst>
            </p:cNvPr>
            <p:cNvGrpSpPr>
              <a:grpSpLocks noChangeAspect="1"/>
            </p:cNvGrpSpPr>
            <p:nvPr/>
          </p:nvGrpSpPr>
          <p:grpSpPr>
            <a:xfrm>
              <a:off x="8575971" y="3897045"/>
              <a:ext cx="180000" cy="180000"/>
              <a:chOff x="987132" y="2833781"/>
              <a:chExt cx="268234" cy="268234"/>
            </a:xfrm>
          </p:grpSpPr>
          <p:sp>
            <p:nvSpPr>
              <p:cNvPr id="57" name="Oval 56">
                <a:extLst>
                  <a:ext uri="{FF2B5EF4-FFF2-40B4-BE49-F238E27FC236}">
                    <a16:creationId xmlns:a16="http://schemas.microsoft.com/office/drawing/2014/main" id="{7FEC32A5-13B7-5C4F-A4A3-F788B6A5A4C3}"/>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8" name="Graphic 57" descr="Tick with solid fill">
                <a:extLst>
                  <a:ext uri="{FF2B5EF4-FFF2-40B4-BE49-F238E27FC236}">
                    <a16:creationId xmlns:a16="http://schemas.microsoft.com/office/drawing/2014/main" id="{46F09558-52D2-654B-BE08-0B1FD8886D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5" name="Group 64">
            <a:extLst>
              <a:ext uri="{FF2B5EF4-FFF2-40B4-BE49-F238E27FC236}">
                <a16:creationId xmlns:a16="http://schemas.microsoft.com/office/drawing/2014/main" id="{7570616F-910A-AAC3-FDB8-3A654AB80E1E}"/>
              </a:ext>
            </a:extLst>
          </p:cNvPr>
          <p:cNvGrpSpPr/>
          <p:nvPr/>
        </p:nvGrpSpPr>
        <p:grpSpPr>
          <a:xfrm>
            <a:off x="8575971" y="5283337"/>
            <a:ext cx="2839832" cy="306302"/>
            <a:chOff x="8575971" y="5393699"/>
            <a:chExt cx="2839832" cy="306302"/>
          </a:xfrm>
        </p:grpSpPr>
        <p:sp>
          <p:nvSpPr>
            <p:cNvPr id="11" name="TextBox 10">
              <a:extLst>
                <a:ext uri="{FF2B5EF4-FFF2-40B4-BE49-F238E27FC236}">
                  <a16:creationId xmlns:a16="http://schemas.microsoft.com/office/drawing/2014/main" id="{16FE2F13-67AA-2944-B110-E4C39E1D156A}"/>
                </a:ext>
              </a:extLst>
            </p:cNvPr>
            <p:cNvSpPr txBox="1"/>
            <p:nvPr/>
          </p:nvSpPr>
          <p:spPr>
            <a:xfrm>
              <a:off x="8815318" y="5393699"/>
              <a:ext cx="260048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Territory Planning</a:t>
              </a:r>
            </a:p>
          </p:txBody>
        </p:sp>
        <p:grpSp>
          <p:nvGrpSpPr>
            <p:cNvPr id="59" name="Group 58">
              <a:extLst>
                <a:ext uri="{FF2B5EF4-FFF2-40B4-BE49-F238E27FC236}">
                  <a16:creationId xmlns:a16="http://schemas.microsoft.com/office/drawing/2014/main" id="{94CBE5C7-A331-C74B-85FB-FC0DC2C37CE9}"/>
                </a:ext>
              </a:extLst>
            </p:cNvPr>
            <p:cNvGrpSpPr>
              <a:grpSpLocks noChangeAspect="1"/>
            </p:cNvGrpSpPr>
            <p:nvPr/>
          </p:nvGrpSpPr>
          <p:grpSpPr>
            <a:xfrm>
              <a:off x="8575971" y="5456850"/>
              <a:ext cx="180000" cy="180000"/>
              <a:chOff x="987132" y="2833781"/>
              <a:chExt cx="268234" cy="268234"/>
            </a:xfrm>
          </p:grpSpPr>
          <p:sp>
            <p:nvSpPr>
              <p:cNvPr id="60" name="Oval 59">
                <a:extLst>
                  <a:ext uri="{FF2B5EF4-FFF2-40B4-BE49-F238E27FC236}">
                    <a16:creationId xmlns:a16="http://schemas.microsoft.com/office/drawing/2014/main" id="{C2E4EFA2-4E5E-2B40-A913-FAC394DC66FE}"/>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 name="Graphic 60" descr="Tick with solid fill">
                <a:extLst>
                  <a:ext uri="{FF2B5EF4-FFF2-40B4-BE49-F238E27FC236}">
                    <a16:creationId xmlns:a16="http://schemas.microsoft.com/office/drawing/2014/main" id="{A6F42A5C-BB5D-DC46-901C-F1C9223035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sp>
        <p:nvSpPr>
          <p:cNvPr id="62" name="Rectangle 61">
            <a:extLst>
              <a:ext uri="{FF2B5EF4-FFF2-40B4-BE49-F238E27FC236}">
                <a16:creationId xmlns:a16="http://schemas.microsoft.com/office/drawing/2014/main" id="{D6E27F14-1133-1147-AED6-FE34688A5730}"/>
              </a:ext>
            </a:extLst>
          </p:cNvPr>
          <p:cNvSpPr/>
          <p:nvPr/>
        </p:nvSpPr>
        <p:spPr>
          <a:xfrm>
            <a:off x="948127" y="654529"/>
            <a:ext cx="10585871" cy="553485"/>
          </a:xfrm>
          <a:prstGeom prst="rect">
            <a:avLst/>
          </a:prstGeom>
        </p:spPr>
        <p:txBody>
          <a:bodyPr wrap="square" lIns="91440" tIns="45720" rIns="91440" bIns="45720" anchor="t">
            <a:spAutoFit/>
          </a:bodyPr>
          <a:lstStyle/>
          <a:p>
            <a:pPr marL="0" marR="0" lvl="0" indent="0" algn="ctr" defTabSz="914400" rtl="0" eaLnBrk="1" fontAlgn="auto" latinLnBrk="0" hangingPunct="1">
              <a:lnSpc>
                <a:spcPts val="194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Helvetica" panose="020B0403020202020204" pitchFamily="34" charset="0"/>
                <a:ea typeface="+mn-ea"/>
                <a:cs typeface="+mn-cs"/>
              </a:rPr>
              <a:t>We don’t just want Advantage clients to read our research, we want you to use it in your day to day! </a:t>
            </a:r>
          </a:p>
          <a:p>
            <a:pPr marL="0" marR="0" lvl="0" indent="0" algn="ctr" defTabSz="914400" rtl="0" eaLnBrk="1" fontAlgn="auto" latinLnBrk="0" hangingPunct="1">
              <a:lnSpc>
                <a:spcPts val="194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Helvetica" panose="020B0403020202020204" pitchFamily="34" charset="0"/>
                <a:ea typeface="+mn-ea"/>
                <a:cs typeface="+mn-cs"/>
              </a:rPr>
              <a:t>Below highlights examples of where we recommend using our insights – if you have any questions, please contact your account manager.</a:t>
            </a:r>
            <a:endParaRPr kumimoji="0" lang="en-US" sz="1200" b="1" i="0" u="none" strike="sng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 name="TextBox 3">
            <a:extLst>
              <a:ext uri="{FF2B5EF4-FFF2-40B4-BE49-F238E27FC236}">
                <a16:creationId xmlns:a16="http://schemas.microsoft.com/office/drawing/2014/main" id="{C34B0370-FE80-C9CB-922B-43D9C867530F}"/>
              </a:ext>
            </a:extLst>
          </p:cNvPr>
          <p:cNvSpPr txBox="1"/>
          <p:nvPr/>
        </p:nvSpPr>
        <p:spPr>
          <a:xfrm>
            <a:off x="177284" y="1494320"/>
            <a:ext cx="32041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rPr>
              <a:t>Sales – External</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
        <p:nvSpPr>
          <p:cNvPr id="5" name="TextBox 4">
            <a:extLst>
              <a:ext uri="{FF2B5EF4-FFF2-40B4-BE49-F238E27FC236}">
                <a16:creationId xmlns:a16="http://schemas.microsoft.com/office/drawing/2014/main" id="{0FC85A02-B392-4597-30CC-AF2CB0A6C51F}"/>
              </a:ext>
            </a:extLst>
          </p:cNvPr>
          <p:cNvSpPr txBox="1"/>
          <p:nvPr/>
        </p:nvSpPr>
        <p:spPr>
          <a:xfrm>
            <a:off x="3897506" y="1494320"/>
            <a:ext cx="41449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rPr>
              <a:t>Marketing – External  </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
        <p:nvSpPr>
          <p:cNvPr id="6" name="TextBox 5">
            <a:extLst>
              <a:ext uri="{FF2B5EF4-FFF2-40B4-BE49-F238E27FC236}">
                <a16:creationId xmlns:a16="http://schemas.microsoft.com/office/drawing/2014/main" id="{7B620B88-A0B1-1BA8-7008-403CEC000F80}"/>
              </a:ext>
            </a:extLst>
          </p:cNvPr>
          <p:cNvSpPr txBox="1"/>
          <p:nvPr/>
        </p:nvSpPr>
        <p:spPr>
          <a:xfrm>
            <a:off x="8059931" y="1494320"/>
            <a:ext cx="4127549"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Helvetica"/>
                <a:ea typeface="+mn-ea"/>
                <a:cs typeface="Helvetica"/>
              </a:rPr>
              <a:t>Strategy – Internal </a:t>
            </a:r>
            <a:endParaRPr kumimoji="0" lang="en-US" sz="1800" b="1" i="0" u="none" strike="noStrike" kern="1200" cap="none" spc="0" normalizeH="0" baseline="0" noProof="0">
              <a:ln>
                <a:noFill/>
              </a:ln>
              <a:solidFill>
                <a:srgbClr val="000000"/>
              </a:solidFill>
              <a:effectLst/>
              <a:uLnTx/>
              <a:uFillTx/>
              <a:latin typeface="Calibri" panose="020F0502020204030204"/>
              <a:ea typeface="+mn-ea"/>
              <a:cs typeface="Helvetica"/>
            </a:endParaRPr>
          </a:p>
        </p:txBody>
      </p:sp>
      <p:grpSp>
        <p:nvGrpSpPr>
          <p:cNvPr id="34" name="Group 33">
            <a:extLst>
              <a:ext uri="{FF2B5EF4-FFF2-40B4-BE49-F238E27FC236}">
                <a16:creationId xmlns:a16="http://schemas.microsoft.com/office/drawing/2014/main" id="{121DD7BA-56E9-7D5C-CCAD-68A05FD8C6BC}"/>
              </a:ext>
            </a:extLst>
          </p:cNvPr>
          <p:cNvGrpSpPr/>
          <p:nvPr/>
        </p:nvGrpSpPr>
        <p:grpSpPr>
          <a:xfrm>
            <a:off x="4271573" y="5283337"/>
            <a:ext cx="3332498" cy="306302"/>
            <a:chOff x="4481924" y="5393699"/>
            <a:chExt cx="3332498" cy="306302"/>
          </a:xfrm>
        </p:grpSpPr>
        <p:grpSp>
          <p:nvGrpSpPr>
            <p:cNvPr id="50" name="Group 49">
              <a:extLst>
                <a:ext uri="{FF2B5EF4-FFF2-40B4-BE49-F238E27FC236}">
                  <a16:creationId xmlns:a16="http://schemas.microsoft.com/office/drawing/2014/main" id="{1AB8EC15-DBF5-6C4C-800E-60005BE4EDF5}"/>
                </a:ext>
              </a:extLst>
            </p:cNvPr>
            <p:cNvGrpSpPr>
              <a:grpSpLocks noChangeAspect="1"/>
            </p:cNvGrpSpPr>
            <p:nvPr/>
          </p:nvGrpSpPr>
          <p:grpSpPr>
            <a:xfrm>
              <a:off x="4481924" y="5456850"/>
              <a:ext cx="180000" cy="180000"/>
              <a:chOff x="987132" y="2833781"/>
              <a:chExt cx="268234" cy="268234"/>
            </a:xfrm>
          </p:grpSpPr>
          <p:sp>
            <p:nvSpPr>
              <p:cNvPr id="51" name="Oval 50">
                <a:extLst>
                  <a:ext uri="{FF2B5EF4-FFF2-40B4-BE49-F238E27FC236}">
                    <a16:creationId xmlns:a16="http://schemas.microsoft.com/office/drawing/2014/main" id="{F03ED29B-007B-EC4C-B2B2-0E11E4B5D830}"/>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2" name="Graphic 51" descr="Tick with solid fill">
                <a:extLst>
                  <a:ext uri="{FF2B5EF4-FFF2-40B4-BE49-F238E27FC236}">
                    <a16:creationId xmlns:a16="http://schemas.microsoft.com/office/drawing/2014/main" id="{68300F83-110A-F147-AB76-F2068E27A4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sp>
          <p:nvSpPr>
            <p:cNvPr id="21" name="TextBox 20">
              <a:extLst>
                <a:ext uri="{FF2B5EF4-FFF2-40B4-BE49-F238E27FC236}">
                  <a16:creationId xmlns:a16="http://schemas.microsoft.com/office/drawing/2014/main" id="{CABA99FD-EF18-5B77-7F70-8B0F17F3B3FF}"/>
                </a:ext>
              </a:extLst>
            </p:cNvPr>
            <p:cNvSpPr txBox="1"/>
            <p:nvPr/>
          </p:nvSpPr>
          <p:spPr>
            <a:xfrm>
              <a:off x="4707857" y="5393699"/>
              <a:ext cx="310656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Landing Page Copy</a:t>
              </a:r>
            </a:p>
          </p:txBody>
        </p:sp>
      </p:grpSp>
    </p:spTree>
    <p:extLst>
      <p:ext uri="{BB962C8B-B14F-4D97-AF65-F5344CB8AC3E}">
        <p14:creationId xmlns:p14="http://schemas.microsoft.com/office/powerpoint/2010/main" val="384364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410F87F-8AD4-9EA3-04B2-851BB134C9D8}"/>
              </a:ext>
            </a:extLst>
          </p:cNvPr>
          <p:cNvSpPr>
            <a:spLocks noGrp="1"/>
          </p:cNvSpPr>
          <p:nvPr>
            <p:ph sz="quarter" idx="11"/>
          </p:nvPr>
        </p:nvSpPr>
        <p:spPr/>
        <p:txBody>
          <a:bodyPr/>
          <a:lstStyle/>
          <a:p>
            <a:r>
              <a:rPr lang="en-PH"/>
              <a:t>Large enterprise</a:t>
            </a:r>
          </a:p>
          <a:p>
            <a:r>
              <a:rPr lang="en-PH" sz="2800" b="0"/>
              <a:t>(&gt;10,000 emp.)</a:t>
            </a:r>
          </a:p>
        </p:txBody>
      </p:sp>
    </p:spTree>
    <p:extLst>
      <p:ext uri="{BB962C8B-B14F-4D97-AF65-F5344CB8AC3E}">
        <p14:creationId xmlns:p14="http://schemas.microsoft.com/office/powerpoint/2010/main" val="80803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E7828D4A-471D-3F1B-B127-5219D84A649A}"/>
              </a:ext>
            </a:extLst>
          </p:cNvPr>
          <p:cNvSpPr>
            <a:spLocks noGrp="1"/>
          </p:cNvSpPr>
          <p:nvPr>
            <p:ph sz="quarter" idx="10"/>
          </p:nvPr>
        </p:nvSpPr>
        <p:spPr/>
        <p:txBody>
          <a:bodyPr/>
          <a:lstStyle/>
          <a:p>
            <a:r>
              <a:rPr lang="en-US">
                <a:solidFill>
                  <a:srgbClr val="000000"/>
                </a:solidFill>
                <a:latin typeface="Helvetica"/>
                <a:cs typeface="Helvetica"/>
              </a:rPr>
              <a:t>Percentage investing in the next 12 months</a:t>
            </a:r>
          </a:p>
          <a:p>
            <a:endParaRPr lang="en-PH"/>
          </a:p>
        </p:txBody>
      </p:sp>
      <p:sp>
        <p:nvSpPr>
          <p:cNvPr id="10" name="Content Placeholder 9">
            <a:extLst>
              <a:ext uri="{FF2B5EF4-FFF2-40B4-BE49-F238E27FC236}">
                <a16:creationId xmlns:a16="http://schemas.microsoft.com/office/drawing/2014/main" id="{991C52A5-6A49-3C0D-B68D-AEEFE1350057}"/>
              </a:ext>
            </a:extLst>
          </p:cNvPr>
          <p:cNvSpPr>
            <a:spLocks noGrp="1"/>
          </p:cNvSpPr>
          <p:nvPr>
            <p:ph sz="quarter" idx="11"/>
          </p:nvPr>
        </p:nvSpPr>
        <p:spPr/>
        <p:txBody>
          <a:bodyPr/>
          <a:lstStyle/>
          <a:p>
            <a:r>
              <a:rPr lang="en-US"/>
              <a:t>Source: ADAPT Cloud and Infrastructure Edge Survey in Jul 2026: 121 Australian Infrastructure leaders, 26 from Large Enterprises.</a:t>
            </a:r>
          </a:p>
          <a:p>
            <a:endParaRPr lang="en-PH"/>
          </a:p>
        </p:txBody>
      </p:sp>
      <p:pic>
        <p:nvPicPr>
          <p:cNvPr id="11" name="Graphic 10">
            <a:extLst>
              <a:ext uri="{FF2B5EF4-FFF2-40B4-BE49-F238E27FC236}">
                <a16:creationId xmlns:a16="http://schemas.microsoft.com/office/drawing/2014/main" id="{C9F05C56-E469-7EFA-EA3E-6F6A2B5ACD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7011" y="892178"/>
            <a:ext cx="11817978" cy="5451230"/>
          </a:xfrm>
          <a:prstGeom prst="rect">
            <a:avLst/>
          </a:prstGeom>
        </p:spPr>
      </p:pic>
    </p:spTree>
    <p:extLst>
      <p:ext uri="{BB962C8B-B14F-4D97-AF65-F5344CB8AC3E}">
        <p14:creationId xmlns:p14="http://schemas.microsoft.com/office/powerpoint/2010/main" val="194275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E1A54D2-E944-FF8D-993A-659BF6F26B31}"/>
              </a:ext>
            </a:extLst>
          </p:cNvPr>
          <p:cNvSpPr>
            <a:spLocks noGrp="1"/>
          </p:cNvSpPr>
          <p:nvPr>
            <p:ph sz="quarter" idx="10"/>
          </p:nvPr>
        </p:nvSpPr>
        <p:spPr/>
        <p:txBody>
          <a:bodyPr/>
          <a:lstStyle/>
          <a:p>
            <a:r>
              <a:rPr lang="en-US">
                <a:latin typeface="Helvetica"/>
                <a:cs typeface="Helvetica"/>
              </a:rPr>
              <a:t>Infrastructure workloads: Large enterprise (&gt;10,000 emp.)</a:t>
            </a:r>
          </a:p>
        </p:txBody>
      </p:sp>
      <p:sp>
        <p:nvSpPr>
          <p:cNvPr id="9" name="Content Placeholder 8">
            <a:extLst>
              <a:ext uri="{FF2B5EF4-FFF2-40B4-BE49-F238E27FC236}">
                <a16:creationId xmlns:a16="http://schemas.microsoft.com/office/drawing/2014/main" id="{EA7F35D8-0AB6-47A8-D89E-744B54260698}"/>
              </a:ext>
            </a:extLst>
          </p:cNvPr>
          <p:cNvSpPr>
            <a:spLocks noGrp="1"/>
          </p:cNvSpPr>
          <p:nvPr>
            <p:ph sz="quarter" idx="11"/>
          </p:nvPr>
        </p:nvSpPr>
        <p:spPr/>
        <p:txBody>
          <a:bodyPr/>
          <a:lstStyle/>
          <a:p>
            <a:r>
              <a:rPr lang="en-US"/>
              <a:t>Source: ADAPT Cloud and Infrastructure Edge Survey in Jul 2026: 94 Australian Infrastructure leaders, 21 from Large Enterprises.</a:t>
            </a:r>
          </a:p>
          <a:p>
            <a:endParaRPr lang="en-PH"/>
          </a:p>
        </p:txBody>
      </p:sp>
      <p:pic>
        <p:nvPicPr>
          <p:cNvPr id="5" name="Graphic 4">
            <a:extLst>
              <a:ext uri="{FF2B5EF4-FFF2-40B4-BE49-F238E27FC236}">
                <a16:creationId xmlns:a16="http://schemas.microsoft.com/office/drawing/2014/main" id="{1FD0F62A-D26B-8A3D-0E70-4F9F0A3F08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5675" y="834682"/>
            <a:ext cx="11740650" cy="5532564"/>
          </a:xfrm>
          <a:prstGeom prst="rect">
            <a:avLst/>
          </a:prstGeom>
        </p:spPr>
      </p:pic>
    </p:spTree>
    <p:extLst>
      <p:ext uri="{BB962C8B-B14F-4D97-AF65-F5344CB8AC3E}">
        <p14:creationId xmlns:p14="http://schemas.microsoft.com/office/powerpoint/2010/main" val="205958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110B2-7BFD-F2AF-541E-C8EC275B45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0A97B0-D986-A28C-5FE3-CC9343BE967B}"/>
              </a:ext>
            </a:extLst>
          </p:cNvPr>
          <p:cNvSpPr>
            <a:spLocks noGrp="1"/>
          </p:cNvSpPr>
          <p:nvPr>
            <p:ph sz="quarter" idx="11"/>
          </p:nvPr>
        </p:nvSpPr>
        <p:spPr/>
        <p:txBody>
          <a:bodyPr/>
          <a:lstStyle/>
          <a:p>
            <a:pPr>
              <a:spcAft>
                <a:spcPts val="600"/>
              </a:spcAft>
            </a:pPr>
            <a:r>
              <a:rPr lang="en-US">
                <a:latin typeface="Helvetica"/>
                <a:cs typeface="Helvetica"/>
              </a:rPr>
              <a:t>Enterprise</a:t>
            </a:r>
          </a:p>
          <a:p>
            <a:pPr>
              <a:spcAft>
                <a:spcPts val="600"/>
              </a:spcAft>
            </a:pPr>
            <a:r>
              <a:rPr lang="en-US" sz="2800" b="0">
                <a:latin typeface="Helvetica"/>
                <a:cs typeface="Helvetica"/>
              </a:rPr>
              <a:t>(2501 to 10,000 emp.)</a:t>
            </a:r>
          </a:p>
        </p:txBody>
      </p:sp>
    </p:spTree>
    <p:extLst>
      <p:ext uri="{BB962C8B-B14F-4D97-AF65-F5344CB8AC3E}">
        <p14:creationId xmlns:p14="http://schemas.microsoft.com/office/powerpoint/2010/main" val="220376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D919CB-ABF8-8460-BAB3-81A42862523B}"/>
              </a:ext>
            </a:extLst>
          </p:cNvPr>
          <p:cNvSpPr>
            <a:spLocks noGrp="1"/>
          </p:cNvSpPr>
          <p:nvPr>
            <p:ph sz="quarter" idx="10"/>
          </p:nvPr>
        </p:nvSpPr>
        <p:spPr/>
        <p:txBody>
          <a:bodyPr/>
          <a:lstStyle/>
          <a:p>
            <a:r>
              <a:rPr lang="en-US">
                <a:solidFill>
                  <a:srgbClr val="000000"/>
                </a:solidFill>
                <a:latin typeface="Helvetica"/>
                <a:cs typeface="Helvetica"/>
              </a:rPr>
              <a:t>Percentage investing in the next 12 months</a:t>
            </a:r>
          </a:p>
          <a:p>
            <a:endParaRPr lang="en-PH"/>
          </a:p>
        </p:txBody>
      </p:sp>
      <p:sp>
        <p:nvSpPr>
          <p:cNvPr id="10" name="Content Placeholder 9">
            <a:extLst>
              <a:ext uri="{FF2B5EF4-FFF2-40B4-BE49-F238E27FC236}">
                <a16:creationId xmlns:a16="http://schemas.microsoft.com/office/drawing/2014/main" id="{1CB529FC-2978-D76C-2060-2C19F144C8AC}"/>
              </a:ext>
            </a:extLst>
          </p:cNvPr>
          <p:cNvSpPr>
            <a:spLocks noGrp="1"/>
          </p:cNvSpPr>
          <p:nvPr>
            <p:ph sz="quarter" idx="11"/>
          </p:nvPr>
        </p:nvSpPr>
        <p:spPr/>
        <p:txBody>
          <a:bodyPr/>
          <a:lstStyle/>
          <a:p>
            <a:r>
              <a:rPr lang="en-US">
                <a:latin typeface="Helvetica Neue" panose="02000503000000020004" pitchFamily="2"/>
                <a:cs typeface="Helvetica Neue" panose="02000503000000020004" pitchFamily="2"/>
              </a:rPr>
              <a:t>Source: ADAPT Cloud and Infrastructure Edge Survey in Jul 2026: 121 Australian Infrastructure leaders, 44 from Enterprises.</a:t>
            </a:r>
          </a:p>
        </p:txBody>
      </p:sp>
      <p:pic>
        <p:nvPicPr>
          <p:cNvPr id="11" name="Graphic 10">
            <a:extLst>
              <a:ext uri="{FF2B5EF4-FFF2-40B4-BE49-F238E27FC236}">
                <a16:creationId xmlns:a16="http://schemas.microsoft.com/office/drawing/2014/main" id="{3E37BE41-AF33-8D61-73A8-2C4649B395A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1902" y="892178"/>
            <a:ext cx="11748196" cy="5451230"/>
          </a:xfrm>
          <a:prstGeom prst="rect">
            <a:avLst/>
          </a:prstGeom>
        </p:spPr>
      </p:pic>
    </p:spTree>
    <p:extLst>
      <p:ext uri="{BB962C8B-B14F-4D97-AF65-F5344CB8AC3E}">
        <p14:creationId xmlns:p14="http://schemas.microsoft.com/office/powerpoint/2010/main" val="2040504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3FE0FD1-CD16-0D6C-42A0-40BDC74D4F44}"/>
              </a:ext>
            </a:extLst>
          </p:cNvPr>
          <p:cNvSpPr>
            <a:spLocks noGrp="1"/>
          </p:cNvSpPr>
          <p:nvPr>
            <p:ph sz="quarter" idx="10"/>
          </p:nvPr>
        </p:nvSpPr>
        <p:spPr/>
        <p:txBody>
          <a:bodyPr/>
          <a:lstStyle/>
          <a:p>
            <a:r>
              <a:rPr lang="en-US">
                <a:solidFill>
                  <a:srgbClr val="000000"/>
                </a:solidFill>
                <a:latin typeface="Helvetica"/>
                <a:cs typeface="Helvetica"/>
              </a:rPr>
              <a:t>Infrastructure workloads: Enterprise (2501 to 10,000 emp.)</a:t>
            </a:r>
          </a:p>
          <a:p>
            <a:endParaRPr lang="en-PH"/>
          </a:p>
        </p:txBody>
      </p:sp>
      <p:sp>
        <p:nvSpPr>
          <p:cNvPr id="16" name="Content Placeholder 15">
            <a:extLst>
              <a:ext uri="{FF2B5EF4-FFF2-40B4-BE49-F238E27FC236}">
                <a16:creationId xmlns:a16="http://schemas.microsoft.com/office/drawing/2014/main" id="{AC2549FC-B670-B9BF-F60F-87CBA0F669A3}"/>
              </a:ext>
            </a:extLst>
          </p:cNvPr>
          <p:cNvSpPr>
            <a:spLocks noGrp="1"/>
          </p:cNvSpPr>
          <p:nvPr>
            <p:ph sz="quarter" idx="11"/>
          </p:nvPr>
        </p:nvSpPr>
        <p:spPr/>
        <p:txBody>
          <a:bodyPr/>
          <a:lstStyle/>
          <a:p>
            <a:r>
              <a:rPr lang="en-US"/>
              <a:t>Source: ADAPT Cloud and Infrastructure Edge Survey in Jul 2026: 94 Australian Infrastructure leaders, 37 from Enterprises.</a:t>
            </a:r>
          </a:p>
          <a:p>
            <a:endParaRPr lang="en-PH"/>
          </a:p>
        </p:txBody>
      </p:sp>
      <p:pic>
        <p:nvPicPr>
          <p:cNvPr id="3" name="Graphic 2">
            <a:extLst>
              <a:ext uri="{FF2B5EF4-FFF2-40B4-BE49-F238E27FC236}">
                <a16:creationId xmlns:a16="http://schemas.microsoft.com/office/drawing/2014/main" id="{12DDCD73-C4D8-7C0E-EFC0-14E282A7790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5675" y="850385"/>
            <a:ext cx="11740650" cy="5501157"/>
          </a:xfrm>
          <a:prstGeom prst="rect">
            <a:avLst/>
          </a:prstGeom>
        </p:spPr>
      </p:pic>
    </p:spTree>
    <p:extLst>
      <p:ext uri="{BB962C8B-B14F-4D97-AF65-F5344CB8AC3E}">
        <p14:creationId xmlns:p14="http://schemas.microsoft.com/office/powerpoint/2010/main" val="398220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A4A2-D589-D7B1-2239-0494E2280A2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5352812-E3DB-644C-3896-7675056F7C7C}"/>
              </a:ext>
            </a:extLst>
          </p:cNvPr>
          <p:cNvSpPr>
            <a:spLocks noGrp="1"/>
          </p:cNvSpPr>
          <p:nvPr>
            <p:ph sz="quarter" idx="11"/>
          </p:nvPr>
        </p:nvSpPr>
        <p:spPr/>
        <p:txBody>
          <a:bodyPr/>
          <a:lstStyle/>
          <a:p>
            <a:r>
              <a:rPr lang="en-PH"/>
              <a:t>Mid-market</a:t>
            </a:r>
          </a:p>
          <a:p>
            <a:r>
              <a:rPr lang="en-PH" sz="2800" b="0"/>
              <a:t>(501 to 2500 emp.)</a:t>
            </a:r>
          </a:p>
          <a:p>
            <a:endParaRPr lang="en-PH"/>
          </a:p>
        </p:txBody>
      </p:sp>
    </p:spTree>
    <p:extLst>
      <p:ext uri="{BB962C8B-B14F-4D97-AF65-F5344CB8AC3E}">
        <p14:creationId xmlns:p14="http://schemas.microsoft.com/office/powerpoint/2010/main" val="185693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2518209-B0B3-A258-87BE-A95BAE862C63}"/>
              </a:ext>
            </a:extLst>
          </p:cNvPr>
          <p:cNvSpPr>
            <a:spLocks noGrp="1"/>
          </p:cNvSpPr>
          <p:nvPr>
            <p:ph sz="quarter" idx="10"/>
          </p:nvPr>
        </p:nvSpPr>
        <p:spPr/>
        <p:txBody>
          <a:bodyPr/>
          <a:lstStyle/>
          <a:p>
            <a:r>
              <a:rPr lang="en-US">
                <a:solidFill>
                  <a:srgbClr val="000000"/>
                </a:solidFill>
                <a:latin typeface="Helvetica"/>
                <a:cs typeface="Helvetica"/>
              </a:rPr>
              <a:t>Percentage investing in the next 12 months</a:t>
            </a:r>
            <a:endParaRPr lang="en-GB" sz="2000">
              <a:solidFill>
                <a:srgbClr val="000000"/>
              </a:solidFill>
            </a:endParaRPr>
          </a:p>
        </p:txBody>
      </p:sp>
      <p:sp>
        <p:nvSpPr>
          <p:cNvPr id="8" name="Content Placeholder 7">
            <a:extLst>
              <a:ext uri="{FF2B5EF4-FFF2-40B4-BE49-F238E27FC236}">
                <a16:creationId xmlns:a16="http://schemas.microsoft.com/office/drawing/2014/main" id="{94B406E3-2A54-7319-08D5-AD6FFCC75F31}"/>
              </a:ext>
            </a:extLst>
          </p:cNvPr>
          <p:cNvSpPr>
            <a:spLocks noGrp="1"/>
          </p:cNvSpPr>
          <p:nvPr>
            <p:ph sz="quarter" idx="11"/>
          </p:nvPr>
        </p:nvSpPr>
        <p:spPr/>
        <p:txBody>
          <a:bodyPr/>
          <a:lstStyle/>
          <a:p>
            <a:r>
              <a:rPr lang="en-US"/>
              <a:t>Source: ADAPT Cloud and Infrastructure Edge Survey in Jul 2026: 121 Australian Infrastructure leaders, 29 from Mid-Market.</a:t>
            </a:r>
          </a:p>
          <a:p>
            <a:endParaRPr lang="en-PH"/>
          </a:p>
        </p:txBody>
      </p:sp>
      <p:pic>
        <p:nvPicPr>
          <p:cNvPr id="9" name="Graphic 8">
            <a:extLst>
              <a:ext uri="{FF2B5EF4-FFF2-40B4-BE49-F238E27FC236}">
                <a16:creationId xmlns:a16="http://schemas.microsoft.com/office/drawing/2014/main" id="{B940D68B-609B-1FCB-DAC9-DF7EB12969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98177" y="892178"/>
            <a:ext cx="11795646" cy="5451230"/>
          </a:xfrm>
          <a:prstGeom prst="rect">
            <a:avLst/>
          </a:prstGeom>
        </p:spPr>
      </p:pic>
    </p:spTree>
    <p:extLst>
      <p:ext uri="{BB962C8B-B14F-4D97-AF65-F5344CB8AC3E}">
        <p14:creationId xmlns:p14="http://schemas.microsoft.com/office/powerpoint/2010/main" val="323651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4FC7B429-7883-37ED-AEEC-88219B707278}"/>
              </a:ext>
            </a:extLst>
          </p:cNvPr>
          <p:cNvSpPr>
            <a:spLocks noGrp="1"/>
          </p:cNvSpPr>
          <p:nvPr>
            <p:ph sz="quarter" idx="10"/>
          </p:nvPr>
        </p:nvSpPr>
        <p:spPr/>
        <p:txBody>
          <a:bodyPr/>
          <a:lstStyle/>
          <a:p>
            <a:r>
              <a:rPr lang="en-US">
                <a:solidFill>
                  <a:srgbClr val="000000"/>
                </a:solidFill>
                <a:latin typeface="Helvetica"/>
                <a:cs typeface="Helvetica"/>
              </a:rPr>
              <a:t>Infrastructure workloads: Mid-market (501 to 2500 emp.)</a:t>
            </a:r>
          </a:p>
        </p:txBody>
      </p:sp>
      <p:sp>
        <p:nvSpPr>
          <p:cNvPr id="16" name="Content Placeholder 15">
            <a:extLst>
              <a:ext uri="{FF2B5EF4-FFF2-40B4-BE49-F238E27FC236}">
                <a16:creationId xmlns:a16="http://schemas.microsoft.com/office/drawing/2014/main" id="{F10318CC-030F-C2F0-EB24-DF7ED19C44A4}"/>
              </a:ext>
            </a:extLst>
          </p:cNvPr>
          <p:cNvSpPr>
            <a:spLocks noGrp="1"/>
          </p:cNvSpPr>
          <p:nvPr>
            <p:ph sz="quarter" idx="11"/>
          </p:nvPr>
        </p:nvSpPr>
        <p:spPr/>
        <p:txBody>
          <a:bodyPr/>
          <a:lstStyle/>
          <a:p>
            <a:r>
              <a:rPr lang="en-US"/>
              <a:t>Source: ADAPT Cloud and Infrastructure Edge Survey in Jul 2026: 94 Australian Infrastructure leaders, 28 from Mid-Market.</a:t>
            </a:r>
          </a:p>
          <a:p>
            <a:endParaRPr lang="en-PH"/>
          </a:p>
        </p:txBody>
      </p:sp>
      <p:pic>
        <p:nvPicPr>
          <p:cNvPr id="5" name="Graphic 4">
            <a:extLst>
              <a:ext uri="{FF2B5EF4-FFF2-40B4-BE49-F238E27FC236}">
                <a16:creationId xmlns:a16="http://schemas.microsoft.com/office/drawing/2014/main" id="{16F534FB-F116-5422-CB60-AF9CD56BAFD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5676" y="834682"/>
            <a:ext cx="11740647" cy="5532564"/>
          </a:xfrm>
          <a:prstGeom prst="rect">
            <a:avLst/>
          </a:prstGeom>
        </p:spPr>
      </p:pic>
    </p:spTree>
    <p:extLst>
      <p:ext uri="{BB962C8B-B14F-4D97-AF65-F5344CB8AC3E}">
        <p14:creationId xmlns:p14="http://schemas.microsoft.com/office/powerpoint/2010/main" val="297269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30504-016D-F967-51F0-2D849137DE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33F415-56D4-27CA-E35E-EF112B97525E}"/>
              </a:ext>
            </a:extLst>
          </p:cNvPr>
          <p:cNvSpPr>
            <a:spLocks noGrp="1"/>
          </p:cNvSpPr>
          <p:nvPr>
            <p:ph sz="quarter" idx="11"/>
          </p:nvPr>
        </p:nvSpPr>
        <p:spPr/>
        <p:txBody>
          <a:bodyPr/>
          <a:lstStyle/>
          <a:p>
            <a:r>
              <a:rPr lang="en-PH"/>
              <a:t>Small/medium corporate</a:t>
            </a:r>
          </a:p>
          <a:p>
            <a:r>
              <a:rPr lang="en-PH" sz="2800" b="0"/>
              <a:t>(1-500 emp.)</a:t>
            </a:r>
          </a:p>
          <a:p>
            <a:endParaRPr lang="en-PH"/>
          </a:p>
        </p:txBody>
      </p:sp>
    </p:spTree>
    <p:extLst>
      <p:ext uri="{BB962C8B-B14F-4D97-AF65-F5344CB8AC3E}">
        <p14:creationId xmlns:p14="http://schemas.microsoft.com/office/powerpoint/2010/main" val="309243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D1C6280-6CD3-CBC7-65AA-95D9CD5B3CC7}"/>
              </a:ext>
            </a:extLst>
          </p:cNvPr>
          <p:cNvSpPr>
            <a:spLocks noGrp="1"/>
          </p:cNvSpPr>
          <p:nvPr>
            <p:ph sz="quarter" idx="10"/>
          </p:nvPr>
        </p:nvSpPr>
        <p:spPr/>
        <p:txBody>
          <a:bodyPr/>
          <a:lstStyle/>
          <a:p>
            <a:r>
              <a:rPr lang="en-US">
                <a:solidFill>
                  <a:srgbClr val="000000"/>
                </a:solidFill>
                <a:latin typeface="Helvetica"/>
                <a:cs typeface="Helvetica"/>
              </a:rPr>
              <a:t>Percentage investing in the next 12 months</a:t>
            </a:r>
          </a:p>
          <a:p>
            <a:endParaRPr lang="en-PH"/>
          </a:p>
        </p:txBody>
      </p:sp>
      <p:sp>
        <p:nvSpPr>
          <p:cNvPr id="10" name="Content Placeholder 9">
            <a:extLst>
              <a:ext uri="{FF2B5EF4-FFF2-40B4-BE49-F238E27FC236}">
                <a16:creationId xmlns:a16="http://schemas.microsoft.com/office/drawing/2014/main" id="{84BAB84B-AAF9-EFAF-71CB-F0B50DBC5F3A}"/>
              </a:ext>
            </a:extLst>
          </p:cNvPr>
          <p:cNvSpPr>
            <a:spLocks noGrp="1"/>
          </p:cNvSpPr>
          <p:nvPr>
            <p:ph sz="quarter" idx="11"/>
          </p:nvPr>
        </p:nvSpPr>
        <p:spPr/>
        <p:txBody>
          <a:bodyPr/>
          <a:lstStyle/>
          <a:p>
            <a:r>
              <a:rPr lang="en-US"/>
              <a:t>Source: ADAPT Cloud and Infrastructure Edge Survey in Jul 2026: 121 Australian Infrastructure leaders, 22 from Small-Medium Businesses.</a:t>
            </a:r>
          </a:p>
          <a:p>
            <a:endParaRPr lang="en-PH"/>
          </a:p>
        </p:txBody>
      </p:sp>
      <p:pic>
        <p:nvPicPr>
          <p:cNvPr id="11" name="Graphic 10">
            <a:extLst>
              <a:ext uri="{FF2B5EF4-FFF2-40B4-BE49-F238E27FC236}">
                <a16:creationId xmlns:a16="http://schemas.microsoft.com/office/drawing/2014/main" id="{52BAB7F6-84E2-D6B3-D690-05908F4970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98177" y="892178"/>
            <a:ext cx="11795646" cy="5451230"/>
          </a:xfrm>
          <a:prstGeom prst="rect">
            <a:avLst/>
          </a:prstGeom>
        </p:spPr>
      </p:pic>
    </p:spTree>
    <p:extLst>
      <p:ext uri="{BB962C8B-B14F-4D97-AF65-F5344CB8AC3E}">
        <p14:creationId xmlns:p14="http://schemas.microsoft.com/office/powerpoint/2010/main" val="327089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3EB0F6A9-8F24-C2AD-1B25-A3439A050326}"/>
              </a:ext>
            </a:extLst>
          </p:cNvPr>
          <p:cNvSpPr>
            <a:spLocks noGrp="1"/>
          </p:cNvSpPr>
          <p:nvPr>
            <p:ph sz="quarter" idx="10"/>
          </p:nvPr>
        </p:nvSpPr>
        <p:spPr/>
        <p:txBody>
          <a:bodyPr/>
          <a:lstStyle/>
          <a:p>
            <a:r>
              <a:rPr lang="en-US"/>
              <a:t>Infrastructure workloads: Small/medium corporate (1-500 emp.)</a:t>
            </a:r>
          </a:p>
        </p:txBody>
      </p:sp>
      <p:sp>
        <p:nvSpPr>
          <p:cNvPr id="16" name="Content Placeholder 15">
            <a:extLst>
              <a:ext uri="{FF2B5EF4-FFF2-40B4-BE49-F238E27FC236}">
                <a16:creationId xmlns:a16="http://schemas.microsoft.com/office/drawing/2014/main" id="{7EF34822-F4D0-A4FD-E585-82318E7B9454}"/>
              </a:ext>
            </a:extLst>
          </p:cNvPr>
          <p:cNvSpPr>
            <a:spLocks noGrp="1"/>
          </p:cNvSpPr>
          <p:nvPr>
            <p:ph sz="quarter" idx="11"/>
          </p:nvPr>
        </p:nvSpPr>
        <p:spPr/>
        <p:txBody>
          <a:bodyPr/>
          <a:lstStyle/>
          <a:p>
            <a:r>
              <a:rPr lang="en-US"/>
              <a:t>Source: ADAPT Cloud and Infrastructure Edge Survey in Jul 2026: 94 Australian Infrastructure leaders, 15 from Small-Medium Businesses.</a:t>
            </a:r>
          </a:p>
          <a:p>
            <a:endParaRPr lang="en-PH"/>
          </a:p>
        </p:txBody>
      </p:sp>
      <p:pic>
        <p:nvPicPr>
          <p:cNvPr id="3" name="Graphic 2">
            <a:extLst>
              <a:ext uri="{FF2B5EF4-FFF2-40B4-BE49-F238E27FC236}">
                <a16:creationId xmlns:a16="http://schemas.microsoft.com/office/drawing/2014/main" id="{53603264-3B32-7FE2-EE19-61A9B6F046E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5675" y="838869"/>
            <a:ext cx="11740650" cy="5524190"/>
          </a:xfrm>
          <a:prstGeom prst="rect">
            <a:avLst/>
          </a:prstGeom>
        </p:spPr>
      </p:pic>
    </p:spTree>
    <p:extLst>
      <p:ext uri="{BB962C8B-B14F-4D97-AF65-F5344CB8AC3E}">
        <p14:creationId xmlns:p14="http://schemas.microsoft.com/office/powerpoint/2010/main" val="281321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C4B51D6-81A6-4071-2DAF-97228B5ADE1A}"/>
              </a:ext>
            </a:extLst>
          </p:cNvPr>
          <p:cNvSpPr>
            <a:spLocks noGrp="1"/>
          </p:cNvSpPr>
          <p:nvPr>
            <p:ph sz="quarter" idx="10"/>
          </p:nvPr>
        </p:nvSpPr>
        <p:spPr/>
        <p:txBody>
          <a:bodyPr/>
          <a:lstStyle/>
          <a:p>
            <a:r>
              <a:rPr lang="en-PH"/>
              <a:t>Survey demographics: Australian Infrastructure Leaders in 2026</a:t>
            </a:r>
          </a:p>
        </p:txBody>
      </p:sp>
      <p:pic>
        <p:nvPicPr>
          <p:cNvPr id="3" name="Graphic 2">
            <a:extLst>
              <a:ext uri="{FF2B5EF4-FFF2-40B4-BE49-F238E27FC236}">
                <a16:creationId xmlns:a16="http://schemas.microsoft.com/office/drawing/2014/main" id="{2D83A9E0-C35F-FAF0-AAFE-134D3F2296F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07104" y="780278"/>
            <a:ext cx="11777792" cy="5779766"/>
          </a:xfrm>
          <a:prstGeom prst="rect">
            <a:avLst/>
          </a:prstGeom>
        </p:spPr>
      </p:pic>
    </p:spTree>
    <p:extLst>
      <p:ext uri="{BB962C8B-B14F-4D97-AF65-F5344CB8AC3E}">
        <p14:creationId xmlns:p14="http://schemas.microsoft.com/office/powerpoint/2010/main" val="2635136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a:t>
            </a:r>
            <a:r>
              <a:rPr kumimoji="0" lang="en-US" sz="1100" b="0" i="0" u="none" strike="noStrike" kern="1200" cap="none" spc="0" normalizeH="0" baseline="0" noProof="0">
                <a:ln>
                  <a:noFill/>
                </a:ln>
                <a:solidFill>
                  <a:prstClr val="black"/>
                </a:solidFill>
                <a:effectLst/>
                <a:uLnTx/>
                <a:uFillTx/>
                <a:latin typeface="Helvetica"/>
                <a:ea typeface="+mn-ea"/>
                <a:cs typeface="Helvetica"/>
              </a:rPr>
              <a:t>It is generally accepted in statistics that as sample size increases, analysts make fewer assumptions about the data, resulting in statistics that more accurately represent the truth</a:t>
            </a:r>
            <a:r>
              <a:rPr kumimoji="0" lang="en-GB" sz="1100" b="0" i="0" u="none" strike="noStrike" kern="1200" cap="none" spc="0" normalizeH="0" baseline="0" noProof="0">
                <a:ln>
                  <a:noFill/>
                </a:ln>
                <a:solidFill>
                  <a:prstClr val="black"/>
                </a:solidFill>
                <a:effectLst/>
                <a:uLnTx/>
                <a:uFillTx/>
                <a:latin typeface="Helvetica"/>
                <a:ea typeface="+mn-ea"/>
                <a:cs typeface="Helvetica"/>
              </a:rPr>
              <a:t>.</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US"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US"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show early trends, it's important to </a:t>
            </a:r>
            <a:r>
              <a:rPr kumimoji="0" lang="en-US" sz="1100" b="0" i="0" u="none" strike="noStrike" kern="1200" cap="none" spc="0" normalizeH="0" baseline="0" noProof="0" err="1">
                <a:ln>
                  <a:noFill/>
                </a:ln>
                <a:solidFill>
                  <a:prstClr val="black"/>
                </a:solidFill>
                <a:effectLst/>
                <a:uLnTx/>
                <a:uFillTx/>
                <a:latin typeface="Helvetica"/>
                <a:ea typeface="+mn-ea"/>
                <a:cs typeface="Helvetica"/>
              </a:rPr>
              <a:t>recognise</a:t>
            </a:r>
            <a:r>
              <a:rPr kumimoji="0" lang="en-US" sz="1100" b="0" i="0" u="none" strike="noStrike" kern="1200" cap="none" spc="0" normalizeH="0" baseline="0" noProof="0">
                <a:ln>
                  <a:noFill/>
                </a:ln>
                <a:solidFill>
                  <a:prstClr val="black"/>
                </a:solidFill>
                <a:effectLst/>
                <a:uLnTx/>
                <a:uFillTx/>
                <a:latin typeface="Helvetica"/>
                <a:ea typeface="+mn-ea"/>
                <a:cs typeface="Helvetica"/>
              </a:rPr>
              <a:t> that this doesn't guarantee future respondents will reflect the same trends. For instance, while 100% of respondents in a sample of 10 might invest in AI, it'd be unrealistic to assume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this pattern will hold as the sample size grows. However, if the sample size increases to 20, it's unlikely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endParaRPr kumimoji="0" lang="en-GB" sz="1100" b="0" i="0" u="none" strike="noStrike" kern="1200" cap="none" spc="0" normalizeH="0" baseline="0" noProof="0">
              <a:ln>
                <a:noFill/>
              </a:ln>
              <a:solidFill>
                <a:prstClr val="black"/>
              </a:solidFill>
              <a:effectLst/>
              <a:uLnTx/>
              <a:uFillTx/>
              <a:latin typeface="Helvetica"/>
              <a:ea typeface="+mn-ea"/>
              <a:cs typeface="Helvetica"/>
            </a:endParaRP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DAPT WHITE GRID" hidden="1">
            <a:extLst>
              <a:ext uri="{FF2B5EF4-FFF2-40B4-BE49-F238E27FC236}">
                <a16:creationId xmlns:a16="http://schemas.microsoft.com/office/drawing/2014/main" id="{1E4FEDBB-1810-8FE3-6406-430031A3030D}"/>
              </a:ext>
            </a:extLst>
          </p:cNvPr>
          <p:cNvGrpSpPr>
            <a:grpSpLocks noGrp="1" noUngrp="1" noRot="1" noMove="1" noResize="1"/>
          </p:cNvGrpSpPr>
          <p:nvPr/>
        </p:nvGrpSpPr>
        <p:grpSpPr>
          <a:xfrm>
            <a:off x="0" y="0"/>
            <a:ext cx="12192000" cy="6858000"/>
            <a:chOff x="0" y="0"/>
            <a:chExt cx="12192000" cy="6858000"/>
          </a:xfrm>
        </p:grpSpPr>
        <p:grpSp>
          <p:nvGrpSpPr>
            <p:cNvPr id="7" name="ADAPT GRID GUTTERS">
              <a:extLst>
                <a:ext uri="{FF2B5EF4-FFF2-40B4-BE49-F238E27FC236}">
                  <a16:creationId xmlns:a16="http://schemas.microsoft.com/office/drawing/2014/main" id="{38DBA368-BC2C-EB2F-AD3E-0C54019CFD30}"/>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2" name="Rectangle 31">
                <a:extLst>
                  <a:ext uri="{FF2B5EF4-FFF2-40B4-BE49-F238E27FC236}">
                    <a16:creationId xmlns:a16="http://schemas.microsoft.com/office/drawing/2014/main" id="{B70D2B80-8CBB-5C81-B81C-E1715D01DA49}"/>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3" name="Rectangle 32">
                <a:extLst>
                  <a:ext uri="{FF2B5EF4-FFF2-40B4-BE49-F238E27FC236}">
                    <a16:creationId xmlns:a16="http://schemas.microsoft.com/office/drawing/2014/main" id="{9488BE62-3962-5749-E542-E4B1CDAB49B8}"/>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4" name="Rectangle 33">
                <a:extLst>
                  <a:ext uri="{FF2B5EF4-FFF2-40B4-BE49-F238E27FC236}">
                    <a16:creationId xmlns:a16="http://schemas.microsoft.com/office/drawing/2014/main" id="{E7A5F061-EB41-BDD2-B3F6-B11A6BD8A538}"/>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5" name="Rectangle 34">
                <a:extLst>
                  <a:ext uri="{FF2B5EF4-FFF2-40B4-BE49-F238E27FC236}">
                    <a16:creationId xmlns:a16="http://schemas.microsoft.com/office/drawing/2014/main" id="{689197EA-1786-84E8-2754-89104C322F5B}"/>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6" name="Rectangle 35">
                <a:extLst>
                  <a:ext uri="{FF2B5EF4-FFF2-40B4-BE49-F238E27FC236}">
                    <a16:creationId xmlns:a16="http://schemas.microsoft.com/office/drawing/2014/main" id="{03CC7B3D-2607-F5DA-A610-DE0EF56CA884}"/>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7" name="Rectangle 36">
                <a:extLst>
                  <a:ext uri="{FF2B5EF4-FFF2-40B4-BE49-F238E27FC236}">
                    <a16:creationId xmlns:a16="http://schemas.microsoft.com/office/drawing/2014/main" id="{1A7169B3-2005-D9AF-00C7-812259C70DB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8" name="Rectangle 37">
                <a:extLst>
                  <a:ext uri="{FF2B5EF4-FFF2-40B4-BE49-F238E27FC236}">
                    <a16:creationId xmlns:a16="http://schemas.microsoft.com/office/drawing/2014/main" id="{1398F091-A6C5-A6A3-8AF1-1BD24E71CE68}"/>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9" name="Rectangle 38">
                <a:extLst>
                  <a:ext uri="{FF2B5EF4-FFF2-40B4-BE49-F238E27FC236}">
                    <a16:creationId xmlns:a16="http://schemas.microsoft.com/office/drawing/2014/main" id="{7976AE95-7F9D-FDFD-A1F2-80EA5864BDD5}"/>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0" name="Rectangle 39">
                <a:extLst>
                  <a:ext uri="{FF2B5EF4-FFF2-40B4-BE49-F238E27FC236}">
                    <a16:creationId xmlns:a16="http://schemas.microsoft.com/office/drawing/2014/main" id="{9265B219-4F0B-47F4-E55E-B3EE9C4EC7E7}"/>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1" name="Rectangle 40">
                <a:extLst>
                  <a:ext uri="{FF2B5EF4-FFF2-40B4-BE49-F238E27FC236}">
                    <a16:creationId xmlns:a16="http://schemas.microsoft.com/office/drawing/2014/main" id="{E551EA3F-B655-F1BC-1D5C-75730F2EDDA0}"/>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2" name="Rectangle 41">
                <a:extLst>
                  <a:ext uri="{FF2B5EF4-FFF2-40B4-BE49-F238E27FC236}">
                    <a16:creationId xmlns:a16="http://schemas.microsoft.com/office/drawing/2014/main" id="{C295544A-BA02-26FC-C79F-68815C3F81F4}"/>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3" name="Rectangle 42">
                <a:extLst>
                  <a:ext uri="{FF2B5EF4-FFF2-40B4-BE49-F238E27FC236}">
                    <a16:creationId xmlns:a16="http://schemas.microsoft.com/office/drawing/2014/main" id="{4C7C1736-9047-08F2-3468-C68D548BF65D}"/>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4" name="Rectangle 43">
                <a:extLst>
                  <a:ext uri="{FF2B5EF4-FFF2-40B4-BE49-F238E27FC236}">
                    <a16:creationId xmlns:a16="http://schemas.microsoft.com/office/drawing/2014/main" id="{90688C21-3E1C-9FC8-0960-E40C01903E7C}"/>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5" name="Rectangle 44">
                <a:extLst>
                  <a:ext uri="{FF2B5EF4-FFF2-40B4-BE49-F238E27FC236}">
                    <a16:creationId xmlns:a16="http://schemas.microsoft.com/office/drawing/2014/main" id="{0C56A0EE-F245-B27B-EDD4-E9FD4A3BB98F}"/>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6" name="Rectangle 45">
                <a:extLst>
                  <a:ext uri="{FF2B5EF4-FFF2-40B4-BE49-F238E27FC236}">
                    <a16:creationId xmlns:a16="http://schemas.microsoft.com/office/drawing/2014/main" id="{3532F1CF-38B3-3EEA-7C49-723D4E8919D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7" name="Rectangle 46">
                <a:extLst>
                  <a:ext uri="{FF2B5EF4-FFF2-40B4-BE49-F238E27FC236}">
                    <a16:creationId xmlns:a16="http://schemas.microsoft.com/office/drawing/2014/main" id="{EEBC908D-C237-5324-2074-626CC855128E}"/>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9" name="ADAPT GRID MARGIN">
              <a:extLst>
                <a:ext uri="{FF2B5EF4-FFF2-40B4-BE49-F238E27FC236}">
                  <a16:creationId xmlns:a16="http://schemas.microsoft.com/office/drawing/2014/main" id="{647B2356-339A-93F0-951A-58BCB892F65B}"/>
                </a:ext>
              </a:extLst>
            </p:cNvPr>
            <p:cNvGrpSpPr>
              <a:grpSpLocks noGrp="1" noUngrp="1" noRot="1" noMove="1" noResize="1"/>
            </p:cNvGrpSpPr>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DF2F5C8E-D79B-6A53-F752-29733E1E753D}"/>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29" name="Rectangle 28">
                <a:extLst>
                  <a:ext uri="{FF2B5EF4-FFF2-40B4-BE49-F238E27FC236}">
                    <a16:creationId xmlns:a16="http://schemas.microsoft.com/office/drawing/2014/main" id="{61651C09-BF63-B4DF-C5E6-E773E450B2F5}"/>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0" name="Rectangle 29">
                <a:extLst>
                  <a:ext uri="{FF2B5EF4-FFF2-40B4-BE49-F238E27FC236}">
                    <a16:creationId xmlns:a16="http://schemas.microsoft.com/office/drawing/2014/main" id="{93FD0842-459F-2833-322F-68D393190C2C}"/>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1" name="Rectangle 30">
                <a:extLst>
                  <a:ext uri="{FF2B5EF4-FFF2-40B4-BE49-F238E27FC236}">
                    <a16:creationId xmlns:a16="http://schemas.microsoft.com/office/drawing/2014/main" id="{BCC5A0A8-7B6B-1B03-E34D-9213D415E6E1}"/>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10" name="ADAPT GRID 12x6">
              <a:extLst>
                <a:ext uri="{FF2B5EF4-FFF2-40B4-BE49-F238E27FC236}">
                  <a16:creationId xmlns:a16="http://schemas.microsoft.com/office/drawing/2014/main" id="{1DAE6817-3DE2-BF79-3EA4-1299A89CF16D}"/>
                </a:ext>
              </a:extLst>
            </p:cNvPr>
            <p:cNvGrpSpPr>
              <a:grpSpLocks noGrp="1" noUngrp="1" noRot="1" noMove="1" noResize="1"/>
            </p:cNvGrpSpPr>
            <p:nvPr/>
          </p:nvGrpSpPr>
          <p:grpSpPr>
            <a:xfrm>
              <a:off x="575996" y="575999"/>
              <a:ext cx="11040004" cy="5706002"/>
              <a:chOff x="575996" y="575999"/>
              <a:chExt cx="11040004" cy="5706002"/>
            </a:xfrm>
          </p:grpSpPr>
          <p:cxnSp>
            <p:nvCxnSpPr>
              <p:cNvPr id="11" name="Straight Connector 10">
                <a:extLst>
                  <a:ext uri="{FF2B5EF4-FFF2-40B4-BE49-F238E27FC236}">
                    <a16:creationId xmlns:a16="http://schemas.microsoft.com/office/drawing/2014/main" id="{4E528B3F-81EE-12F5-A14E-EDA1A3910CD9}"/>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A03ADBC3-647F-3E53-E04D-DEB4E5E856F6}"/>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5274AC4D-7B8D-235A-682D-F453CBC03CCF}"/>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456B7E83-A203-14E3-4AF8-FDC7AE810A96}"/>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2FC2A393-0033-9778-F1F1-4632042CC254}"/>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42EEFBAB-2CD7-514A-4C42-C96968C308BA}"/>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920ACC4-5834-42E9-6341-89FD78A5C345}"/>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E54E0BEA-41E0-E9B9-E5D9-6DA65714D331}"/>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9B1EF11F-0C47-0B34-035D-A2E9FCDA62BF}"/>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FC0931D6-5992-F01D-C1F3-D506330E91E8}"/>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561977CF-4859-0AFC-5D13-94A3D63FDD62}"/>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739B898-3325-A493-01C6-3801C583DCD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0EE4EFD-46BA-8954-51C6-471D2ACE967F}"/>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FE1D6AC2-4789-1786-721D-4A6D2EC69B9E}"/>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38FDD2B5-2D22-01BD-4546-B957A46286B3}"/>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F1ED7091-F40B-8847-9935-9E50E291C680}"/>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7" name="Rectangle 26">
                <a:extLst>
                  <a:ext uri="{FF2B5EF4-FFF2-40B4-BE49-F238E27FC236}">
                    <a16:creationId xmlns:a16="http://schemas.microsoft.com/office/drawing/2014/main" id="{31D65793-CF5B-89E2-188D-8902998E29C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sp>
        <p:nvSpPr>
          <p:cNvPr id="49" name="TextBox 48">
            <a:extLst>
              <a:ext uri="{FF2B5EF4-FFF2-40B4-BE49-F238E27FC236}">
                <a16:creationId xmlns:a16="http://schemas.microsoft.com/office/drawing/2014/main" id="{391F0A9C-D7A6-F3D0-9718-F78897F9516A}"/>
              </a:ext>
            </a:extLst>
          </p:cNvPr>
          <p:cNvSpPr txBox="1"/>
          <p:nvPr/>
        </p:nvSpPr>
        <p:spPr>
          <a:xfrm>
            <a:off x="1710212" y="1598228"/>
            <a:ext cx="12093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rPr>
              <a:t>Written by</a:t>
            </a:r>
            <a:endParaRPr kumimoji="0" lang="en-AU"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p:txBody>
      </p:sp>
      <p:sp>
        <p:nvSpPr>
          <p:cNvPr id="50" name="TextBox 49">
            <a:extLst>
              <a:ext uri="{FF2B5EF4-FFF2-40B4-BE49-F238E27FC236}">
                <a16:creationId xmlns:a16="http://schemas.microsoft.com/office/drawing/2014/main" id="{4F410112-4AF6-FB66-2721-2FE791170FB4}"/>
              </a:ext>
            </a:extLst>
          </p:cNvPr>
          <p:cNvSpPr txBox="1"/>
          <p:nvPr/>
        </p:nvSpPr>
        <p:spPr>
          <a:xfrm>
            <a:off x="1710211" y="3428011"/>
            <a:ext cx="8961783" cy="14571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a:cs typeface="Helvetica"/>
              </a:rPr>
              <a:t>Nathan is a versatile Data Analyst at ADAPT, skilled in data gathering, processing, and </a:t>
            </a:r>
            <a:r>
              <a:rPr lang="en-US" sz="1200" err="1">
                <a:solidFill>
                  <a:prstClr val="black"/>
                </a:solidFill>
                <a:latin typeface="Helvetica"/>
                <a:cs typeface="Helvetica"/>
              </a:rPr>
              <a:t>visualisation</a:t>
            </a:r>
            <a:r>
              <a:rPr kumimoji="0" lang="en-US" sz="1200" b="0" i="0" u="none" strike="noStrike" kern="1200" cap="none" spc="0" normalizeH="0" baseline="0" noProof="0">
                <a:ln>
                  <a:noFill/>
                </a:ln>
                <a:solidFill>
                  <a:prstClr val="black"/>
                </a:solidFill>
                <a:effectLst/>
                <a:uLnTx/>
                <a:uFillTx/>
                <a:latin typeface="Helvetica"/>
                <a:cs typeface="Helvetica"/>
              </a:rPr>
              <a:t> across multiple platforms. </a:t>
            </a:r>
            <a:br>
              <a:rPr lang="en-US" sz="1200" b="0" i="0" u="none" strike="noStrike" kern="1200" cap="none" spc="0" normalizeH="0" baseline="0" noProof="0">
                <a:ln>
                  <a:noFill/>
                </a:ln>
                <a:effectLst/>
                <a:uLnTx/>
                <a:uFillTx/>
                <a:latin typeface="Helvetica" panose="020B0403020202020204" pitchFamily="34" charset="0"/>
              </a:rPr>
            </a:br>
            <a:r>
              <a:rPr kumimoji="0" lang="en-US" sz="1200" b="0" i="0" u="none" strike="noStrike" kern="1200" cap="none" spc="0" normalizeH="0" baseline="0" noProof="0">
                <a:ln>
                  <a:noFill/>
                </a:ln>
                <a:solidFill>
                  <a:prstClr val="black"/>
                </a:solidFill>
                <a:effectLst/>
                <a:uLnTx/>
                <a:uFillTx/>
                <a:latin typeface="Helvetica"/>
                <a:cs typeface="Helvetica"/>
              </a:rPr>
              <a:t>He excels in transforming raw data into insights, with proficiency in SQL, dashboard creation, and automated data collection.</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a:cs typeface="Helvetica"/>
              </a:rPr>
              <a:t>Nathan’s diverse experience spans e-commerce and engineering, allowing him to bring a unique perspective to data analysis. </a:t>
            </a:r>
            <a:br>
              <a:rPr lang="en-US" sz="1200" b="0" i="0" u="none" strike="noStrike" kern="1200" cap="none" spc="0" normalizeH="0" baseline="0" noProof="0">
                <a:ln>
                  <a:noFill/>
                </a:ln>
                <a:effectLst/>
                <a:uLnTx/>
                <a:uFillTx/>
                <a:latin typeface="Helvetica" panose="020B0403020202020204" pitchFamily="34" charset="0"/>
              </a:rPr>
            </a:br>
            <a:r>
              <a:rPr kumimoji="0" lang="en-US" sz="1200" b="0" i="0" u="none" strike="noStrike" kern="1200" cap="none" spc="0" normalizeH="0" baseline="0" noProof="0">
                <a:ln>
                  <a:noFill/>
                </a:ln>
                <a:solidFill>
                  <a:prstClr val="black"/>
                </a:solidFill>
                <a:effectLst/>
                <a:uLnTx/>
                <a:uFillTx/>
                <a:latin typeface="Helvetica"/>
                <a:cs typeface="Helvetica"/>
              </a:rPr>
              <a:t>His ability to distill data into clear, impactful reports plays a crucial role in ADAPT’s commitment to delivering innovative, </a:t>
            </a:r>
            <a:br>
              <a:rPr lang="en-US" sz="1200" b="0" i="0" u="none" strike="noStrike" kern="1200" cap="none" spc="0" normalizeH="0" baseline="0" noProof="0">
                <a:ln>
                  <a:noFill/>
                </a:ln>
                <a:effectLst/>
                <a:uLnTx/>
                <a:uFillTx/>
                <a:latin typeface="Helvetica" panose="020B0403020202020204" pitchFamily="34" charset="0"/>
              </a:rPr>
            </a:br>
            <a:r>
              <a:rPr kumimoji="0" lang="en-US" sz="1200" b="0" i="0" u="none" strike="noStrike" kern="1200" cap="none" spc="0" normalizeH="0" baseline="0" noProof="0">
                <a:ln>
                  <a:noFill/>
                </a:ln>
                <a:solidFill>
                  <a:prstClr val="black"/>
                </a:solidFill>
                <a:effectLst/>
                <a:uLnTx/>
                <a:uFillTx/>
                <a:latin typeface="Helvetica"/>
                <a:cs typeface="Helvetica"/>
              </a:rPr>
              <a:t>data-driven solutions for businesses.</a:t>
            </a:r>
          </a:p>
        </p:txBody>
      </p:sp>
      <p:sp>
        <p:nvSpPr>
          <p:cNvPr id="51" name="TextBox 50">
            <a:extLst>
              <a:ext uri="{FF2B5EF4-FFF2-40B4-BE49-F238E27FC236}">
                <a16:creationId xmlns:a16="http://schemas.microsoft.com/office/drawing/2014/main" id="{2E8A588A-8854-6268-EC08-271CAE43F276}"/>
              </a:ext>
            </a:extLst>
          </p:cNvPr>
          <p:cNvSpPr txBox="1"/>
          <p:nvPr/>
        </p:nvSpPr>
        <p:spPr>
          <a:xfrm>
            <a:off x="2796529" y="2690850"/>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Nathan Bustamante </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Junior Data Analyst at ADAPT</a:t>
            </a:r>
          </a:p>
        </p:txBody>
      </p:sp>
      <p:pic>
        <p:nvPicPr>
          <p:cNvPr id="4" name="Picture 3">
            <a:extLst>
              <a:ext uri="{FF2B5EF4-FFF2-40B4-BE49-F238E27FC236}">
                <a16:creationId xmlns:a16="http://schemas.microsoft.com/office/drawing/2014/main" id="{A7E60168-5867-22BD-285B-D3261ABC527F}"/>
              </a:ext>
            </a:extLst>
          </p:cNvPr>
          <p:cNvPicPr>
            <a:picLocks noChangeAspect="1"/>
          </p:cNvPicPr>
          <p:nvPr/>
        </p:nvPicPr>
        <p:blipFill>
          <a:blip r:embed="rId3">
            <a:extLst>
              <a:ext uri="{28A0092B-C50C-407E-A947-70E740481C1C}">
                <a14:useLocalDpi xmlns:a14="http://schemas.microsoft.com/office/drawing/2010/main" val="0"/>
              </a:ext>
            </a:extLst>
          </a:blip>
          <a:srcRect l="15067" t="109" r="16005" b="44514"/>
          <a:stretch>
            <a:fillRect/>
          </a:stretch>
        </p:blipFill>
        <p:spPr>
          <a:xfrm>
            <a:off x="1788121" y="2005723"/>
            <a:ext cx="937991" cy="1076898"/>
          </a:xfrm>
          <a:prstGeom prst="round2DiagRect">
            <a:avLst>
              <a:gd name="adj1" fmla="val 0"/>
              <a:gd name="adj2" fmla="val 0"/>
            </a:avLst>
          </a:prstGeom>
          <a:ln w="3175" cap="sq">
            <a:noFill/>
            <a:miter lim="800000"/>
          </a:ln>
          <a:effectLst/>
        </p:spPr>
      </p:pic>
    </p:spTree>
    <p:extLst>
      <p:ext uri="{BB962C8B-B14F-4D97-AF65-F5344CB8AC3E}">
        <p14:creationId xmlns:p14="http://schemas.microsoft.com/office/powerpoint/2010/main" val="18279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0174"/>
            <a:ext cx="1102737" cy="266595"/>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strike="noStrike" kern="1200" cap="none" spc="0" normalizeH="0" baseline="30000" noProof="0">
                <a:ln>
                  <a:noFill/>
                </a:ln>
                <a:effectLst/>
                <a:uLnTx/>
                <a:uFillTx/>
                <a:latin typeface="Helvetica Neue" panose="02000503000000020004" pitchFamily="2"/>
                <a:ea typeface="+mn-ea"/>
                <a:cs typeface="+mn-cs"/>
              </a:rPr>
              <a:t>adapt.com.au</a:t>
            </a:r>
            <a:r>
              <a:rPr kumimoji="0" lang="en-US" sz="1800" b="0" i="0" strike="noStrike" kern="1200" cap="none" spc="0" normalizeH="0" baseline="30000" noProof="0">
                <a:ln>
                  <a:noFill/>
                </a:ln>
                <a:solidFill>
                  <a:srgbClr val="000000"/>
                </a:solidFill>
                <a:effectLst/>
                <a:uLnTx/>
                <a:uFillTx/>
                <a:latin typeface="Helvetica Neue" panose="02000503000000020004" pitchFamily="2"/>
                <a:ea typeface="+mn-ea"/>
                <a:cs typeface="+mn-cs"/>
              </a:rPr>
              <a:t>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a:t>
            </a:r>
            <a:r>
              <a:rPr kumimoji="0" lang="en-US" sz="1200" b="0" i="0" u="none" strike="noStrike" kern="1200" cap="none" spc="0" normalizeH="0" baseline="0" noProof="0" err="1">
                <a:ln>
                  <a:noFill/>
                </a:ln>
                <a:solidFill>
                  <a:srgbClr val="000000"/>
                </a:solidFill>
                <a:effectLst/>
                <a:uLnTx/>
                <a:uFillTx/>
                <a:latin typeface="Helvetica" panose="020B0403020202020204" pitchFamily="34" charset="0"/>
                <a:ea typeface="+mn-ea"/>
                <a:cs typeface="Helvetica"/>
              </a:rPr>
              <a:t>organisations</a:t>
            </a: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 </a:t>
            </a:r>
            <a:b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
        <p:nvSpPr>
          <p:cNvPr id="4" name="Rectangle 3">
            <a:hlinkClick r:id="rId3"/>
            <a:extLst>
              <a:ext uri="{FF2B5EF4-FFF2-40B4-BE49-F238E27FC236}">
                <a16:creationId xmlns:a16="http://schemas.microsoft.com/office/drawing/2014/main" id="{3FC6AB91-4C29-5711-6F2D-A25AFD3698F9}"/>
              </a:ext>
            </a:extLst>
          </p:cNvPr>
          <p:cNvSpPr>
            <a:spLocks noGrp="1" noRot="1" noMove="1" noResize="1" noEditPoints="1" noAdjustHandles="1" noChangeArrowheads="1" noChangeShapeType="1"/>
          </p:cNvSpPr>
          <p:nvPr/>
        </p:nvSpPr>
        <p:spPr>
          <a:xfrm>
            <a:off x="736304" y="4572080"/>
            <a:ext cx="931131" cy="136519"/>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3766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ounded Rectangle 40">
            <a:extLst>
              <a:ext uri="{FF2B5EF4-FFF2-40B4-BE49-F238E27FC236}">
                <a16:creationId xmlns:a16="http://schemas.microsoft.com/office/drawing/2014/main" id="{1E3A960A-C979-FCAC-62CA-B155F263DF82}"/>
              </a:ext>
            </a:extLst>
          </p:cNvPr>
          <p:cNvSpPr/>
          <p:nvPr/>
        </p:nvSpPr>
        <p:spPr>
          <a:xfrm>
            <a:off x="-3568" y="0"/>
            <a:ext cx="12191990" cy="1590478"/>
          </a:xfrm>
          <a:prstGeom prst="roundRect">
            <a:avLst>
              <a:gd name="adj" fmla="val 0"/>
            </a:avLst>
          </a:prstGeom>
          <a:solidFill>
            <a:schemeClr val="tx1"/>
          </a:solidFill>
          <a:ln>
            <a:noFill/>
          </a:ln>
          <a:effectLst>
            <a:outerShdw blurRad="317500" dist="38100" dir="5400000" sx="104000" sy="104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a:lnSpc>
                <a:spcPct val="107100"/>
              </a:lnSpc>
              <a:spcBef>
                <a:spcPts val="100"/>
              </a:spcBef>
            </a:pP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Live</a:t>
            </a:r>
            <a:r>
              <a:rPr sz="1400" b="1" spc="-8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Access</a:t>
            </a:r>
            <a:r>
              <a:rPr sz="1400" b="1"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to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400" b="1"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320"/>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Through</a:t>
            </a:r>
            <a:r>
              <a:rPr sz="1200" spc="-5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live</a:t>
            </a:r>
            <a:r>
              <a:rPr sz="1200" spc="-4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200" spc="-4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sz="1200"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market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sz="1200"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sz="1200" spc="4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Q&amp;A</a:t>
            </a:r>
            <a:r>
              <a:rPr sz="1200"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sz="1200">
              <a:solidFill>
                <a:schemeClr val="tx1"/>
              </a:solidFill>
              <a:latin typeface="Helvetica" panose="020B0604020202020204" pitchFamily="34" charset="0"/>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a:lnSpc>
                <a:spcPct val="107100"/>
              </a:lnSpc>
              <a:spcBef>
                <a:spcPts val="100"/>
              </a:spcBef>
            </a:pP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Bespoke</a:t>
            </a:r>
            <a:r>
              <a:rPr sz="1400" b="1" spc="-9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400" b="1" spc="-6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400" b="1"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Data</a:t>
            </a:r>
            <a:endParaRPr sz="140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Receive</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custom</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cuts</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data.</a:t>
            </a:r>
            <a:endParaRPr sz="1200">
              <a:solidFill>
                <a:schemeClr val="tx1"/>
              </a:solidFill>
              <a:latin typeface="Helvetica" panose="020B0604020202020204" pitchFamily="34" charset="0"/>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a:lnSpc>
                <a:spcPct val="107100"/>
              </a:lnSpc>
              <a:spcBef>
                <a:spcPts val="100"/>
              </a:spcBef>
            </a:pP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sz="1400" b="1"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175"/>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Leverage</a:t>
            </a:r>
            <a:r>
              <a:rPr sz="1200"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a:t>
            </a:r>
            <a:r>
              <a:rPr sz="1200"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sz="1200" spc="7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a:t>
            </a:r>
            <a:r>
              <a:rPr sz="1200" spc="7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with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to</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help</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4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sz="1200">
              <a:solidFill>
                <a:schemeClr val="tx1"/>
              </a:solidFill>
              <a:latin typeface="Helvetica" panose="020B0604020202020204" pitchFamily="34" charset="0"/>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a:lnSpc>
                <a:spcPct val="133200"/>
              </a:lnSpc>
              <a:spcBef>
                <a:spcPts val="250"/>
              </a:spcBef>
            </a:pPr>
            <a:r>
              <a:rPr sz="1400" b="1">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Market</a:t>
            </a:r>
            <a:r>
              <a:rPr sz="1400" b="1" spc="-4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Trend</a:t>
            </a:r>
            <a:r>
              <a:rPr sz="1400" b="1" spc="-3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Reports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Access</a:t>
            </a:r>
            <a:r>
              <a:rPr sz="1200" spc="3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a:t>
            </a:r>
            <a:r>
              <a:rPr sz="1200" spc="3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library</a:t>
            </a:r>
            <a:r>
              <a:rPr sz="1200" spc="3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of</a:t>
            </a:r>
            <a:r>
              <a:rPr sz="1200" spc="4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fact-</a:t>
            </a:r>
            <a:r>
              <a:rPr sz="1200" spc="-2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based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sz="1200" spc="4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insights,</a:t>
            </a:r>
            <a:r>
              <a:rPr sz="1200" spc="6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deep</a:t>
            </a:r>
            <a:r>
              <a:rPr sz="1200" spc="6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dives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on</a:t>
            </a:r>
            <a:r>
              <a:rPr sz="1200" spc="-2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ANZ</a:t>
            </a:r>
            <a:r>
              <a:rPr sz="1200" spc="-1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business</a:t>
            </a:r>
            <a:r>
              <a:rPr sz="1200" spc="-2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&amp;</a:t>
            </a:r>
            <a:r>
              <a:rPr sz="1200" spc="-1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IT</a:t>
            </a:r>
            <a:r>
              <a:rPr sz="1200" spc="-2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sz="1200">
              <a:solidFill>
                <a:schemeClr val="tx1"/>
              </a:solidFill>
              <a:latin typeface="Helvetica" panose="020B0604020202020204" pitchFamily="34" charset="0"/>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a:lnSpc>
                <a:spcPct val="107100"/>
              </a:lnSpc>
              <a:spcBef>
                <a:spcPts val="100"/>
              </a:spcBef>
            </a:pP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Premier</a:t>
            </a:r>
            <a:r>
              <a:rPr sz="1400" b="1"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175"/>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Unlock</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access</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to</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our</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network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leading</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business</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sz="1200">
              <a:solidFill>
                <a:schemeClr val="tx1"/>
              </a:solidFill>
              <a:latin typeface="Helvetica" panose="020B0604020202020204" pitchFamily="34" charset="0"/>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a:lnSpc>
                <a:spcPct val="107100"/>
              </a:lnSpc>
              <a:spcBef>
                <a:spcPts val="100"/>
              </a:spcBef>
            </a:pP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sz="1400" b="1"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Account</a:t>
            </a:r>
            <a:r>
              <a:rPr sz="1400" b="1"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Manager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&amp;</a:t>
            </a:r>
            <a:r>
              <a:rPr sz="1400" b="1"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Impact</a:t>
            </a:r>
            <a:r>
              <a:rPr sz="1400" b="1" spc="-6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sz="1400">
              <a:solidFill>
                <a:schemeClr val="tx1"/>
              </a:solidFill>
              <a:latin typeface="Helvetica" panose="020B0604020202020204" pitchFamily="34" charset="0"/>
              <a:cs typeface="Helvetica" panose="020B0604020202020204" pitchFamily="34" charset="0"/>
            </a:endParaRPr>
          </a:p>
          <a:p>
            <a:pPr marL="12700" marR="5080" algn="just">
              <a:lnSpc>
                <a:spcPct val="131700"/>
              </a:lnSpc>
              <a:spcBef>
                <a:spcPts val="175"/>
              </a:spcBef>
            </a:pP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Account</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Manager</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will</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ensure</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team</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the</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most</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out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sz="1200">
              <a:solidFill>
                <a:schemeClr val="tx1"/>
              </a:solidFill>
              <a:latin typeface="Helvetica" panose="020B0604020202020204" pitchFamily="34" charset="0"/>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a:lnSpc>
                <a:spcPct val="107100"/>
              </a:lnSpc>
              <a:spcBef>
                <a:spcPts val="100"/>
              </a:spcBef>
            </a:pPr>
            <a:r>
              <a:rPr sz="1400" b="1">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sz="1400" b="1" spc="-3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400" b="1" spc="-2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Case </a:t>
            </a:r>
            <a:r>
              <a:rPr sz="1400" b="1">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Studies</a:t>
            </a:r>
            <a:r>
              <a:rPr sz="1400" b="1" spc="-3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400" b="1">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&amp;</a:t>
            </a:r>
            <a:r>
              <a:rPr sz="1400" b="1" spc="-1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320"/>
              </a:spcBef>
            </a:pP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sz="1200"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sz="1200" spc="1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the </a:t>
            </a:r>
            <a:r>
              <a:rPr sz="1200"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sz="1200" spc="5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sz="1200" spc="4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sz="1200" spc="4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of</a:t>
            </a:r>
            <a:r>
              <a:rPr sz="1200" spc="4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projects</a:t>
            </a:r>
            <a:r>
              <a:rPr sz="1200" spc="4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sz="1200" spc="4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sz="1200">
              <a:solidFill>
                <a:schemeClr val="tx1"/>
              </a:solidFill>
              <a:latin typeface="Helvetica" panose="020B0604020202020204" pitchFamily="34" charset="0"/>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a:lnSpc>
                <a:spcPct val="107100"/>
              </a:lnSpc>
              <a:spcBef>
                <a:spcPts val="100"/>
              </a:spcBef>
            </a:pPr>
            <a:r>
              <a:rPr sz="1400" b="1"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sz="1400" b="1">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Data</a:t>
            </a:r>
            <a:r>
              <a:rPr sz="1400" b="1"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400" b="1">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&amp;</a:t>
            </a:r>
            <a:r>
              <a:rPr sz="1400" b="1" spc="-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sz="140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sz="1200"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Elevate</a:t>
            </a:r>
            <a:r>
              <a:rPr sz="1200" spc="-1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your</a:t>
            </a:r>
            <a:r>
              <a:rPr sz="1200" spc="-1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business</a:t>
            </a:r>
            <a:r>
              <a:rPr sz="1200"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cases</a:t>
            </a:r>
            <a:r>
              <a:rPr sz="1200" spc="-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with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sz="1200" spc="2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market</a:t>
            </a:r>
            <a:r>
              <a:rPr sz="1200" spc="3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and</a:t>
            </a:r>
            <a:r>
              <a:rPr sz="1200" spc="3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industry</a:t>
            </a:r>
            <a:r>
              <a:rPr sz="1200" spc="2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data.</a:t>
            </a:r>
            <a:endParaRPr sz="1200">
              <a:solidFill>
                <a:schemeClr val="tx1"/>
              </a:solidFill>
              <a:latin typeface="Helvetica" panose="020B0604020202020204" pitchFamily="34" charset="0"/>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a:lnSpc>
                <a:spcPct val="107100"/>
              </a:lnSpc>
              <a:spcBef>
                <a:spcPts val="100"/>
              </a:spcBef>
            </a:pPr>
            <a:r>
              <a:rPr sz="1400" b="1">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Industry</a:t>
            </a:r>
            <a:r>
              <a:rPr sz="1400" b="1" spc="-4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sz="140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sz="1200" spc="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or read</a:t>
            </a:r>
            <a:r>
              <a:rPr sz="1200"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sz="1200"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1-page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sz="1200" spc="-2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sz="1200" spc="-1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from</a:t>
            </a:r>
            <a:r>
              <a:rPr sz="1200" spc="-2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our</a:t>
            </a:r>
            <a:r>
              <a:rPr sz="1200" spc="-2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Edge</a:t>
            </a:r>
            <a:r>
              <a:rPr sz="1200" spc="-2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sz="1200">
              <a:solidFill>
                <a:schemeClr val="tx1"/>
              </a:solidFill>
              <a:latin typeface="Helvetica" panose="020B0604020202020204" pitchFamily="34" charset="0"/>
              <a:cs typeface="Helvetica" panose="020B0604020202020204" pitchFamily="34" charset="0"/>
            </a:endParaRPr>
          </a:p>
        </p:txBody>
      </p:sp>
      <p:sp>
        <p:nvSpPr>
          <p:cNvPr id="12" name="object 12"/>
          <p:cNvSpPr txBox="1"/>
          <p:nvPr/>
        </p:nvSpPr>
        <p:spPr>
          <a:xfrm>
            <a:off x="9245866" y="6590467"/>
            <a:ext cx="2788285" cy="170815"/>
          </a:xfrm>
          <a:prstGeom prst="rect">
            <a:avLst/>
          </a:prstGeom>
        </p:spPr>
        <p:txBody>
          <a:bodyPr vert="horz" wrap="square" lIns="0" tIns="12700" rIns="0" bIns="0" rtlCol="0">
            <a:spAutoFit/>
          </a:bodyPr>
          <a:lstStyle/>
          <a:p>
            <a:pPr marL="12700">
              <a:lnSpc>
                <a:spcPct val="100000"/>
              </a:lnSpc>
              <a:spcBef>
                <a:spcPts val="100"/>
              </a:spcBef>
            </a:pPr>
            <a:r>
              <a:rPr sz="950" i="1" spc="-25">
                <a:solidFill>
                  <a:srgbClr val="3B3838"/>
                </a:solidFill>
                <a:latin typeface="Arial"/>
                <a:cs typeface="Arial"/>
              </a:rPr>
              <a:t>*Inclusions</a:t>
            </a:r>
            <a:r>
              <a:rPr sz="950" i="1" spc="-5">
                <a:solidFill>
                  <a:srgbClr val="3B3838"/>
                </a:solidFill>
                <a:latin typeface="Arial"/>
                <a:cs typeface="Arial"/>
              </a:rPr>
              <a:t> </a:t>
            </a:r>
            <a:r>
              <a:rPr sz="950" i="1" spc="-40">
                <a:solidFill>
                  <a:srgbClr val="3B3838"/>
                </a:solidFill>
                <a:latin typeface="Arial"/>
                <a:cs typeface="Arial"/>
              </a:rPr>
              <a:t>may</a:t>
            </a:r>
            <a:r>
              <a:rPr sz="950" i="1" spc="-5">
                <a:solidFill>
                  <a:srgbClr val="3B3838"/>
                </a:solidFill>
                <a:latin typeface="Arial"/>
                <a:cs typeface="Arial"/>
              </a:rPr>
              <a:t> </a:t>
            </a:r>
            <a:r>
              <a:rPr sz="950" i="1" spc="-25">
                <a:solidFill>
                  <a:srgbClr val="3B3838"/>
                </a:solidFill>
                <a:latin typeface="Arial"/>
                <a:cs typeface="Arial"/>
              </a:rPr>
              <a:t>vary</a:t>
            </a:r>
            <a:r>
              <a:rPr sz="950" i="1" spc="-5">
                <a:solidFill>
                  <a:srgbClr val="3B3838"/>
                </a:solidFill>
                <a:latin typeface="Arial"/>
                <a:cs typeface="Arial"/>
              </a:rPr>
              <a:t> </a:t>
            </a:r>
            <a:r>
              <a:rPr sz="950" i="1" spc="-10">
                <a:solidFill>
                  <a:srgbClr val="3B3838"/>
                </a:solidFill>
                <a:latin typeface="Arial"/>
                <a:cs typeface="Arial"/>
              </a:rPr>
              <a:t>depending</a:t>
            </a:r>
            <a:r>
              <a:rPr sz="950" i="1" spc="-5">
                <a:solidFill>
                  <a:srgbClr val="3B3838"/>
                </a:solidFill>
                <a:latin typeface="Arial"/>
                <a:cs typeface="Arial"/>
              </a:rPr>
              <a:t> </a:t>
            </a:r>
            <a:r>
              <a:rPr sz="950" i="1" spc="-20">
                <a:solidFill>
                  <a:srgbClr val="3B3838"/>
                </a:solidFill>
                <a:latin typeface="Arial"/>
                <a:cs typeface="Arial"/>
              </a:rPr>
              <a:t>on</a:t>
            </a:r>
            <a:r>
              <a:rPr sz="950" i="1">
                <a:solidFill>
                  <a:srgbClr val="3B3838"/>
                </a:solidFill>
                <a:latin typeface="Arial"/>
                <a:cs typeface="Arial"/>
              </a:rPr>
              <a:t> </a:t>
            </a:r>
            <a:r>
              <a:rPr sz="950" i="1" spc="-20">
                <a:solidFill>
                  <a:srgbClr val="3B3838"/>
                </a:solidFill>
                <a:latin typeface="Arial"/>
                <a:cs typeface="Arial"/>
              </a:rPr>
              <a:t>subscription</a:t>
            </a:r>
            <a:r>
              <a:rPr sz="950" i="1" spc="-5">
                <a:solidFill>
                  <a:srgbClr val="3B3838"/>
                </a:solidFill>
                <a:latin typeface="Arial"/>
                <a:cs typeface="Arial"/>
              </a:rPr>
              <a:t> </a:t>
            </a:r>
            <a:r>
              <a:rPr sz="950" i="1" spc="-10">
                <a:solidFill>
                  <a:srgbClr val="3B3838"/>
                </a:solidFill>
                <a:latin typeface="Arial"/>
                <a:cs typeface="Arial"/>
              </a:rPr>
              <a:t>level.</a:t>
            </a:r>
            <a:endParaRPr sz="950">
              <a:latin typeface="Arial"/>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indent="20955">
              <a:lnSpc>
                <a:spcPct val="137400"/>
              </a:lnSpc>
              <a:spcBef>
                <a:spcPts val="95"/>
              </a:spcBef>
            </a:pPr>
            <a:r>
              <a:rPr sz="1150">
                <a:solidFill>
                  <a:srgbClr val="FFFFFF"/>
                </a:solidFill>
                <a:latin typeface="Helvetica" panose="020B0604020202020204" pitchFamily="34" charset="0"/>
                <a:cs typeface="Helvetica" panose="020B0604020202020204" pitchFamily="34" charset="0"/>
              </a:rPr>
              <a:t>Members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of</a:t>
            </a:r>
            <a:r>
              <a:rPr sz="1150" spc="15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ADAPT’s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Research</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&amp;</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Advisory</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platform</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have</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access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to</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an</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entire</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suite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of</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market</a:t>
            </a:r>
            <a:r>
              <a:rPr sz="1150" spc="15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leading</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content,</a:t>
            </a:r>
            <a:r>
              <a:rPr sz="1150" spc="150">
                <a:solidFill>
                  <a:srgbClr val="FFFFFF"/>
                </a:solidFill>
                <a:latin typeface="Helvetica" panose="020B0604020202020204" pitchFamily="34" charset="0"/>
                <a:cs typeface="Helvetica" panose="020B0604020202020204" pitchFamily="34" charset="0"/>
              </a:rPr>
              <a:t> </a:t>
            </a:r>
            <a:r>
              <a:rPr sz="1150" spc="-10">
                <a:solidFill>
                  <a:srgbClr val="FFFFFF"/>
                </a:solidFill>
                <a:latin typeface="Helvetica" panose="020B0604020202020204" pitchFamily="34" charset="0"/>
                <a:cs typeface="Helvetica" panose="020B0604020202020204" pitchFamily="34" charset="0"/>
              </a:rPr>
              <a:t>insights </a:t>
            </a:r>
            <a:r>
              <a:rPr sz="1150">
                <a:solidFill>
                  <a:srgbClr val="FFFFFF"/>
                </a:solidFill>
                <a:latin typeface="Helvetica" panose="020B0604020202020204" pitchFamily="34" charset="0"/>
                <a:cs typeface="Helvetica" panose="020B0604020202020204" pitchFamily="34" charset="0"/>
              </a:rPr>
              <a:t>and</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resources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to</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help</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you</a:t>
            </a:r>
            <a:r>
              <a:rPr sz="1150" spc="13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execute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in</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your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role.</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For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any</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assistance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contact</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your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Account</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Manager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in</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the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help</a:t>
            </a:r>
            <a:r>
              <a:rPr sz="1150" spc="145">
                <a:solidFill>
                  <a:srgbClr val="FFFFFF"/>
                </a:solidFill>
                <a:latin typeface="Helvetica" panose="020B0604020202020204" pitchFamily="34" charset="0"/>
                <a:cs typeface="Helvetica" panose="020B0604020202020204" pitchFamily="34" charset="0"/>
              </a:rPr>
              <a:t> </a:t>
            </a:r>
            <a:r>
              <a:rPr sz="1150" spc="-10">
                <a:solidFill>
                  <a:srgbClr val="FFFFFF"/>
                </a:solidFill>
                <a:latin typeface="Helvetica" panose="020B0604020202020204" pitchFamily="34" charset="0"/>
                <a:cs typeface="Helvetica" panose="020B0604020202020204" pitchFamily="34" charset="0"/>
              </a:rPr>
              <a:t>section.</a:t>
            </a:r>
            <a:endParaRPr sz="1150">
              <a:latin typeface="Helvetica" panose="020B0604020202020204" pitchFamily="34" charset="0"/>
              <a:cs typeface="Helvetica" panose="020B0604020202020204" pitchFamily="34" charset="0"/>
            </a:endParaRPr>
          </a:p>
        </p:txBody>
      </p:sp>
      <p:sp>
        <p:nvSpPr>
          <p:cNvPr id="42" name="object 2">
            <a:extLst>
              <a:ext uri="{FF2B5EF4-FFF2-40B4-BE49-F238E27FC236}">
                <a16:creationId xmlns:a16="http://schemas.microsoft.com/office/drawing/2014/main" id="{1F300F65-89FC-7ED0-32D4-079A7B40B54E}"/>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US" kern="0">
                <a:latin typeface="Helvetica" panose="020B0604020202020204" pitchFamily="34" charset="0"/>
                <a:cs typeface="Helvetica" panose="020B0604020202020204" pitchFamily="34" charset="0"/>
              </a:rPr>
              <a:t>Additional</a:t>
            </a:r>
            <a:r>
              <a:rPr lang="en-US" kern="0" spc="-20">
                <a:latin typeface="Helvetica" panose="020B0604020202020204" pitchFamily="34" charset="0"/>
                <a:cs typeface="Helvetica" panose="020B0604020202020204" pitchFamily="34" charset="0"/>
              </a:rPr>
              <a:t> </a:t>
            </a:r>
            <a:r>
              <a:rPr lang="en-US" kern="0">
                <a:latin typeface="Helvetica" panose="020B0604020202020204" pitchFamily="34" charset="0"/>
                <a:cs typeface="Helvetica" panose="020B0604020202020204" pitchFamily="34" charset="0"/>
              </a:rPr>
              <a:t>resources</a:t>
            </a:r>
            <a:r>
              <a:rPr lang="en-US" kern="0" spc="-15">
                <a:latin typeface="Helvetica" panose="020B0604020202020204" pitchFamily="34" charset="0"/>
                <a:cs typeface="Helvetica" panose="020B0604020202020204" pitchFamily="34" charset="0"/>
              </a:rPr>
              <a:t> </a:t>
            </a:r>
            <a:r>
              <a:rPr lang="en-US" kern="0">
                <a:latin typeface="Helvetica" panose="020B0604020202020204" pitchFamily="34" charset="0"/>
                <a:cs typeface="Helvetica" panose="020B0604020202020204" pitchFamily="34" charset="0"/>
              </a:rPr>
              <a:t>you</a:t>
            </a:r>
            <a:r>
              <a:rPr lang="en-US" kern="0" spc="-20">
                <a:latin typeface="Helvetica" panose="020B0604020202020204" pitchFamily="34" charset="0"/>
                <a:cs typeface="Helvetica" panose="020B0604020202020204" pitchFamily="34" charset="0"/>
              </a:rPr>
              <a:t> </a:t>
            </a:r>
            <a:r>
              <a:rPr lang="en-US" kern="0">
                <a:latin typeface="Helvetica" panose="020B0604020202020204" pitchFamily="34" charset="0"/>
                <a:cs typeface="Helvetica" panose="020B0604020202020204" pitchFamily="34" charset="0"/>
              </a:rPr>
              <a:t>can</a:t>
            </a:r>
            <a:r>
              <a:rPr lang="en-US" kern="0" spc="-20">
                <a:latin typeface="Helvetica" panose="020B0604020202020204" pitchFamily="34" charset="0"/>
                <a:cs typeface="Helvetica" panose="020B0604020202020204" pitchFamily="34" charset="0"/>
              </a:rPr>
              <a:t> </a:t>
            </a:r>
            <a:r>
              <a:rPr lang="en-US" kern="0" spc="-1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312918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DE617F-1738-D7B3-5BF1-49753E4F5037}"/>
              </a:ext>
            </a:extLst>
          </p:cNvPr>
          <p:cNvSpPr txBox="1"/>
          <p:nvPr/>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3" name="Rectangle 2">
            <a:hlinkClick r:id="rId3"/>
            <a:extLst>
              <a:ext uri="{FF2B5EF4-FFF2-40B4-BE49-F238E27FC236}">
                <a16:creationId xmlns:a16="http://schemas.microsoft.com/office/drawing/2014/main" id="{5DC4C4D3-1CEC-CDA1-66CF-571F85817AF3}"/>
              </a:ext>
            </a:extLst>
          </p:cNvPr>
          <p:cNvSpPr/>
          <p:nvPr/>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hlinkClick r:id="rId4"/>
            <a:extLst>
              <a:ext uri="{FF2B5EF4-FFF2-40B4-BE49-F238E27FC236}">
                <a16:creationId xmlns:a16="http://schemas.microsoft.com/office/drawing/2014/main" id="{BBB91AE5-921D-D41D-A509-2025EB20773A}"/>
              </a:ext>
            </a:extLst>
          </p:cNvPr>
          <p:cNvSpPr/>
          <p:nvPr/>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3"/>
            <a:extLst>
              <a:ext uri="{FF2B5EF4-FFF2-40B4-BE49-F238E27FC236}">
                <a16:creationId xmlns:a16="http://schemas.microsoft.com/office/drawing/2014/main" id="{B8A32101-065E-98C7-A582-94C013ADA6AB}"/>
              </a:ext>
            </a:extLst>
          </p:cNvPr>
          <p:cNvSpPr/>
          <p:nvPr/>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logo&#10;&#10;Description automatically generated">
            <a:extLst>
              <a:ext uri="{FF2B5EF4-FFF2-40B4-BE49-F238E27FC236}">
                <a16:creationId xmlns:a16="http://schemas.microsoft.com/office/drawing/2014/main" id="{4878332B-F5F6-3B63-49F9-E89B96FC99F3}"/>
              </a:ext>
            </a:extLst>
          </p:cNvPr>
          <p:cNvPicPr>
            <a:picLocks noChangeAspect="1"/>
          </p:cNvPicPr>
          <p:nvPr/>
        </p:nvPicPr>
        <p:blipFill>
          <a:blip r:embed="rId5"/>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EAE39CC-0090-4178-B5C6-F31533985A3B}">
  <we:reference id="WA200010001" version="1.0.0.1" store="Omex" storeType="OMEX"/>
  <we:alternateReferences>
    <we:reference id="WA200010001" version="1.0.0.1" store="WA200010001" storeType="OMEX"/>
  </we:alternateReferences>
  <we:properties>
    <we:property name="claude.fileId" value="&quot;39b6455f-d200-489b-b92c-e116df4b72f2&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SharedWithUsers xmlns="6b548529-d317-4b85-942f-248fe0d44d93">
      <UserInfo>
        <DisplayName>Patricia Allen</DisplayName>
        <AccountId>1851</AccountId>
        <AccountType/>
      </UserInfo>
      <UserInfo>
        <DisplayName>Gabby Fredkin</DisplayName>
        <AccountId>9</AccountId>
        <AccountType/>
      </UserInfo>
      <UserInfo>
        <DisplayName>Nathan Paul Bustamante</DisplayName>
        <AccountId>10912</AccountId>
        <AccountType/>
      </UserInfo>
      <UserInfo>
        <DisplayName>David Phelan</DisplayName>
        <AccountId>3051</AccountId>
        <AccountType/>
      </UserInfo>
      <UserInfo>
        <DisplayName>Anthony Saba</DisplayName>
        <AccountId>67</AccountId>
        <AccountType/>
      </UserInfo>
      <UserInfo>
        <DisplayName>Francis Olivier</DisplayName>
        <AccountId>1435</AccountId>
        <AccountType/>
      </UserInfo>
      <UserInfo>
        <DisplayName>Daniel Rhodes</DisplayName>
        <AccountId>3050</AccountId>
        <AccountType/>
      </UserInfo>
      <UserInfo>
        <DisplayName>Honey Mari Gay</DisplayName>
        <AccountId>5807</AccountId>
        <AccountType/>
      </UserInfo>
      <UserInfo>
        <DisplayName>Agape Aluning</DisplayName>
        <AccountId>9508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DE83F5-BBED-457A-ACD7-89BEED514B19}">
  <ds:schemaRefs>
    <ds:schemaRef ds:uri="http://purl.org/dc/dcmitype/"/>
    <ds:schemaRef ds:uri="http://purl.org/dc/terms/"/>
    <ds:schemaRef ds:uri="http://schemas.microsoft.com/office/2006/documentManagement/types"/>
    <ds:schemaRef ds:uri="http://www.w3.org/XML/1998/namespace"/>
    <ds:schemaRef ds:uri="6b548529-d317-4b85-942f-248fe0d44d93"/>
    <ds:schemaRef ds:uri="http://schemas.microsoft.com/office/infopath/2007/PartnerControls"/>
    <ds:schemaRef ds:uri="http://purl.org/dc/elements/1.1/"/>
    <ds:schemaRef ds:uri="http://schemas.openxmlformats.org/package/2006/metadata/core-properties"/>
    <ds:schemaRef ds:uri="507dee17-6aae-496b-8a1e-0f1e47f95f1a"/>
    <ds:schemaRef ds:uri="http://schemas.microsoft.com/office/2006/metadata/properties"/>
  </ds:schemaRefs>
</ds:datastoreItem>
</file>

<file path=customXml/itemProps2.xml><?xml version="1.0" encoding="utf-8"?>
<ds:datastoreItem xmlns:ds="http://schemas.openxmlformats.org/officeDocument/2006/customXml" ds:itemID="{1A3A281A-C16A-4943-BE74-2455D03E61F0}">
  <ds:schemaRefs>
    <ds:schemaRef ds:uri="http://schemas.microsoft.com/sharepoint/v3/contenttype/forms"/>
  </ds:schemaRefs>
</ds:datastoreItem>
</file>

<file path=customXml/itemProps3.xml><?xml version="1.0" encoding="utf-8"?>
<ds:datastoreItem xmlns:ds="http://schemas.openxmlformats.org/officeDocument/2006/customXml" ds:itemID="{3F1040CF-A1B3-44DB-8FD3-8BFFC1C43800}">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1838</Words>
  <Application>Microsoft Office PowerPoint</Application>
  <PresentationFormat>Widescreen</PresentationFormat>
  <Paragraphs>134</Paragraphs>
  <Slides>21</Slides>
  <Notes>13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3_Custom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Paul Bustamante</dc:creator>
  <cp:lastModifiedBy>Francis Olivier</cp:lastModifiedBy>
  <cp:revision>2</cp:revision>
  <dcterms:created xsi:type="dcterms:W3CDTF">2024-07-01T21:58:54Z</dcterms:created>
  <dcterms:modified xsi:type="dcterms:W3CDTF">2026-10-14T07:37:47Z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ies>
</file>