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5" r:id="rId4"/>
  </p:sldMasterIdLst>
  <p:notesMasterIdLst>
    <p:notesMasterId r:id="rId28"/>
  </p:notesMasterIdLst>
  <p:sldIdLst>
    <p:sldId id="2147376773" r:id="rId5"/>
    <p:sldId id="2147376683" r:id="rId6"/>
    <p:sldId id="2147376949" r:id="rId7"/>
    <p:sldId id="264" r:id="rId8"/>
    <p:sldId id="2147376777" r:id="rId9"/>
    <p:sldId id="265" r:id="rId10"/>
    <p:sldId id="259" r:id="rId11"/>
    <p:sldId id="2147376950" r:id="rId12"/>
    <p:sldId id="260" r:id="rId13"/>
    <p:sldId id="2147483646" r:id="rId14"/>
    <p:sldId id="258" r:id="rId15"/>
    <p:sldId id="2147483621" r:id="rId16"/>
    <p:sldId id="256" r:id="rId17"/>
    <p:sldId id="2147376952" r:id="rId18"/>
    <p:sldId id="2147483622" r:id="rId19"/>
    <p:sldId id="2147377262" r:id="rId20"/>
    <p:sldId id="2147483647" r:id="rId21"/>
    <p:sldId id="2147376951" r:id="rId22"/>
    <p:sldId id="257" r:id="rId23"/>
    <p:sldId id="2147376779" r:id="rId24"/>
    <p:sldId id="2147376360" r:id="rId25"/>
    <p:sldId id="2147376793" r:id="rId26"/>
    <p:sldId id="2147376791" r:id="rId27"/>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89BC460F-8633-F25F-F510-A95225BBAA79}" name="Patricia Allen" initials="PA" userId="S::patricia.allen@adapt.com.au::d97f0a36-ce00-48a2-8b3a-af76816aadf7" providerId="AD"/>
  <p188:author id="{D1C2762C-6B19-D9F9-4051-A1F1A2E43031}" name="Francis Olivier" initials="" userId="S::francis.olivier@adapt.com.au::3631bac9-3f1b-472b-abd4-c5b32c1291ad" providerId="AD"/>
  <p188:author id="{D0F4AD36-8B39-895B-C014-DDDE60543046}" name="Byron Connolly" initials="BC" userId="S::byron.connolly@adapt.com.au::4cc4c652-673a-4968-9eb6-ad1b8e0a1a32" providerId="AD"/>
  <p188:author id="{41F84B64-B5AB-1C3E-59A4-2331F0F5F601}" name="Aarjun Kumar" initials="AK" userId="S::aarjun.kumar@adapt.com.au::75a13c2f-2fe6-493b-8a42-5face6af43f8" providerId="AD"/>
  <p188:author id="{08FF026B-0093-C3A2-E8B8-B4BBF1138074}" name="Patricia Allen" initials="PA" userId="S::patricia.allen@adapt.com.au::346380ed-8562-4683-9b3e-72fe32eb1059" providerId="AD"/>
  <p188:author id="{74209C8C-6802-0F84-A42D-CC7E8D7F0896}" name="Nathan Paul Bustamante" initials="" userId="S::Nathan.Bustamante@adapt.com.au::830e36e5-6239-4f03-9c92-69284c36609a" providerId="AD"/>
  <p188:author id="{35B74EDA-D041-11EF-D3DF-62916A12BAA7}" name="Maricris Santilles" initials="MS" userId="S::Maricris.Santilles@adapt.com.au::7b436d3d-65a3-481f-8565-8b0e2e2362f1" providerId="AD"/>
  <p188:author id="{9F08F4DC-2822-8A69-8CD9-383FED73C290}" name="Honey Mari Gay" initials="HG" userId="S::Honey.Gay@adapt.com.au::7c742808-f04d-4bad-b3ab-55b3219eceb2" providerId="AD"/>
  <p188:author id="{223E8AE4-EAE1-E290-D5D2-F800C1B8D50E}" name="Francis Olivier" initials="FO" userId="S::francis.olivier@adapt.com.au::36be19e6-b354-43ca-844b-80a3dd3a80a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55854"/>
    <a:srgbClr val="F08080"/>
    <a:srgbClr val="E7534F"/>
    <a:srgbClr val="A9A9A9"/>
    <a:srgbClr val="D3D3D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527789-7D73-409E-B30B-888C3750B5B6}" v="7" dt="2026-09-09T04:25:47.8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FCE31C-E088-44EB-ADD7-F91E7D59E169}" type="datetimeFigureOut">
              <a:rPr lang="en-AU" smtClean="0"/>
              <a:t>28/09/2026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06B608-E85F-4D7C-9813-2DDFA3256EA5}" type="slidenum">
              <a:rPr lang="en-AU" smtClean="0"/>
              <a:t>‹#›</a:t>
            </a:fld>
            <a:endParaRPr lang="en-AU"/>
          </a:p>
        </p:txBody>
      </p:sp>
    </p:spTree>
    <p:extLst>
      <p:ext uri="{BB962C8B-B14F-4D97-AF65-F5344CB8AC3E}">
        <p14:creationId xmlns:p14="http://schemas.microsoft.com/office/powerpoint/2010/main" val="3699374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PH"/>
          </a:p>
        </p:txBody>
      </p:sp>
      <p:sp>
        <p:nvSpPr>
          <p:cNvPr id="3" name="Notes Placeholder 2"/>
          <p:cNvSpPr>
            <a:spLocks noGrp="1"/>
          </p:cNvSpPr>
          <p:nvPr>
            <p:ph type="body" idx="1"/>
          </p:nvPr>
        </p:nvSpPr>
        <p:spPr/>
        <p:txBody>
          <a:bodyPr/>
          <a:lstStyle/>
          <a:p>
            <a:endParaRPr lang="en-AU" sz="18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C82170-454F-4374-A382-D0B66F568786}" type="slidenum">
              <a:rPr kumimoji="0" lang="en-P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P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69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PH"/>
          </a:p>
        </p:txBody>
      </p:sp>
      <p:sp>
        <p:nvSpPr>
          <p:cNvPr id="3" name="Notes Placeholder 2"/>
          <p:cNvSpPr>
            <a:spLocks noGrp="1"/>
          </p:cNvSpPr>
          <p:nvPr>
            <p:ph type="body" idx="1"/>
          </p:nvPr>
        </p:nvSpPr>
        <p:spPr/>
        <p:txBody>
          <a:bodyPr/>
          <a:lstStyle/>
          <a:p>
            <a:endParaRPr lang="en-PH"/>
          </a:p>
        </p:txBody>
      </p:sp>
      <p:sp>
        <p:nvSpPr>
          <p:cNvPr id="4" name="Slide Number Placeholder 3"/>
          <p:cNvSpPr>
            <a:spLocks noGrp="1"/>
          </p:cNvSpPr>
          <p:nvPr>
            <p:ph type="sldNum" sz="quarter" idx="5"/>
          </p:nvPr>
        </p:nvSpPr>
        <p:spPr/>
        <p:txBody>
          <a:bodyPr/>
          <a:lstStyle/>
          <a:p>
            <a:fld id="{1B06B608-E85F-4D7C-9813-2DDFA3256EA5}" type="slidenum">
              <a:rPr lang="en-AU" smtClean="0"/>
              <a:t>2</a:t>
            </a:fld>
            <a:endParaRPr lang="en-AU"/>
          </a:p>
        </p:txBody>
      </p:sp>
    </p:spTree>
    <p:extLst>
      <p:ext uri="{BB962C8B-B14F-4D97-AF65-F5344CB8AC3E}">
        <p14:creationId xmlns:p14="http://schemas.microsoft.com/office/powerpoint/2010/main" val="3869646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2B276-E57A-C494-A6AD-5CF93229DF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64D71F-39EC-727F-FA2B-313A33FEE584}"/>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60DC4732-10AF-4914-1A8D-012B3EAEEC01}"/>
              </a:ext>
            </a:extLst>
          </p:cNvPr>
          <p:cNvSpPr>
            <a:spLocks noGrp="1"/>
          </p:cNvSpPr>
          <p:nvPr>
            <p:ph type="body" idx="1"/>
          </p:nvPr>
        </p:nvSpPr>
        <p:spPr/>
        <p:txBody>
          <a:bodyPr/>
          <a:lstStyle/>
          <a:p>
            <a:endParaRPr lang="en-US" b="0" i="0">
              <a:cs typeface="Calibri"/>
            </a:endParaRPr>
          </a:p>
        </p:txBody>
      </p:sp>
      <p:sp>
        <p:nvSpPr>
          <p:cNvPr id="4" name="Slide Number Placeholder 3">
            <a:extLst>
              <a:ext uri="{FF2B5EF4-FFF2-40B4-BE49-F238E27FC236}">
                <a16:creationId xmlns:a16="http://schemas.microsoft.com/office/drawing/2014/main" id="{E31B39F2-8A24-3127-0171-9916EB375C3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5299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C21C8-6B8F-7687-178D-99DA3F6ED7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4651FC-F2EB-8D0F-A8E2-ED940C8C91B7}"/>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0772DEF4-155F-9258-93B0-2490251D89BB}"/>
              </a:ext>
            </a:extLst>
          </p:cNvPr>
          <p:cNvSpPr>
            <a:spLocks noGrp="1"/>
          </p:cNvSpPr>
          <p:nvPr>
            <p:ph type="body" idx="1"/>
          </p:nvPr>
        </p:nvSpPr>
        <p:spPr/>
        <p:txBody>
          <a:bodyPr/>
          <a:lstStyle/>
          <a:p>
            <a:endParaRPr lang="en-US" b="0" i="0">
              <a:cs typeface="Calibri"/>
            </a:endParaRPr>
          </a:p>
        </p:txBody>
      </p:sp>
      <p:sp>
        <p:nvSpPr>
          <p:cNvPr id="4" name="Slide Number Placeholder 3">
            <a:extLst>
              <a:ext uri="{FF2B5EF4-FFF2-40B4-BE49-F238E27FC236}">
                <a16:creationId xmlns:a16="http://schemas.microsoft.com/office/drawing/2014/main" id="{8366C096-B438-84EE-0504-B8960AB59B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448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PH"/>
          </a:p>
        </p:txBody>
      </p:sp>
      <p:sp>
        <p:nvSpPr>
          <p:cNvPr id="4" name="Slide Number Placeholder 3"/>
          <p:cNvSpPr>
            <a:spLocks noGrp="1"/>
          </p:cNvSpPr>
          <p:nvPr>
            <p:ph type="sldNum" sz="quarter" idx="5"/>
          </p:nvPr>
        </p:nvSpPr>
        <p:spPr/>
        <p:txBody>
          <a:bodyPr/>
          <a:lstStyle/>
          <a:p>
            <a:fld id="{1B06B608-E85F-4D7C-9813-2DDFA3256EA5}" type="slidenum">
              <a:rPr lang="en-AU" smtClean="0"/>
              <a:t>9</a:t>
            </a:fld>
            <a:endParaRPr lang="en-AU"/>
          </a:p>
        </p:txBody>
      </p:sp>
    </p:spTree>
    <p:extLst>
      <p:ext uri="{BB962C8B-B14F-4D97-AF65-F5344CB8AC3E}">
        <p14:creationId xmlns:p14="http://schemas.microsoft.com/office/powerpoint/2010/main" val="1606593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502C8-796D-73D1-EE4D-C8BA15F99F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AF6263-D711-2596-F085-916B68BCD8CE}"/>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86F1696D-C8F7-2253-8D33-16EC94B5C96B}"/>
              </a:ext>
            </a:extLst>
          </p:cNvPr>
          <p:cNvSpPr>
            <a:spLocks noGrp="1"/>
          </p:cNvSpPr>
          <p:nvPr>
            <p:ph type="body" idx="1"/>
          </p:nvPr>
        </p:nvSpPr>
        <p:spPr/>
        <p:txBody>
          <a:bodyPr/>
          <a:lstStyle/>
          <a:p>
            <a:endParaRPr lang="en-US" b="0" i="0">
              <a:cs typeface="Calibri"/>
            </a:endParaRPr>
          </a:p>
        </p:txBody>
      </p:sp>
      <p:sp>
        <p:nvSpPr>
          <p:cNvPr id="4" name="Slide Number Placeholder 3">
            <a:extLst>
              <a:ext uri="{FF2B5EF4-FFF2-40B4-BE49-F238E27FC236}">
                <a16:creationId xmlns:a16="http://schemas.microsoft.com/office/drawing/2014/main" id="{BFEC075E-A406-C63E-6E9F-3FCD635A63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3682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82539-7450-64CD-DB45-EF7689A75C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50330A-F6A7-3638-00BC-E6FAC992699F}"/>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6A4C144F-A44E-B79D-5AA2-4779868B9ABF}"/>
              </a:ext>
            </a:extLst>
          </p:cNvPr>
          <p:cNvSpPr>
            <a:spLocks noGrp="1"/>
          </p:cNvSpPr>
          <p:nvPr>
            <p:ph type="body" idx="1"/>
          </p:nvPr>
        </p:nvSpPr>
        <p:spPr/>
        <p:txBody>
          <a:bodyPr/>
          <a:lstStyle/>
          <a:p>
            <a:endParaRPr lang="en-US" b="0" i="0">
              <a:cs typeface="Calibri"/>
            </a:endParaRPr>
          </a:p>
        </p:txBody>
      </p:sp>
      <p:sp>
        <p:nvSpPr>
          <p:cNvPr id="4" name="Slide Number Placeholder 3">
            <a:extLst>
              <a:ext uri="{FF2B5EF4-FFF2-40B4-BE49-F238E27FC236}">
                <a16:creationId xmlns:a16="http://schemas.microsoft.com/office/drawing/2014/main" id="{8E7FC531-D873-84EF-BEC1-7D2437ADFA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4959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CA7D9-6E4F-A14E-1D7C-2A5122D947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7C1CE7-1DCE-4078-134E-B5DBCC42CD6C}"/>
              </a:ext>
            </a:extLst>
          </p:cNvPr>
          <p:cNvSpPr>
            <a:spLocks noGrp="1" noRot="1" noChangeAspect="1"/>
          </p:cNvSpPr>
          <p:nvPr>
            <p:ph type="sldImg"/>
          </p:nvPr>
        </p:nvSpPr>
        <p:spPr/>
        <p:txBody>
          <a:bodyPr/>
          <a:lstStyle/>
          <a:p>
            <a:endParaRPr lang="en-PH"/>
          </a:p>
        </p:txBody>
      </p:sp>
      <p:sp>
        <p:nvSpPr>
          <p:cNvPr id="3" name="Notes Placeholder 2">
            <a:extLst>
              <a:ext uri="{FF2B5EF4-FFF2-40B4-BE49-F238E27FC236}">
                <a16:creationId xmlns:a16="http://schemas.microsoft.com/office/drawing/2014/main" id="{66F48C23-711F-75F1-047F-BED11388B67B}"/>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9CEBBE7D-7294-F5C4-A7EE-5B110D18ED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F5780-47F3-AF45-AA3F-DCA5F55792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6918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PH"/>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64A1A0-4828-4556-A429-D8D1F97EC206}"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2860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PH"/>
          </a:p>
        </p:txBody>
      </p:sp>
      <p:sp>
        <p:nvSpPr>
          <p:cNvPr id="3" name="Notes Placeholder 2"/>
          <p:cNvSpPr>
            <a:spLocks noGrp="1"/>
          </p:cNvSpPr>
          <p:nvPr>
            <p:ph type="body" idx="1"/>
          </p:nvPr>
        </p:nvSpPr>
        <p:spPr/>
        <p:txBody>
          <a:bodyPr/>
          <a:lstStyle/>
          <a:p>
            <a:endParaRPr lang="en-US" b="0" i="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4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hyperlink" Target="https://adapt.com.au/" TargetMode="External"/><Relationship Id="rId2" Type="http://schemas.openxmlformats.org/officeDocument/2006/relationships/image" Target="../media/image15.svg"/><Relationship Id="rId1" Type="http://schemas.openxmlformats.org/officeDocument/2006/relationships/slideMaster" Target="../slideMasters/slideMaster1.xml"/><Relationship Id="rId4" Type="http://schemas.openxmlformats.org/officeDocument/2006/relationships/hyperlink" Target="mailto:hello@adapt.com.au"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80F28C-E115-A212-B101-AE4C9CA6032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0" y="0"/>
            <a:ext cx="12192000" cy="3889829"/>
          </a:xfrm>
          <a:prstGeom prst="rect">
            <a:avLst/>
          </a:prstGeom>
        </p:spPr>
      </p:pic>
      <p:sp>
        <p:nvSpPr>
          <p:cNvPr id="8" name="Rectangle 7">
            <a:extLst>
              <a:ext uri="{FF2B5EF4-FFF2-40B4-BE49-F238E27FC236}">
                <a16:creationId xmlns:a16="http://schemas.microsoft.com/office/drawing/2014/main" id="{548C2E90-75AB-B814-5681-5240D4CF20FD}"/>
              </a:ext>
            </a:extLst>
          </p:cNvPr>
          <p:cNvSpPr>
            <a:spLocks noGrp="1" noRot="1" noMove="1" noResize="1" noEditPoints="1" noAdjustHandles="1" noChangeArrowheads="1" noChangeShapeType="1"/>
          </p:cNvSpPr>
          <p:nvPr userDrawn="1"/>
        </p:nvSpPr>
        <p:spPr>
          <a:xfrm>
            <a:off x="0" y="3284992"/>
            <a:ext cx="12192000" cy="357300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4A4E753A-A27B-69BF-1C8F-B18028375D4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628085" y="6188988"/>
            <a:ext cx="1070429" cy="259030"/>
          </a:xfrm>
          <a:prstGeom prst="rect">
            <a:avLst/>
          </a:prstGeom>
        </p:spPr>
      </p:pic>
      <p:sp>
        <p:nvSpPr>
          <p:cNvPr id="4" name="TextBox 3">
            <a:extLst>
              <a:ext uri="{FF2B5EF4-FFF2-40B4-BE49-F238E27FC236}">
                <a16:creationId xmlns:a16="http://schemas.microsoft.com/office/drawing/2014/main" id="{5A8F872D-A391-56AF-6D19-B514FC756A20}"/>
              </a:ext>
            </a:extLst>
          </p:cNvPr>
          <p:cNvSpPr txBox="1"/>
          <p:nvPr userDrawn="1"/>
        </p:nvSpPr>
        <p:spPr>
          <a:xfrm>
            <a:off x="576105" y="3809559"/>
            <a:ext cx="8347812" cy="369332"/>
          </a:xfrm>
          <a:prstGeom prst="rect">
            <a:avLst/>
          </a:prstGeom>
          <a:noFill/>
        </p:spPr>
        <p:txBody>
          <a:bodyPr wrap="square" lIns="91440" tIns="45720" rIns="91440" bIns="45720" rtlCol="0" anchor="t">
            <a:spAutoFit/>
          </a:bodyPr>
          <a:lstStyle>
            <a:defPPr>
              <a:defRPr lang="en-US"/>
            </a:defPPr>
            <a:lvl1pPr algn="ctr">
              <a:defRPr sz="3600" spc="-150">
                <a:latin typeface="Helvetica Neue"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a:ln>
                  <a:noFill/>
                </a:ln>
                <a:solidFill>
                  <a:srgbClr val="E7534F"/>
                </a:solidFill>
                <a:effectLst/>
                <a:uLnTx/>
                <a:uFillTx/>
                <a:latin typeface="Helvetica"/>
                <a:cs typeface="Helvetica"/>
              </a:rPr>
              <a:t>ADAPT </a:t>
            </a:r>
            <a:r>
              <a:rPr lang="en-PH" sz="1800" b="1" spc="0">
                <a:solidFill>
                  <a:srgbClr val="E7534F"/>
                </a:solidFill>
                <a:latin typeface="Helvetica"/>
                <a:cs typeface="Helvetica"/>
              </a:rPr>
              <a:t>Sector Analysis</a:t>
            </a:r>
            <a:endParaRPr kumimoji="0" lang="en-PH" sz="1800" b="1" i="0" u="none" strike="noStrike" kern="1200" cap="none" spc="0" normalizeH="0" baseline="0" noProof="0">
              <a:ln>
                <a:noFill/>
              </a:ln>
              <a:solidFill>
                <a:srgbClr val="E7534F"/>
              </a:solidFill>
              <a:effectLst/>
              <a:uLnTx/>
              <a:uFillTx/>
              <a:latin typeface="Helvetica"/>
              <a:cs typeface="Helvetica"/>
            </a:endParaRPr>
          </a:p>
        </p:txBody>
      </p:sp>
      <p:sp>
        <p:nvSpPr>
          <p:cNvPr id="10" name="Text Placeholder 9">
            <a:extLst>
              <a:ext uri="{FF2B5EF4-FFF2-40B4-BE49-F238E27FC236}">
                <a16:creationId xmlns:a16="http://schemas.microsoft.com/office/drawing/2014/main" id="{B3A110A4-E5D1-E219-0287-06409875E7D4}"/>
              </a:ext>
            </a:extLst>
          </p:cNvPr>
          <p:cNvSpPr>
            <a:spLocks noGrp="1"/>
          </p:cNvSpPr>
          <p:nvPr>
            <p:ph type="body" sz="quarter" idx="10"/>
          </p:nvPr>
        </p:nvSpPr>
        <p:spPr>
          <a:xfrm>
            <a:off x="532564" y="4239107"/>
            <a:ext cx="9118758" cy="1319863"/>
          </a:xfrm>
          <a:prstGeom prst="rect">
            <a:avLst/>
          </a:prstGeom>
        </p:spPr>
        <p:txBody>
          <a:bodyPr/>
          <a:lstStyle>
            <a:lvl1pPr>
              <a:lnSpc>
                <a:spcPct val="80000"/>
              </a:lnSpc>
              <a:buNone/>
              <a:defRPr sz="4000" b="1">
                <a:solidFill>
                  <a:schemeClr val="bg1"/>
                </a:solidFill>
                <a:latin typeface="Helvetica" pitchFamily="2" charset="0"/>
              </a:defRPr>
            </a:lvl1pPr>
            <a:lvl2pPr>
              <a:buNone/>
              <a:defRPr sz="4000" b="1">
                <a:solidFill>
                  <a:schemeClr val="bg1"/>
                </a:solidFill>
                <a:latin typeface="Helvetica" pitchFamily="2" charset="0"/>
              </a:defRPr>
            </a:lvl2pPr>
            <a:lvl3pPr>
              <a:buNone/>
              <a:defRPr sz="4000" b="1">
                <a:solidFill>
                  <a:schemeClr val="bg1"/>
                </a:solidFill>
                <a:latin typeface="Helvetica" pitchFamily="2" charset="0"/>
              </a:defRPr>
            </a:lvl3pPr>
            <a:lvl4pPr>
              <a:buNone/>
              <a:defRPr sz="4000" b="1">
                <a:solidFill>
                  <a:schemeClr val="bg1"/>
                </a:solidFill>
                <a:latin typeface="Helvetica" pitchFamily="2" charset="0"/>
              </a:defRPr>
            </a:lvl4pPr>
            <a:lvl5pPr>
              <a:buNone/>
              <a:defRPr sz="4000" b="1">
                <a:solidFill>
                  <a:schemeClr val="bg1"/>
                </a:solidFill>
                <a:latin typeface="Helvetica" pitchFamily="2" charset="0"/>
              </a:defRPr>
            </a:lvl5pPr>
          </a:lstStyle>
          <a:p>
            <a:pPr lvl="0"/>
            <a:r>
              <a:rPr lang="en-GB"/>
              <a:t>Click to edit Master text styles</a:t>
            </a:r>
          </a:p>
        </p:txBody>
      </p:sp>
      <p:sp>
        <p:nvSpPr>
          <p:cNvPr id="12" name="Rectangle 11">
            <a:extLst>
              <a:ext uri="{FF2B5EF4-FFF2-40B4-BE49-F238E27FC236}">
                <a16:creationId xmlns:a16="http://schemas.microsoft.com/office/drawing/2014/main" id="{7724AA12-E92D-69FA-C173-013FD705F0BD}"/>
              </a:ext>
            </a:extLst>
          </p:cNvPr>
          <p:cNvSpPr/>
          <p:nvPr userDrawn="1"/>
        </p:nvSpPr>
        <p:spPr>
          <a:xfrm>
            <a:off x="641133" y="5617783"/>
            <a:ext cx="363198" cy="67206"/>
          </a:xfrm>
          <a:prstGeom prst="rect">
            <a:avLst/>
          </a:prstGeom>
          <a:solidFill>
            <a:srgbClr val="F55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5585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2528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93B3E09-752A-B421-224B-F0F4CE5B1756}"/>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0" y="0"/>
            <a:ext cx="12192000" cy="3889829"/>
          </a:xfrm>
          <a:prstGeom prst="rect">
            <a:avLst/>
          </a:prstGeom>
        </p:spPr>
      </p:pic>
      <p:sp>
        <p:nvSpPr>
          <p:cNvPr id="8" name="Rectangle 7">
            <a:extLst>
              <a:ext uri="{FF2B5EF4-FFF2-40B4-BE49-F238E27FC236}">
                <a16:creationId xmlns:a16="http://schemas.microsoft.com/office/drawing/2014/main" id="{548C2E90-75AB-B814-5681-5240D4CF20FD}"/>
              </a:ext>
            </a:extLst>
          </p:cNvPr>
          <p:cNvSpPr>
            <a:spLocks noGrp="1" noRot="1" noMove="1" noResize="1" noEditPoints="1" noAdjustHandles="1" noChangeArrowheads="1" noChangeShapeType="1"/>
          </p:cNvSpPr>
          <p:nvPr userDrawn="1"/>
        </p:nvSpPr>
        <p:spPr>
          <a:xfrm>
            <a:off x="0" y="3284992"/>
            <a:ext cx="12192000" cy="357300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4A4E753A-A27B-69BF-1C8F-B18028375D4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628085" y="6188988"/>
            <a:ext cx="1070429" cy="259030"/>
          </a:xfrm>
          <a:prstGeom prst="rect">
            <a:avLst/>
          </a:prstGeom>
        </p:spPr>
      </p:pic>
      <p:sp>
        <p:nvSpPr>
          <p:cNvPr id="4" name="TextBox 3">
            <a:extLst>
              <a:ext uri="{FF2B5EF4-FFF2-40B4-BE49-F238E27FC236}">
                <a16:creationId xmlns:a16="http://schemas.microsoft.com/office/drawing/2014/main" id="{5A8F872D-A391-56AF-6D19-B514FC756A20}"/>
              </a:ext>
            </a:extLst>
          </p:cNvPr>
          <p:cNvSpPr txBox="1"/>
          <p:nvPr userDrawn="1"/>
        </p:nvSpPr>
        <p:spPr>
          <a:xfrm>
            <a:off x="576105" y="3809559"/>
            <a:ext cx="8347812" cy="369332"/>
          </a:xfrm>
          <a:prstGeom prst="rect">
            <a:avLst/>
          </a:prstGeom>
          <a:noFill/>
        </p:spPr>
        <p:txBody>
          <a:bodyPr wrap="square" lIns="91440" tIns="45720" rIns="91440" bIns="45720" rtlCol="0" anchor="t">
            <a:spAutoFit/>
          </a:bodyPr>
          <a:lstStyle>
            <a:defPPr>
              <a:defRPr lang="en-US"/>
            </a:defPPr>
            <a:lvl1pPr algn="ctr">
              <a:defRPr sz="3600" spc="-150">
                <a:latin typeface="Helvetica Neue"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a:ln>
                  <a:noFill/>
                </a:ln>
                <a:solidFill>
                  <a:srgbClr val="E7534F"/>
                </a:solidFill>
                <a:effectLst/>
                <a:uLnTx/>
                <a:uFillTx/>
                <a:latin typeface="Helvetica"/>
                <a:cs typeface="Helvetica"/>
              </a:rPr>
              <a:t>ADAPT </a:t>
            </a:r>
            <a:r>
              <a:rPr lang="en-PH" sz="1800" b="1" spc="0">
                <a:solidFill>
                  <a:srgbClr val="E7534F"/>
                </a:solidFill>
                <a:latin typeface="Helvetica"/>
                <a:cs typeface="Helvetica"/>
              </a:rPr>
              <a:t>Sector Analysis</a:t>
            </a:r>
            <a:endParaRPr kumimoji="0" lang="en-PH" sz="1800" b="1" i="0" u="none" strike="noStrike" kern="1200" cap="none" spc="0" normalizeH="0" baseline="0" noProof="0">
              <a:ln>
                <a:noFill/>
              </a:ln>
              <a:solidFill>
                <a:srgbClr val="E7534F"/>
              </a:solidFill>
              <a:effectLst/>
              <a:uLnTx/>
              <a:uFillTx/>
              <a:latin typeface="Helvetica"/>
              <a:cs typeface="Helvetica"/>
            </a:endParaRPr>
          </a:p>
        </p:txBody>
      </p:sp>
      <p:sp>
        <p:nvSpPr>
          <p:cNvPr id="10" name="Text Placeholder 9">
            <a:extLst>
              <a:ext uri="{FF2B5EF4-FFF2-40B4-BE49-F238E27FC236}">
                <a16:creationId xmlns:a16="http://schemas.microsoft.com/office/drawing/2014/main" id="{B3A110A4-E5D1-E219-0287-06409875E7D4}"/>
              </a:ext>
            </a:extLst>
          </p:cNvPr>
          <p:cNvSpPr>
            <a:spLocks noGrp="1"/>
          </p:cNvSpPr>
          <p:nvPr>
            <p:ph type="body" sz="quarter" idx="10"/>
          </p:nvPr>
        </p:nvSpPr>
        <p:spPr>
          <a:xfrm>
            <a:off x="532564" y="4239107"/>
            <a:ext cx="9118758" cy="1319863"/>
          </a:xfrm>
          <a:prstGeom prst="rect">
            <a:avLst/>
          </a:prstGeom>
        </p:spPr>
        <p:txBody>
          <a:bodyPr/>
          <a:lstStyle>
            <a:lvl1pPr>
              <a:lnSpc>
                <a:spcPct val="80000"/>
              </a:lnSpc>
              <a:buNone/>
              <a:defRPr sz="4000" b="1">
                <a:solidFill>
                  <a:schemeClr val="bg1"/>
                </a:solidFill>
                <a:latin typeface="Helvetica" pitchFamily="2" charset="0"/>
              </a:defRPr>
            </a:lvl1pPr>
            <a:lvl2pPr>
              <a:buNone/>
              <a:defRPr sz="4000" b="1">
                <a:solidFill>
                  <a:schemeClr val="bg1"/>
                </a:solidFill>
                <a:latin typeface="Helvetica" pitchFamily="2" charset="0"/>
              </a:defRPr>
            </a:lvl2pPr>
            <a:lvl3pPr>
              <a:buNone/>
              <a:defRPr sz="4000" b="1">
                <a:solidFill>
                  <a:schemeClr val="bg1"/>
                </a:solidFill>
                <a:latin typeface="Helvetica" pitchFamily="2" charset="0"/>
              </a:defRPr>
            </a:lvl3pPr>
            <a:lvl4pPr>
              <a:buNone/>
              <a:defRPr sz="4000" b="1">
                <a:solidFill>
                  <a:schemeClr val="bg1"/>
                </a:solidFill>
                <a:latin typeface="Helvetica" pitchFamily="2" charset="0"/>
              </a:defRPr>
            </a:lvl4pPr>
            <a:lvl5pPr>
              <a:buNone/>
              <a:defRPr sz="4000" b="1">
                <a:solidFill>
                  <a:schemeClr val="bg1"/>
                </a:solidFill>
                <a:latin typeface="Helvetica" pitchFamily="2" charset="0"/>
              </a:defRPr>
            </a:lvl5pPr>
          </a:lstStyle>
          <a:p>
            <a:pPr lvl="0"/>
            <a:r>
              <a:rPr lang="en-GB"/>
              <a:t>Click to edit Master text styles</a:t>
            </a:r>
          </a:p>
        </p:txBody>
      </p:sp>
      <p:sp>
        <p:nvSpPr>
          <p:cNvPr id="12" name="Rectangle 11">
            <a:extLst>
              <a:ext uri="{FF2B5EF4-FFF2-40B4-BE49-F238E27FC236}">
                <a16:creationId xmlns:a16="http://schemas.microsoft.com/office/drawing/2014/main" id="{7724AA12-E92D-69FA-C173-013FD705F0BD}"/>
              </a:ext>
            </a:extLst>
          </p:cNvPr>
          <p:cNvSpPr/>
          <p:nvPr userDrawn="1"/>
        </p:nvSpPr>
        <p:spPr>
          <a:xfrm>
            <a:off x="641133" y="5617783"/>
            <a:ext cx="363198" cy="67206"/>
          </a:xfrm>
          <a:prstGeom prst="rect">
            <a:avLst/>
          </a:prstGeom>
          <a:solidFill>
            <a:srgbClr val="F55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5585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4327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Slide 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797722-E5AF-2503-A0D9-A5B8F9814E6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11" name="Text Placeholder 10">
            <a:extLst>
              <a:ext uri="{FF2B5EF4-FFF2-40B4-BE49-F238E27FC236}">
                <a16:creationId xmlns:a16="http://schemas.microsoft.com/office/drawing/2014/main" id="{6EA75B0E-9DCB-7440-84FF-84BCB55A7668}"/>
              </a:ext>
            </a:extLst>
          </p:cNvPr>
          <p:cNvSpPr>
            <a:spLocks noGrp="1"/>
          </p:cNvSpPr>
          <p:nvPr>
            <p:ph type="body" sz="quarter" idx="10"/>
          </p:nvPr>
        </p:nvSpPr>
        <p:spPr>
          <a:xfrm>
            <a:off x="530454" y="2350144"/>
            <a:ext cx="7365919" cy="444845"/>
          </a:xfrm>
          <a:prstGeom prst="rect">
            <a:avLst/>
          </a:prstGeom>
        </p:spPr>
        <p:txBody>
          <a:bodyPr/>
          <a:lstStyle>
            <a:lvl1pPr marL="0" indent="0">
              <a:buNone/>
              <a:defRPr sz="2800" b="1">
                <a:solidFill>
                  <a:schemeClr val="accent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lvl="0"/>
            <a:r>
              <a:rPr lang="en-GB"/>
              <a:t>Click to edit Master text</a:t>
            </a:r>
          </a:p>
        </p:txBody>
      </p:sp>
      <p:sp>
        <p:nvSpPr>
          <p:cNvPr id="16" name="Content Placeholder 15">
            <a:extLst>
              <a:ext uri="{FF2B5EF4-FFF2-40B4-BE49-F238E27FC236}">
                <a16:creationId xmlns:a16="http://schemas.microsoft.com/office/drawing/2014/main" id="{2C4F54E8-E931-060A-B08D-AE094ADE67D5}"/>
              </a:ext>
            </a:extLst>
          </p:cNvPr>
          <p:cNvSpPr>
            <a:spLocks noGrp="1"/>
          </p:cNvSpPr>
          <p:nvPr>
            <p:ph sz="quarter" idx="11"/>
          </p:nvPr>
        </p:nvSpPr>
        <p:spPr>
          <a:xfrm>
            <a:off x="530454" y="2815774"/>
            <a:ext cx="7394344" cy="1136803"/>
          </a:xfrm>
          <a:prstGeom prst="rect">
            <a:avLst/>
          </a:prstGeom>
        </p:spPr>
        <p:txBody>
          <a:bodyPr/>
          <a:lstStyle>
            <a:lvl1pPr marL="0" indent="0">
              <a:lnSpc>
                <a:spcPct val="100000"/>
              </a:lnSpc>
              <a:spcBef>
                <a:spcPts val="0"/>
              </a:spcBef>
              <a:buNone/>
              <a:defRPr sz="3800" b="1">
                <a:solidFill>
                  <a:schemeClr val="bg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
        <p:nvSpPr>
          <p:cNvPr id="5" name="Rectangle 4">
            <a:extLst>
              <a:ext uri="{FF2B5EF4-FFF2-40B4-BE49-F238E27FC236}">
                <a16:creationId xmlns:a16="http://schemas.microsoft.com/office/drawing/2014/main" id="{456AD045-6714-2794-ADAF-CF10F800686E}"/>
              </a:ext>
            </a:extLst>
          </p:cNvPr>
          <p:cNvSpPr/>
          <p:nvPr userDrawn="1"/>
        </p:nvSpPr>
        <p:spPr>
          <a:xfrm>
            <a:off x="664283" y="4223674"/>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2180743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lide Cov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843480-0AC1-57A8-4822-835EB1976BC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5" name="Rectangle 4">
            <a:extLst>
              <a:ext uri="{FF2B5EF4-FFF2-40B4-BE49-F238E27FC236}">
                <a16:creationId xmlns:a16="http://schemas.microsoft.com/office/drawing/2014/main" id="{E68781A9-59D0-8498-0FA0-811590B50859}"/>
              </a:ext>
            </a:extLst>
          </p:cNvPr>
          <p:cNvSpPr/>
          <p:nvPr/>
        </p:nvSpPr>
        <p:spPr>
          <a:xfrm>
            <a:off x="664283" y="357358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11" name="Text Placeholder 10">
            <a:extLst>
              <a:ext uri="{FF2B5EF4-FFF2-40B4-BE49-F238E27FC236}">
                <a16:creationId xmlns:a16="http://schemas.microsoft.com/office/drawing/2014/main" id="{6EA75B0E-9DCB-7440-84FF-84BCB55A7668}"/>
              </a:ext>
            </a:extLst>
          </p:cNvPr>
          <p:cNvSpPr>
            <a:spLocks noGrp="1"/>
          </p:cNvSpPr>
          <p:nvPr>
            <p:ph type="body" sz="quarter" idx="10"/>
          </p:nvPr>
        </p:nvSpPr>
        <p:spPr>
          <a:xfrm>
            <a:off x="530454" y="2350144"/>
            <a:ext cx="7365919" cy="444845"/>
          </a:xfrm>
          <a:prstGeom prst="rect">
            <a:avLst/>
          </a:prstGeom>
        </p:spPr>
        <p:txBody>
          <a:bodyPr/>
          <a:lstStyle>
            <a:lvl1pPr marL="0" indent="0">
              <a:buNone/>
              <a:defRPr sz="2800" b="1">
                <a:solidFill>
                  <a:schemeClr val="accent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lvl="0"/>
            <a:r>
              <a:rPr lang="en-GB"/>
              <a:t>Click to edit Master text</a:t>
            </a:r>
          </a:p>
        </p:txBody>
      </p:sp>
      <p:sp>
        <p:nvSpPr>
          <p:cNvPr id="16" name="Content Placeholder 15">
            <a:extLst>
              <a:ext uri="{FF2B5EF4-FFF2-40B4-BE49-F238E27FC236}">
                <a16:creationId xmlns:a16="http://schemas.microsoft.com/office/drawing/2014/main" id="{2C4F54E8-E931-060A-B08D-AE094ADE67D5}"/>
              </a:ext>
            </a:extLst>
          </p:cNvPr>
          <p:cNvSpPr>
            <a:spLocks noGrp="1"/>
          </p:cNvSpPr>
          <p:nvPr>
            <p:ph sz="quarter" idx="11"/>
          </p:nvPr>
        </p:nvSpPr>
        <p:spPr>
          <a:xfrm>
            <a:off x="530454" y="2815774"/>
            <a:ext cx="7394344" cy="584061"/>
          </a:xfrm>
          <a:prstGeom prst="rect">
            <a:avLst/>
          </a:prstGeom>
        </p:spPr>
        <p:txBody>
          <a:bodyPr/>
          <a:lstStyle>
            <a:lvl1pPr marL="0" indent="0">
              <a:lnSpc>
                <a:spcPct val="100000"/>
              </a:lnSpc>
              <a:spcBef>
                <a:spcPts val="0"/>
              </a:spcBef>
              <a:buNone/>
              <a:defRPr sz="3800" b="1">
                <a:solidFill>
                  <a:schemeClr val="bg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Tree>
    <p:extLst>
      <p:ext uri="{BB962C8B-B14F-4D97-AF65-F5344CB8AC3E}">
        <p14:creationId xmlns:p14="http://schemas.microsoft.com/office/powerpoint/2010/main" val="1506930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lide Cov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D107D22-CFB5-405A-74C4-2AE5D4E6650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4" name="Content Placeholder 15">
            <a:extLst>
              <a:ext uri="{FF2B5EF4-FFF2-40B4-BE49-F238E27FC236}">
                <a16:creationId xmlns:a16="http://schemas.microsoft.com/office/drawing/2014/main" id="{B12F3BDF-66D3-99A6-531F-A66429C1FC23}"/>
              </a:ext>
            </a:extLst>
          </p:cNvPr>
          <p:cNvSpPr>
            <a:spLocks noGrp="1"/>
          </p:cNvSpPr>
          <p:nvPr>
            <p:ph sz="quarter" idx="11"/>
          </p:nvPr>
        </p:nvSpPr>
        <p:spPr>
          <a:xfrm>
            <a:off x="530454" y="2554519"/>
            <a:ext cx="7394344" cy="1136803"/>
          </a:xfrm>
          <a:prstGeom prst="rect">
            <a:avLst/>
          </a:prstGeom>
        </p:spPr>
        <p:txBody>
          <a:bodyPr/>
          <a:lstStyle>
            <a:lvl1pPr marL="0" indent="0">
              <a:lnSpc>
                <a:spcPct val="100000"/>
              </a:lnSpc>
              <a:spcBef>
                <a:spcPts val="0"/>
              </a:spcBef>
              <a:buNone/>
              <a:defRPr sz="3800" b="1">
                <a:solidFill>
                  <a:schemeClr val="bg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
        <p:nvSpPr>
          <p:cNvPr id="10" name="Rectangle 9">
            <a:extLst>
              <a:ext uri="{FF2B5EF4-FFF2-40B4-BE49-F238E27FC236}">
                <a16:creationId xmlns:a16="http://schemas.microsoft.com/office/drawing/2014/main" id="{26650C9D-EAD4-4A29-9AFB-06C59B71CE34}"/>
              </a:ext>
            </a:extLst>
          </p:cNvPr>
          <p:cNvSpPr/>
          <p:nvPr userDrawn="1"/>
        </p:nvSpPr>
        <p:spPr>
          <a:xfrm>
            <a:off x="664283" y="389442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1723172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Slide Cov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ACEE168-DE4D-FB8A-4750-56ABCF63F24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14" name="Text Placeholder 10">
            <a:extLst>
              <a:ext uri="{FF2B5EF4-FFF2-40B4-BE49-F238E27FC236}">
                <a16:creationId xmlns:a16="http://schemas.microsoft.com/office/drawing/2014/main" id="{AA294916-916C-7FA5-B464-9B011A5EE5DA}"/>
              </a:ext>
            </a:extLst>
          </p:cNvPr>
          <p:cNvSpPr>
            <a:spLocks noGrp="1"/>
          </p:cNvSpPr>
          <p:nvPr>
            <p:ph type="body" sz="quarter" idx="11"/>
          </p:nvPr>
        </p:nvSpPr>
        <p:spPr>
          <a:xfrm>
            <a:off x="529851" y="2930714"/>
            <a:ext cx="7365917" cy="44484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800" b="1">
                <a:solidFill>
                  <a:schemeClr val="bg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Click to edit Master text</a:t>
            </a:r>
          </a:p>
          <a:p>
            <a:pPr lvl="0"/>
            <a:endParaRPr lang="en-GB"/>
          </a:p>
        </p:txBody>
      </p:sp>
      <p:sp>
        <p:nvSpPr>
          <p:cNvPr id="4" name="Rectangle 3">
            <a:extLst>
              <a:ext uri="{FF2B5EF4-FFF2-40B4-BE49-F238E27FC236}">
                <a16:creationId xmlns:a16="http://schemas.microsoft.com/office/drawing/2014/main" id="{3BDE86E5-4105-46BE-7FBF-3E82DD415B16}"/>
              </a:ext>
            </a:extLst>
          </p:cNvPr>
          <p:cNvSpPr/>
          <p:nvPr userDrawn="1"/>
        </p:nvSpPr>
        <p:spPr>
          <a:xfrm>
            <a:off x="664283" y="357358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41622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hite_Title Slide">
    <p:spTree>
      <p:nvGrpSpPr>
        <p:cNvPr id="1" name=""/>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D1881A9B-42CE-5917-F136-ACE864C10E8B}"/>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3" name="Straight Connector 2">
            <a:extLst>
              <a:ext uri="{FF2B5EF4-FFF2-40B4-BE49-F238E27FC236}">
                <a16:creationId xmlns:a16="http://schemas.microsoft.com/office/drawing/2014/main" id="{F20AB313-D176-64F3-A93E-22C1D30812B4}"/>
              </a:ext>
            </a:extLst>
          </p:cNvPr>
          <p:cNvCxnSpPr>
            <a:cxnSpLocks/>
          </p:cNvCxnSpPr>
          <p:nvPr userDrawn="1"/>
        </p:nvCxnSpPr>
        <p:spPr>
          <a:xfrm>
            <a:off x="328246" y="701172"/>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4FEBBC68-A5DF-7818-C7D3-7EF7269BFB0E}"/>
              </a:ext>
            </a:extLst>
          </p:cNvPr>
          <p:cNvSpPr>
            <a:spLocks noGrp="1"/>
          </p:cNvSpPr>
          <p:nvPr>
            <p:ph sz="quarter" idx="10"/>
          </p:nvPr>
        </p:nvSpPr>
        <p:spPr>
          <a:xfrm>
            <a:off x="231673" y="188458"/>
            <a:ext cx="10261600" cy="406626"/>
          </a:xfrm>
          <a:prstGeom prst="rect">
            <a:avLst/>
          </a:prstGeom>
        </p:spPr>
        <p:txBody>
          <a:bodyPr/>
          <a:lstStyle>
            <a:lvl1pPr marL="0" indent="0">
              <a:buNone/>
              <a:defRPr sz="2400" b="1">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14" name="Content Placeholder 13">
            <a:extLst>
              <a:ext uri="{FF2B5EF4-FFF2-40B4-BE49-F238E27FC236}">
                <a16:creationId xmlns:a16="http://schemas.microsoft.com/office/drawing/2014/main" id="{BE1791A6-1862-32B5-3607-27874E364AE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706183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_Title Slide (for 2 lines)">
    <p:spTree>
      <p:nvGrpSpPr>
        <p:cNvPr id="1" name=""/>
        <p:cNvGrpSpPr/>
        <p:nvPr/>
      </p:nvGrpSpPr>
      <p:grpSpPr>
        <a:xfrm>
          <a:off x="0" y="0"/>
          <a:ext cx="0" cy="0"/>
          <a:chOff x="0" y="0"/>
          <a:chExt cx="0" cy="0"/>
        </a:xfrm>
      </p:grpSpPr>
      <p:pic>
        <p:nvPicPr>
          <p:cNvPr id="3" name="Picture 2" descr="A picture containing logo&#10;&#10;Description automatically generated">
            <a:extLst>
              <a:ext uri="{FF2B5EF4-FFF2-40B4-BE49-F238E27FC236}">
                <a16:creationId xmlns:a16="http://schemas.microsoft.com/office/drawing/2014/main" id="{53C234E5-F866-5554-7BDB-10858B54CD98}"/>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4" name="Straight Connector 3">
            <a:extLst>
              <a:ext uri="{FF2B5EF4-FFF2-40B4-BE49-F238E27FC236}">
                <a16:creationId xmlns:a16="http://schemas.microsoft.com/office/drawing/2014/main" id="{0D8E4069-D1A4-AB06-84C7-792BD874B250}"/>
              </a:ext>
            </a:extLst>
          </p:cNvPr>
          <p:cNvCxnSpPr>
            <a:cxnSpLocks/>
          </p:cNvCxnSpPr>
          <p:nvPr userDrawn="1"/>
        </p:nvCxnSpPr>
        <p:spPr>
          <a:xfrm>
            <a:off x="328246" y="939297"/>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8">
            <a:extLst>
              <a:ext uri="{FF2B5EF4-FFF2-40B4-BE49-F238E27FC236}">
                <a16:creationId xmlns:a16="http://schemas.microsoft.com/office/drawing/2014/main" id="{A204A934-650B-2936-B643-EBAA379ADF0C}"/>
              </a:ext>
            </a:extLst>
          </p:cNvPr>
          <p:cNvSpPr>
            <a:spLocks noGrp="1"/>
          </p:cNvSpPr>
          <p:nvPr>
            <p:ph sz="quarter" idx="10"/>
          </p:nvPr>
        </p:nvSpPr>
        <p:spPr>
          <a:xfrm>
            <a:off x="260702" y="188458"/>
            <a:ext cx="10948430" cy="750840"/>
          </a:xfrm>
          <a:prstGeom prst="rect">
            <a:avLst/>
          </a:prstGeom>
        </p:spPr>
        <p:txBody>
          <a:bodyPr/>
          <a:lstStyle>
            <a:lvl1pPr marL="0" indent="0">
              <a:lnSpc>
                <a:spcPct val="100000"/>
              </a:lnSpc>
              <a:buNone/>
              <a:defRPr sz="1800" b="1">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56D547AC-56EF-B382-AC5B-2E7000132F4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425879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ck_Title Slide">
    <p:bg>
      <p:bgPr>
        <a:solidFill>
          <a:schemeClr val="accent6">
            <a:lumMod val="10000"/>
          </a:schemeClr>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B0ACAEB-C55E-E7AC-1E07-97E0A50CE2BC}"/>
              </a:ext>
            </a:extLst>
          </p:cNvPr>
          <p:cNvCxnSpPr>
            <a:cxnSpLocks/>
          </p:cNvCxnSpPr>
          <p:nvPr userDrawn="1"/>
        </p:nvCxnSpPr>
        <p:spPr>
          <a:xfrm>
            <a:off x="328246" y="701172"/>
            <a:ext cx="115355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clipart&#10;&#10;Description automatically generated">
            <a:extLst>
              <a:ext uri="{FF2B5EF4-FFF2-40B4-BE49-F238E27FC236}">
                <a16:creationId xmlns:a16="http://schemas.microsoft.com/office/drawing/2014/main" id="{BEE3C352-128A-3587-4625-DFCBACB8F6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
        <p:nvSpPr>
          <p:cNvPr id="2" name="Content Placeholder 8">
            <a:extLst>
              <a:ext uri="{FF2B5EF4-FFF2-40B4-BE49-F238E27FC236}">
                <a16:creationId xmlns:a16="http://schemas.microsoft.com/office/drawing/2014/main" id="{16565034-E4CE-1C39-66E6-3564C89CE59C}"/>
              </a:ext>
            </a:extLst>
          </p:cNvPr>
          <p:cNvSpPr>
            <a:spLocks noGrp="1"/>
          </p:cNvSpPr>
          <p:nvPr>
            <p:ph sz="quarter" idx="10"/>
          </p:nvPr>
        </p:nvSpPr>
        <p:spPr>
          <a:xfrm>
            <a:off x="231673" y="188458"/>
            <a:ext cx="10261600" cy="406626"/>
          </a:xfrm>
          <a:prstGeom prst="rect">
            <a:avLst/>
          </a:prstGeom>
        </p:spPr>
        <p:txBody>
          <a:bodyPr/>
          <a:lstStyle>
            <a:lvl1pPr marL="0" indent="0">
              <a:buNone/>
              <a:defRPr sz="2400" b="1">
                <a:solidFill>
                  <a:schemeClr val="bg1"/>
                </a:solidFill>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F7BA7D96-2395-F9FD-50C6-5361CEFAF83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676450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White_Title Slide (for 2 lines)">
    <p:bg>
      <p:bgPr>
        <a:solidFill>
          <a:schemeClr val="bg2">
            <a:lumMod val="10000"/>
          </a:schemeClr>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D8E4069-D1A4-AB06-84C7-792BD874B250}"/>
              </a:ext>
            </a:extLst>
          </p:cNvPr>
          <p:cNvCxnSpPr>
            <a:cxnSpLocks/>
          </p:cNvCxnSpPr>
          <p:nvPr userDrawn="1"/>
        </p:nvCxnSpPr>
        <p:spPr>
          <a:xfrm>
            <a:off x="328246" y="939297"/>
            <a:ext cx="115355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Content Placeholder 8">
            <a:extLst>
              <a:ext uri="{FF2B5EF4-FFF2-40B4-BE49-F238E27FC236}">
                <a16:creationId xmlns:a16="http://schemas.microsoft.com/office/drawing/2014/main" id="{A204A934-650B-2936-B643-EBAA379ADF0C}"/>
              </a:ext>
            </a:extLst>
          </p:cNvPr>
          <p:cNvSpPr>
            <a:spLocks noGrp="1"/>
          </p:cNvSpPr>
          <p:nvPr>
            <p:ph sz="quarter" idx="10"/>
          </p:nvPr>
        </p:nvSpPr>
        <p:spPr>
          <a:xfrm>
            <a:off x="260702" y="188458"/>
            <a:ext cx="10948430" cy="750840"/>
          </a:xfrm>
          <a:prstGeom prst="rect">
            <a:avLst/>
          </a:prstGeom>
        </p:spPr>
        <p:txBody>
          <a:bodyPr/>
          <a:lstStyle>
            <a:lvl1pPr marL="0" indent="0">
              <a:lnSpc>
                <a:spcPct val="100000"/>
              </a:lnSpc>
              <a:buNone/>
              <a:defRPr sz="1800" b="1">
                <a:solidFill>
                  <a:schemeClr val="bg1"/>
                </a:solidFill>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56D547AC-56EF-B382-AC5B-2E7000132F4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50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pic>
        <p:nvPicPr>
          <p:cNvPr id="6" name="Picture 5" descr="A picture containing text, clipart&#10;&#10;Description automatically generated">
            <a:extLst>
              <a:ext uri="{FF2B5EF4-FFF2-40B4-BE49-F238E27FC236}">
                <a16:creationId xmlns:a16="http://schemas.microsoft.com/office/drawing/2014/main" id="{C222FF3C-2C22-80E5-C3A2-B5C2B7D585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416815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 Title-Whit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4A2C9E0-28F5-0AC4-7312-5CA6497BDA6D}"/>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853618A3-B975-078C-17EC-6295A7E2CE0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111398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 Bottom Logo-White">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F514BAF5-0A28-C669-0442-4079BA16DE4A}"/>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1074884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61315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 Title-Black">
    <p:bg>
      <p:bgPr>
        <a:solidFill>
          <a:schemeClr val="tx1"/>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F560B4E-1648-1280-CEC2-456B72E4E67B}"/>
              </a:ext>
            </a:extLst>
          </p:cNvPr>
          <p:cNvCxnSpPr>
            <a:cxnSpLocks/>
          </p:cNvCxnSpPr>
          <p:nvPr userDrawn="1"/>
        </p:nvCxnSpPr>
        <p:spPr>
          <a:xfrm>
            <a:off x="328246" y="701172"/>
            <a:ext cx="115355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clipart&#10;&#10;Description automatically generated">
            <a:extLst>
              <a:ext uri="{FF2B5EF4-FFF2-40B4-BE49-F238E27FC236}">
                <a16:creationId xmlns:a16="http://schemas.microsoft.com/office/drawing/2014/main" id="{72F9BC67-888B-8266-71BA-AA648AFAAAF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24447765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A Logo-Black">
    <p:bg>
      <p:bgPr>
        <a:solidFill>
          <a:schemeClr val="tx1"/>
        </a:solidFill>
        <a:effectLst/>
      </p:bgPr>
    </p:bg>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CC451EBA-26C7-9DA9-EC3E-ED5FC2ADAB4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777012" y="6288776"/>
            <a:ext cx="266793" cy="432699"/>
          </a:xfrm>
          <a:prstGeom prst="rect">
            <a:avLst/>
          </a:prstGeom>
        </p:spPr>
      </p:pic>
    </p:spTree>
    <p:extLst>
      <p:ext uri="{BB962C8B-B14F-4D97-AF65-F5344CB8AC3E}">
        <p14:creationId xmlns:p14="http://schemas.microsoft.com/office/powerpoint/2010/main" val="3376477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ed A">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395E70-112D-C9AF-84FB-4DD2E6EAD948}"/>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9" name="Picture 8" descr="A picture containing drawing&#10;&#10;Description automatically generated">
            <a:extLst>
              <a:ext uri="{FF2B5EF4-FFF2-40B4-BE49-F238E27FC236}">
                <a16:creationId xmlns:a16="http://schemas.microsoft.com/office/drawing/2014/main" id="{46E6B795-5DAA-6E19-5AC2-DB8C91B5C38E}"/>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1258982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d 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0898927-BDE5-C5D3-BE71-1ECD16106881}"/>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27365311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d A Background">
    <p:spTree>
      <p:nvGrpSpPr>
        <p:cNvPr id="1" name=""/>
        <p:cNvGrpSpPr/>
        <p:nvPr/>
      </p:nvGrpSpPr>
      <p:grpSpPr>
        <a:xfrm>
          <a:off x="0" y="0"/>
          <a:ext cx="0" cy="0"/>
          <a:chOff x="0" y="0"/>
          <a:chExt cx="0" cy="0"/>
        </a:xfrm>
      </p:grpSpPr>
      <p:pic>
        <p:nvPicPr>
          <p:cNvPr id="7" name="Picture 6" descr="A white letter a with a black background&#10;&#10;Description automatically generated">
            <a:extLst>
              <a:ext uri="{FF2B5EF4-FFF2-40B4-BE49-F238E27FC236}">
                <a16:creationId xmlns:a16="http://schemas.microsoft.com/office/drawing/2014/main" id="{A12884F7-8A04-31A5-156D-7253BA0C6726}"/>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t="5336" r="6927" b="2416"/>
          <a:stretch/>
        </p:blipFill>
        <p:spPr>
          <a:xfrm>
            <a:off x="6685613" y="0"/>
            <a:ext cx="5506387" cy="6858000"/>
          </a:xfrm>
          <a:prstGeom prst="rect">
            <a:avLst/>
          </a:prstGeom>
        </p:spPr>
      </p:pic>
      <p:grpSp>
        <p:nvGrpSpPr>
          <p:cNvPr id="8" name="Group 7">
            <a:extLst>
              <a:ext uri="{FF2B5EF4-FFF2-40B4-BE49-F238E27FC236}">
                <a16:creationId xmlns:a16="http://schemas.microsoft.com/office/drawing/2014/main" id="{D1769542-9F09-8749-D638-FA10BB7B531A}"/>
              </a:ext>
            </a:extLst>
          </p:cNvPr>
          <p:cNvGrpSpPr/>
          <p:nvPr userDrawn="1"/>
        </p:nvGrpSpPr>
        <p:grpSpPr>
          <a:xfrm>
            <a:off x="1083907" y="6062651"/>
            <a:ext cx="2668365" cy="226977"/>
            <a:chOff x="712794" y="6196131"/>
            <a:chExt cx="3390094" cy="288369"/>
          </a:xfrm>
        </p:grpSpPr>
        <p:pic>
          <p:nvPicPr>
            <p:cNvPr id="9" name="Graphic 8">
              <a:extLst>
                <a:ext uri="{FF2B5EF4-FFF2-40B4-BE49-F238E27FC236}">
                  <a16:creationId xmlns:a16="http://schemas.microsoft.com/office/drawing/2014/main" id="{FFA7BC50-99B1-6E8F-4B60-C12ADAED0E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2794" y="6196131"/>
              <a:ext cx="164237" cy="288369"/>
            </a:xfrm>
            <a:prstGeom prst="rect">
              <a:avLst/>
            </a:prstGeom>
          </p:spPr>
        </p:pic>
        <p:pic>
          <p:nvPicPr>
            <p:cNvPr id="10" name="Graphic 9">
              <a:extLst>
                <a:ext uri="{FF2B5EF4-FFF2-40B4-BE49-F238E27FC236}">
                  <a16:creationId xmlns:a16="http://schemas.microsoft.com/office/drawing/2014/main" id="{9559F7C1-1BDA-7CAE-4962-CA6181F37E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8056" y="6254584"/>
              <a:ext cx="3044832" cy="165803"/>
            </a:xfrm>
            <a:prstGeom prst="rect">
              <a:avLst/>
            </a:prstGeom>
          </p:spPr>
        </p:pic>
      </p:grpSp>
      <p:sp>
        <p:nvSpPr>
          <p:cNvPr id="11" name="Rectangle 10">
            <a:extLst>
              <a:ext uri="{FF2B5EF4-FFF2-40B4-BE49-F238E27FC236}">
                <a16:creationId xmlns:a16="http://schemas.microsoft.com/office/drawing/2014/main" id="{125E3C0F-EB19-83CF-2770-03EE081F77DC}"/>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07769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ckHeader">
    <p:spTree>
      <p:nvGrpSpPr>
        <p:cNvPr id="1" name=""/>
        <p:cNvGrpSpPr/>
        <p:nvPr/>
      </p:nvGrpSpPr>
      <p:grpSpPr>
        <a:xfrm>
          <a:off x="0" y="0"/>
          <a:ext cx="0" cy="0"/>
          <a:chOff x="0" y="0"/>
          <a:chExt cx="0" cy="0"/>
        </a:xfrm>
      </p:grpSpPr>
      <p:sp>
        <p:nvSpPr>
          <p:cNvPr id="12" name="bg object 17">
            <a:extLst>
              <a:ext uri="{FF2B5EF4-FFF2-40B4-BE49-F238E27FC236}">
                <a16:creationId xmlns:a16="http://schemas.microsoft.com/office/drawing/2014/main" id="{F4EB5279-DC47-9BF7-6A7C-93B96AC86ED1}"/>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1621377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ay A Background">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A0A6BC8-9E99-6E38-3090-86D20A362A0E}"/>
              </a:ext>
            </a:extLst>
          </p:cNvPr>
          <p:cNvPicPr>
            <a:picLocks noChangeAspect="1"/>
          </p:cNvPicPr>
          <p:nvPr userDrawn="1"/>
        </p:nvPicPr>
        <p:blipFill rotWithShape="1">
          <a:blip>
            <a:alphaModFix amt="30000"/>
            <a:extLst>
              <a:ext uri="{96DAC541-7B7A-43D3-8B79-37D633B846F1}">
                <asvg:svgBlip xmlns:asvg="http://schemas.microsoft.com/office/drawing/2016/SVG/main" r:embed="rId2"/>
              </a:ext>
            </a:extLst>
          </a:blip>
          <a:srcRect t="24316" r="18761" b="20587"/>
          <a:stretch/>
        </p:blipFill>
        <p:spPr>
          <a:xfrm>
            <a:off x="5869172" y="1"/>
            <a:ext cx="6322827" cy="6858000"/>
          </a:xfrm>
          <a:prstGeom prst="rect">
            <a:avLst/>
          </a:prstGeom>
        </p:spPr>
      </p:pic>
    </p:spTree>
    <p:extLst>
      <p:ext uri="{BB962C8B-B14F-4D97-AF65-F5344CB8AC3E}">
        <p14:creationId xmlns:p14="http://schemas.microsoft.com/office/powerpoint/2010/main" val="4214469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ay Contact">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Picture 6" descr="A picture containing drawing&#10;&#10;Description automatically generated">
            <a:extLst>
              <a:ext uri="{FF2B5EF4-FFF2-40B4-BE49-F238E27FC236}">
                <a16:creationId xmlns:a16="http://schemas.microsoft.com/office/drawing/2014/main" id="{089F171C-4EC3-8F4E-92E9-8D30E47D0C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75891" y="6288776"/>
            <a:ext cx="269035" cy="432699"/>
          </a:xfrm>
          <a:prstGeom prst="rect">
            <a:avLst/>
          </a:prstGeom>
        </p:spPr>
      </p:pic>
      <p:sp>
        <p:nvSpPr>
          <p:cNvPr id="2" name="TextBox 1">
            <a:extLst>
              <a:ext uri="{FF2B5EF4-FFF2-40B4-BE49-F238E27FC236}">
                <a16:creationId xmlns:a16="http://schemas.microsoft.com/office/drawing/2014/main" id="{ABB5FBFB-8D0D-D354-9682-9807B1C2F40A}"/>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pic>
        <p:nvPicPr>
          <p:cNvPr id="3" name="Picture 2" descr="A picture containing logo&#10;&#10;Description automatically generated">
            <a:extLst>
              <a:ext uri="{FF2B5EF4-FFF2-40B4-BE49-F238E27FC236}">
                <a16:creationId xmlns:a16="http://schemas.microsoft.com/office/drawing/2014/main" id="{F025BBB4-6AAA-3DEC-FCB4-2F67A8F5CFB2}"/>
              </a:ext>
            </a:extLst>
          </p:cNvPr>
          <p:cNvPicPr>
            <a:picLocks noChangeAspect="1"/>
          </p:cNvPicPr>
          <p:nvPr userDrawn="1"/>
        </p:nvPicPr>
        <p:blipFill>
          <a:blip r:embed="rId3"/>
          <a:stretch>
            <a:fillRect/>
          </a:stretch>
        </p:blipFill>
        <p:spPr>
          <a:xfrm>
            <a:off x="5382183" y="2894115"/>
            <a:ext cx="1427630" cy="347200"/>
          </a:xfrm>
          <a:prstGeom prst="rect">
            <a:avLst/>
          </a:prstGeom>
        </p:spPr>
      </p:pic>
    </p:spTree>
    <p:extLst>
      <p:ext uri="{BB962C8B-B14F-4D97-AF65-F5344CB8AC3E}">
        <p14:creationId xmlns:p14="http://schemas.microsoft.com/office/powerpoint/2010/main" val="39604831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ct-Black">
    <p:bg>
      <p:bgPr>
        <a:solidFill>
          <a:schemeClr val="tx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A6C6664-D097-5F70-0D59-BCD0C56938D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82184" y="2889255"/>
            <a:ext cx="1427630" cy="345141"/>
          </a:xfrm>
          <a:prstGeom prst="rect">
            <a:avLst/>
          </a:prstGeom>
        </p:spPr>
      </p:pic>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endParaRPr>
          </a:p>
        </p:txBody>
      </p:sp>
      <p:sp>
        <p:nvSpPr>
          <p:cNvPr id="13" name="Rectangle 12">
            <a:hlinkClick r:id="rId3"/>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4"/>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3"/>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4177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2065088"/>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17" r:id="rId12"/>
    <p:sldLayoutId id="2147483918" r:id="rId13"/>
    <p:sldLayoutId id="2147483919" r:id="rId14"/>
    <p:sldLayoutId id="2147483920" r:id="rId15"/>
    <p:sldLayoutId id="2147483921" r:id="rId16"/>
    <p:sldLayoutId id="2147483922" r:id="rId17"/>
    <p:sldLayoutId id="2147483923" r:id="rId18"/>
    <p:sldLayoutId id="2147483924" r:id="rId19"/>
    <p:sldLayoutId id="2147483925" r:id="rId20"/>
    <p:sldLayoutId id="2147483926" r:id="rId21"/>
    <p:sldLayoutId id="2147483927"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research.adapt.com.au/executive-leadership-strategy/voice-of-customer/a-34-year-old-startup-brad-dight-on-the-cheesecake-shops-tech-transformation" TargetMode="External"/><Relationship Id="rId2" Type="http://schemas.openxmlformats.org/officeDocument/2006/relationships/hyperlink" Target="https://research.adapt.com.au/executive-leadership-strategy/community-interviews/how-big-red-group-is-dealing-with-a-retail-market-undergoing-a-tech-driven-reset" TargetMode="Externa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 Target="slide12.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9.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18" Type="http://schemas.openxmlformats.org/officeDocument/2006/relationships/image" Target="../media/image37.png"/><Relationship Id="rId3" Type="http://schemas.openxmlformats.org/officeDocument/2006/relationships/hyperlink" Target="https://research.adapt.com.au/filter-types/market-trend-reports" TargetMode="External"/><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hyperlink" Target="mailto:success@adapt.com.au" TargetMode="External"/><Relationship Id="rId16" Type="http://schemas.openxmlformats.org/officeDocument/2006/relationships/image" Target="../media/image35.png"/><Relationship Id="rId1" Type="http://schemas.openxmlformats.org/officeDocument/2006/relationships/slideLayout" Target="../slideLayouts/slideLayout19.xml"/><Relationship Id="rId6" Type="http://schemas.openxmlformats.org/officeDocument/2006/relationships/hyperlink" Target="https://research.adapt.com.au/filter-types/expert-presentations/" TargetMode="External"/><Relationship Id="rId11" Type="http://schemas.openxmlformats.org/officeDocument/2006/relationships/image" Target="../media/image30.png"/><Relationship Id="rId5" Type="http://schemas.openxmlformats.org/officeDocument/2006/relationships/hyperlink" Target="https://research.adapt.com.au/data-insights/" TargetMode="External"/><Relationship Id="rId15" Type="http://schemas.openxmlformats.org/officeDocument/2006/relationships/image" Target="../media/image34.png"/><Relationship Id="rId10" Type="http://schemas.openxmlformats.org/officeDocument/2006/relationships/image" Target="../media/image29.png"/><Relationship Id="rId19" Type="http://schemas.openxmlformats.org/officeDocument/2006/relationships/image" Target="../media/image38.png"/><Relationship Id="rId4" Type="http://schemas.openxmlformats.org/officeDocument/2006/relationships/hyperlink" Target="https://research.adapt.com.au/filter-types/community-interviews" TargetMode="External"/><Relationship Id="rId9" Type="http://schemas.openxmlformats.org/officeDocument/2006/relationships/image" Target="../media/image28.png"/><Relationship Id="rId14" Type="http://schemas.openxmlformats.org/officeDocument/2006/relationships/image" Target="../media/image3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A37D89E-F9E9-A021-D6BF-777FC48E63D2}"/>
              </a:ext>
            </a:extLst>
          </p:cNvPr>
          <p:cNvSpPr>
            <a:spLocks noGrp="1"/>
          </p:cNvSpPr>
          <p:nvPr>
            <p:ph type="body" sz="quarter" idx="10"/>
          </p:nvPr>
        </p:nvSpPr>
        <p:spPr/>
        <p:txBody>
          <a:bodyPr/>
          <a:lstStyle/>
          <a:p>
            <a:r>
              <a:rPr lang="en-PH"/>
              <a:t>Retail:</a:t>
            </a:r>
          </a:p>
          <a:p>
            <a:r>
              <a:rPr lang="en-PH"/>
              <a:t>Executive Insights</a:t>
            </a:r>
          </a:p>
        </p:txBody>
      </p:sp>
    </p:spTree>
    <p:extLst>
      <p:ext uri="{BB962C8B-B14F-4D97-AF65-F5344CB8AC3E}">
        <p14:creationId xmlns:p14="http://schemas.microsoft.com/office/powerpoint/2010/main" val="1932939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487682" y="1374877"/>
            <a:ext cx="3868007" cy="476329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25000"/>
              </a:lnSpc>
              <a:spcBef>
                <a:spcPts val="0"/>
              </a:spcBef>
              <a:spcAft>
                <a:spcPts val="1200"/>
              </a:spcAft>
              <a:buClr>
                <a:srgbClr val="E7534F"/>
              </a:buClr>
              <a:buSzTx/>
              <a:buFontTx/>
              <a:buNone/>
              <a:tabLst/>
              <a:defRPr/>
            </a:pPr>
            <a:r>
              <a:rPr kumimoji="0" lang="en-AU" sz="1200" b="1" i="0" u="none" strike="noStrike" kern="1200" cap="none" spc="0" normalizeH="0" baseline="0" noProof="0">
                <a:ln>
                  <a:noFill/>
                </a:ln>
                <a:solidFill>
                  <a:prstClr val="black"/>
                </a:solidFill>
                <a:effectLst/>
                <a:uLnTx/>
                <a:uFillTx/>
                <a:latin typeface="Helvetica"/>
                <a:ea typeface="+mn-ea"/>
                <a:cs typeface="Helvetica"/>
              </a:rPr>
              <a:t>This document outlines </a:t>
            </a:r>
            <a:r>
              <a:rPr lang="en-AU" sz="1200" b="1" noProof="0">
                <a:solidFill>
                  <a:prstClr val="black"/>
                </a:solidFill>
                <a:latin typeface="Helvetica"/>
                <a:cs typeface="Helvetica"/>
              </a:rPr>
              <a:t>insights</a:t>
            </a:r>
            <a:r>
              <a:rPr kumimoji="0" lang="en-AU" sz="1200" b="1" i="0" u="none" strike="noStrike" kern="1200" cap="none" spc="0" normalizeH="0" baseline="0" noProof="0">
                <a:ln>
                  <a:noFill/>
                </a:ln>
                <a:solidFill>
                  <a:prstClr val="black"/>
                </a:solidFill>
                <a:effectLst/>
                <a:uLnTx/>
                <a:uFillTx/>
                <a:latin typeface="Helvetica"/>
                <a:ea typeface="+mn-ea"/>
                <a:cs typeface="Helvetica"/>
              </a:rPr>
              <a:t> from </a:t>
            </a:r>
            <a:r>
              <a:rPr lang="en-AU" sz="1200" b="1" noProof="0">
                <a:solidFill>
                  <a:prstClr val="black"/>
                </a:solidFill>
                <a:latin typeface="Helvetica"/>
                <a:cs typeface="Helvetica"/>
              </a:rPr>
              <a:t>CIOs, CDAOs, CISOs, Government leaders and CDOs </a:t>
            </a:r>
            <a:r>
              <a:rPr kumimoji="0" lang="en-AU" sz="1200" b="1" i="0" u="none" strike="noStrike" kern="1200" cap="none" spc="0" normalizeH="0" baseline="0" noProof="0">
                <a:ln>
                  <a:noFill/>
                </a:ln>
                <a:solidFill>
                  <a:prstClr val="black"/>
                </a:solidFill>
                <a:effectLst/>
                <a:uLnTx/>
                <a:uFillTx/>
                <a:latin typeface="Helvetica"/>
                <a:ea typeface="+mn-ea"/>
                <a:cs typeface="Helvetica"/>
              </a:rPr>
              <a:t>within the retail sector.</a:t>
            </a:r>
            <a:endParaRPr lang="en-AU" sz="1200" b="1" noProof="0">
              <a:solidFill>
                <a:prstClr val="black"/>
              </a:solidFill>
              <a:latin typeface="Helvetica"/>
              <a:cs typeface="Helvetica"/>
            </a:endParaRPr>
          </a:p>
          <a:p>
            <a:pPr lvl="0">
              <a:lnSpc>
                <a:spcPct val="125000"/>
              </a:lnSpc>
              <a:spcAft>
                <a:spcPts val="600"/>
              </a:spcAft>
              <a:buClr>
                <a:srgbClr val="E7534F"/>
              </a:buClr>
              <a:defRPr/>
            </a:pPr>
            <a:r>
              <a:rPr lang="en-GB" sz="1200">
                <a:solidFill>
                  <a:prstClr val="black"/>
                </a:solidFill>
                <a:latin typeface="Helvetica"/>
                <a:cs typeface="Helvetica"/>
              </a:rPr>
              <a:t>Retail organisations in the ADAPT sample consist of:​</a:t>
            </a:r>
          </a:p>
          <a:p>
            <a:pPr marL="355600" lvl="0" indent="-173038">
              <a:lnSpc>
                <a:spcPct val="125000"/>
              </a:lnSpc>
              <a:spcAft>
                <a:spcPts val="600"/>
              </a:spcAft>
              <a:buClr>
                <a:srgbClr val="E7534F"/>
              </a:buClr>
              <a:buFont typeface="Arial" panose="020B0604020202020204" pitchFamily="34" charset="0"/>
              <a:buChar char="•"/>
              <a:defRPr/>
            </a:pPr>
            <a:r>
              <a:rPr lang="en-GB" sz="1200">
                <a:solidFill>
                  <a:prstClr val="black"/>
                </a:solidFill>
                <a:latin typeface="Helvetica"/>
                <a:cs typeface="Helvetica"/>
              </a:rPr>
              <a:t>Traditional brick and mortar retailers</a:t>
            </a:r>
          </a:p>
          <a:p>
            <a:pPr marL="355600" lvl="0" indent="-172720">
              <a:lnSpc>
                <a:spcPct val="125000"/>
              </a:lnSpc>
              <a:spcAft>
                <a:spcPts val="600"/>
              </a:spcAft>
              <a:buClr>
                <a:srgbClr val="E7534F"/>
              </a:buClr>
              <a:buFont typeface="Arial" panose="020B0604020202020204" pitchFamily="34" charset="0"/>
              <a:buChar char="•"/>
              <a:defRPr/>
            </a:pPr>
            <a:r>
              <a:rPr lang="en-GB" sz="1200">
                <a:solidFill>
                  <a:prstClr val="black"/>
                </a:solidFill>
                <a:latin typeface="Helvetica"/>
                <a:cs typeface="Helvetica"/>
              </a:rPr>
              <a:t>Online retailing platforms</a:t>
            </a:r>
          </a:p>
          <a:p>
            <a:pPr marL="355600" lvl="0" indent="-172720">
              <a:lnSpc>
                <a:spcPct val="125000"/>
              </a:lnSpc>
              <a:spcAft>
                <a:spcPts val="600"/>
              </a:spcAft>
              <a:buClr>
                <a:srgbClr val="E7534F"/>
              </a:buClr>
              <a:buFont typeface="Arial" panose="020B0604020202020204" pitchFamily="34" charset="0"/>
              <a:buChar char="•"/>
              <a:defRPr/>
            </a:pPr>
            <a:r>
              <a:rPr lang="en-GB" sz="1200">
                <a:solidFill>
                  <a:prstClr val="black"/>
                </a:solidFill>
                <a:latin typeface="Helvetica"/>
                <a:cs typeface="Helvetica"/>
              </a:rPr>
              <a:t>Fast moving consumer goods</a:t>
            </a:r>
          </a:p>
          <a:p>
            <a:pPr marL="355600" lvl="0" indent="-172720">
              <a:lnSpc>
                <a:spcPct val="125000"/>
              </a:lnSpc>
              <a:spcAft>
                <a:spcPts val="600"/>
              </a:spcAft>
              <a:buClr>
                <a:srgbClr val="E7534F"/>
              </a:buClr>
              <a:buFont typeface="Arial" panose="020B0604020202020204" pitchFamily="34" charset="0"/>
              <a:buChar char="•"/>
              <a:defRPr/>
            </a:pPr>
            <a:r>
              <a:rPr lang="en-GB" sz="1200">
                <a:solidFill>
                  <a:prstClr val="black"/>
                </a:solidFill>
                <a:latin typeface="Helvetica"/>
                <a:cs typeface="Helvetica"/>
              </a:rPr>
              <a:t>Chains that have a centralised shared service</a:t>
            </a:r>
            <a:br>
              <a:rPr lang="en-GB" sz="1200">
                <a:solidFill>
                  <a:prstClr val="black"/>
                </a:solidFill>
                <a:latin typeface="Helvetica"/>
                <a:cs typeface="Helvetica"/>
              </a:rPr>
            </a:br>
            <a:r>
              <a:rPr lang="en-GB" sz="1200">
                <a:solidFill>
                  <a:prstClr val="black"/>
                </a:solidFill>
                <a:latin typeface="Helvetica"/>
                <a:cs typeface="Helvetica"/>
              </a:rPr>
              <a:t>model (e.g., supermarkets with various locations) </a:t>
            </a:r>
          </a:p>
          <a:p>
            <a:pPr marL="355600" lvl="0" indent="-173038">
              <a:lnSpc>
                <a:spcPct val="125000"/>
              </a:lnSpc>
              <a:spcAft>
                <a:spcPts val="600"/>
              </a:spcAft>
              <a:buClr>
                <a:srgbClr val="E7534F"/>
              </a:buClr>
              <a:buFont typeface="Arial" panose="020B0604020202020204" pitchFamily="34" charset="0"/>
              <a:buChar char="•"/>
              <a:defRPr/>
            </a:pPr>
            <a:r>
              <a:rPr lang="en-GB" sz="1200">
                <a:solidFill>
                  <a:prstClr val="black"/>
                </a:solidFill>
                <a:latin typeface="Helvetica"/>
                <a:cs typeface="Helvetica"/>
              </a:rPr>
              <a:t>Organisations or platforms that connect </a:t>
            </a:r>
            <a:br>
              <a:rPr lang="en-GB" sz="1200">
                <a:solidFill>
                  <a:prstClr val="black"/>
                </a:solidFill>
                <a:latin typeface="Helvetica"/>
                <a:cs typeface="Helvetica"/>
              </a:rPr>
            </a:br>
            <a:r>
              <a:rPr lang="en-GB" sz="1200">
                <a:solidFill>
                  <a:prstClr val="black"/>
                </a:solidFill>
                <a:latin typeface="Helvetica"/>
                <a:cs typeface="Helvetica"/>
              </a:rPr>
              <a:t>buyers with sellers</a:t>
            </a:r>
            <a:endParaRPr lang="en-AU" sz="1200" b="0" i="0" u="none" strike="noStrike" kern="1200" cap="none" spc="0" normalizeH="0" baseline="0" noProof="0">
              <a:ln>
                <a:noFill/>
              </a:ln>
              <a:solidFill>
                <a:prstClr val="black"/>
              </a:solidFill>
              <a:effectLst/>
              <a:uLnTx/>
              <a:uFillTx/>
              <a:latin typeface="Helvetica"/>
              <a:cs typeface="Helvetica"/>
            </a:endParaRPr>
          </a:p>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r>
              <a:rPr kumimoji="0" lang="en-AU" sz="1200" b="0" i="0" u="none" strike="noStrike" kern="1200" cap="none" spc="0" normalizeH="0" baseline="0" noProof="0">
                <a:ln>
                  <a:noFill/>
                </a:ln>
                <a:solidFill>
                  <a:prstClr val="black"/>
                </a:solidFill>
                <a:effectLst/>
                <a:uLnTx/>
                <a:uFillTx/>
                <a:latin typeface="Helvetica"/>
                <a:ea typeface="+mn-ea"/>
                <a:cs typeface="Helvetica"/>
              </a:rPr>
              <a:t>The statistics shown in this report cover:</a:t>
            </a:r>
            <a:endParaRPr lang="en-AU" sz="1200" b="0" i="0" u="none" strike="noStrike" kern="1200" cap="none" spc="0" normalizeH="0" baseline="0" noProof="0">
              <a:ln>
                <a:noFill/>
              </a:ln>
              <a:solidFill>
                <a:prstClr val="black"/>
              </a:solidFill>
              <a:effectLst/>
              <a:uLnTx/>
              <a:uFillTx/>
              <a:latin typeface="Helvetica"/>
              <a:cs typeface="Helvetica"/>
            </a:endParaRPr>
          </a:p>
          <a:p>
            <a:pPr marL="355600" lvl="0" indent="-173038">
              <a:lnSpc>
                <a:spcPct val="125000"/>
              </a:lnSpc>
              <a:spcAft>
                <a:spcPts val="600"/>
              </a:spcAft>
              <a:buClr>
                <a:srgbClr val="E7534F"/>
              </a:buClr>
              <a:buFont typeface="Arial" panose="020B0604020202020204" pitchFamily="34" charset="0"/>
              <a:buChar char="•"/>
              <a:defRPr/>
            </a:pPr>
            <a:r>
              <a:rPr lang="en-AU" sz="1200" noProof="0">
                <a:solidFill>
                  <a:prstClr val="black"/>
                </a:solidFill>
                <a:latin typeface="Helvetica"/>
                <a:cs typeface="Helvetica"/>
              </a:rPr>
              <a:t>Goals and initiatives</a:t>
            </a:r>
          </a:p>
          <a:p>
            <a:pPr marL="355600" indent="-172720">
              <a:lnSpc>
                <a:spcPct val="125000"/>
              </a:lnSpc>
              <a:buClr>
                <a:srgbClr val="E7534F"/>
              </a:buClr>
              <a:buFont typeface="Arial" panose="020B0604020202020204" pitchFamily="34" charset="0"/>
              <a:buChar char="•"/>
              <a:defRPr/>
            </a:pPr>
            <a:r>
              <a:rPr lang="en-AU" sz="1200" noProof="0">
                <a:solidFill>
                  <a:prstClr val="black"/>
                </a:solidFill>
                <a:latin typeface="Helvetica"/>
                <a:cs typeface="Helvetica"/>
              </a:rPr>
              <a:t>Investment priorities</a:t>
            </a:r>
            <a:r>
              <a:rPr lang="en-AU" sz="1200">
                <a:solidFill>
                  <a:prstClr val="black"/>
                </a:solidFill>
                <a:latin typeface="Helvetica"/>
                <a:cs typeface="Helvetica"/>
              </a:rPr>
              <a:t>,</a:t>
            </a:r>
            <a:r>
              <a:rPr lang="en-AU" sz="1200" noProof="0">
                <a:solidFill>
                  <a:prstClr val="black"/>
                </a:solidFill>
                <a:latin typeface="Helvetica"/>
                <a:cs typeface="Helvetica"/>
              </a:rPr>
              <a:t> budgets</a:t>
            </a:r>
            <a:r>
              <a:rPr lang="en-AU" sz="1200">
                <a:solidFill>
                  <a:prstClr val="black"/>
                </a:solidFill>
                <a:latin typeface="Helvetica"/>
                <a:cs typeface="Helvetica"/>
              </a:rPr>
              <a:t> and challenges</a:t>
            </a:r>
            <a:endParaRPr lang="en-AU" sz="1200" noProof="0">
              <a:solidFill>
                <a:prstClr val="black"/>
              </a:solidFill>
              <a:latin typeface="Helvetica"/>
              <a:cs typeface="Helvetica"/>
            </a:endParaRPr>
          </a:p>
          <a:p>
            <a:pPr marL="182880">
              <a:lnSpc>
                <a:spcPct val="125000"/>
              </a:lnSpc>
              <a:buClr>
                <a:srgbClr val="E7534F"/>
              </a:buClr>
              <a:defRPr/>
            </a:pPr>
            <a:endParaRPr lang="en-AU" sz="1200">
              <a:solidFill>
                <a:prstClr val="black"/>
              </a:solidFill>
              <a:latin typeface="Helvetica"/>
              <a:cs typeface="Helvetica"/>
            </a:endParaRPr>
          </a:p>
          <a:p>
            <a:pPr lvl="0">
              <a:lnSpc>
                <a:spcPct val="125000"/>
              </a:lnSpc>
              <a:spcAft>
                <a:spcPts val="600"/>
              </a:spcAft>
              <a:buClr>
                <a:srgbClr val="E7534F"/>
              </a:buClr>
              <a:defRPr/>
            </a:pPr>
            <a:r>
              <a:rPr lang="en-AU" sz="1200" noProof="0">
                <a:solidFill>
                  <a:prstClr val="black"/>
                </a:solidFill>
                <a:latin typeface="Helvetica"/>
                <a:cs typeface="Helvetica"/>
              </a:rPr>
              <a:t>Surveys were received in February, April, May and June 2026. </a:t>
            </a:r>
          </a:p>
        </p:txBody>
      </p:sp>
      <p:sp>
        <p:nvSpPr>
          <p:cNvPr id="3" name="Rectangle 2">
            <a:extLst>
              <a:ext uri="{FF2B5EF4-FFF2-40B4-BE49-F238E27FC236}">
                <a16:creationId xmlns:a16="http://schemas.microsoft.com/office/drawing/2014/main" id="{FCDB4BEB-E898-C416-1F0D-8AA44DED8E6F}"/>
              </a:ext>
            </a:extLst>
          </p:cNvPr>
          <p:cNvSpPr/>
          <p:nvPr/>
        </p:nvSpPr>
        <p:spPr>
          <a:xfrm>
            <a:off x="487682" y="913212"/>
            <a:ext cx="3597823"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Document description</a:t>
            </a:r>
          </a:p>
        </p:txBody>
      </p:sp>
      <p:sp>
        <p:nvSpPr>
          <p:cNvPr id="6" name="Rectangle 5">
            <a:extLst>
              <a:ext uri="{FF2B5EF4-FFF2-40B4-BE49-F238E27FC236}">
                <a16:creationId xmlns:a16="http://schemas.microsoft.com/office/drawing/2014/main" id="{24C42335-3FD8-4EDA-2E5C-1E6001BA24EF}"/>
              </a:ext>
            </a:extLst>
          </p:cNvPr>
          <p:cNvSpPr/>
          <p:nvPr/>
        </p:nvSpPr>
        <p:spPr>
          <a:xfrm>
            <a:off x="487682" y="694886"/>
            <a:ext cx="3613591"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mn-ea"/>
                <a:cs typeface="Helvetica"/>
              </a:rPr>
              <a:t>Executive Insights: Retail</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621007"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6A1EBB0-3EAF-D511-7FD6-F0D29EE5C5EE}"/>
              </a:ext>
            </a:extLst>
          </p:cNvPr>
          <p:cNvSpPr txBox="1"/>
          <p:nvPr/>
        </p:nvSpPr>
        <p:spPr>
          <a:xfrm>
            <a:off x="4886326" y="694886"/>
            <a:ext cx="7200000" cy="54682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r>
              <a:rPr lang="en-US" sz="1050" b="1">
                <a:solidFill>
                  <a:prstClr val="black"/>
                </a:solidFill>
                <a:latin typeface="Helvetica"/>
                <a:cs typeface="Helvetica"/>
              </a:rPr>
              <a:t>Goals, initiatives and barriers</a:t>
            </a:r>
            <a:endParaRPr lang="en-US" sz="1050" b="1" i="0" u="none" strike="noStrike" kern="1200" cap="none" spc="0" normalizeH="0" baseline="0" noProof="0">
              <a:ln>
                <a:noFill/>
              </a:ln>
              <a:solidFill>
                <a:prstClr val="black"/>
              </a:solidFill>
              <a:effectLst/>
              <a:uLnTx/>
              <a:uFillTx/>
              <a:latin typeface="Helvetica"/>
              <a:cs typeface="Helvetica"/>
            </a:endParaRPr>
          </a:p>
          <a:p>
            <a:pPr marR="0" lvl="0" algn="l" defTabSz="914400" rtl="0" eaLnBrk="1" fontAlgn="auto" latinLnBrk="0" hangingPunct="1">
              <a:lnSpc>
                <a:spcPct val="125000"/>
              </a:lnSpc>
              <a:spcBef>
                <a:spcPts val="0"/>
              </a:spcBef>
              <a:spcAft>
                <a:spcPts val="600"/>
              </a:spcAft>
              <a:buClr>
                <a:srgbClr val="E7534F"/>
              </a:buClr>
              <a:buSzTx/>
              <a:tabLst/>
              <a:defRPr/>
            </a:pPr>
            <a:r>
              <a:rPr lang="en-US" sz="1050">
                <a:solidFill>
                  <a:prstClr val="black"/>
                </a:solidFill>
                <a:latin typeface="Helvetica"/>
                <a:cs typeface="Helvetica"/>
              </a:rPr>
              <a:t>ADAPT’s CIO, Data and AI, Security, Government and Digital Edge surveys in 2026 start with 3 open text questions:</a:t>
            </a:r>
            <a:endParaRPr kumimoji="0" lang="en-US" sz="1050" i="0" u="none" strike="noStrike" kern="1200" cap="none" spc="0" normalizeH="0" baseline="0" noProof="0">
              <a:ln>
                <a:noFill/>
              </a:ln>
              <a:solidFill>
                <a:prstClr val="black"/>
              </a:solidFill>
              <a:effectLst/>
              <a:uLnTx/>
              <a:uFillTx/>
              <a:latin typeface="Helvetica"/>
              <a:ea typeface="+mn-ea"/>
              <a:cs typeface="Helvetica"/>
            </a:endParaRPr>
          </a:p>
          <a:p>
            <a:pPr marL="228600" indent="-228600">
              <a:lnSpc>
                <a:spcPct val="125000"/>
              </a:lnSpc>
              <a:spcAft>
                <a:spcPts val="600"/>
              </a:spcAft>
              <a:buClr>
                <a:srgbClr val="E7534F"/>
              </a:buClr>
              <a:buFont typeface="+mj-lt"/>
              <a:buAutoNum type="arabicPeriod"/>
              <a:defRPr/>
            </a:pPr>
            <a:r>
              <a:rPr lang="en-US" sz="1050" b="1">
                <a:solidFill>
                  <a:prstClr val="black"/>
                </a:solidFill>
                <a:latin typeface="Helvetica"/>
                <a:cs typeface="Helvetica"/>
              </a:rPr>
              <a:t> </a:t>
            </a:r>
            <a:r>
              <a:rPr lang="en-US" sz="1050">
                <a:solidFill>
                  <a:prstClr val="black"/>
                </a:solidFill>
                <a:latin typeface="Helvetica"/>
                <a:cs typeface="Helvetica"/>
              </a:rPr>
              <a:t>Please indicate the top 2 or 3 organisational goals or outcomes as you know them for the coming 12 months.</a:t>
            </a:r>
          </a:p>
          <a:p>
            <a:pPr marL="228600" indent="-228600">
              <a:lnSpc>
                <a:spcPct val="125000"/>
              </a:lnSpc>
              <a:spcAft>
                <a:spcPts val="600"/>
              </a:spcAft>
              <a:buClr>
                <a:srgbClr val="E7534F"/>
              </a:buClr>
              <a:buFont typeface="+mj-lt"/>
              <a:buAutoNum type="arabicPeriod"/>
              <a:defRPr/>
            </a:pPr>
            <a:r>
              <a:rPr lang="en-US" sz="1050" b="1">
                <a:solidFill>
                  <a:prstClr val="black"/>
                </a:solidFill>
                <a:latin typeface="Helvetica"/>
                <a:cs typeface="Helvetica"/>
              </a:rPr>
              <a:t> </a:t>
            </a:r>
            <a:r>
              <a:rPr kumimoji="0" lang="en-US" sz="1050" b="0" i="0" u="none" strike="noStrike" kern="1200" cap="none" spc="0" normalizeH="0" baseline="0" noProof="0">
                <a:ln>
                  <a:noFill/>
                </a:ln>
                <a:solidFill>
                  <a:prstClr val="black"/>
                </a:solidFill>
                <a:effectLst/>
                <a:uLnTx/>
                <a:uFillTx/>
                <a:latin typeface="Helvetica"/>
                <a:ea typeface="+mn-ea"/>
                <a:cs typeface="Helvetica"/>
              </a:rPr>
              <a:t>Please indicate the top 3 or 4 </a:t>
            </a:r>
            <a:r>
              <a:rPr lang="en-US" sz="1050">
                <a:solidFill>
                  <a:prstClr val="black"/>
                </a:solidFill>
                <a:latin typeface="Helvetica"/>
                <a:cs typeface="Helvetica"/>
              </a:rPr>
              <a:t>initiatives and projects to achieve those outcomes in the coming 12 months.</a:t>
            </a:r>
            <a:endParaRPr lang="en-US" sz="1050" b="0" i="0" u="none" strike="noStrike" kern="1200" cap="none" spc="0" normalizeH="0" baseline="0" noProof="0">
              <a:ln>
                <a:noFill/>
              </a:ln>
              <a:solidFill>
                <a:prstClr val="black"/>
              </a:solidFill>
              <a:effectLst/>
              <a:uLnTx/>
              <a:uFillTx/>
              <a:latin typeface="Helvetica"/>
              <a:cs typeface="Helvetica"/>
            </a:endParaRPr>
          </a:p>
          <a:p>
            <a:pPr marL="228600" indent="-228600">
              <a:lnSpc>
                <a:spcPct val="125000"/>
              </a:lnSpc>
              <a:spcAft>
                <a:spcPts val="600"/>
              </a:spcAft>
              <a:buClr>
                <a:srgbClr val="E7534F"/>
              </a:buClr>
              <a:buFont typeface="+mj-lt"/>
              <a:buAutoNum type="arabicPeriod"/>
              <a:defRPr/>
            </a:pPr>
            <a:r>
              <a:rPr lang="en-US" sz="1050">
                <a:solidFill>
                  <a:prstClr val="black"/>
                </a:solidFill>
                <a:latin typeface="Helvetica"/>
                <a:cs typeface="Helvetica"/>
              </a:rPr>
              <a:t> What are the main barriers to executing on these initiatives?</a:t>
            </a:r>
            <a:endParaRPr lang="en-US" sz="1050" i="0" u="none" strike="noStrike" kern="1200" cap="none" spc="0" normalizeH="0" baseline="0" noProof="0">
              <a:ln>
                <a:noFill/>
              </a:ln>
              <a:solidFill>
                <a:prstClr val="black"/>
              </a:solidFill>
              <a:effectLst/>
              <a:uLnTx/>
              <a:uFillTx/>
              <a:latin typeface="Helvetica"/>
              <a:cs typeface="Helvetica"/>
            </a:endParaRPr>
          </a:p>
          <a:p>
            <a:pPr marR="0" lvl="0" algn="l" defTabSz="914400" rtl="0" eaLnBrk="1" fontAlgn="auto" latinLnBrk="0" hangingPunct="1">
              <a:lnSpc>
                <a:spcPct val="125000"/>
              </a:lnSpc>
              <a:spcBef>
                <a:spcPts val="0"/>
              </a:spcBef>
              <a:spcAft>
                <a:spcPts val="600"/>
              </a:spcAft>
              <a:buClr>
                <a:srgbClr val="E7534F"/>
              </a:buClr>
              <a:buSzTx/>
              <a:tabLst/>
              <a:defRPr/>
            </a:pPr>
            <a:r>
              <a:rPr lang="en-US" sz="1050" i="1">
                <a:solidFill>
                  <a:prstClr val="black"/>
                </a:solidFill>
                <a:latin typeface="Helvetica"/>
                <a:cs typeface="Helvetica"/>
              </a:rPr>
              <a:t>ADAPT analysts use automated text processing. The open text responses are aggregated on similar themes and ranked by the frequency of themes in the response lines. The final stage of analysis is human quality assurance to ensure accuracy of categorisations</a:t>
            </a:r>
            <a:r>
              <a:rPr lang="en-US" sz="1050">
                <a:solidFill>
                  <a:prstClr val="black"/>
                </a:solidFill>
                <a:latin typeface="Helvetica"/>
                <a:cs typeface="Helvetica"/>
              </a:rPr>
              <a:t>.</a:t>
            </a:r>
            <a:endParaRPr lang="en-US" sz="1050" b="0" i="0" u="none" strike="noStrike" kern="1200" cap="none" spc="0" normalizeH="0" baseline="0" noProof="0">
              <a:ln>
                <a:noFill/>
              </a:ln>
              <a:solidFill>
                <a:prstClr val="black"/>
              </a:solidFill>
              <a:effectLst/>
              <a:uLnTx/>
              <a:uFillTx/>
              <a:latin typeface="Helvetica"/>
              <a:cs typeface="Helvetica"/>
            </a:endParaRPr>
          </a:p>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r>
              <a:rPr kumimoji="0" lang="en-US" sz="1050" b="1" i="0" u="none" strike="noStrike" kern="1200" cap="none" spc="0" normalizeH="0" baseline="0" noProof="0">
                <a:ln>
                  <a:noFill/>
                </a:ln>
                <a:solidFill>
                  <a:prstClr val="black"/>
                </a:solidFill>
                <a:effectLst/>
                <a:uLnTx/>
                <a:uFillTx/>
                <a:latin typeface="Helvetica"/>
                <a:ea typeface="+mn-ea"/>
                <a:cs typeface="Helvetica"/>
              </a:rPr>
              <a:t>Investment priorities and budgets</a:t>
            </a:r>
            <a:endParaRPr lang="en-US" sz="1050" b="1"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US" sz="1050" b="0" i="0" u="none" strike="noStrike" kern="1200" cap="none" spc="0" normalizeH="0" baseline="0" noProof="0">
                <a:ln>
                  <a:noFill/>
                </a:ln>
                <a:solidFill>
                  <a:prstClr val="black"/>
                </a:solidFill>
                <a:effectLst/>
                <a:uLnTx/>
                <a:uFillTx/>
                <a:latin typeface="Helvetica"/>
                <a:ea typeface="+mn-ea"/>
                <a:cs typeface="Helvetica"/>
              </a:rPr>
              <a:t>Investment priorities reflect the planned spending intentions of C-suite executives across 242 investment areas captured from the five Edge surveys. </a:t>
            </a:r>
          </a:p>
          <a:p>
            <a:pPr marL="355600" lvl="1" indent="-172720">
              <a:lnSpc>
                <a:spcPct val="125000"/>
              </a:lnSpc>
              <a:spcAft>
                <a:spcPts val="1200"/>
              </a:spcAft>
              <a:buClr>
                <a:srgbClr val="E7534F"/>
              </a:buClr>
              <a:buFont typeface="Wingdings" panose="05000000000000000000" pitchFamily="2" charset="2"/>
              <a:buChar char="Ø"/>
              <a:defRPr/>
            </a:pPr>
            <a:r>
              <a:rPr lang="en-US" sz="1050" i="1">
                <a:solidFill>
                  <a:prstClr val="black"/>
                </a:solidFill>
                <a:latin typeface="Helvetica"/>
                <a:cs typeface="Helvetica"/>
              </a:rPr>
              <a:t>ADAPT</a:t>
            </a:r>
            <a:r>
              <a:rPr kumimoji="0" lang="en-US" sz="1050" b="0" i="1" u="none" strike="noStrike" kern="1200" cap="none" spc="0" normalizeH="0" baseline="0" noProof="0">
                <a:ln>
                  <a:noFill/>
                </a:ln>
                <a:solidFill>
                  <a:prstClr val="black"/>
                </a:solidFill>
                <a:effectLst/>
                <a:uLnTx/>
                <a:uFillTx/>
                <a:latin typeface="Helvetica"/>
                <a:ea typeface="+mn-ea"/>
                <a:cs typeface="Helvetica"/>
              </a:rPr>
              <a:t> analysis consolidated investment options that appeared in at least three surveys, resulting in a final list of 54 comparable investment categories. The figures represent the top 10 investment priorities, ranked according to the proportion of C-suite executives intending to invest in these areas over the next 12 months</a:t>
            </a:r>
            <a:r>
              <a:rPr lang="en-US" sz="1050">
                <a:solidFill>
                  <a:prstClr val="black"/>
                </a:solidFill>
                <a:latin typeface="Helvetica"/>
                <a:cs typeface="Helvetica"/>
              </a:rPr>
              <a:t>.</a:t>
            </a:r>
          </a:p>
          <a:p>
            <a:pPr marL="171450" indent="-171450">
              <a:lnSpc>
                <a:spcPct val="125000"/>
              </a:lnSpc>
              <a:spcAft>
                <a:spcPts val="1200"/>
              </a:spcAft>
              <a:buClr>
                <a:srgbClr val="E7534F"/>
              </a:buClr>
              <a:buFont typeface="Arial" panose="020B0604020202020204" pitchFamily="34" charset="0"/>
              <a:buChar char="•"/>
              <a:defRPr/>
            </a:pPr>
            <a:r>
              <a:rPr lang="en-US" sz="1050">
                <a:solidFill>
                  <a:prstClr val="black"/>
                </a:solidFill>
                <a:latin typeface="Helvetica"/>
                <a:cs typeface="Helvetica"/>
              </a:rPr>
              <a:t>CDAOs indicate the percentage of the budget that is allocated to different areas. The comparisons shown in this report are the average allocation across all CDAOs and the compared industry.</a:t>
            </a:r>
          </a:p>
          <a:p>
            <a:pPr lvl="0">
              <a:lnSpc>
                <a:spcPct val="125000"/>
              </a:lnSpc>
              <a:spcAft>
                <a:spcPts val="600"/>
              </a:spcAft>
              <a:buClr>
                <a:srgbClr val="E7534F"/>
              </a:buClr>
              <a:defRPr/>
            </a:pPr>
            <a:r>
              <a:rPr lang="en-US" sz="1050" b="1">
                <a:solidFill>
                  <a:prstClr val="black"/>
                </a:solidFill>
                <a:latin typeface="Helvetica"/>
                <a:cs typeface="Helvetica"/>
              </a:rPr>
              <a:t>Additional question</a:t>
            </a:r>
          </a:p>
          <a:p>
            <a:pPr marL="171450" lvl="0" indent="-171450">
              <a:lnSpc>
                <a:spcPct val="125000"/>
              </a:lnSpc>
              <a:spcAft>
                <a:spcPts val="600"/>
              </a:spcAft>
              <a:buClr>
                <a:srgbClr val="E7534F"/>
              </a:buClr>
              <a:buFont typeface="Arial" panose="020B0604020202020204" pitchFamily="34" charset="0"/>
              <a:buChar char="•"/>
              <a:defRPr/>
            </a:pPr>
            <a:r>
              <a:rPr lang="en-US" sz="1050">
                <a:solidFill>
                  <a:prstClr val="black"/>
                </a:solidFill>
                <a:latin typeface="Helvetica"/>
                <a:cs typeface="Helvetica"/>
              </a:rPr>
              <a:t>ADAPT’s CIO, Government and Digital Edge surveys in 2026 ask the following question:</a:t>
            </a:r>
          </a:p>
          <a:p>
            <a:pPr marL="171450" lvl="0" indent="-171450">
              <a:lnSpc>
                <a:spcPct val="125000"/>
              </a:lnSpc>
              <a:spcAft>
                <a:spcPts val="600"/>
              </a:spcAft>
              <a:buClr>
                <a:srgbClr val="E7534F"/>
              </a:buClr>
              <a:buFont typeface="Arial" panose="020B0604020202020204" pitchFamily="34" charset="0"/>
              <a:buChar char="•"/>
              <a:defRPr/>
            </a:pPr>
            <a:r>
              <a:rPr lang="en-US" sz="1050">
                <a:solidFill>
                  <a:prstClr val="black"/>
                </a:solidFill>
                <a:latin typeface="Helvetica"/>
                <a:cs typeface="Helvetica"/>
              </a:rPr>
              <a:t>What is the biggest constraint holding you back from scaling agentic AI enterprise-wide?</a:t>
            </a:r>
          </a:p>
          <a:p>
            <a:pPr marL="355600" lvl="1" indent="-172720">
              <a:lnSpc>
                <a:spcPct val="125000"/>
              </a:lnSpc>
              <a:spcAft>
                <a:spcPts val="600"/>
              </a:spcAft>
              <a:buClr>
                <a:srgbClr val="E7534F"/>
              </a:buClr>
              <a:buFont typeface="Wingdings" panose="05000000000000000000" pitchFamily="2" charset="2"/>
              <a:buChar char="Ø"/>
              <a:defRPr/>
            </a:pPr>
            <a:r>
              <a:rPr lang="en-US" sz="1050" i="1">
                <a:solidFill>
                  <a:prstClr val="black"/>
                </a:solidFill>
                <a:latin typeface="Helvetica"/>
                <a:cs typeface="Helvetica"/>
              </a:rPr>
              <a:t>ADAPT analysis identifies the overall sentiment distribution and compares the pattern across categories</a:t>
            </a:r>
            <a:br>
              <a:rPr lang="en-US" sz="1050" i="1">
                <a:solidFill>
                  <a:prstClr val="black"/>
                </a:solidFill>
                <a:latin typeface="Helvetica"/>
                <a:cs typeface="Helvetica"/>
              </a:rPr>
            </a:br>
            <a:r>
              <a:rPr lang="en-US" sz="1050" i="1">
                <a:solidFill>
                  <a:prstClr val="black"/>
                </a:solidFill>
                <a:latin typeface="Helvetica"/>
                <a:cs typeface="Helvetica"/>
              </a:rPr>
              <a:t>and the compared industry.</a:t>
            </a:r>
          </a:p>
        </p:txBody>
      </p:sp>
    </p:spTree>
    <p:extLst>
      <p:ext uri="{BB962C8B-B14F-4D97-AF65-F5344CB8AC3E}">
        <p14:creationId xmlns:p14="http://schemas.microsoft.com/office/powerpoint/2010/main" val="806042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EA9867-3A0A-942C-F5E7-42BC10770451}"/>
            </a:ext>
          </a:extLst>
        </p:cNvPr>
        <p:cNvGrpSpPr/>
        <p:nvPr/>
      </p:nvGrpSpPr>
      <p:grpSpPr>
        <a:xfrm>
          <a:off x="0" y="0"/>
          <a:ext cx="0" cy="0"/>
          <a:chOff x="0" y="0"/>
          <a:chExt cx="0" cy="0"/>
        </a:xfrm>
      </p:grpSpPr>
      <p:grpSp>
        <p:nvGrpSpPr>
          <p:cNvPr id="9" name="ADAPT WHITE GRID" hidden="1">
            <a:extLst>
              <a:ext uri="{FF2B5EF4-FFF2-40B4-BE49-F238E27FC236}">
                <a16:creationId xmlns:a16="http://schemas.microsoft.com/office/drawing/2014/main" id="{FF4AEDE3-8BB5-E2E1-A697-6000AC5154E6}"/>
              </a:ext>
            </a:extLst>
          </p:cNvPr>
          <p:cNvGrpSpPr>
            <a:grpSpLocks noGrp="1" noUngrp="1" noRot="1" noMove="1" noResize="1"/>
          </p:cNvGrpSpPr>
          <p:nvPr/>
        </p:nvGrpSpPr>
        <p:grpSpPr>
          <a:xfrm>
            <a:off x="0" y="0"/>
            <a:ext cx="12192000" cy="6858000"/>
            <a:chOff x="0" y="0"/>
            <a:chExt cx="12192000" cy="6858000"/>
          </a:xfrm>
        </p:grpSpPr>
        <p:grpSp>
          <p:nvGrpSpPr>
            <p:cNvPr id="10" name="ADAPT GRID GUTTERS">
              <a:extLst>
                <a:ext uri="{FF2B5EF4-FFF2-40B4-BE49-F238E27FC236}">
                  <a16:creationId xmlns:a16="http://schemas.microsoft.com/office/drawing/2014/main" id="{666F91E2-E163-ED12-BE26-F8150DD33DB2}"/>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4" name="Rectangle 33">
                <a:extLst>
                  <a:ext uri="{FF2B5EF4-FFF2-40B4-BE49-F238E27FC236}">
                    <a16:creationId xmlns:a16="http://schemas.microsoft.com/office/drawing/2014/main" id="{4CC25A1B-3710-6582-A191-CF0B28ACA0C6}"/>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5" name="Rectangle 34">
                <a:extLst>
                  <a:ext uri="{FF2B5EF4-FFF2-40B4-BE49-F238E27FC236}">
                    <a16:creationId xmlns:a16="http://schemas.microsoft.com/office/drawing/2014/main" id="{9DC8A6D1-7949-0CB0-1E94-C8AA0ACAFB9B}"/>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6" name="Rectangle 35">
                <a:extLst>
                  <a:ext uri="{FF2B5EF4-FFF2-40B4-BE49-F238E27FC236}">
                    <a16:creationId xmlns:a16="http://schemas.microsoft.com/office/drawing/2014/main" id="{2BFAB918-70F1-AE17-FA82-F4FD863D1F49}"/>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7" name="Rectangle 36">
                <a:extLst>
                  <a:ext uri="{FF2B5EF4-FFF2-40B4-BE49-F238E27FC236}">
                    <a16:creationId xmlns:a16="http://schemas.microsoft.com/office/drawing/2014/main" id="{451B1740-8E82-D6FF-3219-8A4A19A96C31}"/>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8" name="Rectangle 37">
                <a:extLst>
                  <a:ext uri="{FF2B5EF4-FFF2-40B4-BE49-F238E27FC236}">
                    <a16:creationId xmlns:a16="http://schemas.microsoft.com/office/drawing/2014/main" id="{5E3DF0AF-61DB-A7A2-1902-1B7019596226}"/>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9" name="Rectangle 38">
                <a:extLst>
                  <a:ext uri="{FF2B5EF4-FFF2-40B4-BE49-F238E27FC236}">
                    <a16:creationId xmlns:a16="http://schemas.microsoft.com/office/drawing/2014/main" id="{8016703A-E70D-2315-547F-48862DDE2976}"/>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0" name="Rectangle 39">
                <a:extLst>
                  <a:ext uri="{FF2B5EF4-FFF2-40B4-BE49-F238E27FC236}">
                    <a16:creationId xmlns:a16="http://schemas.microsoft.com/office/drawing/2014/main" id="{5C2CBCD4-F7B8-10AC-A7E9-D627834C47F4}"/>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1" name="Rectangle 40">
                <a:extLst>
                  <a:ext uri="{FF2B5EF4-FFF2-40B4-BE49-F238E27FC236}">
                    <a16:creationId xmlns:a16="http://schemas.microsoft.com/office/drawing/2014/main" id="{66D9E2C9-256B-1BCA-4E3B-1B29CB0AAA3C}"/>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2" name="Rectangle 41">
                <a:extLst>
                  <a:ext uri="{FF2B5EF4-FFF2-40B4-BE49-F238E27FC236}">
                    <a16:creationId xmlns:a16="http://schemas.microsoft.com/office/drawing/2014/main" id="{D6953217-AC6A-9DDD-B6AC-05AACB154243}"/>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3" name="Rectangle 42">
                <a:extLst>
                  <a:ext uri="{FF2B5EF4-FFF2-40B4-BE49-F238E27FC236}">
                    <a16:creationId xmlns:a16="http://schemas.microsoft.com/office/drawing/2014/main" id="{2727609A-DAEA-9773-280E-EC53547CFEA4}"/>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4" name="Rectangle 43">
                <a:extLst>
                  <a:ext uri="{FF2B5EF4-FFF2-40B4-BE49-F238E27FC236}">
                    <a16:creationId xmlns:a16="http://schemas.microsoft.com/office/drawing/2014/main" id="{8DBAE6D6-BCC6-5F44-9A83-8F5E9E76EE5A}"/>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5" name="Rectangle 44">
                <a:extLst>
                  <a:ext uri="{FF2B5EF4-FFF2-40B4-BE49-F238E27FC236}">
                    <a16:creationId xmlns:a16="http://schemas.microsoft.com/office/drawing/2014/main" id="{E299ECF0-3CA1-4E50-D6C7-4D32807B9141}"/>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6" name="Rectangle 45">
                <a:extLst>
                  <a:ext uri="{FF2B5EF4-FFF2-40B4-BE49-F238E27FC236}">
                    <a16:creationId xmlns:a16="http://schemas.microsoft.com/office/drawing/2014/main" id="{E0B517DF-3B83-5645-0B9B-FBA83AF4EA70}"/>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7" name="Rectangle 46">
                <a:extLst>
                  <a:ext uri="{FF2B5EF4-FFF2-40B4-BE49-F238E27FC236}">
                    <a16:creationId xmlns:a16="http://schemas.microsoft.com/office/drawing/2014/main" id="{095B86BD-E1D3-FDCA-2271-FDC8D387164E}"/>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8" name="Rectangle 47">
                <a:extLst>
                  <a:ext uri="{FF2B5EF4-FFF2-40B4-BE49-F238E27FC236}">
                    <a16:creationId xmlns:a16="http://schemas.microsoft.com/office/drawing/2014/main" id="{3F5F6861-B091-F78B-6D4E-C3A3F9DD88DE}"/>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9" name="Rectangle 48">
                <a:extLst>
                  <a:ext uri="{FF2B5EF4-FFF2-40B4-BE49-F238E27FC236}">
                    <a16:creationId xmlns:a16="http://schemas.microsoft.com/office/drawing/2014/main" id="{932041E8-8CC1-3CED-700A-DC21406433B0}"/>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1" name="ADAPT GRID MARGIN">
              <a:extLst>
                <a:ext uri="{FF2B5EF4-FFF2-40B4-BE49-F238E27FC236}">
                  <a16:creationId xmlns:a16="http://schemas.microsoft.com/office/drawing/2014/main" id="{3E44C984-8C1D-E31F-B37E-06069FE3BECB}"/>
                </a:ext>
              </a:extLst>
            </p:cNvPr>
            <p:cNvGrpSpPr>
              <a:grpSpLocks noGrp="1" noUngrp="1" noRot="1" noMove="1" noResize="1"/>
            </p:cNvGrpSpPr>
            <p:nvPr/>
          </p:nvGrpSpPr>
          <p:grpSpPr>
            <a:xfrm>
              <a:off x="0" y="0"/>
              <a:ext cx="12192000" cy="6858000"/>
              <a:chOff x="0" y="0"/>
              <a:chExt cx="12192000" cy="6858000"/>
            </a:xfrm>
          </p:grpSpPr>
          <p:sp>
            <p:nvSpPr>
              <p:cNvPr id="30" name="Rectangle 29">
                <a:extLst>
                  <a:ext uri="{FF2B5EF4-FFF2-40B4-BE49-F238E27FC236}">
                    <a16:creationId xmlns:a16="http://schemas.microsoft.com/office/drawing/2014/main" id="{906B3E94-BF69-5404-DC42-1CA26715E528}"/>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1" name="Rectangle 30">
                <a:extLst>
                  <a:ext uri="{FF2B5EF4-FFF2-40B4-BE49-F238E27FC236}">
                    <a16:creationId xmlns:a16="http://schemas.microsoft.com/office/drawing/2014/main" id="{95D0A5C9-7CC4-95C7-E4E1-88C0B4667F36}"/>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2" name="Rectangle 31">
                <a:extLst>
                  <a:ext uri="{FF2B5EF4-FFF2-40B4-BE49-F238E27FC236}">
                    <a16:creationId xmlns:a16="http://schemas.microsoft.com/office/drawing/2014/main" id="{13C0C797-1F6C-BA17-587D-D6C6FC64AFE5}"/>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3" name="Rectangle 32">
                <a:extLst>
                  <a:ext uri="{FF2B5EF4-FFF2-40B4-BE49-F238E27FC236}">
                    <a16:creationId xmlns:a16="http://schemas.microsoft.com/office/drawing/2014/main" id="{10F2A291-8861-B23F-AB28-35DD2F5E7E38}"/>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2" name="ADAPT GRID 12x6">
              <a:extLst>
                <a:ext uri="{FF2B5EF4-FFF2-40B4-BE49-F238E27FC236}">
                  <a16:creationId xmlns:a16="http://schemas.microsoft.com/office/drawing/2014/main" id="{BD874993-36B7-F0DD-34B0-2B082E5A08A1}"/>
                </a:ext>
              </a:extLst>
            </p:cNvPr>
            <p:cNvGrpSpPr>
              <a:grpSpLocks noGrp="1" noUngrp="1" noRot="1" noMove="1" noResize="1"/>
            </p:cNvGrpSpPr>
            <p:nvPr/>
          </p:nvGrpSpPr>
          <p:grpSpPr>
            <a:xfrm>
              <a:off x="575996" y="575999"/>
              <a:ext cx="11040004" cy="5706002"/>
              <a:chOff x="575996" y="575999"/>
              <a:chExt cx="11040004" cy="5706002"/>
            </a:xfrm>
          </p:grpSpPr>
          <p:cxnSp>
            <p:nvCxnSpPr>
              <p:cNvPr id="13" name="Straight Connector 12">
                <a:extLst>
                  <a:ext uri="{FF2B5EF4-FFF2-40B4-BE49-F238E27FC236}">
                    <a16:creationId xmlns:a16="http://schemas.microsoft.com/office/drawing/2014/main" id="{771E0B55-F36C-3ED6-BED9-6760ECA289A1}"/>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38E61527-DA7D-9549-959E-9E324AB13F28}"/>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7C8F390E-82A7-8F43-078D-4B7599A2C4E8}"/>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BADEF334-97B1-0A6D-567E-E1E4F645004A}"/>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AB1FC4C2-24E8-5D83-2167-42867899F44F}"/>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4418B09E-A25C-940C-E93D-C027B4CC498B}"/>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217B809E-AA04-83E0-6037-55F98ACA8ADB}"/>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107F0265-7715-5C0F-22BB-4591CB02F26B}"/>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2A96387E-86AC-B209-1260-CA538BA782F6}"/>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7F9B1C23-5079-F94F-5427-5563D3C6F842}"/>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EC173772-99DB-76B5-32EC-25BEE9F921D1}"/>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2B748BE1-77FA-5F2B-144A-913C976C1E32}"/>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14941C01-DF43-DD20-CD7E-70B526E847F6}"/>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E4A2991C-2C9D-6CC2-B367-486265C3DAE2}"/>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7" name="Straight Connector 26">
                <a:extLst>
                  <a:ext uri="{FF2B5EF4-FFF2-40B4-BE49-F238E27FC236}">
                    <a16:creationId xmlns:a16="http://schemas.microsoft.com/office/drawing/2014/main" id="{E0C62C01-AB0E-2F52-32E2-223C9195BBBF}"/>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8" name="Straight Connector 27">
                <a:extLst>
                  <a:ext uri="{FF2B5EF4-FFF2-40B4-BE49-F238E27FC236}">
                    <a16:creationId xmlns:a16="http://schemas.microsoft.com/office/drawing/2014/main" id="{1508040B-D30D-00EB-6897-A971328ADB2D}"/>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9" name="Rectangle 28">
                <a:extLst>
                  <a:ext uri="{FF2B5EF4-FFF2-40B4-BE49-F238E27FC236}">
                    <a16:creationId xmlns:a16="http://schemas.microsoft.com/office/drawing/2014/main" id="{AC0CA8A0-CE1F-6401-2E55-356F57DDD456}"/>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grpSp>
      </p:grpSp>
      <p:sp>
        <p:nvSpPr>
          <p:cNvPr id="2" name="Text Placeholder 1">
            <a:extLst>
              <a:ext uri="{FF2B5EF4-FFF2-40B4-BE49-F238E27FC236}">
                <a16:creationId xmlns:a16="http://schemas.microsoft.com/office/drawing/2014/main" id="{13041D67-5A34-5FEB-18CC-A0C47C88436B}"/>
              </a:ext>
            </a:extLst>
          </p:cNvPr>
          <p:cNvSpPr>
            <a:spLocks noGrp="1"/>
          </p:cNvSpPr>
          <p:nvPr>
            <p:ph type="body" sz="quarter" idx="10"/>
          </p:nvPr>
        </p:nvSpPr>
        <p:spPr/>
        <p:txBody>
          <a:bodyPr/>
          <a:lstStyle/>
          <a:p>
            <a:r>
              <a:rPr lang="en-AU">
                <a:latin typeface="Helvetica"/>
                <a:cs typeface="Helvetica"/>
              </a:rPr>
              <a:t>Retail</a:t>
            </a:r>
            <a:endParaRPr lang="en-PH"/>
          </a:p>
        </p:txBody>
      </p:sp>
      <p:sp>
        <p:nvSpPr>
          <p:cNvPr id="3" name="Content Placeholder 2">
            <a:extLst>
              <a:ext uri="{FF2B5EF4-FFF2-40B4-BE49-F238E27FC236}">
                <a16:creationId xmlns:a16="http://schemas.microsoft.com/office/drawing/2014/main" id="{7520D36F-72B3-98A2-4561-29E597489F60}"/>
              </a:ext>
            </a:extLst>
          </p:cNvPr>
          <p:cNvSpPr>
            <a:spLocks noGrp="1"/>
          </p:cNvSpPr>
          <p:nvPr>
            <p:ph sz="quarter" idx="11"/>
          </p:nvPr>
        </p:nvSpPr>
        <p:spPr/>
        <p:txBody>
          <a:bodyPr/>
          <a:lstStyle/>
          <a:p>
            <a:r>
              <a:rPr lang="en-PH"/>
              <a:t>Goals and initiatives</a:t>
            </a:r>
          </a:p>
        </p:txBody>
      </p:sp>
    </p:spTree>
    <p:extLst>
      <p:ext uri="{BB962C8B-B14F-4D97-AF65-F5344CB8AC3E}">
        <p14:creationId xmlns:p14="http://schemas.microsoft.com/office/powerpoint/2010/main" val="4027026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FF50BC6-5D94-11FE-FAD9-857E1263B191}"/>
              </a:ext>
            </a:extLst>
          </p:cNvPr>
          <p:cNvSpPr>
            <a:spLocks noGrp="1"/>
          </p:cNvSpPr>
          <p:nvPr>
            <p:ph sz="quarter" idx="10"/>
          </p:nvPr>
        </p:nvSpPr>
        <p:spPr/>
        <p:txBody>
          <a:bodyPr/>
          <a:lstStyle/>
          <a:p>
            <a:r>
              <a:rPr lang="en-PH">
                <a:solidFill>
                  <a:prstClr val="black"/>
                </a:solidFill>
                <a:latin typeface="Helvetica"/>
              </a:rPr>
              <a:t>Retail: Top 10 goals</a:t>
            </a:r>
          </a:p>
          <a:p>
            <a:endParaRPr lang="en-PH"/>
          </a:p>
        </p:txBody>
      </p:sp>
      <p:sp>
        <p:nvSpPr>
          <p:cNvPr id="7" name="Content Placeholder 6">
            <a:extLst>
              <a:ext uri="{FF2B5EF4-FFF2-40B4-BE49-F238E27FC236}">
                <a16:creationId xmlns:a16="http://schemas.microsoft.com/office/drawing/2014/main" id="{C03F6D86-46CC-2931-DEC1-4128491866B8}"/>
              </a:ext>
            </a:extLst>
          </p:cNvPr>
          <p:cNvSpPr>
            <a:spLocks noGrp="1"/>
          </p:cNvSpPr>
          <p:nvPr>
            <p:ph sz="quarter" idx="11"/>
          </p:nvPr>
        </p:nvSpPr>
        <p:spPr/>
        <p:txBody>
          <a:bodyPr/>
          <a:lstStyle/>
          <a:p>
            <a:r>
              <a:rPr lang="en-US" sz="1000"/>
              <a:t>ADAPT CIO, Data and AI, Security, Government and Digital Edge Surveys in Feb, Apr, May and Jun 2026. Sample size: 739 Australian CIOs, CDAOs, CISOs, Government leaders and CDOs, 32 from Retail</a:t>
            </a:r>
          </a:p>
          <a:p>
            <a:endParaRPr lang="en-PH" sz="1000"/>
          </a:p>
        </p:txBody>
      </p:sp>
      <p:pic>
        <p:nvPicPr>
          <p:cNvPr id="3" name="Graphic 2">
            <a:extLst>
              <a:ext uri="{FF2B5EF4-FFF2-40B4-BE49-F238E27FC236}">
                <a16:creationId xmlns:a16="http://schemas.microsoft.com/office/drawing/2014/main" id="{9EAD794D-C5D4-5E27-AE66-8FE45671521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5332" y="969756"/>
            <a:ext cx="11361336" cy="52012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576727" y="2572982"/>
            <a:ext cx="3424973" cy="2454967"/>
          </a:xfrm>
          <a:prstGeom prst="rect">
            <a:avLst/>
          </a:prstGeom>
          <a:noFill/>
        </p:spPr>
        <p:txBody>
          <a:bodyPr wrap="square" lIns="91440" tIns="45720" rIns="91440" bIns="45720" rtlCol="0" anchor="t">
            <a:spAutoFit/>
          </a:bodyPr>
          <a:lstStyle/>
          <a:p>
            <a:pPr marL="17145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Cost </a:t>
            </a:r>
            <a:r>
              <a:rPr lang="en-US" sz="1200">
                <a:latin typeface="Helvetica"/>
                <a:cs typeface="Helvetica"/>
              </a:rPr>
              <a:t>optimisation is</a:t>
            </a:r>
            <a:r>
              <a:rPr lang="en-US" sz="1200" noProof="0">
                <a:latin typeface="Helvetica"/>
                <a:cs typeface="Helvetica"/>
              </a:rPr>
              <a:t> the foremost strategic goal</a:t>
            </a:r>
            <a:r>
              <a:rPr lang="en-US" sz="1200">
                <a:latin typeface="Helvetica"/>
                <a:cs typeface="Helvetica"/>
              </a:rPr>
              <a:t> for retail execs</a:t>
            </a:r>
            <a:r>
              <a:rPr lang="en-US" sz="1200" noProof="0">
                <a:latin typeface="Helvetica"/>
                <a:cs typeface="Helvetica"/>
              </a:rPr>
              <a:t>.</a:t>
            </a:r>
            <a:endParaRPr lang="en-US"/>
          </a:p>
          <a:p>
            <a:pPr marL="171450" indent="-171450">
              <a:lnSpc>
                <a:spcPct val="125000"/>
              </a:lnSpc>
              <a:spcAft>
                <a:spcPts val="1200"/>
              </a:spcAft>
              <a:buClr>
                <a:srgbClr val="E7534F"/>
              </a:buClr>
              <a:buFont typeface="Arial" panose="020B0604020202020204" pitchFamily="34" charset="0"/>
              <a:buChar char="•"/>
              <a:defRPr/>
            </a:pPr>
            <a:r>
              <a:rPr lang="en-US" sz="1200">
                <a:latin typeface="Helvetica"/>
                <a:cs typeface="Helvetica"/>
              </a:rPr>
              <a:t>They place far greater emphasis on unlocking customer value over developing enterprise-wide AI capability.</a:t>
            </a:r>
            <a:endParaRPr lang="en-US" sz="1200" noProof="0">
              <a:latin typeface="Helvetica"/>
              <a:cs typeface="Helvetica"/>
            </a:endParaRPr>
          </a:p>
          <a:p>
            <a:pPr marL="171450" indent="-171450">
              <a:lnSpc>
                <a:spcPct val="125000"/>
              </a:lnSpc>
              <a:spcAft>
                <a:spcPts val="1200"/>
              </a:spcAft>
              <a:buClr>
                <a:srgbClr val="E7534F"/>
              </a:buClr>
              <a:buFont typeface="Arial" panose="020B0604020202020204" pitchFamily="34" charset="0"/>
              <a:buChar char="•"/>
              <a:defRPr/>
            </a:pPr>
            <a:r>
              <a:rPr lang="en-AU" sz="1200" noProof="0">
                <a:latin typeface="Helvetica"/>
                <a:cs typeface="Helvetica"/>
              </a:rPr>
              <a:t>Strengthening security and trust, retaining skilled talent, and advancing financial performance and value creation all carry heightened importance </a:t>
            </a:r>
            <a:r>
              <a:rPr lang="en-AU" sz="1200">
                <a:latin typeface="Helvetica"/>
                <a:cs typeface="Helvetica"/>
              </a:rPr>
              <a:t>for retailers</a:t>
            </a:r>
            <a:r>
              <a:rPr lang="en-AU" sz="1200" noProof="0">
                <a:latin typeface="Helvetica"/>
                <a:cs typeface="Helvetica"/>
              </a:rPr>
              <a:t>.</a:t>
            </a:r>
          </a:p>
        </p:txBody>
      </p:sp>
      <p:sp>
        <p:nvSpPr>
          <p:cNvPr id="3" name="Rectangle 2">
            <a:extLst>
              <a:ext uri="{FF2B5EF4-FFF2-40B4-BE49-F238E27FC236}">
                <a16:creationId xmlns:a16="http://schemas.microsoft.com/office/drawing/2014/main" id="{FCDB4BEB-E898-C416-1F0D-8AA44DED8E6F}"/>
              </a:ext>
            </a:extLst>
          </p:cNvPr>
          <p:cNvSpPr/>
          <p:nvPr/>
        </p:nvSpPr>
        <p:spPr>
          <a:xfrm>
            <a:off x="576727" y="2111317"/>
            <a:ext cx="319635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Goals</a:t>
            </a:r>
          </a:p>
        </p:txBody>
      </p:sp>
      <p:sp>
        <p:nvSpPr>
          <p:cNvPr id="6" name="Rectangle 5">
            <a:extLst>
              <a:ext uri="{FF2B5EF4-FFF2-40B4-BE49-F238E27FC236}">
                <a16:creationId xmlns:a16="http://schemas.microsoft.com/office/drawing/2014/main" id="{24C42335-3FD8-4EDA-2E5C-1E6001BA24EF}"/>
              </a:ext>
            </a:extLst>
          </p:cNvPr>
          <p:cNvSpPr/>
          <p:nvPr/>
        </p:nvSpPr>
        <p:spPr>
          <a:xfrm>
            <a:off x="576727" y="1803540"/>
            <a:ext cx="3196358" cy="307777"/>
          </a:xfrm>
          <a:prstGeom prst="rect">
            <a:avLst/>
          </a:prstGeom>
        </p:spPr>
        <p:txBody>
          <a:bodyPr wrap="square" lIns="91440" tIns="45720" rIns="91440" bIns="45720" anchor="t">
            <a:spAutoFit/>
          </a:bodyPr>
          <a:lstStyle/>
          <a:p>
            <a:pPr lvl="0">
              <a:defRPr/>
            </a:pPr>
            <a:r>
              <a:rPr lang="en-AU" sz="1400" b="1" noProof="0">
                <a:solidFill>
                  <a:srgbClr val="E7534F"/>
                </a:solidFill>
                <a:latin typeface="Helvetica"/>
                <a:cs typeface="Helvetica"/>
              </a:rPr>
              <a:t>Executive Insights: Retail</a:t>
            </a:r>
            <a:endParaRPr lang="en-AU" sz="1400" noProof="0">
              <a:solidFill>
                <a:prstClr val="black"/>
              </a:solidFill>
              <a:latin typeface="Calibri" panose="020F0502020204030204"/>
              <a:cs typeface="Calibri"/>
            </a:endParaRPr>
          </a:p>
        </p:txBody>
      </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282195"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4638362" y="385637"/>
            <a:ext cx="7219340" cy="62637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25000"/>
              </a:lnSpc>
              <a:spcAft>
                <a:spcPts val="300"/>
              </a:spcAft>
              <a:buClr>
                <a:srgbClr val="E7534F"/>
              </a:buClr>
              <a:defRPr/>
            </a:pPr>
            <a:r>
              <a:rPr lang="en-US" sz="1200" b="1" noProof="0">
                <a:solidFill>
                  <a:prstClr val="black"/>
                </a:solidFill>
                <a:latin typeface="Helvetica" panose="020B0604020202020204" pitchFamily="34" charset="0"/>
                <a:cs typeface="Helvetica" panose="020B0604020202020204" pitchFamily="34" charset="0"/>
              </a:rPr>
              <a:t>Retail's top strategic goal is more commercially disciplined than that of other sectors</a:t>
            </a:r>
            <a:r>
              <a:rPr lang="en-AU" sz="1200" b="1" noProof="0">
                <a:solidFill>
                  <a:prstClr val="black"/>
                </a:solidFill>
                <a:latin typeface="Helvetica" panose="020B0604020202020204" pitchFamily="34" charset="0"/>
                <a:cs typeface="Helvetica" panose="020B0604020202020204" pitchFamily="34" charset="0"/>
              </a:rPr>
              <a:t> </a:t>
            </a:r>
          </a:p>
          <a:p>
            <a:pPr marL="171450" indent="-171450">
              <a:lnSpc>
                <a:spcPct val="125000"/>
              </a:lnSpc>
              <a:buClr>
                <a:srgbClr val="E7534F"/>
              </a:buClr>
              <a:buFont typeface="Arial" panose="020B0604020202020204" pitchFamily="34" charset="0"/>
              <a:buChar char="•"/>
              <a:defRPr/>
            </a:pPr>
            <a:r>
              <a:rPr lang="en-US" sz="1200" noProof="0">
                <a:latin typeface="Helvetica"/>
                <a:cs typeface="Helvetica"/>
              </a:rPr>
              <a:t>Retail execs are balancing growth with cost optimisation. The high priority on optimising costs indicates stronger pressure to protect margins while continuing to grow in a high-cost operating environment</a:t>
            </a:r>
            <a:r>
              <a:rPr lang="en-AU" sz="1200" noProof="0">
                <a:latin typeface="Helvetica"/>
                <a:cs typeface="Helvetica"/>
              </a:rPr>
              <a:t>. </a:t>
            </a:r>
            <a:r>
              <a:rPr lang="en-US" sz="1200" noProof="0">
                <a:latin typeface="Helvetica"/>
                <a:cs typeface="Helvetica"/>
              </a:rPr>
              <a:t>This makes strategic sourcing (#4 initiative) a direct lever for margin protection without reducing customer value.</a:t>
            </a:r>
            <a:endParaRPr lang="en-AU" sz="1200" noProof="0">
              <a:latin typeface="Helvetica"/>
              <a:cs typeface="Helvetica"/>
            </a:endParaRPr>
          </a:p>
          <a:p>
            <a:pPr marL="17145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Unlike other sectors that put AI strategy as the #1 goal, retail organisations are anchoring investment decisions to maintain customers and financial outcomes. For retail, AI is becoming a business </a:t>
            </a:r>
            <a:br>
              <a:rPr lang="en-US" sz="1200" noProof="0">
                <a:latin typeface="Helvetica"/>
                <a:cs typeface="Helvetica"/>
              </a:rPr>
            </a:br>
            <a:r>
              <a:rPr lang="en-US" sz="1200" noProof="0">
                <a:latin typeface="Helvetica"/>
                <a:cs typeface="Helvetica"/>
              </a:rPr>
              <a:t>value strategy.</a:t>
            </a:r>
            <a:endParaRPr lang="en-AU" sz="1200" noProof="0">
              <a:latin typeface="Helvetica"/>
              <a:cs typeface="Helvetica"/>
            </a:endParaRPr>
          </a:p>
          <a:p>
            <a:pPr lvl="0">
              <a:lnSpc>
                <a:spcPct val="125000"/>
              </a:lnSpc>
              <a:spcAft>
                <a:spcPts val="300"/>
              </a:spcAft>
              <a:buClr>
                <a:srgbClr val="E7534F"/>
              </a:buClr>
              <a:defRPr/>
            </a:pPr>
            <a:r>
              <a:rPr lang="en-US" sz="1200" b="1">
                <a:solidFill>
                  <a:prstClr val="black"/>
                </a:solidFill>
                <a:latin typeface="Helvetica" panose="020B0604020202020204" pitchFamily="34" charset="0"/>
                <a:cs typeface="Helvetica" panose="020B0604020202020204" pitchFamily="34" charset="0"/>
              </a:rPr>
              <a:t>Better customer service and experience are significant differentiators of retail against competitors</a:t>
            </a:r>
            <a:endParaRPr lang="en-AU" sz="1200" b="1" i="0" u="none" strike="noStrike" kern="1200" cap="none" spc="0" normalizeH="0" baseline="0" noProof="0">
              <a:ln>
                <a:noFill/>
              </a:ln>
              <a:solidFill>
                <a:prstClr val="black"/>
              </a:solidFill>
              <a:effectLst/>
              <a:uLnTx/>
              <a:uFillTx/>
              <a:latin typeface="Helvetica" panose="020B0604020202020204" pitchFamily="34" charset="0"/>
              <a:cs typeface="Helvetica" panose="020B0604020202020204" pitchFamily="34" charset="0"/>
            </a:endParaRPr>
          </a:p>
          <a:p>
            <a:pPr marL="171450" indent="-171450">
              <a:lnSpc>
                <a:spcPct val="125000"/>
              </a:lnSpc>
              <a:buClr>
                <a:srgbClr val="E7534F"/>
              </a:buClr>
              <a:buFont typeface="Arial" panose="020B0604020202020204" pitchFamily="34" charset="0"/>
              <a:buChar char="•"/>
              <a:defRPr/>
            </a:pPr>
            <a:r>
              <a:rPr lang="en-US" sz="1200" noProof="0">
                <a:latin typeface="Helvetica"/>
                <a:cs typeface="Helvetica"/>
              </a:rPr>
              <a:t>In contrast with other sectors, retail places customer acquisition and retention ahead of AI </a:t>
            </a:r>
            <a:r>
              <a:rPr lang="en-US" sz="1200">
                <a:latin typeface="Helvetica"/>
                <a:cs typeface="Helvetica"/>
              </a:rPr>
              <a:t>strategy</a:t>
            </a:r>
            <a:r>
              <a:rPr lang="en-US" sz="1200" noProof="0">
                <a:latin typeface="Helvetica"/>
                <a:cs typeface="Helvetica"/>
              </a:rPr>
              <a:t> </a:t>
            </a:r>
            <a:br>
              <a:rPr lang="en-US" sz="1200" noProof="0">
                <a:latin typeface="Helvetica"/>
                <a:cs typeface="Helvetica"/>
              </a:rPr>
            </a:br>
            <a:r>
              <a:rPr lang="en-US" sz="1200" noProof="0">
                <a:latin typeface="Helvetica"/>
                <a:cs typeface="Helvetica"/>
              </a:rPr>
              <a:t>as this is the sector's primary revenue engine.</a:t>
            </a:r>
            <a:r>
              <a:rPr lang="en-AU" sz="1200" noProof="0">
                <a:latin typeface="Helvetica"/>
                <a:cs typeface="Helvetica"/>
              </a:rPr>
              <a:t> </a:t>
            </a:r>
            <a:r>
              <a:rPr lang="en-US" sz="1200" noProof="0">
                <a:latin typeface="Helvetica"/>
                <a:cs typeface="Helvetica"/>
              </a:rPr>
              <a:t>Optimising costs alone cannot sustain revenue growth.</a:t>
            </a:r>
          </a:p>
          <a:p>
            <a:pPr marL="171450" indent="-171450">
              <a:lnSpc>
                <a:spcPct val="125000"/>
              </a:lnSpc>
              <a:spcAft>
                <a:spcPts val="1200"/>
              </a:spcAft>
              <a:buClr>
                <a:srgbClr val="E7534F"/>
              </a:buClr>
              <a:buFont typeface="Arial" panose="020B0604020202020204" pitchFamily="34" charset="0"/>
              <a:buChar char="•"/>
              <a:defRPr/>
            </a:pPr>
            <a:r>
              <a:rPr lang="en-US" sz="1200">
                <a:latin typeface="Helvetica"/>
                <a:cs typeface="Helvetica"/>
              </a:rPr>
              <a:t>Additionally</a:t>
            </a:r>
            <a:r>
              <a:rPr lang="en-US" sz="1200" noProof="0">
                <a:latin typeface="Helvetica"/>
                <a:cs typeface="Helvetica"/>
              </a:rPr>
              <a:t>, customer growth is essential to offset margin pressure in retail. Thus, the strategic priorities on AI, improved operational efficiency, new products and services, and modern technology are viewed as enablers of customer growth, delivering commercial outcomes. Further ADAPT </a:t>
            </a:r>
            <a:r>
              <a:rPr lang="en-US" sz="1200">
                <a:latin typeface="Helvetica"/>
                <a:cs typeface="Helvetica"/>
              </a:rPr>
              <a:t>sources</a:t>
            </a:r>
            <a:r>
              <a:rPr lang="en-US" sz="1200" noProof="0">
                <a:latin typeface="Helvetica"/>
                <a:cs typeface="Helvetica"/>
              </a:rPr>
              <a:t> that highlight the role of modern tech foundations and AI in retail: </a:t>
            </a:r>
            <a:r>
              <a:rPr lang="en-US" sz="1200" noProof="0">
                <a:latin typeface="Helvetica"/>
                <a:cs typeface="Helvetica"/>
                <a:hlinkClick r:id="rId2"/>
              </a:rPr>
              <a:t>Big Red Group</a:t>
            </a:r>
            <a:r>
              <a:rPr lang="en-US" sz="1200" noProof="0">
                <a:latin typeface="Helvetica"/>
                <a:cs typeface="Helvetica"/>
              </a:rPr>
              <a:t> and </a:t>
            </a:r>
            <a:r>
              <a:rPr lang="en-US" sz="1200" noProof="0">
                <a:latin typeface="Helvetica"/>
                <a:cs typeface="Helvetica"/>
                <a:hlinkClick r:id="rId3"/>
              </a:rPr>
              <a:t>The Cheesecake Shop</a:t>
            </a:r>
            <a:r>
              <a:rPr lang="en-US" sz="1200" noProof="0">
                <a:latin typeface="Helvetica"/>
                <a:cs typeface="Helvetica"/>
              </a:rPr>
              <a:t>.</a:t>
            </a:r>
            <a:endParaRPr lang="en-AU" sz="1200" noProof="0">
              <a:latin typeface="Helvetica"/>
              <a:cs typeface="Helvetica"/>
            </a:endParaRPr>
          </a:p>
          <a:p>
            <a:pPr lvl="0">
              <a:lnSpc>
                <a:spcPct val="125000"/>
              </a:lnSpc>
              <a:spcAft>
                <a:spcPts val="300"/>
              </a:spcAft>
              <a:buClr>
                <a:srgbClr val="E7534F"/>
              </a:buClr>
              <a:defRPr/>
            </a:pPr>
            <a:r>
              <a:rPr lang="fr-FR" sz="1200" b="1">
                <a:solidFill>
                  <a:prstClr val="black"/>
                </a:solidFill>
                <a:latin typeface="Helvetica"/>
                <a:cs typeface="Helvetica"/>
              </a:rPr>
              <a:t>Retail prioritises commercial execution over enterprise transformation</a:t>
            </a:r>
            <a:endParaRPr lang="en-AU" sz="1200" b="1">
              <a:solidFill>
                <a:prstClr val="black"/>
              </a:solidFill>
              <a:latin typeface="Helvetica"/>
              <a:cs typeface="Helvetica"/>
            </a:endParaRPr>
          </a:p>
          <a:p>
            <a:pPr marL="171450" indent="-171450">
              <a:lnSpc>
                <a:spcPct val="125000"/>
              </a:lnSpc>
              <a:buClr>
                <a:srgbClr val="E7534F"/>
              </a:buClr>
              <a:buFont typeface="Arial" panose="020B0604020202020204" pitchFamily="34" charset="0"/>
              <a:buChar char="•"/>
              <a:defRPr/>
            </a:pPr>
            <a:r>
              <a:rPr lang="en-US" sz="1200">
                <a:latin typeface="Helvetica"/>
                <a:cs typeface="Helvetica"/>
              </a:rPr>
              <a:t>Compared with other sectors that prioritise becoming data-driven and digitally-enabled, </a:t>
            </a:r>
            <a:br>
              <a:rPr lang="en-US" sz="1200">
                <a:latin typeface="Helvetica"/>
                <a:cs typeface="Helvetica"/>
              </a:rPr>
            </a:br>
            <a:r>
              <a:rPr lang="en-US" sz="1200">
                <a:latin typeface="Helvetica"/>
                <a:cs typeface="Helvetica"/>
              </a:rPr>
              <a:t>retail execs emphasise greater focus on building customer trust, maintaining talent and driving financial performance.</a:t>
            </a:r>
          </a:p>
          <a:p>
            <a:pPr marL="17145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This reflects the immediate commercial pressures of retail, where success is measured by </a:t>
            </a:r>
            <a:br>
              <a:rPr lang="en-US" sz="1200" noProof="0">
                <a:latin typeface="Helvetica"/>
                <a:cs typeface="Helvetica"/>
              </a:rPr>
            </a:br>
            <a:r>
              <a:rPr lang="en-US" sz="1200" noProof="0">
                <a:latin typeface="Helvetica"/>
                <a:cs typeface="Helvetica"/>
              </a:rPr>
              <a:t>profitability, customer loyalty, operational resilience and business growth rather than transformation progress alone.</a:t>
            </a:r>
            <a:endParaRPr lang="en-AU" sz="1200" noProof="0">
              <a:latin typeface="Helvetica"/>
              <a:cs typeface="Helvetica"/>
            </a:endParaRPr>
          </a:p>
        </p:txBody>
      </p:sp>
    </p:spTree>
    <p:extLst>
      <p:ext uri="{BB962C8B-B14F-4D97-AF65-F5344CB8AC3E}">
        <p14:creationId xmlns:p14="http://schemas.microsoft.com/office/powerpoint/2010/main" val="1775104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65E787C-51DF-DEA7-577A-00478FFEBD08}"/>
              </a:ext>
            </a:extLst>
          </p:cNvPr>
          <p:cNvSpPr>
            <a:spLocks noGrp="1"/>
          </p:cNvSpPr>
          <p:nvPr>
            <p:ph sz="quarter" idx="10"/>
          </p:nvPr>
        </p:nvSpPr>
        <p:spPr/>
        <p:txBody>
          <a:bodyPr/>
          <a:lstStyle/>
          <a:p>
            <a:r>
              <a:rPr lang="en-PH"/>
              <a:t>Retail: Top 10 initiatives</a:t>
            </a:r>
          </a:p>
          <a:p>
            <a:endParaRPr lang="en-PH"/>
          </a:p>
        </p:txBody>
      </p:sp>
      <p:sp>
        <p:nvSpPr>
          <p:cNvPr id="7" name="Content Placeholder 6">
            <a:extLst>
              <a:ext uri="{FF2B5EF4-FFF2-40B4-BE49-F238E27FC236}">
                <a16:creationId xmlns:a16="http://schemas.microsoft.com/office/drawing/2014/main" id="{8FC43BF0-4681-1CF7-AC92-A805AFAEE27B}"/>
              </a:ext>
            </a:extLst>
          </p:cNvPr>
          <p:cNvSpPr>
            <a:spLocks noGrp="1"/>
          </p:cNvSpPr>
          <p:nvPr>
            <p:ph sz="quarter" idx="11"/>
          </p:nvPr>
        </p:nvSpPr>
        <p:spPr/>
        <p:txBody>
          <a:bodyPr/>
          <a:lstStyle/>
          <a:p>
            <a:r>
              <a:rPr lang="en-US" sz="1000"/>
              <a:t>ADAPT CIO, Data and AI, Security, Government and Digital Edge Surveys in Feb, Apr, May and Jun 2026. Sample size: 722 Australian CIOs, CDAOs, CISOs, Government leaders and CDOs, 35 from Retail</a:t>
            </a:r>
          </a:p>
          <a:p>
            <a:endParaRPr lang="en-PH" sz="1000"/>
          </a:p>
        </p:txBody>
      </p:sp>
      <p:pic>
        <p:nvPicPr>
          <p:cNvPr id="3" name="Graphic 2">
            <a:extLst>
              <a:ext uri="{FF2B5EF4-FFF2-40B4-BE49-F238E27FC236}">
                <a16:creationId xmlns:a16="http://schemas.microsoft.com/office/drawing/2014/main" id="{8034C92B-CF7D-4E88-4E91-0563ACFA7B37}"/>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15334" y="969756"/>
            <a:ext cx="11361332" cy="52012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98082-54BA-A0FF-B7F7-A781FA18B42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48AE29A-60DC-77C4-7962-7BDF44DCEE1E}"/>
              </a:ext>
            </a:extLst>
          </p:cNvPr>
          <p:cNvSpPr txBox="1"/>
          <p:nvPr/>
        </p:nvSpPr>
        <p:spPr>
          <a:xfrm>
            <a:off x="576727" y="1775276"/>
            <a:ext cx="3424973" cy="3347135"/>
          </a:xfrm>
          <a:prstGeom prst="rect">
            <a:avLst/>
          </a:prstGeom>
          <a:noFill/>
        </p:spPr>
        <p:txBody>
          <a:bodyPr wrap="square" lIns="91440" tIns="45720" rIns="91440" bIns="45720" rtlCol="0" anchor="t">
            <a:spAutoFit/>
          </a:bodyPr>
          <a:lstStyle/>
          <a:p>
            <a:pPr marL="171450" indent="-171450">
              <a:lnSpc>
                <a:spcPct val="125000"/>
              </a:lnSpc>
              <a:spcAft>
                <a:spcPts val="1200"/>
              </a:spcAft>
              <a:buClr>
                <a:srgbClr val="E7534F"/>
              </a:buClr>
              <a:buFont typeface="Arial" panose="020B0604020202020204" pitchFamily="34" charset="0"/>
              <a:buChar char="•"/>
              <a:defRPr/>
            </a:pPr>
            <a:r>
              <a:rPr lang="en-US" sz="1200">
                <a:latin typeface="Helvetica"/>
                <a:cs typeface="Helvetica"/>
              </a:rPr>
              <a:t>AI adoption is the #1 initiative priority in retail, which is consistent with other sectors</a:t>
            </a:r>
            <a:r>
              <a:rPr lang="en-US" sz="1200" noProof="0">
                <a:latin typeface="Helvetica"/>
                <a:cs typeface="Helvetica"/>
              </a:rPr>
              <a:t>.</a:t>
            </a:r>
            <a:endParaRPr lang="en-AU"/>
          </a:p>
          <a:p>
            <a:pPr marL="171450" indent="-171450">
              <a:lnSpc>
                <a:spcPct val="125000"/>
              </a:lnSpc>
              <a:spcAft>
                <a:spcPts val="1200"/>
              </a:spcAft>
              <a:buClr>
                <a:srgbClr val="E7534F"/>
              </a:buClr>
              <a:buFont typeface="Arial" panose="020B0604020202020204" pitchFamily="34" charset="0"/>
              <a:buChar char="•"/>
              <a:defRPr/>
            </a:pPr>
            <a:r>
              <a:rPr lang="en-US" sz="1200">
                <a:latin typeface="Helvetica"/>
                <a:cs typeface="Helvetica"/>
              </a:rPr>
              <a:t>In general, r</a:t>
            </a:r>
            <a:r>
              <a:rPr lang="en-US" sz="1200" noProof="0">
                <a:latin typeface="Helvetica"/>
                <a:cs typeface="Helvetica"/>
              </a:rPr>
              <a:t>etail is more </a:t>
            </a:r>
            <a:r>
              <a:rPr lang="en-US" sz="1200">
                <a:latin typeface="Helvetica"/>
                <a:cs typeface="Helvetica"/>
              </a:rPr>
              <a:t>execution</a:t>
            </a:r>
            <a:r>
              <a:rPr lang="en-US" sz="1200" noProof="0">
                <a:latin typeface="Helvetica"/>
                <a:cs typeface="Helvetica"/>
              </a:rPr>
              <a:t> and customer-oriented than other sectors.</a:t>
            </a:r>
          </a:p>
          <a:p>
            <a:pPr marL="171450" indent="-171450">
              <a:lnSpc>
                <a:spcPct val="125000"/>
              </a:lnSpc>
              <a:spcAft>
                <a:spcPts val="300"/>
              </a:spcAft>
              <a:buClr>
                <a:srgbClr val="E7534F"/>
              </a:buClr>
              <a:buFont typeface="Arial" panose="020B0604020202020204" pitchFamily="34" charset="0"/>
              <a:buChar char="•"/>
              <a:defRPr/>
            </a:pPr>
            <a:r>
              <a:rPr lang="en-US" sz="1200">
                <a:latin typeface="Helvetica"/>
                <a:cs typeface="Helvetica"/>
              </a:rPr>
              <a:t>Retail organisations emphasise the following key initiatives. They include:</a:t>
            </a:r>
          </a:p>
          <a:p>
            <a:pPr marL="355600" indent="-173038">
              <a:lnSpc>
                <a:spcPct val="125000"/>
              </a:lnSpc>
              <a:spcAft>
                <a:spcPts val="300"/>
              </a:spcAft>
              <a:buClr>
                <a:srgbClr val="E7534F"/>
              </a:buClr>
              <a:buFont typeface="Wingdings" panose="05000000000000000000" pitchFamily="2" charset="2"/>
              <a:buChar char="Ø"/>
              <a:defRPr/>
            </a:pPr>
            <a:r>
              <a:rPr lang="en-US" sz="1200">
                <a:latin typeface="Helvetica"/>
                <a:cs typeface="Helvetica"/>
              </a:rPr>
              <a:t>improving the omnichannel experience </a:t>
            </a:r>
          </a:p>
          <a:p>
            <a:pPr marL="355600" indent="-172720">
              <a:lnSpc>
                <a:spcPct val="125000"/>
              </a:lnSpc>
              <a:spcAft>
                <a:spcPts val="300"/>
              </a:spcAft>
              <a:buClr>
                <a:srgbClr val="E7534F"/>
              </a:buClr>
              <a:buFont typeface="Wingdings" panose="05000000000000000000" pitchFamily="2" charset="2"/>
              <a:buChar char="Ø"/>
              <a:defRPr/>
            </a:pPr>
            <a:r>
              <a:rPr lang="en-US" sz="1200">
                <a:latin typeface="Helvetica"/>
                <a:cs typeface="Helvetica"/>
              </a:rPr>
              <a:t>optimising strategic sourcing</a:t>
            </a:r>
          </a:p>
          <a:p>
            <a:pPr marL="355600" indent="-173038">
              <a:lnSpc>
                <a:spcPct val="125000"/>
              </a:lnSpc>
              <a:spcAft>
                <a:spcPts val="300"/>
              </a:spcAft>
              <a:buClr>
                <a:srgbClr val="E7534F"/>
              </a:buClr>
              <a:buFont typeface="Wingdings" panose="05000000000000000000" pitchFamily="2" charset="2"/>
              <a:buChar char="Ø"/>
              <a:defRPr/>
            </a:pPr>
            <a:r>
              <a:rPr lang="en-US" sz="1200">
                <a:latin typeface="Helvetica"/>
                <a:cs typeface="Helvetica"/>
              </a:rPr>
              <a:t>strengthening cyber incident detection and response</a:t>
            </a:r>
          </a:p>
          <a:p>
            <a:pPr marL="355600" indent="-173038">
              <a:lnSpc>
                <a:spcPct val="125000"/>
              </a:lnSpc>
              <a:spcAft>
                <a:spcPts val="300"/>
              </a:spcAft>
              <a:buClr>
                <a:srgbClr val="E7534F"/>
              </a:buClr>
              <a:buFont typeface="Wingdings" panose="05000000000000000000" pitchFamily="2" charset="2"/>
              <a:buChar char="Ø"/>
              <a:defRPr/>
            </a:pPr>
            <a:r>
              <a:rPr lang="en-US" sz="1200">
                <a:latin typeface="Helvetica"/>
                <a:cs typeface="Helvetica"/>
              </a:rPr>
              <a:t>driving innovation</a:t>
            </a:r>
          </a:p>
          <a:p>
            <a:pPr marL="355600" indent="-173038">
              <a:lnSpc>
                <a:spcPct val="125000"/>
              </a:lnSpc>
              <a:spcAft>
                <a:spcPts val="1200"/>
              </a:spcAft>
              <a:buClr>
                <a:srgbClr val="E7534F"/>
              </a:buClr>
              <a:buFont typeface="Wingdings" panose="05000000000000000000" pitchFamily="2" charset="2"/>
              <a:buChar char="Ø"/>
              <a:defRPr/>
            </a:pPr>
            <a:r>
              <a:rPr lang="en-US" sz="1200">
                <a:latin typeface="Helvetica"/>
                <a:cs typeface="Helvetica"/>
              </a:rPr>
              <a:t>identifying value-led AI use cases.</a:t>
            </a:r>
          </a:p>
        </p:txBody>
      </p:sp>
      <p:sp>
        <p:nvSpPr>
          <p:cNvPr id="3" name="Rectangle 2">
            <a:extLst>
              <a:ext uri="{FF2B5EF4-FFF2-40B4-BE49-F238E27FC236}">
                <a16:creationId xmlns:a16="http://schemas.microsoft.com/office/drawing/2014/main" id="{6ADC2A77-48F5-D020-50BB-B576A085FDB0}"/>
              </a:ext>
            </a:extLst>
          </p:cNvPr>
          <p:cNvSpPr/>
          <p:nvPr/>
        </p:nvSpPr>
        <p:spPr>
          <a:xfrm>
            <a:off x="576727" y="1313611"/>
            <a:ext cx="319635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Initiatives</a:t>
            </a:r>
          </a:p>
        </p:txBody>
      </p:sp>
      <p:sp>
        <p:nvSpPr>
          <p:cNvPr id="6" name="Rectangle 5">
            <a:extLst>
              <a:ext uri="{FF2B5EF4-FFF2-40B4-BE49-F238E27FC236}">
                <a16:creationId xmlns:a16="http://schemas.microsoft.com/office/drawing/2014/main" id="{CFF51EF0-F725-E656-5EFC-5D266793B00C}"/>
              </a:ext>
            </a:extLst>
          </p:cNvPr>
          <p:cNvSpPr/>
          <p:nvPr/>
        </p:nvSpPr>
        <p:spPr>
          <a:xfrm>
            <a:off x="576727" y="1027962"/>
            <a:ext cx="3196358" cy="307777"/>
          </a:xfrm>
          <a:prstGeom prst="rect">
            <a:avLst/>
          </a:prstGeom>
        </p:spPr>
        <p:txBody>
          <a:bodyPr wrap="square" lIns="91440" tIns="45720" rIns="91440" bIns="45720" anchor="t">
            <a:spAutoFit/>
          </a:bodyPr>
          <a:lstStyle/>
          <a:p>
            <a:pPr lvl="0">
              <a:defRPr/>
            </a:pPr>
            <a:r>
              <a:rPr lang="en-AU" sz="1400" b="1" noProof="0">
                <a:solidFill>
                  <a:srgbClr val="E7534F"/>
                </a:solidFill>
                <a:latin typeface="Helvetica"/>
                <a:cs typeface="Helvetica"/>
              </a:rPr>
              <a:t>Executive Insights: Retail</a:t>
            </a:r>
            <a:endParaRPr lang="en-AU" sz="1400" noProof="0">
              <a:solidFill>
                <a:prstClr val="black"/>
              </a:solidFill>
              <a:latin typeface="Calibri" panose="020F0502020204030204"/>
              <a:cs typeface="Calibri"/>
            </a:endParaRPr>
          </a:p>
        </p:txBody>
      </p:sp>
      <p:cxnSp>
        <p:nvCxnSpPr>
          <p:cNvPr id="7" name="Straight Connector 6">
            <a:extLst>
              <a:ext uri="{FF2B5EF4-FFF2-40B4-BE49-F238E27FC236}">
                <a16:creationId xmlns:a16="http://schemas.microsoft.com/office/drawing/2014/main" id="{26FAD205-8EFB-F980-6387-CF946E498101}"/>
              </a:ext>
            </a:extLst>
          </p:cNvPr>
          <p:cNvCxnSpPr>
            <a:cxnSpLocks/>
          </p:cNvCxnSpPr>
          <p:nvPr/>
        </p:nvCxnSpPr>
        <p:spPr>
          <a:xfrm flipV="1">
            <a:off x="4213371"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80821F9-E588-C3A6-BF62-A4ED4F86CE0D}"/>
              </a:ext>
            </a:extLst>
          </p:cNvPr>
          <p:cNvSpPr txBox="1"/>
          <p:nvPr/>
        </p:nvSpPr>
        <p:spPr>
          <a:xfrm>
            <a:off x="4445060" y="527981"/>
            <a:ext cx="7421102" cy="58093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25000"/>
              </a:lnSpc>
              <a:spcAft>
                <a:spcPts val="300"/>
              </a:spcAft>
              <a:buClr>
                <a:srgbClr val="E7534F"/>
              </a:buClr>
              <a:defRPr/>
            </a:pPr>
            <a:r>
              <a:rPr lang="en-US" sz="1200" b="1">
                <a:solidFill>
                  <a:prstClr val="black"/>
                </a:solidFill>
                <a:latin typeface="Helvetica"/>
                <a:cs typeface="Helvetica"/>
              </a:rPr>
              <a:t>Retail treats AI as a key to delivering commercial outcomes rather than as an enterprise capability</a:t>
            </a:r>
            <a:endParaRPr lang="en-AU" sz="1200" b="1" noProof="0">
              <a:solidFill>
                <a:prstClr val="black"/>
              </a:solidFill>
              <a:latin typeface="Helvetica"/>
              <a:cs typeface="Helvetica"/>
            </a:endParaRPr>
          </a:p>
          <a:p>
            <a:pPr marL="171450" indent="-171450">
              <a:lnSpc>
                <a:spcPct val="125000"/>
              </a:lnSpc>
              <a:buClr>
                <a:srgbClr val="E7534F"/>
              </a:buClr>
              <a:buFont typeface="Arial" panose="020B0604020202020204" pitchFamily="34" charset="0"/>
              <a:buChar char="•"/>
              <a:defRPr/>
            </a:pPr>
            <a:r>
              <a:rPr lang="en-US" sz="1200" noProof="0">
                <a:latin typeface="Helvetica"/>
                <a:cs typeface="Helvetica"/>
              </a:rPr>
              <a:t>Like other sectors, retail identifies adopting and scaling AI as its highest priority, demonstrating that AI has become a mainstream business initiative rather than an emerging technology.</a:t>
            </a:r>
          </a:p>
          <a:p>
            <a:pPr marL="17145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However, unlike other sectors that prioritise data platforms, analytics and operating model evolution, retail puts greater effort into deploying AI into customer-facing and operational environments. </a:t>
            </a:r>
            <a:r>
              <a:rPr lang="en-US" sz="1200">
                <a:latin typeface="Helvetica"/>
                <a:cs typeface="Helvetica"/>
              </a:rPr>
              <a:t>AI agents have become essential to improve customer experience while optimising operating costs. This makes automation and foundational AI integration crucial to support operational foundations for scaling AI agents.</a:t>
            </a:r>
            <a:endParaRPr lang="en-AU" sz="1200" noProof="0">
              <a:latin typeface="Helvetica"/>
              <a:cs typeface="Helvetica"/>
            </a:endParaRPr>
          </a:p>
          <a:p>
            <a:pPr>
              <a:lnSpc>
                <a:spcPct val="125000"/>
              </a:lnSpc>
              <a:spcAft>
                <a:spcPts val="300"/>
              </a:spcAft>
              <a:buClr>
                <a:srgbClr val="E7534F"/>
              </a:buClr>
              <a:defRPr/>
            </a:pPr>
            <a:r>
              <a:rPr lang="en-US" sz="1200" b="1">
                <a:latin typeface="Helvetica"/>
                <a:cs typeface="Helvetica"/>
              </a:rPr>
              <a:t>Business outcomes drive back-office systems modernisation</a:t>
            </a:r>
          </a:p>
          <a:p>
            <a:pPr marL="171450" indent="-171450">
              <a:lnSpc>
                <a:spcPct val="125000"/>
              </a:lnSpc>
              <a:buClr>
                <a:srgbClr val="E7534F"/>
              </a:buClr>
              <a:buFont typeface="Arial" panose="020B0604020202020204" pitchFamily="34" charset="0"/>
              <a:buChar char="•"/>
              <a:defRPr/>
            </a:pPr>
            <a:r>
              <a:rPr lang="en-US" sz="1200">
                <a:latin typeface="Helvetica"/>
                <a:cs typeface="Helvetica"/>
              </a:rPr>
              <a:t>This second initiative highlights retail's focus on simplifying operations that directly support critical admin tasks such as finance, accounting, human resources, inventory and supply chain, IT support and compliance. </a:t>
            </a:r>
          </a:p>
          <a:p>
            <a:pPr marL="171450" indent="-171450">
              <a:lnSpc>
                <a:spcPct val="125000"/>
              </a:lnSpc>
              <a:spcAft>
                <a:spcPts val="1200"/>
              </a:spcAft>
              <a:buClr>
                <a:srgbClr val="E7534F"/>
              </a:buClr>
              <a:buFont typeface="Arial" panose="020B0604020202020204" pitchFamily="34" charset="0"/>
              <a:buChar char="•"/>
              <a:defRPr/>
            </a:pPr>
            <a:r>
              <a:rPr lang="en-US" sz="1200">
                <a:latin typeface="Helvetica"/>
                <a:cs typeface="Helvetica"/>
              </a:rPr>
              <a:t>In retail, the high priority on this area reflects the need to deliver essential drivers of cost optimisation and customer growth. Retail execs paired this with vendor optimisation, cyber resilience and process automation to accelerate value realisation.</a:t>
            </a:r>
            <a:endParaRPr lang="en-AU" sz="1200" b="1">
              <a:latin typeface="Helvetica" panose="020B0604020202020204" pitchFamily="34" charset="0"/>
              <a:cs typeface="Helvetica" panose="020B0604020202020204" pitchFamily="34" charset="0"/>
            </a:endParaRPr>
          </a:p>
          <a:p>
            <a:pPr>
              <a:lnSpc>
                <a:spcPct val="125000"/>
              </a:lnSpc>
              <a:spcAft>
                <a:spcPts val="300"/>
              </a:spcAft>
              <a:buClr>
                <a:srgbClr val="E7534F"/>
              </a:buClr>
              <a:defRPr/>
            </a:pPr>
            <a:r>
              <a:rPr lang="en-US" sz="1200" b="1">
                <a:latin typeface="Helvetica" panose="020B0604020202020204" pitchFamily="34" charset="0"/>
                <a:cs typeface="Helvetica" panose="020B0604020202020204" pitchFamily="34" charset="0"/>
              </a:rPr>
              <a:t>Retail differentiates through customer experience and ecosystem performance</a:t>
            </a:r>
            <a:endParaRPr lang="en-AU" sz="1200" b="1" noProof="0">
              <a:latin typeface="Helvetica" panose="020B0604020202020204" pitchFamily="34" charset="0"/>
              <a:cs typeface="Helvetica" panose="020B0604020202020204" pitchFamily="34" charset="0"/>
            </a:endParaRPr>
          </a:p>
          <a:p>
            <a:pPr marL="171450" indent="-171450">
              <a:lnSpc>
                <a:spcPct val="125000"/>
              </a:lnSpc>
              <a:buClr>
                <a:srgbClr val="E7534F"/>
              </a:buClr>
              <a:buFont typeface="Arial" panose="020B0604020202020204" pitchFamily="34" charset="0"/>
              <a:buChar char="•"/>
              <a:defRPr/>
            </a:pPr>
            <a:r>
              <a:rPr lang="en-US" sz="1200" noProof="0">
                <a:latin typeface="Helvetica"/>
                <a:cs typeface="Helvetica"/>
              </a:rPr>
              <a:t>To drive competitive advantage, omnichannel experiences matter for retail as they have a direct impact on customer journeys across digital channels</a:t>
            </a:r>
            <a:r>
              <a:rPr lang="en-US" sz="1200">
                <a:latin typeface="Helvetica"/>
                <a:cs typeface="Helvetica"/>
              </a:rPr>
              <a:t>. At the same time, </a:t>
            </a:r>
            <a:r>
              <a:rPr lang="en-US" sz="1200" noProof="0">
                <a:latin typeface="Helvetica"/>
                <a:cs typeface="Helvetica"/>
              </a:rPr>
              <a:t>strategic sourcing priority highlights the need to increase protection margins through ecosystem performance. </a:t>
            </a:r>
            <a:r>
              <a:rPr lang="en-US" sz="1200">
                <a:latin typeface="Helvetica"/>
                <a:cs typeface="Helvetica"/>
              </a:rPr>
              <a:t>This means bolstering</a:t>
            </a:r>
            <a:r>
              <a:rPr lang="en-US" sz="1200" noProof="0">
                <a:latin typeface="Helvetica"/>
                <a:cs typeface="Helvetica"/>
              </a:rPr>
              <a:t> cyber readiness is essential as the rise of omnichannel and AI boosts the need for real-time system monitoring and response. </a:t>
            </a:r>
            <a:endParaRPr lang="en-AU" sz="1200" b="1">
              <a:latin typeface="Helvetica" panose="020B0604020202020204" pitchFamily="34" charset="0"/>
              <a:cs typeface="Helvetica" panose="020B0604020202020204" pitchFamily="34" charset="0"/>
            </a:endParaRPr>
          </a:p>
          <a:p>
            <a:pPr marL="171450" indent="-171450">
              <a:lnSpc>
                <a:spcPct val="125000"/>
              </a:lnSpc>
              <a:buClr>
                <a:srgbClr val="E7534F"/>
              </a:buClr>
              <a:buFont typeface="Arial" panose="020B0604020202020204" pitchFamily="34" charset="0"/>
              <a:buChar char="•"/>
              <a:defRPr/>
            </a:pPr>
            <a:r>
              <a:rPr lang="en-US" sz="1200">
                <a:latin typeface="Helvetica"/>
                <a:cs typeface="Helvetica"/>
              </a:rPr>
              <a:t>As customer expectations are evolving faster in retail, executives are forced to innovate and identify value-led AI use cases that produce measurable commercial outcomes.</a:t>
            </a:r>
            <a:endParaRPr lang="en-AU" sz="1200">
              <a:latin typeface="Helvetica"/>
              <a:cs typeface="Helvetica"/>
            </a:endParaRPr>
          </a:p>
        </p:txBody>
      </p:sp>
    </p:spTree>
    <p:extLst>
      <p:ext uri="{BB962C8B-B14F-4D97-AF65-F5344CB8AC3E}">
        <p14:creationId xmlns:p14="http://schemas.microsoft.com/office/powerpoint/2010/main" val="264858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CAD13E-F85C-3E1D-FE5A-1CF4D3662F6A}"/>
            </a:ext>
          </a:extLst>
        </p:cNvPr>
        <p:cNvGrpSpPr/>
        <p:nvPr/>
      </p:nvGrpSpPr>
      <p:grpSpPr>
        <a:xfrm>
          <a:off x="0" y="0"/>
          <a:ext cx="0" cy="0"/>
          <a:chOff x="0" y="0"/>
          <a:chExt cx="0" cy="0"/>
        </a:xfrm>
      </p:grpSpPr>
      <p:grpSp>
        <p:nvGrpSpPr>
          <p:cNvPr id="9" name="ADAPT WHITE GRID" hidden="1">
            <a:extLst>
              <a:ext uri="{FF2B5EF4-FFF2-40B4-BE49-F238E27FC236}">
                <a16:creationId xmlns:a16="http://schemas.microsoft.com/office/drawing/2014/main" id="{C516ED69-7561-BC93-E891-22F33454AE81}"/>
              </a:ext>
            </a:extLst>
          </p:cNvPr>
          <p:cNvGrpSpPr>
            <a:grpSpLocks noGrp="1" noUngrp="1" noRot="1" noMove="1" noResize="1"/>
          </p:cNvGrpSpPr>
          <p:nvPr/>
        </p:nvGrpSpPr>
        <p:grpSpPr>
          <a:xfrm>
            <a:off x="0" y="0"/>
            <a:ext cx="12192000" cy="6858000"/>
            <a:chOff x="0" y="0"/>
            <a:chExt cx="12192000" cy="6858000"/>
          </a:xfrm>
        </p:grpSpPr>
        <p:grpSp>
          <p:nvGrpSpPr>
            <p:cNvPr id="10" name="ADAPT GRID GUTTERS">
              <a:extLst>
                <a:ext uri="{FF2B5EF4-FFF2-40B4-BE49-F238E27FC236}">
                  <a16:creationId xmlns:a16="http://schemas.microsoft.com/office/drawing/2014/main" id="{2491DF46-D806-F16E-138E-5C52537C1A1B}"/>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4" name="Rectangle 33">
                <a:extLst>
                  <a:ext uri="{FF2B5EF4-FFF2-40B4-BE49-F238E27FC236}">
                    <a16:creationId xmlns:a16="http://schemas.microsoft.com/office/drawing/2014/main" id="{459D2327-E140-6C60-7F3C-DDD3D4A8B35B}"/>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5" name="Rectangle 34">
                <a:extLst>
                  <a:ext uri="{FF2B5EF4-FFF2-40B4-BE49-F238E27FC236}">
                    <a16:creationId xmlns:a16="http://schemas.microsoft.com/office/drawing/2014/main" id="{D4571C84-1C89-0270-F1D3-8A62818B4094}"/>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6" name="Rectangle 35">
                <a:extLst>
                  <a:ext uri="{FF2B5EF4-FFF2-40B4-BE49-F238E27FC236}">
                    <a16:creationId xmlns:a16="http://schemas.microsoft.com/office/drawing/2014/main" id="{EA3F6849-F34B-A855-0F09-2CB4B2BB192F}"/>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7" name="Rectangle 36">
                <a:extLst>
                  <a:ext uri="{FF2B5EF4-FFF2-40B4-BE49-F238E27FC236}">
                    <a16:creationId xmlns:a16="http://schemas.microsoft.com/office/drawing/2014/main" id="{3F7B9C99-D4A6-0F31-4577-A2B179237D48}"/>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8" name="Rectangle 37">
                <a:extLst>
                  <a:ext uri="{FF2B5EF4-FFF2-40B4-BE49-F238E27FC236}">
                    <a16:creationId xmlns:a16="http://schemas.microsoft.com/office/drawing/2014/main" id="{E7F35728-7A5D-E589-63F8-94F882BAA797}"/>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9" name="Rectangle 38">
                <a:extLst>
                  <a:ext uri="{FF2B5EF4-FFF2-40B4-BE49-F238E27FC236}">
                    <a16:creationId xmlns:a16="http://schemas.microsoft.com/office/drawing/2014/main" id="{141846E5-F8C8-3734-8A72-929FEADA5828}"/>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0" name="Rectangle 39">
                <a:extLst>
                  <a:ext uri="{FF2B5EF4-FFF2-40B4-BE49-F238E27FC236}">
                    <a16:creationId xmlns:a16="http://schemas.microsoft.com/office/drawing/2014/main" id="{A0C0FF04-76B5-2429-D661-4DA303B805AB}"/>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1" name="Rectangle 40">
                <a:extLst>
                  <a:ext uri="{FF2B5EF4-FFF2-40B4-BE49-F238E27FC236}">
                    <a16:creationId xmlns:a16="http://schemas.microsoft.com/office/drawing/2014/main" id="{1E1C9F02-2022-C8E7-AC60-6435F55D75CA}"/>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2" name="Rectangle 41">
                <a:extLst>
                  <a:ext uri="{FF2B5EF4-FFF2-40B4-BE49-F238E27FC236}">
                    <a16:creationId xmlns:a16="http://schemas.microsoft.com/office/drawing/2014/main" id="{EA7C327E-DBED-430B-5870-BC63C2C50CAA}"/>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3" name="Rectangle 42">
                <a:extLst>
                  <a:ext uri="{FF2B5EF4-FFF2-40B4-BE49-F238E27FC236}">
                    <a16:creationId xmlns:a16="http://schemas.microsoft.com/office/drawing/2014/main" id="{D7051492-38B2-C1C2-1D79-33D2278DC0E8}"/>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4" name="Rectangle 43">
                <a:extLst>
                  <a:ext uri="{FF2B5EF4-FFF2-40B4-BE49-F238E27FC236}">
                    <a16:creationId xmlns:a16="http://schemas.microsoft.com/office/drawing/2014/main" id="{FAF4D6A7-BBB2-CABF-3FC7-34C03B8AC54F}"/>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5" name="Rectangle 44">
                <a:extLst>
                  <a:ext uri="{FF2B5EF4-FFF2-40B4-BE49-F238E27FC236}">
                    <a16:creationId xmlns:a16="http://schemas.microsoft.com/office/drawing/2014/main" id="{734AEBD0-7F77-EB96-1762-22E2E823ECAE}"/>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6" name="Rectangle 45">
                <a:extLst>
                  <a:ext uri="{FF2B5EF4-FFF2-40B4-BE49-F238E27FC236}">
                    <a16:creationId xmlns:a16="http://schemas.microsoft.com/office/drawing/2014/main" id="{20C4E009-C013-FEE9-E97D-116872E0E108}"/>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7" name="Rectangle 46">
                <a:extLst>
                  <a:ext uri="{FF2B5EF4-FFF2-40B4-BE49-F238E27FC236}">
                    <a16:creationId xmlns:a16="http://schemas.microsoft.com/office/drawing/2014/main" id="{FFFA5429-886A-1EAB-A99A-29FC6A9B4078}"/>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8" name="Rectangle 47">
                <a:extLst>
                  <a:ext uri="{FF2B5EF4-FFF2-40B4-BE49-F238E27FC236}">
                    <a16:creationId xmlns:a16="http://schemas.microsoft.com/office/drawing/2014/main" id="{DD307F6C-3904-74FA-AE8A-8A54886BE8B7}"/>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9" name="Rectangle 48">
                <a:extLst>
                  <a:ext uri="{FF2B5EF4-FFF2-40B4-BE49-F238E27FC236}">
                    <a16:creationId xmlns:a16="http://schemas.microsoft.com/office/drawing/2014/main" id="{763FE766-EDE7-F943-CB10-CCC3407F9472}"/>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1" name="ADAPT GRID MARGIN">
              <a:extLst>
                <a:ext uri="{FF2B5EF4-FFF2-40B4-BE49-F238E27FC236}">
                  <a16:creationId xmlns:a16="http://schemas.microsoft.com/office/drawing/2014/main" id="{7DE05108-4459-FA01-2DBF-7891DBCFCB17}"/>
                </a:ext>
              </a:extLst>
            </p:cNvPr>
            <p:cNvGrpSpPr>
              <a:grpSpLocks noGrp="1" noUngrp="1" noRot="1" noMove="1" noResize="1"/>
            </p:cNvGrpSpPr>
            <p:nvPr/>
          </p:nvGrpSpPr>
          <p:grpSpPr>
            <a:xfrm>
              <a:off x="0" y="0"/>
              <a:ext cx="12192000" cy="6858000"/>
              <a:chOff x="0" y="0"/>
              <a:chExt cx="12192000" cy="6858000"/>
            </a:xfrm>
          </p:grpSpPr>
          <p:sp>
            <p:nvSpPr>
              <p:cNvPr id="30" name="Rectangle 29">
                <a:extLst>
                  <a:ext uri="{FF2B5EF4-FFF2-40B4-BE49-F238E27FC236}">
                    <a16:creationId xmlns:a16="http://schemas.microsoft.com/office/drawing/2014/main" id="{86E6327A-9B23-616C-623D-88A0E3B680BA}"/>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1" name="Rectangle 30">
                <a:extLst>
                  <a:ext uri="{FF2B5EF4-FFF2-40B4-BE49-F238E27FC236}">
                    <a16:creationId xmlns:a16="http://schemas.microsoft.com/office/drawing/2014/main" id="{63A39371-57B2-9243-E906-1B2FC4BB71AD}"/>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2" name="Rectangle 31">
                <a:extLst>
                  <a:ext uri="{FF2B5EF4-FFF2-40B4-BE49-F238E27FC236}">
                    <a16:creationId xmlns:a16="http://schemas.microsoft.com/office/drawing/2014/main" id="{F325F228-D27B-A80C-5726-578136AB6A54}"/>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3" name="Rectangle 32">
                <a:extLst>
                  <a:ext uri="{FF2B5EF4-FFF2-40B4-BE49-F238E27FC236}">
                    <a16:creationId xmlns:a16="http://schemas.microsoft.com/office/drawing/2014/main" id="{D152EC2C-E0EF-B752-8D2E-7FCE7FAAA635}"/>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2" name="ADAPT GRID 12x6">
              <a:extLst>
                <a:ext uri="{FF2B5EF4-FFF2-40B4-BE49-F238E27FC236}">
                  <a16:creationId xmlns:a16="http://schemas.microsoft.com/office/drawing/2014/main" id="{1ECA55BC-21DD-E070-48EC-872EC607E2AB}"/>
                </a:ext>
              </a:extLst>
            </p:cNvPr>
            <p:cNvGrpSpPr>
              <a:grpSpLocks noGrp="1" noUngrp="1" noRot="1" noMove="1" noResize="1"/>
            </p:cNvGrpSpPr>
            <p:nvPr/>
          </p:nvGrpSpPr>
          <p:grpSpPr>
            <a:xfrm>
              <a:off x="575996" y="575999"/>
              <a:ext cx="11040004" cy="5706002"/>
              <a:chOff x="575996" y="575999"/>
              <a:chExt cx="11040004" cy="5706002"/>
            </a:xfrm>
          </p:grpSpPr>
          <p:cxnSp>
            <p:nvCxnSpPr>
              <p:cNvPr id="13" name="Straight Connector 12">
                <a:extLst>
                  <a:ext uri="{FF2B5EF4-FFF2-40B4-BE49-F238E27FC236}">
                    <a16:creationId xmlns:a16="http://schemas.microsoft.com/office/drawing/2014/main" id="{62304AB6-0860-5255-164C-8238924166B8}"/>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29C4ADF9-D0F9-BC5B-DB7F-5A919F97B85C}"/>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909BCB79-5BCA-B2B3-3256-93DC7AFA0829}"/>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EEE152A2-49E2-0F2C-6E7F-E531B9A90358}"/>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387A7C56-A646-6FE0-4FEE-385A661A0F05}"/>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DAFED567-F512-E9F2-20A6-206750641D6F}"/>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1545D1EA-859B-F658-A5E6-97DCFFDEA41B}"/>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37342B77-91CC-72D1-210F-8178988B425F}"/>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6BA3CF3F-8FAF-51B2-6AB9-BBB37C6493F4}"/>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1E593533-53CA-E019-3216-13CAF855267A}"/>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46A68AE1-8B19-E468-DD21-CC139D79B718}"/>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EB0F7861-9E8B-D23A-FF28-291C62BC5ADE}"/>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1EE67C55-55D7-321F-9BC4-9C68571D72E4}"/>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533A6034-41CE-D8FB-1EE1-852925C6E994}"/>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7" name="Straight Connector 26">
                <a:extLst>
                  <a:ext uri="{FF2B5EF4-FFF2-40B4-BE49-F238E27FC236}">
                    <a16:creationId xmlns:a16="http://schemas.microsoft.com/office/drawing/2014/main" id="{09849DFB-1791-87DA-0808-1970E70471EA}"/>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8" name="Straight Connector 27">
                <a:extLst>
                  <a:ext uri="{FF2B5EF4-FFF2-40B4-BE49-F238E27FC236}">
                    <a16:creationId xmlns:a16="http://schemas.microsoft.com/office/drawing/2014/main" id="{E4DA440C-F570-B42E-A3BA-0C934B9C1331}"/>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9" name="Rectangle 28">
                <a:extLst>
                  <a:ext uri="{FF2B5EF4-FFF2-40B4-BE49-F238E27FC236}">
                    <a16:creationId xmlns:a16="http://schemas.microsoft.com/office/drawing/2014/main" id="{FAAAC1FC-2A5C-CC5D-64D0-334BD7254AD4}"/>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grpSp>
      </p:grpSp>
      <p:sp>
        <p:nvSpPr>
          <p:cNvPr id="2" name="Text Placeholder 1">
            <a:extLst>
              <a:ext uri="{FF2B5EF4-FFF2-40B4-BE49-F238E27FC236}">
                <a16:creationId xmlns:a16="http://schemas.microsoft.com/office/drawing/2014/main" id="{18F633F6-B53D-48EB-08EE-D28A9EDCCB47}"/>
              </a:ext>
            </a:extLst>
          </p:cNvPr>
          <p:cNvSpPr>
            <a:spLocks noGrp="1"/>
          </p:cNvSpPr>
          <p:nvPr>
            <p:ph type="body" sz="quarter" idx="10"/>
          </p:nvPr>
        </p:nvSpPr>
        <p:spPr/>
        <p:txBody>
          <a:bodyPr/>
          <a:lstStyle/>
          <a:p>
            <a:r>
              <a:rPr lang="en-AU">
                <a:latin typeface="Helvetica"/>
                <a:cs typeface="Helvetica"/>
              </a:rPr>
              <a:t>Retail</a:t>
            </a:r>
            <a:endParaRPr lang="en-PH"/>
          </a:p>
        </p:txBody>
      </p:sp>
      <p:sp>
        <p:nvSpPr>
          <p:cNvPr id="3" name="Content Placeholder 2">
            <a:extLst>
              <a:ext uri="{FF2B5EF4-FFF2-40B4-BE49-F238E27FC236}">
                <a16:creationId xmlns:a16="http://schemas.microsoft.com/office/drawing/2014/main" id="{6F2C5E67-AB5E-BDE8-0E33-DAAA1840A11E}"/>
              </a:ext>
            </a:extLst>
          </p:cNvPr>
          <p:cNvSpPr>
            <a:spLocks noGrp="1"/>
          </p:cNvSpPr>
          <p:nvPr>
            <p:ph sz="quarter" idx="11"/>
          </p:nvPr>
        </p:nvSpPr>
        <p:spPr/>
        <p:txBody>
          <a:bodyPr/>
          <a:lstStyle/>
          <a:p>
            <a:r>
              <a:rPr lang="en-AU" sz="4000">
                <a:latin typeface="Helvetica"/>
                <a:cs typeface="Helvetica"/>
              </a:rPr>
              <a:t>Investment priorities</a:t>
            </a:r>
          </a:p>
          <a:p>
            <a:r>
              <a:rPr lang="en-AU" sz="4000">
                <a:latin typeface="Helvetica"/>
                <a:cs typeface="Helvetica"/>
              </a:rPr>
              <a:t>and budgets</a:t>
            </a:r>
          </a:p>
        </p:txBody>
      </p:sp>
    </p:spTree>
    <p:extLst>
      <p:ext uri="{BB962C8B-B14F-4D97-AF65-F5344CB8AC3E}">
        <p14:creationId xmlns:p14="http://schemas.microsoft.com/office/powerpoint/2010/main" val="841579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94248C1-244E-689E-AC9D-62B9BFDE6196}"/>
              </a:ext>
            </a:extLst>
          </p:cNvPr>
          <p:cNvSpPr>
            <a:spLocks noGrp="1"/>
          </p:cNvSpPr>
          <p:nvPr>
            <p:ph sz="quarter" idx="10"/>
          </p:nvPr>
        </p:nvSpPr>
        <p:spPr/>
        <p:txBody>
          <a:bodyPr/>
          <a:lstStyle/>
          <a:p>
            <a:r>
              <a:rPr lang="en-PH">
                <a:solidFill>
                  <a:prstClr val="black"/>
                </a:solidFill>
                <a:latin typeface="Helvetica"/>
              </a:rPr>
              <a:t>Retail: Top 10 IPs</a:t>
            </a:r>
          </a:p>
          <a:p>
            <a:endParaRPr lang="en-PH"/>
          </a:p>
        </p:txBody>
      </p:sp>
      <p:sp>
        <p:nvSpPr>
          <p:cNvPr id="6" name="Content Placeholder 5">
            <a:extLst>
              <a:ext uri="{FF2B5EF4-FFF2-40B4-BE49-F238E27FC236}">
                <a16:creationId xmlns:a16="http://schemas.microsoft.com/office/drawing/2014/main" id="{D4FAA620-E8AF-8A71-EE2A-24BA8EACF8B3}"/>
              </a:ext>
            </a:extLst>
          </p:cNvPr>
          <p:cNvSpPr>
            <a:spLocks noGrp="1"/>
          </p:cNvSpPr>
          <p:nvPr>
            <p:ph sz="quarter" idx="11"/>
          </p:nvPr>
        </p:nvSpPr>
        <p:spPr/>
        <p:txBody>
          <a:bodyPr/>
          <a:lstStyle/>
          <a:p>
            <a:r>
              <a:rPr lang="en-US" sz="1000"/>
              <a:t>ADAPT CIO, Data and AI, Security, Government and Digital Edge Surveys in Feb, Apr, May and Jun 2026. Sample size: 768 Australian CIOs, CDAOs, CISOs, Government leaders and CDOs, 39 from Retail</a:t>
            </a:r>
          </a:p>
        </p:txBody>
      </p:sp>
      <p:pic>
        <p:nvPicPr>
          <p:cNvPr id="3" name="Graphic 2">
            <a:extLst>
              <a:ext uri="{FF2B5EF4-FFF2-40B4-BE49-F238E27FC236}">
                <a16:creationId xmlns:a16="http://schemas.microsoft.com/office/drawing/2014/main" id="{FEB1B07B-2A5B-FDA8-885F-06E1EA3FBA8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15334" y="969756"/>
            <a:ext cx="11361332" cy="52012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406D8-9178-55B7-23D3-939BD199E56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B0FE7CD-C9D8-209A-85CD-71A54869E97F}"/>
              </a:ext>
            </a:extLst>
          </p:cNvPr>
          <p:cNvSpPr txBox="1"/>
          <p:nvPr/>
        </p:nvSpPr>
        <p:spPr>
          <a:xfrm>
            <a:off x="576727" y="2228853"/>
            <a:ext cx="3468515" cy="3301353"/>
          </a:xfrm>
          <a:prstGeom prst="rect">
            <a:avLst/>
          </a:prstGeom>
          <a:noFill/>
        </p:spPr>
        <p:txBody>
          <a:bodyPr wrap="square" lIns="91440" tIns="45720" rIns="91440" bIns="45720" rtlCol="0" anchor="t">
            <a:spAutoFit/>
          </a:bodyPr>
          <a:lstStyle/>
          <a:p>
            <a:pPr marL="17145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The #1 investment priority </a:t>
            </a:r>
            <a:r>
              <a:rPr lang="en-US" sz="1200">
                <a:latin typeface="Helvetica"/>
                <a:cs typeface="Helvetica"/>
              </a:rPr>
              <a:t>for retail execs is</a:t>
            </a:r>
            <a:r>
              <a:rPr lang="en-US" sz="1200" noProof="0">
                <a:latin typeface="Helvetica"/>
                <a:cs typeface="Helvetica"/>
              </a:rPr>
              <a:t> AI agents, with 96% of organisations planning to invest within a year</a:t>
            </a:r>
            <a:r>
              <a:rPr lang="en-AU" sz="1200" noProof="0">
                <a:latin typeface="Helvetica"/>
                <a:cs typeface="Helvetica"/>
              </a:rPr>
              <a:t>.</a:t>
            </a:r>
            <a:endParaRPr lang="en-US"/>
          </a:p>
          <a:p>
            <a:pPr marL="17145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Investment in cloud- and AI-ready data architecture </a:t>
            </a:r>
            <a:r>
              <a:rPr lang="en-US" sz="1200">
                <a:latin typeface="Helvetica"/>
                <a:cs typeface="Helvetica"/>
              </a:rPr>
              <a:t>is</a:t>
            </a:r>
            <a:r>
              <a:rPr lang="en-US" sz="1200" noProof="0">
                <a:latin typeface="Helvetica"/>
                <a:cs typeface="Helvetica"/>
              </a:rPr>
              <a:t> 25% higher in retail than in other sectors</a:t>
            </a:r>
            <a:r>
              <a:rPr lang="en-AU" sz="1200" noProof="0">
                <a:latin typeface="Helvetica"/>
                <a:cs typeface="Helvetica"/>
              </a:rPr>
              <a:t>.</a:t>
            </a:r>
          </a:p>
          <a:p>
            <a:pPr marL="17145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With cyber incident detection and response being in the #5 initiatives, 3 of the top 10 investment priorities </a:t>
            </a:r>
            <a:r>
              <a:rPr lang="en-US" sz="1200">
                <a:latin typeface="Helvetica"/>
                <a:cs typeface="Helvetica"/>
              </a:rPr>
              <a:t>for</a:t>
            </a:r>
            <a:r>
              <a:rPr lang="en-US" sz="1200" noProof="0">
                <a:latin typeface="Helvetica"/>
                <a:cs typeface="Helvetica"/>
              </a:rPr>
              <a:t> retail relate to strengthening cyber resilience</a:t>
            </a:r>
            <a:r>
              <a:rPr lang="en-AU" sz="1200" noProof="0">
                <a:latin typeface="Helvetica"/>
                <a:cs typeface="Helvetica"/>
              </a:rPr>
              <a:t>.</a:t>
            </a:r>
          </a:p>
          <a:p>
            <a:pPr marL="171450" indent="-171450">
              <a:lnSpc>
                <a:spcPct val="125000"/>
              </a:lnSpc>
              <a:spcAft>
                <a:spcPts val="1200"/>
              </a:spcAft>
              <a:buClr>
                <a:srgbClr val="E7534F"/>
              </a:buClr>
              <a:buFont typeface="Arial" panose="020B0604020202020204" pitchFamily="34" charset="0"/>
              <a:buChar char="•"/>
              <a:defRPr/>
            </a:pPr>
            <a:r>
              <a:rPr lang="en-AU" sz="1200" noProof="0">
                <a:latin typeface="Helvetica"/>
                <a:cs typeface="Helvetica"/>
              </a:rPr>
              <a:t>Retail reports a higher investment priority on</a:t>
            </a:r>
            <a:r>
              <a:rPr lang="en-US" sz="1200">
                <a:latin typeface="Helvetica"/>
                <a:cs typeface="Helvetica"/>
              </a:rPr>
              <a:t> l</a:t>
            </a:r>
            <a:r>
              <a:rPr lang="en-US" sz="1200" noProof="0">
                <a:latin typeface="Helvetica"/>
                <a:cs typeface="Helvetica"/>
              </a:rPr>
              <a:t>eadership development for technical staff</a:t>
            </a:r>
            <a:r>
              <a:rPr lang="en-AU" sz="1200">
                <a:latin typeface="Helvetica"/>
                <a:cs typeface="Helvetica"/>
              </a:rPr>
              <a:t>.</a:t>
            </a:r>
            <a:endParaRPr lang="en-US" sz="1200" noProof="0">
              <a:latin typeface="Helvetica"/>
              <a:cs typeface="Helvetica"/>
            </a:endParaRPr>
          </a:p>
        </p:txBody>
      </p:sp>
      <p:sp>
        <p:nvSpPr>
          <p:cNvPr id="3" name="Rectangle 2">
            <a:extLst>
              <a:ext uri="{FF2B5EF4-FFF2-40B4-BE49-F238E27FC236}">
                <a16:creationId xmlns:a16="http://schemas.microsoft.com/office/drawing/2014/main" id="{A37F5056-0542-E14C-771C-8D11A5D0EC3E}"/>
              </a:ext>
            </a:extLst>
          </p:cNvPr>
          <p:cNvSpPr/>
          <p:nvPr/>
        </p:nvSpPr>
        <p:spPr>
          <a:xfrm>
            <a:off x="576727" y="1767188"/>
            <a:ext cx="319635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Investment priorities</a:t>
            </a:r>
          </a:p>
        </p:txBody>
      </p:sp>
      <p:sp>
        <p:nvSpPr>
          <p:cNvPr id="6" name="Rectangle 5">
            <a:extLst>
              <a:ext uri="{FF2B5EF4-FFF2-40B4-BE49-F238E27FC236}">
                <a16:creationId xmlns:a16="http://schemas.microsoft.com/office/drawing/2014/main" id="{E315CF54-D45B-B209-B451-4E6351B03A81}"/>
              </a:ext>
            </a:extLst>
          </p:cNvPr>
          <p:cNvSpPr/>
          <p:nvPr/>
        </p:nvSpPr>
        <p:spPr>
          <a:xfrm>
            <a:off x="576727" y="1459411"/>
            <a:ext cx="3196358" cy="307777"/>
          </a:xfrm>
          <a:prstGeom prst="rect">
            <a:avLst/>
          </a:prstGeom>
        </p:spPr>
        <p:txBody>
          <a:bodyPr wrap="square" lIns="91440" tIns="45720" rIns="91440" bIns="45720" anchor="t">
            <a:spAutoFit/>
          </a:bodyPr>
          <a:lstStyle/>
          <a:p>
            <a:pPr lvl="0">
              <a:defRPr/>
            </a:pPr>
            <a:r>
              <a:rPr lang="en-AU" sz="1400" b="1" noProof="0">
                <a:solidFill>
                  <a:srgbClr val="E7534F"/>
                </a:solidFill>
                <a:latin typeface="Helvetica"/>
                <a:cs typeface="Helvetica"/>
              </a:rPr>
              <a:t>Executive Insights: Retail</a:t>
            </a:r>
            <a:endParaRPr lang="en-AU" sz="1400" noProof="0">
              <a:solidFill>
                <a:prstClr val="black"/>
              </a:solidFill>
              <a:latin typeface="Calibri" panose="020F0502020204030204"/>
              <a:cs typeface="Calibri"/>
            </a:endParaRPr>
          </a:p>
        </p:txBody>
      </p:sp>
      <p:cxnSp>
        <p:nvCxnSpPr>
          <p:cNvPr id="7" name="Straight Connector 6">
            <a:extLst>
              <a:ext uri="{FF2B5EF4-FFF2-40B4-BE49-F238E27FC236}">
                <a16:creationId xmlns:a16="http://schemas.microsoft.com/office/drawing/2014/main" id="{C5FFCD46-1F67-69B7-6EED-F1EF1C356F40}"/>
              </a:ext>
            </a:extLst>
          </p:cNvPr>
          <p:cNvCxnSpPr>
            <a:cxnSpLocks/>
          </p:cNvCxnSpPr>
          <p:nvPr/>
        </p:nvCxnSpPr>
        <p:spPr>
          <a:xfrm flipV="1">
            <a:off x="4252698"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B2C3E17-05F0-3DD9-A03D-DB767698055F}"/>
              </a:ext>
            </a:extLst>
          </p:cNvPr>
          <p:cNvSpPr txBox="1"/>
          <p:nvPr/>
        </p:nvSpPr>
        <p:spPr>
          <a:xfrm>
            <a:off x="4555336" y="547218"/>
            <a:ext cx="7351033" cy="62277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25000"/>
              </a:lnSpc>
              <a:spcAft>
                <a:spcPts val="300"/>
              </a:spcAft>
              <a:buClr>
                <a:srgbClr val="E7534F"/>
              </a:buClr>
              <a:defRPr/>
            </a:pPr>
            <a:r>
              <a:rPr lang="en-US" sz="1200" b="1">
                <a:solidFill>
                  <a:prstClr val="black"/>
                </a:solidFill>
                <a:latin typeface="Helvetica" panose="020B0604020202020204" pitchFamily="34" charset="0"/>
                <a:cs typeface="Helvetica" panose="020B0604020202020204" pitchFamily="34" charset="0"/>
              </a:rPr>
              <a:t>Retail is investing more aggressively in AI compared with other sectors</a:t>
            </a:r>
            <a:r>
              <a:rPr lang="en-AU" sz="1200" b="1">
                <a:solidFill>
                  <a:prstClr val="black"/>
                </a:solidFill>
                <a:latin typeface="Helvetica" panose="020B0604020202020204" pitchFamily="34" charset="0"/>
                <a:cs typeface="Helvetica" panose="020B0604020202020204" pitchFamily="34" charset="0"/>
              </a:rPr>
              <a:t> </a:t>
            </a:r>
          </a:p>
          <a:p>
            <a:pPr marL="171450" indent="-171450">
              <a:lnSpc>
                <a:spcPct val="125000"/>
              </a:lnSpc>
              <a:buClr>
                <a:srgbClr val="E7534F"/>
              </a:buClr>
              <a:buFont typeface="Arial" panose="020B0604020202020204" pitchFamily="34" charset="0"/>
              <a:buChar char="•"/>
              <a:defRPr/>
            </a:pPr>
            <a:r>
              <a:rPr lang="en-US" sz="1200">
                <a:latin typeface="Helvetica"/>
                <a:cs typeface="Helvetica"/>
              </a:rPr>
              <a:t>Higher investment priority in AI agents is closely connected with retail's #1 initiative priority. The increased investment plans in AI indicate strong confidence in its long-term business value.</a:t>
            </a:r>
          </a:p>
          <a:p>
            <a:pPr marL="171450" indent="-171450">
              <a:lnSpc>
                <a:spcPct val="125000"/>
              </a:lnSpc>
              <a:spcAft>
                <a:spcPts val="1200"/>
              </a:spcAft>
              <a:buClr>
                <a:srgbClr val="E7534F"/>
              </a:buClr>
              <a:buFont typeface="Arial" panose="020B0604020202020204" pitchFamily="34" charset="0"/>
              <a:buChar char="•"/>
              <a:defRPr/>
            </a:pPr>
            <a:r>
              <a:rPr lang="en-US" sz="1200">
                <a:latin typeface="Helvetica"/>
                <a:cs typeface="Helvetica"/>
              </a:rPr>
              <a:t>However, this high AI investment plan does not yet translate into bigger AI initiatives spending. While retail's AI investment priorities are generally higher than in many other sectors, only 6-7% of the AI budget is allocated to generative AI and agentic AI initiatives (</a:t>
            </a:r>
            <a:r>
              <a:rPr lang="en-US" sz="1200">
                <a:latin typeface="Helvetica"/>
                <a:cs typeface="Helvetica"/>
                <a:hlinkClick r:id="rId2" action="ppaction://hlinksldjump"/>
              </a:rPr>
              <a:t>see slide 11</a:t>
            </a:r>
            <a:r>
              <a:rPr lang="en-US" sz="1200">
                <a:latin typeface="Helvetica"/>
                <a:cs typeface="Helvetica"/>
              </a:rPr>
              <a:t>).</a:t>
            </a:r>
            <a:endParaRPr lang="en-AU" sz="1200">
              <a:latin typeface="Helvetica"/>
              <a:cs typeface="Helvetica"/>
            </a:endParaRPr>
          </a:p>
          <a:p>
            <a:pPr lvl="0">
              <a:lnSpc>
                <a:spcPct val="125000"/>
              </a:lnSpc>
              <a:spcAft>
                <a:spcPts val="300"/>
              </a:spcAft>
              <a:buClr>
                <a:srgbClr val="E7534F"/>
              </a:buClr>
              <a:defRPr/>
            </a:pPr>
            <a:r>
              <a:rPr lang="en-US" sz="1200" b="1">
                <a:solidFill>
                  <a:prstClr val="black"/>
                </a:solidFill>
                <a:latin typeface="Helvetica" panose="020B0604020202020204" pitchFamily="34" charset="0"/>
                <a:cs typeface="Helvetica" panose="020B0604020202020204" pitchFamily="34" charset="0"/>
              </a:rPr>
              <a:t>Data foundations are becoming a competitive retail capability</a:t>
            </a:r>
            <a:endParaRPr lang="en-AU" sz="1200" b="1">
              <a:solidFill>
                <a:prstClr val="black"/>
              </a:solidFill>
              <a:latin typeface="Helvetica" panose="020B0604020202020204" pitchFamily="34" charset="0"/>
              <a:cs typeface="Helvetica" panose="020B0604020202020204" pitchFamily="34" charset="0"/>
            </a:endParaRPr>
          </a:p>
          <a:p>
            <a:pPr marL="171450" indent="-171450">
              <a:lnSpc>
                <a:spcPct val="125000"/>
              </a:lnSpc>
              <a:buClr>
                <a:srgbClr val="E7534F"/>
              </a:buClr>
              <a:buFont typeface="Arial" panose="020B0604020202020204" pitchFamily="34" charset="0"/>
              <a:buChar char="•"/>
              <a:defRPr/>
            </a:pPr>
            <a:r>
              <a:rPr lang="en-US" sz="1200">
                <a:latin typeface="Helvetica"/>
                <a:cs typeface="Helvetica"/>
              </a:rPr>
              <a:t>The increased investment in cloud- and AI-ready data architecture, which is significantly higher than in other sectors, reinforces that retail execs view data readiness as an essential requirement for scaling AI. </a:t>
            </a:r>
          </a:p>
          <a:p>
            <a:pPr marL="171450" indent="-171450">
              <a:lnSpc>
                <a:spcPct val="125000"/>
              </a:lnSpc>
              <a:spcAft>
                <a:spcPts val="1200"/>
              </a:spcAft>
              <a:buClr>
                <a:srgbClr val="E7534F"/>
              </a:buClr>
              <a:buFont typeface="Arial" panose="020B0604020202020204" pitchFamily="34" charset="0"/>
              <a:buChar char="•"/>
              <a:defRPr/>
            </a:pPr>
            <a:r>
              <a:rPr lang="en-US" sz="1200">
                <a:latin typeface="Helvetica"/>
                <a:cs typeface="Helvetica"/>
              </a:rPr>
              <a:t>For retail, value creation depends on connecting customer, product, inventory, pricing, fulfilment, loyalty, and store data into a single decision environment.</a:t>
            </a:r>
            <a:endParaRPr lang="en-AU" sz="1200">
              <a:latin typeface="Helvetica"/>
              <a:cs typeface="Helvetica"/>
            </a:endParaRPr>
          </a:p>
          <a:p>
            <a:pPr lvl="0">
              <a:lnSpc>
                <a:spcPct val="125000"/>
              </a:lnSpc>
              <a:spcAft>
                <a:spcPts val="300"/>
              </a:spcAft>
              <a:buClr>
                <a:srgbClr val="E7534F"/>
              </a:buClr>
              <a:defRPr/>
            </a:pPr>
            <a:r>
              <a:rPr lang="en-AU" sz="1200" b="1">
                <a:solidFill>
                  <a:prstClr val="black"/>
                </a:solidFill>
                <a:latin typeface="Helvetica"/>
                <a:cs typeface="Helvetica"/>
              </a:rPr>
              <a:t>Security and resilience are emerging as core AI drivers</a:t>
            </a:r>
          </a:p>
          <a:p>
            <a:pPr marL="171450" indent="-171450">
              <a:lnSpc>
                <a:spcPct val="125000"/>
              </a:lnSpc>
              <a:spcAft>
                <a:spcPts val="1200"/>
              </a:spcAft>
              <a:buClr>
                <a:srgbClr val="E7534F"/>
              </a:buClr>
              <a:buFont typeface="Arial" panose="020B0604020202020204" pitchFamily="34" charset="0"/>
              <a:buChar char="•"/>
              <a:defRPr/>
            </a:pPr>
            <a:r>
              <a:rPr lang="en-US" sz="1200">
                <a:latin typeface="Helvetica"/>
                <a:cs typeface="Helvetica"/>
              </a:rPr>
              <a:t>Because </a:t>
            </a:r>
            <a:r>
              <a:rPr lang="en-US" sz="1200" i="1">
                <a:latin typeface="Helvetica"/>
                <a:cs typeface="Helvetica"/>
              </a:rPr>
              <a:t>building a secure and trusted organisation</a:t>
            </a:r>
            <a:r>
              <a:rPr lang="en-US" sz="1200">
                <a:latin typeface="Helvetica"/>
                <a:cs typeface="Helvetica"/>
              </a:rPr>
              <a:t> is in the top 10 strategic goals, retail intends to increase investment in cyber security skills, awareness and engagement, disaster recovery and business resilience as well as data backup, compared with other sectors. This implies that retail execs are preparing for increased operational dependency on AI-enabled and digital customer environments</a:t>
            </a:r>
            <a:r>
              <a:rPr lang="en-AU" sz="1200">
                <a:latin typeface="Helvetica"/>
                <a:cs typeface="Helvetica"/>
              </a:rPr>
              <a:t>.</a:t>
            </a:r>
          </a:p>
          <a:p>
            <a:pPr>
              <a:lnSpc>
                <a:spcPct val="125000"/>
              </a:lnSpc>
              <a:spcAft>
                <a:spcPts val="300"/>
              </a:spcAft>
              <a:buClr>
                <a:srgbClr val="E7534F"/>
              </a:buClr>
              <a:defRPr/>
            </a:pPr>
            <a:r>
              <a:rPr lang="en-US" sz="1200" b="1">
                <a:latin typeface="Helvetica" panose="020B0604020202020204" pitchFamily="34" charset="0"/>
                <a:cs typeface="Helvetica" panose="020B0604020202020204" pitchFamily="34" charset="0"/>
              </a:rPr>
              <a:t>For retail, leadership capability is becoming a differentiator for AI adoption</a:t>
            </a:r>
            <a:endParaRPr lang="en-AU" sz="1200" b="1">
              <a:latin typeface="Helvetica" panose="020B0604020202020204" pitchFamily="34" charset="0"/>
              <a:cs typeface="Helvetica" panose="020B0604020202020204" pitchFamily="34" charset="0"/>
            </a:endParaRPr>
          </a:p>
          <a:p>
            <a:pPr marL="171450" lvl="0" indent="-171450">
              <a:lnSpc>
                <a:spcPct val="125000"/>
              </a:lnSpc>
              <a:buClr>
                <a:srgbClr val="E7534F"/>
              </a:buClr>
              <a:buFont typeface="Arial" panose="020B0604020202020204" pitchFamily="34" charset="0"/>
              <a:buChar char="•"/>
              <a:defRPr/>
            </a:pPr>
            <a:r>
              <a:rPr lang="en-US" sz="1200">
                <a:latin typeface="Helvetica"/>
                <a:cs typeface="Helvetica"/>
              </a:rPr>
              <a:t>Leadership capability stands out relative to other sectors. In retail, scaling AI requires workforce redesign, not just on acquiring new tools and technology. This highlights that technology adoption requires stronger organisational leadership, not only technical delivery. As AI initiatives expand, retail may increasingly depend on leaders who can translate technology investment into frontline execution and business outcomes.</a:t>
            </a:r>
            <a:endParaRPr lang="en-AU" sz="1200">
              <a:latin typeface="Helvetica"/>
              <a:cs typeface="Helvetica"/>
            </a:endParaRPr>
          </a:p>
        </p:txBody>
      </p:sp>
    </p:spTree>
    <p:extLst>
      <p:ext uri="{BB962C8B-B14F-4D97-AF65-F5344CB8AC3E}">
        <p14:creationId xmlns:p14="http://schemas.microsoft.com/office/powerpoint/2010/main" val="4110380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1A272-748B-39CE-7547-A0A0D38EBCF6}"/>
            </a:ext>
          </a:extLst>
        </p:cNvPr>
        <p:cNvGrpSpPr/>
        <p:nvPr/>
      </p:nvGrpSpPr>
      <p:grpSpPr>
        <a:xfrm>
          <a:off x="0" y="0"/>
          <a:ext cx="0" cy="0"/>
          <a:chOff x="0" y="0"/>
          <a:chExt cx="0" cy="0"/>
        </a:xfrm>
      </p:grpSpPr>
      <p:sp>
        <p:nvSpPr>
          <p:cNvPr id="33" name="Content Placeholder 32">
            <a:extLst>
              <a:ext uri="{FF2B5EF4-FFF2-40B4-BE49-F238E27FC236}">
                <a16:creationId xmlns:a16="http://schemas.microsoft.com/office/drawing/2014/main" id="{A94FA0CC-2D4B-D5A0-F361-AF504E913E78}"/>
              </a:ext>
            </a:extLst>
          </p:cNvPr>
          <p:cNvSpPr>
            <a:spLocks noGrp="1"/>
          </p:cNvSpPr>
          <p:nvPr>
            <p:ph sz="quarter" idx="10"/>
          </p:nvPr>
        </p:nvSpPr>
        <p:spPr/>
        <p:txBody>
          <a:bodyPr/>
          <a:lstStyle/>
          <a:p>
            <a:r>
              <a:rPr lang="en-US"/>
              <a:t>AI &amp; analytics budgets for the current financial year ($M AUD)</a:t>
            </a:r>
            <a:br>
              <a:rPr lang="en-US"/>
            </a:br>
            <a:r>
              <a:rPr lang="en-US"/>
              <a:t>per employee size across industries</a:t>
            </a:r>
            <a:endParaRPr lang="en-PH"/>
          </a:p>
        </p:txBody>
      </p:sp>
      <p:sp>
        <p:nvSpPr>
          <p:cNvPr id="34" name="Content Placeholder 33">
            <a:extLst>
              <a:ext uri="{FF2B5EF4-FFF2-40B4-BE49-F238E27FC236}">
                <a16:creationId xmlns:a16="http://schemas.microsoft.com/office/drawing/2014/main" id="{C57E1B0E-36ED-A253-8EF1-66F01462129D}"/>
              </a:ext>
            </a:extLst>
          </p:cNvPr>
          <p:cNvSpPr>
            <a:spLocks noGrp="1"/>
          </p:cNvSpPr>
          <p:nvPr>
            <p:ph sz="quarter" idx="11"/>
          </p:nvPr>
        </p:nvSpPr>
        <p:spPr/>
        <p:txBody>
          <a:bodyPr/>
          <a:lstStyle/>
          <a:p>
            <a:r>
              <a:rPr lang="en-US"/>
              <a:t>Source : ADAPT DATA and AI Edge Survey in Apr 2026. Sample size : 121 Australian CDAOs</a:t>
            </a:r>
          </a:p>
          <a:p>
            <a:endParaRPr lang="en-PH"/>
          </a:p>
        </p:txBody>
      </p:sp>
      <p:pic>
        <p:nvPicPr>
          <p:cNvPr id="3" name="Graphic 2">
            <a:extLst>
              <a:ext uri="{FF2B5EF4-FFF2-40B4-BE49-F238E27FC236}">
                <a16:creationId xmlns:a16="http://schemas.microsoft.com/office/drawing/2014/main" id="{CD5BE27E-EC3C-4B24-8AC3-E92CE40404B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64607" y="1136469"/>
            <a:ext cx="11662786" cy="5198772"/>
          </a:xfrm>
          <a:prstGeom prst="rect">
            <a:avLst/>
          </a:prstGeom>
        </p:spPr>
      </p:pic>
    </p:spTree>
    <p:extLst>
      <p:ext uri="{BB962C8B-B14F-4D97-AF65-F5344CB8AC3E}">
        <p14:creationId xmlns:p14="http://schemas.microsoft.com/office/powerpoint/2010/main" val="1029751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027A965-913A-51F6-F3DD-69F2E3EB1240}"/>
              </a:ext>
            </a:extLst>
          </p:cNvPr>
          <p:cNvSpPr>
            <a:spLocks noGrp="1"/>
          </p:cNvSpPr>
          <p:nvPr>
            <p:ph sz="quarter" idx="10"/>
          </p:nvPr>
        </p:nvSpPr>
        <p:spPr/>
        <p:txBody>
          <a:bodyPr/>
          <a:lstStyle/>
          <a:p>
            <a:r>
              <a:rPr lang="en-US"/>
              <a:t>Percentage allocation of data, AI &amp; analytics budgets</a:t>
            </a:r>
            <a:endParaRPr lang="en-PH"/>
          </a:p>
        </p:txBody>
      </p:sp>
      <p:sp>
        <p:nvSpPr>
          <p:cNvPr id="8" name="Content Placeholder 7">
            <a:extLst>
              <a:ext uri="{FF2B5EF4-FFF2-40B4-BE49-F238E27FC236}">
                <a16:creationId xmlns:a16="http://schemas.microsoft.com/office/drawing/2014/main" id="{9A7A6E30-512D-9F0B-0B00-9FD4CA753DCA}"/>
              </a:ext>
            </a:extLst>
          </p:cNvPr>
          <p:cNvSpPr>
            <a:spLocks noGrp="1"/>
          </p:cNvSpPr>
          <p:nvPr>
            <p:ph sz="quarter" idx="11"/>
          </p:nvPr>
        </p:nvSpPr>
        <p:spPr/>
        <p:txBody>
          <a:bodyPr/>
          <a:lstStyle/>
          <a:p>
            <a:r>
              <a:rPr lang="en-US"/>
              <a:t>Source : ADAPT Data and AI Edge Survey in Apr 2026. Sample size : 85 Australian CDAOs</a:t>
            </a:r>
          </a:p>
          <a:p>
            <a:endParaRPr lang="en-PH"/>
          </a:p>
        </p:txBody>
      </p:sp>
      <p:pic>
        <p:nvPicPr>
          <p:cNvPr id="3" name="Graphic 2">
            <a:extLst>
              <a:ext uri="{FF2B5EF4-FFF2-40B4-BE49-F238E27FC236}">
                <a16:creationId xmlns:a16="http://schemas.microsoft.com/office/drawing/2014/main" id="{79DDCDA1-4B30-9D22-0312-E7446DD266C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4655" y="953110"/>
            <a:ext cx="11642690" cy="544599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1EBF7-1A6E-4A45-716B-FC738E3F934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C8263B6-78E3-310A-089A-465E5AE46DC7}"/>
              </a:ext>
            </a:extLst>
          </p:cNvPr>
          <p:cNvSpPr txBox="1"/>
          <p:nvPr/>
        </p:nvSpPr>
        <p:spPr>
          <a:xfrm>
            <a:off x="576727" y="2278014"/>
            <a:ext cx="3424973" cy="3032048"/>
          </a:xfrm>
          <a:prstGeom prst="rect">
            <a:avLst/>
          </a:prstGeom>
          <a:noFill/>
        </p:spPr>
        <p:txBody>
          <a:bodyPr wrap="square" lIns="91440" tIns="45720" rIns="91440" bIns="45720" rtlCol="0" anchor="t">
            <a:spAutoFit/>
          </a:bodyPr>
          <a:lstStyle/>
          <a:p>
            <a:pPr marL="171450" indent="-171450">
              <a:lnSpc>
                <a:spcPct val="125000"/>
              </a:lnSpc>
              <a:spcAft>
                <a:spcPts val="1200"/>
              </a:spcAft>
              <a:buClr>
                <a:srgbClr val="E7534F"/>
              </a:buClr>
              <a:buFont typeface="Arial" panose="020B0604020202020204" pitchFamily="34" charset="0"/>
              <a:buChar char="•"/>
              <a:defRPr/>
            </a:pPr>
            <a:r>
              <a:rPr lang="en-US" sz="1200">
                <a:latin typeface="Helvetica"/>
                <a:cs typeface="Helvetica"/>
              </a:rPr>
              <a:t>Retailers</a:t>
            </a:r>
            <a:r>
              <a:rPr lang="en-US" sz="1200" noProof="0">
                <a:latin typeface="Helvetica"/>
                <a:cs typeface="Helvetica"/>
              </a:rPr>
              <a:t> spent </a:t>
            </a:r>
            <a:r>
              <a:rPr lang="en-US" sz="1200">
                <a:latin typeface="Helvetica"/>
                <a:cs typeface="Helvetica"/>
              </a:rPr>
              <a:t>less</a:t>
            </a:r>
            <a:r>
              <a:rPr lang="en-US" sz="1200" noProof="0">
                <a:latin typeface="Helvetica"/>
                <a:cs typeface="Helvetica"/>
              </a:rPr>
              <a:t> </a:t>
            </a:r>
            <a:r>
              <a:rPr lang="en-US" sz="1200">
                <a:latin typeface="Helvetica"/>
                <a:cs typeface="Helvetica"/>
              </a:rPr>
              <a:t>of their </a:t>
            </a:r>
            <a:r>
              <a:rPr lang="en-US" sz="1200" noProof="0">
                <a:latin typeface="Helvetica"/>
                <a:cs typeface="Helvetica"/>
              </a:rPr>
              <a:t>budgets on data, AI and analytics per employee compared with most other sectors</a:t>
            </a:r>
            <a:r>
              <a:rPr lang="en-AU" sz="1200" noProof="0">
                <a:latin typeface="Helvetica"/>
                <a:cs typeface="Helvetica"/>
              </a:rPr>
              <a:t>.</a:t>
            </a:r>
            <a:endParaRPr lang="en-US"/>
          </a:p>
          <a:p>
            <a:pPr marL="171450" indent="-171450">
              <a:lnSpc>
                <a:spcPct val="125000"/>
              </a:lnSpc>
              <a:spcAft>
                <a:spcPts val="300"/>
              </a:spcAft>
              <a:buClr>
                <a:srgbClr val="E7534F"/>
              </a:buClr>
              <a:buFont typeface="Arial" panose="020B0604020202020204" pitchFamily="34" charset="0"/>
              <a:buChar char="•"/>
              <a:defRPr/>
            </a:pPr>
            <a:r>
              <a:rPr lang="en-US" sz="1200" noProof="0">
                <a:latin typeface="Helvetica"/>
                <a:cs typeface="Helvetica"/>
              </a:rPr>
              <a:t>The top data, AI and analytics budget </a:t>
            </a:r>
            <a:r>
              <a:rPr lang="en-US" sz="1200">
                <a:latin typeface="Helvetica"/>
                <a:cs typeface="Helvetica"/>
              </a:rPr>
              <a:t>allocations are</a:t>
            </a:r>
            <a:r>
              <a:rPr lang="en-US" sz="1200" noProof="0">
                <a:latin typeface="Helvetica"/>
                <a:cs typeface="Helvetica"/>
              </a:rPr>
              <a:t>:</a:t>
            </a:r>
            <a:endParaRPr lang="en-AU" sz="1200" noProof="0">
              <a:latin typeface="Helvetica"/>
              <a:cs typeface="Helvetica"/>
            </a:endParaRPr>
          </a:p>
          <a:p>
            <a:pPr marL="355600" indent="-173038">
              <a:lnSpc>
                <a:spcPct val="125000"/>
              </a:lnSpc>
              <a:spcAft>
                <a:spcPts val="300"/>
              </a:spcAft>
              <a:buClr>
                <a:srgbClr val="E7534F"/>
              </a:buClr>
              <a:buFont typeface="Wingdings" panose="05000000000000000000" pitchFamily="2" charset="2"/>
              <a:buChar char="Ø"/>
              <a:defRPr/>
            </a:pPr>
            <a:r>
              <a:rPr lang="en-AU" sz="1200" noProof="0">
                <a:latin typeface="Helvetica"/>
                <a:cs typeface="Helvetica"/>
              </a:rPr>
              <a:t>modern data platforms (30%)</a:t>
            </a:r>
          </a:p>
          <a:p>
            <a:pPr marL="355600" indent="-173038">
              <a:lnSpc>
                <a:spcPct val="125000"/>
              </a:lnSpc>
              <a:spcAft>
                <a:spcPts val="300"/>
              </a:spcAft>
              <a:buClr>
                <a:srgbClr val="E7534F"/>
              </a:buClr>
              <a:buFont typeface="Wingdings" panose="05000000000000000000" pitchFamily="2" charset="2"/>
              <a:buChar char="Ø"/>
              <a:defRPr/>
            </a:pPr>
            <a:r>
              <a:rPr lang="en-US" sz="1200" noProof="0">
                <a:latin typeface="Helvetica"/>
                <a:cs typeface="Helvetica"/>
              </a:rPr>
              <a:t>analytics and AI platforms (17%)</a:t>
            </a:r>
          </a:p>
          <a:p>
            <a:pPr marL="355600" indent="-172720">
              <a:lnSpc>
                <a:spcPct val="125000"/>
              </a:lnSpc>
              <a:spcAft>
                <a:spcPts val="1200"/>
              </a:spcAft>
              <a:buClr>
                <a:srgbClr val="E7534F"/>
              </a:buClr>
              <a:buFont typeface="Wingdings" panose="05000000000000000000" pitchFamily="2" charset="2"/>
              <a:buChar char="Ø"/>
              <a:defRPr/>
            </a:pPr>
            <a:r>
              <a:rPr kumimoji="0" lang="en-AU" sz="1200" i="0" u="none" strike="noStrike" kern="1200" cap="none" spc="0" normalizeH="0" baseline="0" noProof="0">
                <a:ln>
                  <a:noFill/>
                </a:ln>
                <a:effectLst/>
                <a:uLnTx/>
                <a:uFillTx/>
                <a:latin typeface="Helvetica"/>
                <a:cs typeface="Helvetica"/>
              </a:rPr>
              <a:t>BI tools (11</a:t>
            </a:r>
            <a:r>
              <a:rPr lang="en-AU" sz="1200">
                <a:latin typeface="Helvetica"/>
                <a:cs typeface="Helvetica"/>
              </a:rPr>
              <a:t>%).</a:t>
            </a:r>
            <a:endParaRPr lang="en-AU" sz="1200" i="0" u="none" strike="noStrike" kern="1200" cap="none" spc="0" normalizeH="0" baseline="0" noProof="0">
              <a:ln>
                <a:noFill/>
              </a:ln>
              <a:effectLst/>
              <a:uLnTx/>
              <a:uFillTx/>
              <a:latin typeface="Helvetica"/>
              <a:cs typeface="Helvetica"/>
            </a:endParaRPr>
          </a:p>
          <a:p>
            <a:pPr marL="182563" indent="-182563">
              <a:lnSpc>
                <a:spcPct val="125000"/>
              </a:lnSpc>
              <a:spcAft>
                <a:spcPts val="1200"/>
              </a:spcAft>
              <a:buClr>
                <a:srgbClr val="E7534F"/>
              </a:buClr>
              <a:buFont typeface="Arial" panose="020B0604020202020204" pitchFamily="34" charset="0"/>
              <a:buChar char="•"/>
              <a:defRPr/>
            </a:pPr>
            <a:r>
              <a:rPr kumimoji="0" lang="en-US" sz="1200" i="0" u="none" strike="noStrike" kern="1200" cap="none" spc="0" normalizeH="0" baseline="0" noProof="0">
                <a:ln>
                  <a:noFill/>
                </a:ln>
                <a:effectLst/>
                <a:uLnTx/>
                <a:uFillTx/>
                <a:latin typeface="Helvetica"/>
                <a:cs typeface="Helvetica"/>
              </a:rPr>
              <a:t>The allocation towards team development (5%), enterprise data literacy (4%) and data security &amp; privacy (4%) is relatively low.</a:t>
            </a:r>
            <a:endParaRPr kumimoji="0" lang="en-AU" sz="1200" i="0" u="none" strike="noStrike" kern="1200" cap="none" spc="0" normalizeH="0" baseline="0" noProof="0">
              <a:ln>
                <a:noFill/>
              </a:ln>
              <a:effectLst/>
              <a:uLnTx/>
              <a:uFillTx/>
              <a:latin typeface="Helvetica"/>
              <a:cs typeface="Helvetica"/>
            </a:endParaRPr>
          </a:p>
        </p:txBody>
      </p:sp>
      <p:sp>
        <p:nvSpPr>
          <p:cNvPr id="3" name="Rectangle 2">
            <a:extLst>
              <a:ext uri="{FF2B5EF4-FFF2-40B4-BE49-F238E27FC236}">
                <a16:creationId xmlns:a16="http://schemas.microsoft.com/office/drawing/2014/main" id="{33A3B365-D556-1AA4-6533-25636D2713A8}"/>
              </a:ext>
            </a:extLst>
          </p:cNvPr>
          <p:cNvSpPr/>
          <p:nvPr/>
        </p:nvSpPr>
        <p:spPr>
          <a:xfrm>
            <a:off x="576727" y="1816349"/>
            <a:ext cx="319635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Budgets</a:t>
            </a:r>
          </a:p>
        </p:txBody>
      </p:sp>
      <p:sp>
        <p:nvSpPr>
          <p:cNvPr id="6" name="Rectangle 5">
            <a:extLst>
              <a:ext uri="{FF2B5EF4-FFF2-40B4-BE49-F238E27FC236}">
                <a16:creationId xmlns:a16="http://schemas.microsoft.com/office/drawing/2014/main" id="{3BEE09B3-87E8-9C64-1A52-7A4BCDB4B9C6}"/>
              </a:ext>
            </a:extLst>
          </p:cNvPr>
          <p:cNvSpPr/>
          <p:nvPr/>
        </p:nvSpPr>
        <p:spPr>
          <a:xfrm>
            <a:off x="576727" y="1508572"/>
            <a:ext cx="3196358" cy="307777"/>
          </a:xfrm>
          <a:prstGeom prst="rect">
            <a:avLst/>
          </a:prstGeom>
        </p:spPr>
        <p:txBody>
          <a:bodyPr wrap="square" lIns="91440" tIns="45720" rIns="91440" bIns="45720" anchor="t">
            <a:spAutoFit/>
          </a:bodyPr>
          <a:lstStyle/>
          <a:p>
            <a:pPr lvl="0">
              <a:defRPr/>
            </a:pPr>
            <a:r>
              <a:rPr lang="en-AU" sz="1400" b="1" noProof="0">
                <a:solidFill>
                  <a:srgbClr val="E7534F"/>
                </a:solidFill>
                <a:latin typeface="Helvetica"/>
                <a:cs typeface="Helvetica"/>
              </a:rPr>
              <a:t>Executive Insights: Retail</a:t>
            </a:r>
            <a:endParaRPr lang="en-AU" sz="1400" noProof="0">
              <a:solidFill>
                <a:prstClr val="black"/>
              </a:solidFill>
              <a:latin typeface="Calibri" panose="020F0502020204030204"/>
              <a:cs typeface="Calibri"/>
            </a:endParaRPr>
          </a:p>
        </p:txBody>
      </p:sp>
      <p:cxnSp>
        <p:nvCxnSpPr>
          <p:cNvPr id="7" name="Straight Connector 6">
            <a:extLst>
              <a:ext uri="{FF2B5EF4-FFF2-40B4-BE49-F238E27FC236}">
                <a16:creationId xmlns:a16="http://schemas.microsoft.com/office/drawing/2014/main" id="{DCE174AB-39E7-816D-AE82-CD197F0987A8}"/>
              </a:ext>
            </a:extLst>
          </p:cNvPr>
          <p:cNvCxnSpPr>
            <a:cxnSpLocks/>
          </p:cNvCxnSpPr>
          <p:nvPr/>
        </p:nvCxnSpPr>
        <p:spPr>
          <a:xfrm flipV="1">
            <a:off x="4360855"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8B31208-AAB9-2AE8-87AC-A0CE6E3DDA36}"/>
              </a:ext>
            </a:extLst>
          </p:cNvPr>
          <p:cNvSpPr txBox="1"/>
          <p:nvPr/>
        </p:nvSpPr>
        <p:spPr>
          <a:xfrm>
            <a:off x="4820806" y="508745"/>
            <a:ext cx="6909078" cy="58405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25000"/>
              </a:lnSpc>
              <a:spcAft>
                <a:spcPts val="300"/>
              </a:spcAft>
              <a:buClr>
                <a:srgbClr val="E7534F"/>
              </a:buClr>
              <a:defRPr/>
            </a:pPr>
            <a:r>
              <a:rPr lang="en-US" sz="1200" b="1" noProof="0">
                <a:solidFill>
                  <a:prstClr val="black"/>
                </a:solidFill>
                <a:latin typeface="Helvetica" panose="020B0604020202020204" pitchFamily="34" charset="0"/>
                <a:cs typeface="Helvetica" panose="020B0604020202020204" pitchFamily="34" charset="0"/>
              </a:rPr>
              <a:t>Retail budget is mostly intended for enabling capabilities rather than AI initiatives</a:t>
            </a:r>
            <a:r>
              <a:rPr lang="en-AU" sz="1200" b="1" noProof="0">
                <a:solidFill>
                  <a:prstClr val="black"/>
                </a:solidFill>
                <a:latin typeface="Helvetica" panose="020B0604020202020204" pitchFamily="34" charset="0"/>
                <a:cs typeface="Helvetica" panose="020B0604020202020204" pitchFamily="34" charset="0"/>
              </a:rPr>
              <a:t> </a:t>
            </a:r>
          </a:p>
          <a:p>
            <a:pPr marL="171450" indent="-171450">
              <a:lnSpc>
                <a:spcPct val="125000"/>
              </a:lnSpc>
              <a:buClr>
                <a:srgbClr val="E7534F"/>
              </a:buClr>
              <a:buFont typeface="Arial" panose="020B0604020202020204" pitchFamily="34" charset="0"/>
              <a:buChar char="•"/>
              <a:defRPr/>
            </a:pPr>
            <a:r>
              <a:rPr lang="en-US" sz="1200" noProof="0">
                <a:latin typeface="Helvetica"/>
                <a:cs typeface="Helvetica"/>
              </a:rPr>
              <a:t>Retail ranks at the bottom across sectors in data, AI and analytics spending, behind industries such as financial services, heavy industry, education and healthcare. Despite lower overall budgets, retail demonstrates one of the strongest intentions to invest in AI agents, generative AI and cloud-ready data architecture (</a:t>
            </a:r>
            <a:r>
              <a:rPr lang="en-US" sz="1200" noProof="0">
                <a:latin typeface="Helvetica"/>
                <a:cs typeface="Helvetica"/>
                <a:hlinkClick r:id="rId2" action="ppaction://hlinksldjump"/>
              </a:rPr>
              <a:t>see slide 9</a:t>
            </a:r>
            <a:r>
              <a:rPr lang="en-US" sz="1200" noProof="0">
                <a:latin typeface="Helvetica"/>
                <a:cs typeface="Helvetica"/>
              </a:rPr>
              <a:t>), indicating a greater focus on maximising return from every technology spending.</a:t>
            </a:r>
          </a:p>
          <a:p>
            <a:pPr marL="17145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Within this budget, retail execs are strengthening the technology backbone required to support enterprise-wide AI. Hence, the biggest budget allocation is modern data platforms.</a:t>
            </a:r>
            <a:endParaRPr lang="en-AU" sz="1200" noProof="0">
              <a:latin typeface="Helvetica"/>
              <a:cs typeface="Helvetica"/>
            </a:endParaRPr>
          </a:p>
          <a:p>
            <a:pPr lvl="0">
              <a:lnSpc>
                <a:spcPct val="125000"/>
              </a:lnSpc>
              <a:spcAft>
                <a:spcPts val="300"/>
              </a:spcAft>
              <a:buClr>
                <a:srgbClr val="E7534F"/>
              </a:buClr>
              <a:defRPr/>
            </a:pPr>
            <a:r>
              <a:rPr kumimoji="0" lang="en-US" sz="1200" b="1" i="0" u="none" strike="noStrike" kern="1200" cap="none" spc="0" normalizeH="0" baseline="0" noProof="0">
                <a:ln>
                  <a:noFill/>
                </a:ln>
                <a:solidFill>
                  <a:prstClr val="black"/>
                </a:solidFill>
                <a:effectLst/>
                <a:uLnTx/>
                <a:uFillTx/>
                <a:latin typeface="Helvetica"/>
                <a:cs typeface="Helvetica"/>
              </a:rPr>
              <a:t>Foundations are prioritised over large spending on AI initiatives</a:t>
            </a:r>
            <a:endParaRPr lang="en-AU" sz="1200" b="1" i="0" u="none" strike="noStrike" kern="1200" cap="none" spc="0" normalizeH="0" baseline="0" noProof="0">
              <a:ln>
                <a:noFill/>
              </a:ln>
              <a:solidFill>
                <a:prstClr val="black"/>
              </a:solidFill>
              <a:effectLst/>
              <a:uLnTx/>
              <a:uFillTx/>
              <a:latin typeface="Helvetica"/>
              <a:cs typeface="Helvetica"/>
            </a:endParaRPr>
          </a:p>
          <a:p>
            <a:pPr marL="171450" indent="-171450">
              <a:lnSpc>
                <a:spcPct val="125000"/>
              </a:lnSpc>
              <a:buClr>
                <a:srgbClr val="E7534F"/>
              </a:buClr>
              <a:buFont typeface="Arial" panose="020B0604020202020204" pitchFamily="34" charset="0"/>
              <a:buChar char="•"/>
              <a:defRPr/>
            </a:pPr>
            <a:r>
              <a:rPr lang="en-US" sz="1200" noProof="0">
                <a:latin typeface="Helvetica"/>
                <a:cs typeface="Helvetica"/>
              </a:rPr>
              <a:t>Rather than allocating a significant share of budget directly to generative AI or agentic AI initiatives, retail focuses spending on modern data and AI platforms, analytics, BI tools, and integration and data quality.</a:t>
            </a:r>
          </a:p>
          <a:p>
            <a:pPr marL="17145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This reflects a strategy of building scalable enterprise capabilities that can support multiple AI applications across merchandising, supply chain, stores and customer engagement. </a:t>
            </a:r>
            <a:r>
              <a:rPr lang="en-US" sz="1200">
                <a:latin typeface="Helvetica"/>
                <a:cs typeface="Helvetica"/>
              </a:rPr>
              <a:t>The allocation to modern data platforms in retail aligns with their strong investment in cloud- and AI-ready data architecture</a:t>
            </a:r>
            <a:r>
              <a:rPr lang="en-AU" sz="1200" noProof="0">
                <a:latin typeface="Helvetica"/>
                <a:cs typeface="Helvetica"/>
              </a:rPr>
              <a:t>.</a:t>
            </a:r>
          </a:p>
          <a:p>
            <a:pPr>
              <a:lnSpc>
                <a:spcPct val="125000"/>
              </a:lnSpc>
              <a:spcAft>
                <a:spcPts val="600"/>
              </a:spcAft>
              <a:buClr>
                <a:srgbClr val="E7534F"/>
              </a:buClr>
              <a:defRPr/>
            </a:pPr>
            <a:r>
              <a:rPr lang="en-US" sz="1200" b="1" noProof="0">
                <a:latin typeface="Helvetica" panose="020B0604020202020204" pitchFamily="34" charset="0"/>
                <a:cs typeface="Helvetica" panose="020B0604020202020204" pitchFamily="34" charset="0"/>
              </a:rPr>
              <a:t>Workforce and security capability may become future bottlenecks</a:t>
            </a:r>
            <a:endParaRPr lang="en-AU" sz="1200" b="1" noProof="0">
              <a:latin typeface="Helvetica" panose="020B0604020202020204" pitchFamily="34" charset="0"/>
              <a:cs typeface="Helvetica" panose="020B0604020202020204" pitchFamily="34" charset="0"/>
            </a:endParaRPr>
          </a:p>
          <a:p>
            <a:pPr marL="171450" indent="-171450">
              <a:lnSpc>
                <a:spcPct val="125000"/>
              </a:lnSpc>
              <a:buClr>
                <a:srgbClr val="E7534F"/>
              </a:buClr>
              <a:buFont typeface="Arial" panose="020B0604020202020204" pitchFamily="34" charset="0"/>
              <a:buChar char="•"/>
              <a:defRPr/>
            </a:pPr>
            <a:r>
              <a:rPr lang="en-US" sz="1200">
                <a:latin typeface="Helvetica"/>
                <a:cs typeface="Helvetica"/>
              </a:rPr>
              <a:t>Despite increasing AI adoption initiatives, team development, enterprise data literacy, and data security and privacy receive the smallest share of spending</a:t>
            </a:r>
            <a:r>
              <a:rPr lang="en-US" sz="1200" noProof="0">
                <a:latin typeface="Helvetica"/>
                <a:cs typeface="Helvetica"/>
              </a:rPr>
              <a:t>.</a:t>
            </a:r>
          </a:p>
          <a:p>
            <a:pPr marL="171450" indent="-171450">
              <a:lnSpc>
                <a:spcPct val="125000"/>
              </a:lnSpc>
              <a:buClr>
                <a:srgbClr val="E7534F"/>
              </a:buClr>
              <a:buFont typeface="Arial" panose="020B0604020202020204" pitchFamily="34" charset="0"/>
              <a:buChar char="•"/>
              <a:defRPr/>
            </a:pPr>
            <a:r>
              <a:rPr lang="en-US" sz="1200" noProof="0">
                <a:latin typeface="Helvetica"/>
                <a:cs typeface="Helvetica"/>
              </a:rPr>
              <a:t>As AI becomes embedded across customer, supply chain and operational processes, underfunding in these areas may limit adoption, leading to an increase in risk and slow value realisation. This further suggests rebalancing future investment towards governance, security and workforce to support AI adoption and scale.</a:t>
            </a:r>
            <a:endParaRPr lang="en-AU" sz="1200" noProof="0">
              <a:latin typeface="Helvetica"/>
              <a:cs typeface="Helvetica"/>
            </a:endParaRPr>
          </a:p>
        </p:txBody>
      </p:sp>
    </p:spTree>
    <p:extLst>
      <p:ext uri="{BB962C8B-B14F-4D97-AF65-F5344CB8AC3E}">
        <p14:creationId xmlns:p14="http://schemas.microsoft.com/office/powerpoint/2010/main" val="3846157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58DE3B-CBDF-D22A-27AF-4A68BC533669}"/>
            </a:ext>
          </a:extLst>
        </p:cNvPr>
        <p:cNvGrpSpPr/>
        <p:nvPr/>
      </p:nvGrpSpPr>
      <p:grpSpPr>
        <a:xfrm>
          <a:off x="0" y="0"/>
          <a:ext cx="0" cy="0"/>
          <a:chOff x="0" y="0"/>
          <a:chExt cx="0" cy="0"/>
        </a:xfrm>
      </p:grpSpPr>
      <p:grpSp>
        <p:nvGrpSpPr>
          <p:cNvPr id="9" name="ADAPT WHITE GRID" hidden="1">
            <a:extLst>
              <a:ext uri="{FF2B5EF4-FFF2-40B4-BE49-F238E27FC236}">
                <a16:creationId xmlns:a16="http://schemas.microsoft.com/office/drawing/2014/main" id="{91D00223-86FD-6529-A350-FCDB4E3F5BF2}"/>
              </a:ext>
            </a:extLst>
          </p:cNvPr>
          <p:cNvGrpSpPr>
            <a:grpSpLocks noGrp="1" noUngrp="1" noRot="1" noMove="1" noResize="1"/>
          </p:cNvGrpSpPr>
          <p:nvPr/>
        </p:nvGrpSpPr>
        <p:grpSpPr>
          <a:xfrm>
            <a:off x="0" y="0"/>
            <a:ext cx="12192000" cy="6858000"/>
            <a:chOff x="0" y="0"/>
            <a:chExt cx="12192000" cy="6858000"/>
          </a:xfrm>
        </p:grpSpPr>
        <p:grpSp>
          <p:nvGrpSpPr>
            <p:cNvPr id="10" name="ADAPT GRID GUTTERS">
              <a:extLst>
                <a:ext uri="{FF2B5EF4-FFF2-40B4-BE49-F238E27FC236}">
                  <a16:creationId xmlns:a16="http://schemas.microsoft.com/office/drawing/2014/main" id="{F2312195-7EAE-296F-370F-06846B175EA3}"/>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4" name="Rectangle 33">
                <a:extLst>
                  <a:ext uri="{FF2B5EF4-FFF2-40B4-BE49-F238E27FC236}">
                    <a16:creationId xmlns:a16="http://schemas.microsoft.com/office/drawing/2014/main" id="{C131A935-B53A-8721-B15A-EF6A357B3478}"/>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5" name="Rectangle 34">
                <a:extLst>
                  <a:ext uri="{FF2B5EF4-FFF2-40B4-BE49-F238E27FC236}">
                    <a16:creationId xmlns:a16="http://schemas.microsoft.com/office/drawing/2014/main" id="{B8AFC393-D013-130A-AB97-5B76B8A0E0B6}"/>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6" name="Rectangle 35">
                <a:extLst>
                  <a:ext uri="{FF2B5EF4-FFF2-40B4-BE49-F238E27FC236}">
                    <a16:creationId xmlns:a16="http://schemas.microsoft.com/office/drawing/2014/main" id="{049048DD-8E1B-E6FA-D683-8E98B12A7C85}"/>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7" name="Rectangle 36">
                <a:extLst>
                  <a:ext uri="{FF2B5EF4-FFF2-40B4-BE49-F238E27FC236}">
                    <a16:creationId xmlns:a16="http://schemas.microsoft.com/office/drawing/2014/main" id="{2A5CBCE9-BCB3-D07F-B2C6-2B05D9340643}"/>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8" name="Rectangle 37">
                <a:extLst>
                  <a:ext uri="{FF2B5EF4-FFF2-40B4-BE49-F238E27FC236}">
                    <a16:creationId xmlns:a16="http://schemas.microsoft.com/office/drawing/2014/main" id="{727F7A89-BE5F-F2CB-2571-BB0BC060F123}"/>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9" name="Rectangle 38">
                <a:extLst>
                  <a:ext uri="{FF2B5EF4-FFF2-40B4-BE49-F238E27FC236}">
                    <a16:creationId xmlns:a16="http://schemas.microsoft.com/office/drawing/2014/main" id="{520EB0D7-FBC9-C59A-5F9F-B441D2E08F9A}"/>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0" name="Rectangle 39">
                <a:extLst>
                  <a:ext uri="{FF2B5EF4-FFF2-40B4-BE49-F238E27FC236}">
                    <a16:creationId xmlns:a16="http://schemas.microsoft.com/office/drawing/2014/main" id="{3F3D7F2B-8E49-19F4-3498-013EF34D8685}"/>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1" name="Rectangle 40">
                <a:extLst>
                  <a:ext uri="{FF2B5EF4-FFF2-40B4-BE49-F238E27FC236}">
                    <a16:creationId xmlns:a16="http://schemas.microsoft.com/office/drawing/2014/main" id="{BE581105-373B-860C-0575-2C8550253717}"/>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2" name="Rectangle 41">
                <a:extLst>
                  <a:ext uri="{FF2B5EF4-FFF2-40B4-BE49-F238E27FC236}">
                    <a16:creationId xmlns:a16="http://schemas.microsoft.com/office/drawing/2014/main" id="{63103633-E1FB-B787-B193-3ACD09782BC4}"/>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3" name="Rectangle 42">
                <a:extLst>
                  <a:ext uri="{FF2B5EF4-FFF2-40B4-BE49-F238E27FC236}">
                    <a16:creationId xmlns:a16="http://schemas.microsoft.com/office/drawing/2014/main" id="{BC4C7DE1-94B6-37BE-1CCC-7E5620E00249}"/>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4" name="Rectangle 43">
                <a:extLst>
                  <a:ext uri="{FF2B5EF4-FFF2-40B4-BE49-F238E27FC236}">
                    <a16:creationId xmlns:a16="http://schemas.microsoft.com/office/drawing/2014/main" id="{99E2877C-B5D2-62EC-2B2D-476366EBC0B5}"/>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5" name="Rectangle 44">
                <a:extLst>
                  <a:ext uri="{FF2B5EF4-FFF2-40B4-BE49-F238E27FC236}">
                    <a16:creationId xmlns:a16="http://schemas.microsoft.com/office/drawing/2014/main" id="{5DDACA67-B7EE-EF13-9FA5-98F55013D780}"/>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6" name="Rectangle 45">
                <a:extLst>
                  <a:ext uri="{FF2B5EF4-FFF2-40B4-BE49-F238E27FC236}">
                    <a16:creationId xmlns:a16="http://schemas.microsoft.com/office/drawing/2014/main" id="{D35234BF-262A-EF11-E094-DE0D7242A2FA}"/>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7" name="Rectangle 46">
                <a:extLst>
                  <a:ext uri="{FF2B5EF4-FFF2-40B4-BE49-F238E27FC236}">
                    <a16:creationId xmlns:a16="http://schemas.microsoft.com/office/drawing/2014/main" id="{04B71BD4-995B-5FD4-8B44-432D9C1F3FA7}"/>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8" name="Rectangle 47">
                <a:extLst>
                  <a:ext uri="{FF2B5EF4-FFF2-40B4-BE49-F238E27FC236}">
                    <a16:creationId xmlns:a16="http://schemas.microsoft.com/office/drawing/2014/main" id="{4712BC73-A240-3A60-3462-658660DC09E9}"/>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9" name="Rectangle 48">
                <a:extLst>
                  <a:ext uri="{FF2B5EF4-FFF2-40B4-BE49-F238E27FC236}">
                    <a16:creationId xmlns:a16="http://schemas.microsoft.com/office/drawing/2014/main" id="{951D65A9-480B-C234-AA32-8A31854806D1}"/>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1" name="ADAPT GRID MARGIN">
              <a:extLst>
                <a:ext uri="{FF2B5EF4-FFF2-40B4-BE49-F238E27FC236}">
                  <a16:creationId xmlns:a16="http://schemas.microsoft.com/office/drawing/2014/main" id="{C0103CA5-0E59-9073-1752-FEF80B2F2A53}"/>
                </a:ext>
              </a:extLst>
            </p:cNvPr>
            <p:cNvGrpSpPr>
              <a:grpSpLocks noGrp="1" noUngrp="1" noRot="1" noMove="1" noResize="1"/>
            </p:cNvGrpSpPr>
            <p:nvPr/>
          </p:nvGrpSpPr>
          <p:grpSpPr>
            <a:xfrm>
              <a:off x="0" y="0"/>
              <a:ext cx="12192000" cy="6858000"/>
              <a:chOff x="0" y="0"/>
              <a:chExt cx="12192000" cy="6858000"/>
            </a:xfrm>
          </p:grpSpPr>
          <p:sp>
            <p:nvSpPr>
              <p:cNvPr id="30" name="Rectangle 29">
                <a:extLst>
                  <a:ext uri="{FF2B5EF4-FFF2-40B4-BE49-F238E27FC236}">
                    <a16:creationId xmlns:a16="http://schemas.microsoft.com/office/drawing/2014/main" id="{681C1D01-807A-B8A7-5FBE-EB4201BB827B}"/>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1" name="Rectangle 30">
                <a:extLst>
                  <a:ext uri="{FF2B5EF4-FFF2-40B4-BE49-F238E27FC236}">
                    <a16:creationId xmlns:a16="http://schemas.microsoft.com/office/drawing/2014/main" id="{B09EDF7F-F904-AFD6-AAD3-800D1837967A}"/>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2" name="Rectangle 31">
                <a:extLst>
                  <a:ext uri="{FF2B5EF4-FFF2-40B4-BE49-F238E27FC236}">
                    <a16:creationId xmlns:a16="http://schemas.microsoft.com/office/drawing/2014/main" id="{33424579-D9B9-1838-869D-2F23947D1EB9}"/>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3" name="Rectangle 32">
                <a:extLst>
                  <a:ext uri="{FF2B5EF4-FFF2-40B4-BE49-F238E27FC236}">
                    <a16:creationId xmlns:a16="http://schemas.microsoft.com/office/drawing/2014/main" id="{DF3A12C2-6B06-7CF1-2197-DFAF270A76D3}"/>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2" name="ADAPT GRID 12x6">
              <a:extLst>
                <a:ext uri="{FF2B5EF4-FFF2-40B4-BE49-F238E27FC236}">
                  <a16:creationId xmlns:a16="http://schemas.microsoft.com/office/drawing/2014/main" id="{E01ABC72-DADA-CF81-1FDC-A073B4F22E89}"/>
                </a:ext>
              </a:extLst>
            </p:cNvPr>
            <p:cNvGrpSpPr>
              <a:grpSpLocks noGrp="1" noUngrp="1" noRot="1" noMove="1" noResize="1"/>
            </p:cNvGrpSpPr>
            <p:nvPr/>
          </p:nvGrpSpPr>
          <p:grpSpPr>
            <a:xfrm>
              <a:off x="575996" y="575999"/>
              <a:ext cx="11040004" cy="5706002"/>
              <a:chOff x="575996" y="575999"/>
              <a:chExt cx="11040004" cy="5706002"/>
            </a:xfrm>
          </p:grpSpPr>
          <p:cxnSp>
            <p:nvCxnSpPr>
              <p:cNvPr id="13" name="Straight Connector 12">
                <a:extLst>
                  <a:ext uri="{FF2B5EF4-FFF2-40B4-BE49-F238E27FC236}">
                    <a16:creationId xmlns:a16="http://schemas.microsoft.com/office/drawing/2014/main" id="{3BD0B2D7-72BE-A261-C48C-17CBB03ECEAE}"/>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F67F30A3-B805-ADF4-3E8F-23E52176279E}"/>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6084BA5E-64C1-8DA5-A316-0516A7A65397}"/>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21FEEBB2-9588-0AE5-719D-E7C1BBDBE0E2}"/>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91D03B58-8DA6-8C9A-75AD-9A7C8841834C}"/>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3F67296F-C67A-7484-85F8-7B2C055381AC}"/>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08C70A9D-FBD9-8540-4518-A58776ACD080}"/>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8DE7AAAB-8CED-F3E0-0DED-D6F1352FAC23}"/>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1759600B-1D1E-8875-A605-EA7A0B732135}"/>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1CCA09B3-AD8B-81D9-CB12-79BDE217E867}"/>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CF35B724-C02F-786A-ACBD-0BFCA70CA780}"/>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051A6AE8-D037-4F0E-B4B3-95B3586E3393}"/>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CB534687-FBEF-3EDD-8E7F-FD45D6030DEB}"/>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50E6D7E5-3B8B-F43F-2225-6C466BC316E8}"/>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7" name="Straight Connector 26">
                <a:extLst>
                  <a:ext uri="{FF2B5EF4-FFF2-40B4-BE49-F238E27FC236}">
                    <a16:creationId xmlns:a16="http://schemas.microsoft.com/office/drawing/2014/main" id="{145E9C4E-423E-8BFE-062B-D41D768C6BFA}"/>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8" name="Straight Connector 27">
                <a:extLst>
                  <a:ext uri="{FF2B5EF4-FFF2-40B4-BE49-F238E27FC236}">
                    <a16:creationId xmlns:a16="http://schemas.microsoft.com/office/drawing/2014/main" id="{2FCE4C2D-DAA6-3F5C-BE9E-CFBC2AD7E0E1}"/>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9" name="Rectangle 28">
                <a:extLst>
                  <a:ext uri="{FF2B5EF4-FFF2-40B4-BE49-F238E27FC236}">
                    <a16:creationId xmlns:a16="http://schemas.microsoft.com/office/drawing/2014/main" id="{0D4E93BD-6F95-F118-246F-65764E197CD5}"/>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grpSp>
      </p:grpSp>
      <p:sp>
        <p:nvSpPr>
          <p:cNvPr id="2" name="Text Placeholder 1">
            <a:extLst>
              <a:ext uri="{FF2B5EF4-FFF2-40B4-BE49-F238E27FC236}">
                <a16:creationId xmlns:a16="http://schemas.microsoft.com/office/drawing/2014/main" id="{DB2E110E-4A20-078D-DB08-717B0E50F810}"/>
              </a:ext>
            </a:extLst>
          </p:cNvPr>
          <p:cNvSpPr>
            <a:spLocks noGrp="1"/>
          </p:cNvSpPr>
          <p:nvPr>
            <p:ph type="body" sz="quarter" idx="10"/>
          </p:nvPr>
        </p:nvSpPr>
        <p:spPr/>
        <p:txBody>
          <a:bodyPr/>
          <a:lstStyle/>
          <a:p>
            <a:r>
              <a:rPr lang="en-AU">
                <a:latin typeface="Helvetica"/>
                <a:cs typeface="Helvetica"/>
              </a:rPr>
              <a:t>Retail</a:t>
            </a:r>
            <a:endParaRPr lang="en-PH"/>
          </a:p>
        </p:txBody>
      </p:sp>
      <p:sp>
        <p:nvSpPr>
          <p:cNvPr id="3" name="Content Placeholder 2">
            <a:extLst>
              <a:ext uri="{FF2B5EF4-FFF2-40B4-BE49-F238E27FC236}">
                <a16:creationId xmlns:a16="http://schemas.microsoft.com/office/drawing/2014/main" id="{88B731F3-075E-A3F5-D2F4-710349E8F89F}"/>
              </a:ext>
            </a:extLst>
          </p:cNvPr>
          <p:cNvSpPr>
            <a:spLocks noGrp="1"/>
          </p:cNvSpPr>
          <p:nvPr>
            <p:ph sz="quarter" idx="11"/>
          </p:nvPr>
        </p:nvSpPr>
        <p:spPr/>
        <p:txBody>
          <a:bodyPr/>
          <a:lstStyle/>
          <a:p>
            <a:r>
              <a:rPr lang="en-AU" sz="4000">
                <a:latin typeface="Helvetica"/>
                <a:cs typeface="Helvetica"/>
              </a:rPr>
              <a:t>Challenges</a:t>
            </a:r>
          </a:p>
        </p:txBody>
      </p:sp>
    </p:spTree>
    <p:extLst>
      <p:ext uri="{BB962C8B-B14F-4D97-AF65-F5344CB8AC3E}">
        <p14:creationId xmlns:p14="http://schemas.microsoft.com/office/powerpoint/2010/main" val="4258883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063FC-AF80-D2AB-1130-9E62A665C8A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BF4E171-6F45-B60A-E38E-ECB7277A1F5E}"/>
              </a:ext>
            </a:extLst>
          </p:cNvPr>
          <p:cNvSpPr>
            <a:spLocks noGrp="1"/>
          </p:cNvSpPr>
          <p:nvPr>
            <p:ph sz="quarter" idx="10"/>
          </p:nvPr>
        </p:nvSpPr>
        <p:spPr/>
        <p:txBody>
          <a:bodyPr/>
          <a:lstStyle/>
          <a:p>
            <a:r>
              <a:rPr lang="en-US">
                <a:solidFill>
                  <a:prstClr val="black"/>
                </a:solidFill>
                <a:latin typeface="Helvetica"/>
              </a:rPr>
              <a:t>Retail: Top 5 execution barriers</a:t>
            </a:r>
          </a:p>
          <a:p>
            <a:endParaRPr lang="en-PH"/>
          </a:p>
        </p:txBody>
      </p:sp>
      <p:sp>
        <p:nvSpPr>
          <p:cNvPr id="7" name="Content Placeholder 6">
            <a:extLst>
              <a:ext uri="{FF2B5EF4-FFF2-40B4-BE49-F238E27FC236}">
                <a16:creationId xmlns:a16="http://schemas.microsoft.com/office/drawing/2014/main" id="{3FD7659F-1718-C2DD-4BDC-47C75A3FF631}"/>
              </a:ext>
            </a:extLst>
          </p:cNvPr>
          <p:cNvSpPr>
            <a:spLocks noGrp="1"/>
          </p:cNvSpPr>
          <p:nvPr>
            <p:ph sz="quarter" idx="11"/>
          </p:nvPr>
        </p:nvSpPr>
        <p:spPr/>
        <p:txBody>
          <a:bodyPr/>
          <a:lstStyle/>
          <a:p>
            <a:r>
              <a:rPr lang="en-US"/>
              <a:t>ADAPT Security, Government and Digital Edge Surveys in May and Jun 2026. Sample size: 303 Australian CISOs, Government leaders and CDOs, 12 from Retail</a:t>
            </a:r>
          </a:p>
          <a:p>
            <a:endParaRPr lang="en-PH"/>
          </a:p>
        </p:txBody>
      </p:sp>
      <p:pic>
        <p:nvPicPr>
          <p:cNvPr id="3" name="Graphic 2">
            <a:extLst>
              <a:ext uri="{FF2B5EF4-FFF2-40B4-BE49-F238E27FC236}">
                <a16:creationId xmlns:a16="http://schemas.microsoft.com/office/drawing/2014/main" id="{43DA3AEC-0763-D2B8-C355-0389F5056579}"/>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45480" y="1439361"/>
            <a:ext cx="11301040" cy="3979278"/>
          </a:xfrm>
          <a:prstGeom prst="rect">
            <a:avLst/>
          </a:prstGeom>
        </p:spPr>
      </p:pic>
    </p:spTree>
    <p:extLst>
      <p:ext uri="{BB962C8B-B14F-4D97-AF65-F5344CB8AC3E}">
        <p14:creationId xmlns:p14="http://schemas.microsoft.com/office/powerpoint/2010/main" val="3624892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4200145-4174-DAE8-F713-53C0634517B7}"/>
              </a:ext>
            </a:extLst>
          </p:cNvPr>
          <p:cNvSpPr>
            <a:spLocks noGrp="1"/>
          </p:cNvSpPr>
          <p:nvPr>
            <p:ph sz="quarter" idx="10"/>
          </p:nvPr>
        </p:nvSpPr>
        <p:spPr/>
        <p:txBody>
          <a:bodyPr/>
          <a:lstStyle/>
          <a:p>
            <a:r>
              <a:rPr lang="en-US">
                <a:solidFill>
                  <a:prstClr val="black"/>
                </a:solidFill>
                <a:latin typeface="Helvetica"/>
              </a:rPr>
              <a:t>Retail: Top agentic AI constraints</a:t>
            </a:r>
          </a:p>
          <a:p>
            <a:endParaRPr lang="en-PH"/>
          </a:p>
        </p:txBody>
      </p:sp>
      <p:sp>
        <p:nvSpPr>
          <p:cNvPr id="6" name="Content Placeholder 5">
            <a:extLst>
              <a:ext uri="{FF2B5EF4-FFF2-40B4-BE49-F238E27FC236}">
                <a16:creationId xmlns:a16="http://schemas.microsoft.com/office/drawing/2014/main" id="{BD5E441D-4E93-BDB3-E16E-AAE7306B4C89}"/>
              </a:ext>
            </a:extLst>
          </p:cNvPr>
          <p:cNvSpPr>
            <a:spLocks noGrp="1"/>
          </p:cNvSpPr>
          <p:nvPr>
            <p:ph sz="quarter" idx="11"/>
          </p:nvPr>
        </p:nvSpPr>
        <p:spPr/>
        <p:txBody>
          <a:bodyPr/>
          <a:lstStyle/>
          <a:p>
            <a:r>
              <a:rPr lang="en-US"/>
              <a:t>ADAPT CIO, Government and Digital Edge Survey in Feb and Jun 2026. Sample size: 418 Australian CIOs, Government leaders and CDOs, 14 from Retail</a:t>
            </a:r>
          </a:p>
          <a:p>
            <a:endParaRPr lang="en-PH"/>
          </a:p>
        </p:txBody>
      </p:sp>
      <p:pic>
        <p:nvPicPr>
          <p:cNvPr id="3" name="Graphic 2">
            <a:extLst>
              <a:ext uri="{FF2B5EF4-FFF2-40B4-BE49-F238E27FC236}">
                <a16:creationId xmlns:a16="http://schemas.microsoft.com/office/drawing/2014/main" id="{36663A3F-DDD4-940B-ADCE-F6D656073A5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5042" y="979382"/>
            <a:ext cx="11481916" cy="53707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2A588-F7A6-29B2-4B5C-125BC3BC7BA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E6B9C07-8200-33FD-27E5-365F26A82364}"/>
              </a:ext>
            </a:extLst>
          </p:cNvPr>
          <p:cNvSpPr txBox="1"/>
          <p:nvPr/>
        </p:nvSpPr>
        <p:spPr>
          <a:xfrm>
            <a:off x="576728" y="1858832"/>
            <a:ext cx="3366008" cy="3878434"/>
          </a:xfrm>
          <a:prstGeom prst="rect">
            <a:avLst/>
          </a:prstGeom>
          <a:noFill/>
        </p:spPr>
        <p:txBody>
          <a:bodyPr wrap="square" lIns="91440" tIns="45720" rIns="91440" bIns="45720" rtlCol="0" anchor="t">
            <a:spAutoFit/>
          </a:bodyPr>
          <a:lstStyle/>
          <a:p>
            <a:pPr marL="171450" indent="-171450">
              <a:lnSpc>
                <a:spcPct val="125000"/>
              </a:lnSpc>
              <a:spcAft>
                <a:spcPts val="300"/>
              </a:spcAft>
              <a:buClr>
                <a:srgbClr val="E7534F"/>
              </a:buClr>
              <a:buFont typeface="Arial" panose="020B0604020202020204" pitchFamily="34" charset="0"/>
              <a:buChar char="•"/>
              <a:defRPr/>
            </a:pPr>
            <a:r>
              <a:rPr lang="en-AU" sz="1200">
                <a:latin typeface="Helvetica"/>
                <a:cs typeface="Helvetica"/>
              </a:rPr>
              <a:t>The #1 execution barrier in retail is the </a:t>
            </a:r>
            <a:br>
              <a:rPr lang="en-AU" sz="1200">
                <a:latin typeface="Helvetica"/>
                <a:cs typeface="Helvetica"/>
              </a:rPr>
            </a:br>
            <a:r>
              <a:rPr lang="en-AU" sz="1200">
                <a:latin typeface="Helvetica"/>
                <a:cs typeface="Helvetica"/>
              </a:rPr>
              <a:t>lack of funding/resources, consistent with other sectors</a:t>
            </a:r>
            <a:r>
              <a:rPr lang="en-AU" sz="1200" noProof="0">
                <a:latin typeface="Helvetica"/>
                <a:cs typeface="Helvetica"/>
              </a:rPr>
              <a:t>.</a:t>
            </a:r>
            <a:endParaRPr lang="en-US"/>
          </a:p>
          <a:p>
            <a:pPr marL="354012" indent="-171450">
              <a:lnSpc>
                <a:spcPct val="125000"/>
              </a:lnSpc>
              <a:spcAft>
                <a:spcPts val="1200"/>
              </a:spcAft>
              <a:buClr>
                <a:schemeClr val="tx1"/>
              </a:buClr>
              <a:buFont typeface="Arial" panose="020B0604020202020204" pitchFamily="34" charset="0"/>
              <a:buChar char="•"/>
              <a:defRPr/>
            </a:pPr>
            <a:r>
              <a:rPr lang="en-AU" sz="1200">
                <a:latin typeface="Helvetica"/>
                <a:cs typeface="Helvetica"/>
              </a:rPr>
              <a:t>While other sectors stress people and skills gaps, retail finds it hard to accelerate transformation due to inconsistent operating models</a:t>
            </a:r>
            <a:r>
              <a:rPr lang="en-AU" sz="1200" noProof="0">
                <a:latin typeface="Helvetica"/>
                <a:cs typeface="Helvetica"/>
              </a:rPr>
              <a:t>.</a:t>
            </a:r>
          </a:p>
          <a:p>
            <a:pPr marL="17145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The top agentic constraints in retail </a:t>
            </a:r>
            <a:r>
              <a:rPr lang="en-US" sz="1200">
                <a:latin typeface="Helvetica"/>
                <a:cs typeface="Helvetica"/>
              </a:rPr>
              <a:t>are</a:t>
            </a:r>
            <a:r>
              <a:rPr lang="en-US" sz="1200" noProof="0">
                <a:latin typeface="Helvetica"/>
                <a:cs typeface="Helvetica"/>
              </a:rPr>
              <a:t> budget and resourcing, and immature data foundations, both at 25%. This is followed by workforce readiness (17%)</a:t>
            </a:r>
            <a:r>
              <a:rPr lang="en-AU" sz="1200" noProof="0">
                <a:latin typeface="Helvetica"/>
                <a:cs typeface="Helvetica"/>
              </a:rPr>
              <a:t>.</a:t>
            </a:r>
          </a:p>
          <a:p>
            <a:pPr marL="17145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8% of retail organisations indicate constraints from governance gaps, executive caution, integration challenges and human oversight.</a:t>
            </a:r>
            <a:endParaRPr kumimoji="0" lang="en-AU" sz="1200" i="0" u="none" strike="noStrike" kern="1200" cap="none" spc="0" normalizeH="0" baseline="0" noProof="0">
              <a:ln>
                <a:noFill/>
              </a:ln>
              <a:effectLst/>
              <a:uLnTx/>
              <a:uFillTx/>
              <a:latin typeface="Helvetica"/>
              <a:cs typeface="Helvetica"/>
            </a:endParaRPr>
          </a:p>
        </p:txBody>
      </p:sp>
      <p:sp>
        <p:nvSpPr>
          <p:cNvPr id="3" name="Rectangle 2">
            <a:extLst>
              <a:ext uri="{FF2B5EF4-FFF2-40B4-BE49-F238E27FC236}">
                <a16:creationId xmlns:a16="http://schemas.microsoft.com/office/drawing/2014/main" id="{6C5E61CF-3A96-0CB1-FFE1-310F4DD28099}"/>
              </a:ext>
            </a:extLst>
          </p:cNvPr>
          <p:cNvSpPr/>
          <p:nvPr/>
        </p:nvSpPr>
        <p:spPr>
          <a:xfrm>
            <a:off x="576727" y="1397167"/>
            <a:ext cx="319635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Challenges</a:t>
            </a:r>
          </a:p>
        </p:txBody>
      </p:sp>
      <p:sp>
        <p:nvSpPr>
          <p:cNvPr id="6" name="Rectangle 5">
            <a:extLst>
              <a:ext uri="{FF2B5EF4-FFF2-40B4-BE49-F238E27FC236}">
                <a16:creationId xmlns:a16="http://schemas.microsoft.com/office/drawing/2014/main" id="{9F405FE3-94F8-26BD-F01B-D216B2F007B6}"/>
              </a:ext>
            </a:extLst>
          </p:cNvPr>
          <p:cNvSpPr/>
          <p:nvPr/>
        </p:nvSpPr>
        <p:spPr>
          <a:xfrm>
            <a:off x="576727" y="1089390"/>
            <a:ext cx="3196358" cy="307777"/>
          </a:xfrm>
          <a:prstGeom prst="rect">
            <a:avLst/>
          </a:prstGeom>
        </p:spPr>
        <p:txBody>
          <a:bodyPr wrap="square" lIns="91440" tIns="45720" rIns="91440" bIns="45720" anchor="t">
            <a:spAutoFit/>
          </a:bodyPr>
          <a:lstStyle/>
          <a:p>
            <a:pPr lvl="0">
              <a:defRPr/>
            </a:pPr>
            <a:r>
              <a:rPr lang="en-AU" sz="1400" b="1" noProof="0">
                <a:solidFill>
                  <a:srgbClr val="E7534F"/>
                </a:solidFill>
                <a:latin typeface="Helvetica"/>
                <a:cs typeface="Helvetica"/>
              </a:rPr>
              <a:t>Executive Insights: Retail</a:t>
            </a:r>
            <a:endParaRPr lang="en-AU" sz="1400" noProof="0">
              <a:solidFill>
                <a:prstClr val="black"/>
              </a:solidFill>
              <a:latin typeface="Calibri" panose="020F0502020204030204"/>
              <a:cs typeface="Calibri"/>
            </a:endParaRPr>
          </a:p>
        </p:txBody>
      </p:sp>
      <p:cxnSp>
        <p:nvCxnSpPr>
          <p:cNvPr id="7" name="Straight Connector 6">
            <a:extLst>
              <a:ext uri="{FF2B5EF4-FFF2-40B4-BE49-F238E27FC236}">
                <a16:creationId xmlns:a16="http://schemas.microsoft.com/office/drawing/2014/main" id="{FEF123AA-32BE-8D10-68B9-33A566BF12B4}"/>
              </a:ext>
            </a:extLst>
          </p:cNvPr>
          <p:cNvCxnSpPr>
            <a:cxnSpLocks/>
          </p:cNvCxnSpPr>
          <p:nvPr/>
        </p:nvCxnSpPr>
        <p:spPr>
          <a:xfrm flipV="1">
            <a:off x="4124878"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111F703-B20D-DBA7-8630-DA07D7100B74}"/>
              </a:ext>
            </a:extLst>
          </p:cNvPr>
          <p:cNvSpPr txBox="1"/>
          <p:nvPr/>
        </p:nvSpPr>
        <p:spPr>
          <a:xfrm>
            <a:off x="4374481" y="547218"/>
            <a:ext cx="7562260" cy="62277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25000"/>
              </a:lnSpc>
              <a:spcAft>
                <a:spcPts val="300"/>
              </a:spcAft>
              <a:buClr>
                <a:srgbClr val="E7534F"/>
              </a:buClr>
              <a:defRPr/>
            </a:pPr>
            <a:r>
              <a:rPr lang="en-US" sz="1200" b="1" noProof="0">
                <a:solidFill>
                  <a:prstClr val="black"/>
                </a:solidFill>
                <a:latin typeface="Helvetica" panose="020B0604020202020204" pitchFamily="34" charset="0"/>
                <a:cs typeface="Helvetica" panose="020B0604020202020204" pitchFamily="34" charset="0"/>
              </a:rPr>
              <a:t>Retail's top barriers are more operational than capability-related</a:t>
            </a:r>
            <a:r>
              <a:rPr lang="en-AU" sz="1200" b="1" noProof="0">
                <a:solidFill>
                  <a:prstClr val="black"/>
                </a:solidFill>
                <a:latin typeface="Helvetica" panose="020B0604020202020204" pitchFamily="34" charset="0"/>
                <a:cs typeface="Helvetica" panose="020B0604020202020204" pitchFamily="34" charset="0"/>
              </a:rPr>
              <a:t> </a:t>
            </a:r>
          </a:p>
          <a:p>
            <a:pPr marL="17145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While other sectors struggle primarily with people and skills, retail struggles equally with fragmented operations, indicating that scaling AI and modernising tech is constrained as much by </a:t>
            </a:r>
            <a:r>
              <a:rPr lang="en-US" sz="1200">
                <a:latin typeface="Helvetica"/>
                <a:cs typeface="Helvetica"/>
              </a:rPr>
              <a:t>competing priorities as by tech</a:t>
            </a:r>
            <a:r>
              <a:rPr lang="en-US" sz="1200" noProof="0">
                <a:latin typeface="Helvetica"/>
                <a:cs typeface="Helvetica"/>
              </a:rPr>
              <a:t> </a:t>
            </a:r>
            <a:r>
              <a:rPr lang="en-US" sz="1200">
                <a:latin typeface="Helvetica"/>
                <a:cs typeface="Helvetica"/>
              </a:rPr>
              <a:t>or talent. </a:t>
            </a:r>
            <a:r>
              <a:rPr lang="en-AU" sz="1200">
                <a:latin typeface="Helvetica"/>
                <a:cs typeface="Helvetica"/>
              </a:rPr>
              <a:t>Legacy systems and tech debt also slow transformation in retail. These challenges are linked to the higher investments in cloud- and AI-ready data architecture and larger spending on platforms</a:t>
            </a:r>
            <a:r>
              <a:rPr lang="en-AU" sz="1200" noProof="0">
                <a:latin typeface="Helvetica"/>
                <a:cs typeface="Helvetica"/>
              </a:rPr>
              <a:t>.</a:t>
            </a:r>
          </a:p>
          <a:p>
            <a:pPr lvl="0">
              <a:lnSpc>
                <a:spcPct val="125000"/>
              </a:lnSpc>
              <a:spcAft>
                <a:spcPts val="300"/>
              </a:spcAft>
              <a:buClr>
                <a:srgbClr val="E7534F"/>
              </a:buClr>
              <a:defRPr/>
            </a:pPr>
            <a:r>
              <a:rPr lang="en-US" sz="1200" b="1" noProof="0">
                <a:solidFill>
                  <a:prstClr val="black"/>
                </a:solidFill>
                <a:latin typeface="Helvetica"/>
                <a:cs typeface="Helvetica"/>
              </a:rPr>
              <a:t>Retail's agentic AI challenge is execution, not executive buy-in</a:t>
            </a:r>
            <a:r>
              <a:rPr lang="en-AU" sz="1200" b="1" noProof="0">
                <a:solidFill>
                  <a:prstClr val="black"/>
                </a:solidFill>
                <a:latin typeface="Helvetica"/>
                <a:cs typeface="Helvetica"/>
              </a:rPr>
              <a:t> </a:t>
            </a:r>
          </a:p>
          <a:p>
            <a:pPr marL="171450" indent="-171450">
              <a:lnSpc>
                <a:spcPct val="125000"/>
              </a:lnSpc>
              <a:buClr>
                <a:srgbClr val="E7534F"/>
              </a:buClr>
              <a:buFont typeface="Arial" panose="020B0604020202020204" pitchFamily="34" charset="0"/>
              <a:buChar char="•"/>
              <a:defRPr/>
            </a:pPr>
            <a:r>
              <a:rPr lang="en-US" sz="1200" noProof="0">
                <a:latin typeface="Helvetica"/>
                <a:cs typeface="Helvetica"/>
              </a:rPr>
              <a:t>Budget and resourcing, and immature data foundations are the joint leading barriers to deploying agentic AI, indicating that retailers are constrained more by execution capacity than by strategy</a:t>
            </a:r>
            <a:r>
              <a:rPr lang="en-AU" sz="1200" noProof="0">
                <a:latin typeface="Helvetica"/>
                <a:cs typeface="Helvetica"/>
              </a:rPr>
              <a:t>.</a:t>
            </a:r>
          </a:p>
          <a:p>
            <a:pPr marL="17145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Agentic AI depends on trusted, integrated and real-time data. Without mature data foundations, AI agents cannot make reliable decisions across merchandising, inventory and customer engagement.</a:t>
            </a:r>
            <a:endParaRPr lang="en-AU" sz="1200" noProof="0">
              <a:latin typeface="Helvetica"/>
              <a:cs typeface="Helvetica"/>
            </a:endParaRPr>
          </a:p>
          <a:p>
            <a:pPr>
              <a:lnSpc>
                <a:spcPct val="125000"/>
              </a:lnSpc>
              <a:spcAft>
                <a:spcPts val="300"/>
              </a:spcAft>
              <a:buClr>
                <a:srgbClr val="E7534F"/>
              </a:buClr>
              <a:defRPr/>
            </a:pPr>
            <a:r>
              <a:rPr lang="en-AU" sz="1200" b="1">
                <a:latin typeface="Helvetica" panose="020B0604020202020204" pitchFamily="34" charset="0"/>
                <a:cs typeface="Helvetica" panose="020B0604020202020204" pitchFamily="34" charset="0"/>
              </a:rPr>
              <a:t>Retail views people as critical enablers of agentic AI</a:t>
            </a:r>
            <a:endParaRPr lang="en-AU" sz="1200" b="1" noProof="0">
              <a:latin typeface="Helvetica" panose="020B0604020202020204" pitchFamily="34" charset="0"/>
              <a:cs typeface="Helvetica" panose="020B0604020202020204" pitchFamily="34" charset="0"/>
            </a:endParaRPr>
          </a:p>
          <a:p>
            <a:pPr marL="171450" lvl="0" indent="-171450">
              <a:lnSpc>
                <a:spcPct val="125000"/>
              </a:lnSpc>
              <a:buClr>
                <a:srgbClr val="E7534F"/>
              </a:buClr>
              <a:buFont typeface="Arial" panose="020B0604020202020204" pitchFamily="34" charset="0"/>
              <a:buChar char="•"/>
              <a:defRPr/>
            </a:pPr>
            <a:r>
              <a:rPr lang="en-US" sz="1200" noProof="0">
                <a:latin typeface="Helvetica"/>
                <a:cs typeface="Helvetica"/>
              </a:rPr>
              <a:t>Workforce readiness is the second-largest constraint, reflecting the need for employees and leaders who can work alongside AI agents, redesign business processes and manage AI-enabled operations.</a:t>
            </a:r>
          </a:p>
          <a:p>
            <a:pPr marL="171450" lvl="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This aligns with </a:t>
            </a:r>
            <a:r>
              <a:rPr lang="en-US" sz="1200">
                <a:latin typeface="Helvetica"/>
                <a:cs typeface="Helvetica"/>
              </a:rPr>
              <a:t>retail's</a:t>
            </a:r>
            <a:r>
              <a:rPr lang="en-US" sz="1200" noProof="0">
                <a:latin typeface="Helvetica"/>
                <a:cs typeface="Helvetica"/>
              </a:rPr>
              <a:t> higher investment in leadership development for technical staff (</a:t>
            </a:r>
            <a:r>
              <a:rPr lang="en-US" sz="1200" u="sng" noProof="0">
                <a:solidFill>
                  <a:schemeClr val="accent1"/>
                </a:solidFill>
                <a:latin typeface="Helvetica"/>
                <a:cs typeface="Helvetica"/>
                <a:hlinkClick r:id="rId2" action="ppaction://hlinksldjump">
                  <a:extLst>
                    <a:ext uri="{A12FA001-AC4F-418D-AE19-62706E023703}">
                      <ahyp:hlinkClr xmlns:ahyp="http://schemas.microsoft.com/office/drawing/2018/hyperlinkcolor" val="tx"/>
                    </a:ext>
                  </a:extLst>
                </a:hlinkClick>
              </a:rPr>
              <a:t>see slide 9</a:t>
            </a:r>
            <a:r>
              <a:rPr lang="en-US" sz="1200" noProof="0">
                <a:latin typeface="Helvetica"/>
                <a:cs typeface="Helvetica"/>
              </a:rPr>
              <a:t>), recognising that successful AI adoption requires organisational capability as well as technology.</a:t>
            </a:r>
          </a:p>
          <a:p>
            <a:pPr lvl="0">
              <a:lnSpc>
                <a:spcPct val="125000"/>
              </a:lnSpc>
              <a:spcAft>
                <a:spcPts val="300"/>
              </a:spcAft>
              <a:buClr>
                <a:srgbClr val="E7534F"/>
              </a:buClr>
              <a:defRPr/>
            </a:pPr>
            <a:r>
              <a:rPr lang="en-US" sz="1200" b="1">
                <a:solidFill>
                  <a:prstClr val="black"/>
                </a:solidFill>
                <a:latin typeface="Helvetica" panose="020B0604020202020204" pitchFamily="34" charset="0"/>
                <a:cs typeface="Helvetica" panose="020B0604020202020204" pitchFamily="34" charset="0"/>
              </a:rPr>
              <a:t>Governance is less of a barrier than enterprise readiness</a:t>
            </a:r>
            <a:endParaRPr lang="en-AU" sz="1200" b="1">
              <a:solidFill>
                <a:prstClr val="black"/>
              </a:solidFill>
              <a:latin typeface="Helvetica" panose="020B0604020202020204" pitchFamily="34" charset="0"/>
              <a:cs typeface="Helvetica" panose="020B0604020202020204" pitchFamily="34" charset="0"/>
            </a:endParaRPr>
          </a:p>
          <a:p>
            <a:pPr marL="171450" indent="-171450">
              <a:lnSpc>
                <a:spcPct val="125000"/>
              </a:lnSpc>
              <a:buClr>
                <a:srgbClr val="E7534F"/>
              </a:buClr>
              <a:buFont typeface="Arial" panose="020B0604020202020204" pitchFamily="34" charset="0"/>
              <a:buChar char="•"/>
              <a:defRPr/>
            </a:pPr>
            <a:r>
              <a:rPr lang="en-US" sz="1200">
                <a:latin typeface="Helvetica"/>
                <a:cs typeface="Helvetica"/>
              </a:rPr>
              <a:t>Retail continues to rank governance and compliance among its top initiatives (</a:t>
            </a:r>
            <a:r>
              <a:rPr lang="en-US" sz="1200" u="sng">
                <a:solidFill>
                  <a:schemeClr val="accent1"/>
                </a:solidFill>
                <a:latin typeface="Helvetica"/>
                <a:cs typeface="Helvetica"/>
                <a:hlinkClick r:id="rId3" action="ppaction://hlinksldjump">
                  <a:extLst>
                    <a:ext uri="{A12FA001-AC4F-418D-AE19-62706E023703}">
                      <ahyp:hlinkClr xmlns:ahyp="http://schemas.microsoft.com/office/drawing/2018/hyperlinkcolor" val="tx"/>
                    </a:ext>
                  </a:extLst>
                </a:hlinkClick>
              </a:rPr>
              <a:t>see slide 6</a:t>
            </a:r>
            <a:r>
              <a:rPr lang="en-US" sz="1200">
                <a:latin typeface="Helvetica"/>
                <a:cs typeface="Helvetica"/>
              </a:rPr>
              <a:t>). This indicates that governance is increasingly treated as a foundational capability rather than a challenge to scaling agentic AI.</a:t>
            </a:r>
          </a:p>
          <a:p>
            <a:pPr marL="171450" indent="-171450">
              <a:lnSpc>
                <a:spcPct val="125000"/>
              </a:lnSpc>
              <a:spcAft>
                <a:spcPts val="1200"/>
              </a:spcAft>
              <a:buClr>
                <a:srgbClr val="E7534F"/>
              </a:buClr>
              <a:buFont typeface="Arial" panose="020B0604020202020204" pitchFamily="34" charset="0"/>
              <a:buChar char="•"/>
              <a:defRPr/>
            </a:pPr>
            <a:r>
              <a:rPr lang="en-AU" sz="1200">
                <a:latin typeface="Helvetica" pitchFamily="2" charset="0"/>
              </a:rPr>
              <a:t>The low percentage citing executive caution does not necessarily mean that retail executives are confident in agentic AI. It may indicate that, compared with other barriers, executive hesitation, as well as integration and human-oversight challenges, is not seen as the most significant constraint on scaling agentic AI.</a:t>
            </a:r>
            <a:endParaRPr lang="en-US" sz="1200">
              <a:latin typeface="Helvetica" pitchFamily="2" charset="0"/>
              <a:cs typeface="Helvetica"/>
            </a:endParaRPr>
          </a:p>
        </p:txBody>
      </p:sp>
    </p:spTree>
    <p:extLst>
      <p:ext uri="{BB962C8B-B14F-4D97-AF65-F5344CB8AC3E}">
        <p14:creationId xmlns:p14="http://schemas.microsoft.com/office/powerpoint/2010/main" val="202779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AF2433-2CE5-CC05-B4F4-17426E119E1C}"/>
            </a:ext>
          </a:extLst>
        </p:cNvPr>
        <p:cNvGrpSpPr/>
        <p:nvPr/>
      </p:nvGrpSpPr>
      <p:grpSpPr>
        <a:xfrm>
          <a:off x="0" y="0"/>
          <a:ext cx="0" cy="0"/>
          <a:chOff x="0" y="0"/>
          <a:chExt cx="0" cy="0"/>
        </a:xfrm>
      </p:grpSpPr>
      <p:grpSp>
        <p:nvGrpSpPr>
          <p:cNvPr id="9" name="ADAPT WHITE GRID" hidden="1">
            <a:extLst>
              <a:ext uri="{FF2B5EF4-FFF2-40B4-BE49-F238E27FC236}">
                <a16:creationId xmlns:a16="http://schemas.microsoft.com/office/drawing/2014/main" id="{360AA7A2-D980-3058-0C86-3F1E291D4D89}"/>
              </a:ext>
            </a:extLst>
          </p:cNvPr>
          <p:cNvGrpSpPr>
            <a:grpSpLocks noGrp="1" noUngrp="1" noRot="1" noMove="1" noResize="1"/>
          </p:cNvGrpSpPr>
          <p:nvPr/>
        </p:nvGrpSpPr>
        <p:grpSpPr>
          <a:xfrm>
            <a:off x="0" y="0"/>
            <a:ext cx="12192000" cy="6858000"/>
            <a:chOff x="0" y="0"/>
            <a:chExt cx="12192000" cy="6858000"/>
          </a:xfrm>
        </p:grpSpPr>
        <p:grpSp>
          <p:nvGrpSpPr>
            <p:cNvPr id="10" name="ADAPT GRID GUTTERS">
              <a:extLst>
                <a:ext uri="{FF2B5EF4-FFF2-40B4-BE49-F238E27FC236}">
                  <a16:creationId xmlns:a16="http://schemas.microsoft.com/office/drawing/2014/main" id="{FA6A9865-E8B2-1505-38D6-DDA473D28E5E}"/>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4" name="Rectangle 33">
                <a:extLst>
                  <a:ext uri="{FF2B5EF4-FFF2-40B4-BE49-F238E27FC236}">
                    <a16:creationId xmlns:a16="http://schemas.microsoft.com/office/drawing/2014/main" id="{E082BEBF-94CC-D762-A7BF-C0172F95A001}"/>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5" name="Rectangle 34">
                <a:extLst>
                  <a:ext uri="{FF2B5EF4-FFF2-40B4-BE49-F238E27FC236}">
                    <a16:creationId xmlns:a16="http://schemas.microsoft.com/office/drawing/2014/main" id="{8BDCCC35-5802-7EA6-71D1-30BB92596305}"/>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6" name="Rectangle 35">
                <a:extLst>
                  <a:ext uri="{FF2B5EF4-FFF2-40B4-BE49-F238E27FC236}">
                    <a16:creationId xmlns:a16="http://schemas.microsoft.com/office/drawing/2014/main" id="{1F2F13C7-F8F1-ED86-2281-DC1745D8A97F}"/>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7" name="Rectangle 36">
                <a:extLst>
                  <a:ext uri="{FF2B5EF4-FFF2-40B4-BE49-F238E27FC236}">
                    <a16:creationId xmlns:a16="http://schemas.microsoft.com/office/drawing/2014/main" id="{917DD9B6-728F-B2FF-FAE0-723EE9ABB629}"/>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8" name="Rectangle 37">
                <a:extLst>
                  <a:ext uri="{FF2B5EF4-FFF2-40B4-BE49-F238E27FC236}">
                    <a16:creationId xmlns:a16="http://schemas.microsoft.com/office/drawing/2014/main" id="{08644E41-46CB-74D4-1727-58CF67B27E0E}"/>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9" name="Rectangle 38">
                <a:extLst>
                  <a:ext uri="{FF2B5EF4-FFF2-40B4-BE49-F238E27FC236}">
                    <a16:creationId xmlns:a16="http://schemas.microsoft.com/office/drawing/2014/main" id="{BC2D5B74-83D8-C205-EA23-23CCE0ADFC37}"/>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0" name="Rectangle 39">
                <a:extLst>
                  <a:ext uri="{FF2B5EF4-FFF2-40B4-BE49-F238E27FC236}">
                    <a16:creationId xmlns:a16="http://schemas.microsoft.com/office/drawing/2014/main" id="{1CCB9D20-7708-36AD-13C5-516CDB83E576}"/>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1" name="Rectangle 40">
                <a:extLst>
                  <a:ext uri="{FF2B5EF4-FFF2-40B4-BE49-F238E27FC236}">
                    <a16:creationId xmlns:a16="http://schemas.microsoft.com/office/drawing/2014/main" id="{52C72E11-BC83-5B8C-88D0-D2823608608A}"/>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2" name="Rectangle 41">
                <a:extLst>
                  <a:ext uri="{FF2B5EF4-FFF2-40B4-BE49-F238E27FC236}">
                    <a16:creationId xmlns:a16="http://schemas.microsoft.com/office/drawing/2014/main" id="{C320AF26-9E7F-CD15-E24A-510968726C39}"/>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3" name="Rectangle 42">
                <a:extLst>
                  <a:ext uri="{FF2B5EF4-FFF2-40B4-BE49-F238E27FC236}">
                    <a16:creationId xmlns:a16="http://schemas.microsoft.com/office/drawing/2014/main" id="{6B9E2F50-6CB5-1284-59A9-F19D2F6D4D37}"/>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4" name="Rectangle 43">
                <a:extLst>
                  <a:ext uri="{FF2B5EF4-FFF2-40B4-BE49-F238E27FC236}">
                    <a16:creationId xmlns:a16="http://schemas.microsoft.com/office/drawing/2014/main" id="{AD31C7B4-8EA3-2A10-6C77-A8CF5D606B26}"/>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5" name="Rectangle 44">
                <a:extLst>
                  <a:ext uri="{FF2B5EF4-FFF2-40B4-BE49-F238E27FC236}">
                    <a16:creationId xmlns:a16="http://schemas.microsoft.com/office/drawing/2014/main" id="{A6C1A22C-E691-AE22-8530-A23E4E7B6276}"/>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6" name="Rectangle 45">
                <a:extLst>
                  <a:ext uri="{FF2B5EF4-FFF2-40B4-BE49-F238E27FC236}">
                    <a16:creationId xmlns:a16="http://schemas.microsoft.com/office/drawing/2014/main" id="{6549D9C2-D8EB-A2B8-1889-92C5E477AC17}"/>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7" name="Rectangle 46">
                <a:extLst>
                  <a:ext uri="{FF2B5EF4-FFF2-40B4-BE49-F238E27FC236}">
                    <a16:creationId xmlns:a16="http://schemas.microsoft.com/office/drawing/2014/main" id="{3AF8CEE9-9830-7F7F-A68E-4C443C680C70}"/>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8" name="Rectangle 47">
                <a:extLst>
                  <a:ext uri="{FF2B5EF4-FFF2-40B4-BE49-F238E27FC236}">
                    <a16:creationId xmlns:a16="http://schemas.microsoft.com/office/drawing/2014/main" id="{C5345A3C-3FD6-03E6-14CC-0A386B17A76F}"/>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9" name="Rectangle 48">
                <a:extLst>
                  <a:ext uri="{FF2B5EF4-FFF2-40B4-BE49-F238E27FC236}">
                    <a16:creationId xmlns:a16="http://schemas.microsoft.com/office/drawing/2014/main" id="{4A4386B5-AE92-9116-6736-5E7ED79FAC69}"/>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1" name="ADAPT GRID MARGIN">
              <a:extLst>
                <a:ext uri="{FF2B5EF4-FFF2-40B4-BE49-F238E27FC236}">
                  <a16:creationId xmlns:a16="http://schemas.microsoft.com/office/drawing/2014/main" id="{186E821D-EB15-ED8A-913D-71B1F84E74C3}"/>
                </a:ext>
              </a:extLst>
            </p:cNvPr>
            <p:cNvGrpSpPr>
              <a:grpSpLocks noGrp="1" noUngrp="1" noRot="1" noMove="1" noResize="1"/>
            </p:cNvGrpSpPr>
            <p:nvPr/>
          </p:nvGrpSpPr>
          <p:grpSpPr>
            <a:xfrm>
              <a:off x="0" y="0"/>
              <a:ext cx="12192000" cy="6858000"/>
              <a:chOff x="0" y="0"/>
              <a:chExt cx="12192000" cy="6858000"/>
            </a:xfrm>
          </p:grpSpPr>
          <p:sp>
            <p:nvSpPr>
              <p:cNvPr id="30" name="Rectangle 29">
                <a:extLst>
                  <a:ext uri="{FF2B5EF4-FFF2-40B4-BE49-F238E27FC236}">
                    <a16:creationId xmlns:a16="http://schemas.microsoft.com/office/drawing/2014/main" id="{084FA80F-6C68-ADFA-6E22-D432B8DA4376}"/>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1" name="Rectangle 30">
                <a:extLst>
                  <a:ext uri="{FF2B5EF4-FFF2-40B4-BE49-F238E27FC236}">
                    <a16:creationId xmlns:a16="http://schemas.microsoft.com/office/drawing/2014/main" id="{5716C834-40FD-9C2B-A02D-E318C257F72E}"/>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2" name="Rectangle 31">
                <a:extLst>
                  <a:ext uri="{FF2B5EF4-FFF2-40B4-BE49-F238E27FC236}">
                    <a16:creationId xmlns:a16="http://schemas.microsoft.com/office/drawing/2014/main" id="{31FA19D5-F13A-F742-72BF-ACE8F91A59A1}"/>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3" name="Rectangle 32">
                <a:extLst>
                  <a:ext uri="{FF2B5EF4-FFF2-40B4-BE49-F238E27FC236}">
                    <a16:creationId xmlns:a16="http://schemas.microsoft.com/office/drawing/2014/main" id="{4909A210-1677-0DC6-208E-4BB24F9D52E7}"/>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2" name="ADAPT GRID 12x6">
              <a:extLst>
                <a:ext uri="{FF2B5EF4-FFF2-40B4-BE49-F238E27FC236}">
                  <a16:creationId xmlns:a16="http://schemas.microsoft.com/office/drawing/2014/main" id="{19D12161-BEB1-EA10-63A0-A7FBB103828A}"/>
                </a:ext>
              </a:extLst>
            </p:cNvPr>
            <p:cNvGrpSpPr>
              <a:grpSpLocks noGrp="1" noUngrp="1" noRot="1" noMove="1" noResize="1"/>
            </p:cNvGrpSpPr>
            <p:nvPr/>
          </p:nvGrpSpPr>
          <p:grpSpPr>
            <a:xfrm>
              <a:off x="575996" y="575999"/>
              <a:ext cx="11040004" cy="5706002"/>
              <a:chOff x="575996" y="575999"/>
              <a:chExt cx="11040004" cy="5706002"/>
            </a:xfrm>
          </p:grpSpPr>
          <p:cxnSp>
            <p:nvCxnSpPr>
              <p:cNvPr id="13" name="Straight Connector 12">
                <a:extLst>
                  <a:ext uri="{FF2B5EF4-FFF2-40B4-BE49-F238E27FC236}">
                    <a16:creationId xmlns:a16="http://schemas.microsoft.com/office/drawing/2014/main" id="{254C54B2-2747-52B9-6026-2AD2F95166B7}"/>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23ECCD1B-2E57-6998-762A-DA2CC9825232}"/>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4E9E6130-B776-0ECF-A1CF-3E716AB7C5A1}"/>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AE06B3D5-2CBC-0630-C036-D0CD2754AF42}"/>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333E38B8-B50E-FC5F-6767-F2CBB028FC6F}"/>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4BF6182F-E9B4-57AD-4389-FE040D53BA35}"/>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DE5FB700-B2EF-C44A-159B-1D358817323E}"/>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445102E8-280C-B2FF-F64C-B5525944F0CD}"/>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73EC921F-AEA5-A871-CC00-BD4714B703FA}"/>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E81C7F0F-9BD3-85D0-FA56-34F607C842F4}"/>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D4E70885-51A5-A57F-5CED-D98943D0DBC9}"/>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007F3D6F-6CC0-A093-05E7-5642B056E6D6}"/>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764FA534-7AA9-4B8A-25FE-2FADD10E1197}"/>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7FF12559-196A-A2B2-163C-9749175185C0}"/>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7" name="Straight Connector 26">
                <a:extLst>
                  <a:ext uri="{FF2B5EF4-FFF2-40B4-BE49-F238E27FC236}">
                    <a16:creationId xmlns:a16="http://schemas.microsoft.com/office/drawing/2014/main" id="{9FC1B77B-3E4E-B7A1-02E4-D766A4487B4B}"/>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8" name="Straight Connector 27">
                <a:extLst>
                  <a:ext uri="{FF2B5EF4-FFF2-40B4-BE49-F238E27FC236}">
                    <a16:creationId xmlns:a16="http://schemas.microsoft.com/office/drawing/2014/main" id="{952CE777-1EDD-F483-3E16-81016E5EE4A1}"/>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9" name="Rectangle 28">
                <a:extLst>
                  <a:ext uri="{FF2B5EF4-FFF2-40B4-BE49-F238E27FC236}">
                    <a16:creationId xmlns:a16="http://schemas.microsoft.com/office/drawing/2014/main" id="{35B64304-ABA7-0F1E-5B61-98168944ABE4}"/>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grpSp>
      </p:grpSp>
      <p:sp>
        <p:nvSpPr>
          <p:cNvPr id="2" name="Text Placeholder 1">
            <a:extLst>
              <a:ext uri="{FF2B5EF4-FFF2-40B4-BE49-F238E27FC236}">
                <a16:creationId xmlns:a16="http://schemas.microsoft.com/office/drawing/2014/main" id="{D8B9C815-FF58-13F9-10C9-C9B60C853BD4}"/>
              </a:ext>
            </a:extLst>
          </p:cNvPr>
          <p:cNvSpPr>
            <a:spLocks noGrp="1"/>
          </p:cNvSpPr>
          <p:nvPr>
            <p:ph type="body" sz="quarter" idx="11"/>
          </p:nvPr>
        </p:nvSpPr>
        <p:spPr/>
        <p:txBody>
          <a:bodyPr/>
          <a:lstStyle/>
          <a:p>
            <a:r>
              <a:rPr lang="en-AU" sz="4000">
                <a:latin typeface="Helvetica"/>
                <a:cs typeface="Helvetica"/>
              </a:rPr>
              <a:t>Survey demographics</a:t>
            </a:r>
          </a:p>
          <a:p>
            <a:endParaRPr lang="en-PH"/>
          </a:p>
        </p:txBody>
      </p:sp>
    </p:spTree>
    <p:extLst>
      <p:ext uri="{BB962C8B-B14F-4D97-AF65-F5344CB8AC3E}">
        <p14:creationId xmlns:p14="http://schemas.microsoft.com/office/powerpoint/2010/main" val="665742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18B2D-46E7-6ED7-B860-56E93DA52A1C}"/>
            </a:ext>
          </a:extLst>
        </p:cNvPr>
        <p:cNvGrpSpPr/>
        <p:nvPr/>
      </p:nvGrpSpPr>
      <p:grpSpPr>
        <a:xfrm>
          <a:off x="0" y="0"/>
          <a:ext cx="0" cy="0"/>
          <a:chOff x="0" y="0"/>
          <a:chExt cx="0" cy="0"/>
        </a:xfrm>
      </p:grpSpPr>
      <p:sp>
        <p:nvSpPr>
          <p:cNvPr id="58" name="Content Placeholder 57">
            <a:extLst>
              <a:ext uri="{FF2B5EF4-FFF2-40B4-BE49-F238E27FC236}">
                <a16:creationId xmlns:a16="http://schemas.microsoft.com/office/drawing/2014/main" id="{BD1F7E2E-0545-1592-A91C-EBFEBD0E45C0}"/>
              </a:ext>
            </a:extLst>
          </p:cNvPr>
          <p:cNvSpPr>
            <a:spLocks noGrp="1"/>
          </p:cNvSpPr>
          <p:nvPr>
            <p:ph sz="quarter" idx="10"/>
          </p:nvPr>
        </p:nvSpPr>
        <p:spPr/>
        <p:txBody>
          <a:bodyPr/>
          <a:lstStyle/>
          <a:p>
            <a:r>
              <a:rPr lang="en-US"/>
              <a:t>Survey demographics: Retail organisations in 2026</a:t>
            </a:r>
          </a:p>
          <a:p>
            <a:endParaRPr lang="en-PH"/>
          </a:p>
        </p:txBody>
      </p:sp>
      <p:pic>
        <p:nvPicPr>
          <p:cNvPr id="3" name="Graphic 2">
            <a:extLst>
              <a:ext uri="{FF2B5EF4-FFF2-40B4-BE49-F238E27FC236}">
                <a16:creationId xmlns:a16="http://schemas.microsoft.com/office/drawing/2014/main" id="{D75429EE-C342-9FBB-A976-89C9809BE3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4752" y="692274"/>
            <a:ext cx="11602496" cy="5897078"/>
          </a:xfrm>
          <a:prstGeom prst="rect">
            <a:avLst/>
          </a:prstGeom>
        </p:spPr>
      </p:pic>
    </p:spTree>
    <p:extLst>
      <p:ext uri="{BB962C8B-B14F-4D97-AF65-F5344CB8AC3E}">
        <p14:creationId xmlns:p14="http://schemas.microsoft.com/office/powerpoint/2010/main" val="9620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4DEE8D46-DABC-D43C-2A60-3668D3B16CB0}"/>
              </a:ext>
            </a:extLst>
          </p:cNvPr>
          <p:cNvGrpSpPr/>
          <p:nvPr/>
        </p:nvGrpSpPr>
        <p:grpSpPr>
          <a:xfrm>
            <a:off x="517813" y="927041"/>
            <a:ext cx="4129258" cy="5003915"/>
            <a:chOff x="517813" y="783413"/>
            <a:chExt cx="4129258" cy="5003915"/>
          </a:xfrm>
        </p:grpSpPr>
        <p:sp>
          <p:nvSpPr>
            <p:cNvPr id="4" name="TextBox 3">
              <a:extLst>
                <a:ext uri="{FF2B5EF4-FFF2-40B4-BE49-F238E27FC236}">
                  <a16:creationId xmlns:a16="http://schemas.microsoft.com/office/drawing/2014/main" id="{686A975B-FF5C-3D7F-1FA7-B6720A20A049}"/>
                </a:ext>
              </a:extLst>
            </p:cNvPr>
            <p:cNvSpPr txBox="1"/>
            <p:nvPr/>
          </p:nvSpPr>
          <p:spPr>
            <a:xfrm>
              <a:off x="517813" y="1630613"/>
              <a:ext cx="3851381" cy="415671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Why does sample size matter?</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Each set of statistics is unique with measures,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distribution, variance and sample size. It is generally accepted in statistics that as sample size increases, analysts make fewer assumptions about the data, resulting in statistics that more accurately represent the truth.</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ADAPT endeavours to provide transparency of sample size, whereby we provide a source on data slides with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the number of respondents and the survey where those respondents come from. In data and insights slide decks, ADAPT usually provides some insight on the breakdown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of the demographics at the end of the slide deck. </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To protect privacy, ADAPT does not release lists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of individual respondents to surveys. </a:t>
              </a:r>
            </a:p>
          </p:txBody>
        </p:sp>
        <p:sp>
          <p:nvSpPr>
            <p:cNvPr id="3" name="Rectangle 2">
              <a:extLst>
                <a:ext uri="{FF2B5EF4-FFF2-40B4-BE49-F238E27FC236}">
                  <a16:creationId xmlns:a16="http://schemas.microsoft.com/office/drawing/2014/main" id="{FCDB4BEB-E898-C416-1F0D-8AA44DED8E6F}"/>
                </a:ext>
              </a:extLst>
            </p:cNvPr>
            <p:cNvSpPr/>
            <p:nvPr/>
          </p:nvSpPr>
          <p:spPr>
            <a:xfrm>
              <a:off x="517813" y="1091190"/>
              <a:ext cx="4129255"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Notes on sample sizes</a:t>
              </a:r>
            </a:p>
          </p:txBody>
        </p:sp>
        <p:sp>
          <p:nvSpPr>
            <p:cNvPr id="6" name="Rectangle 5">
              <a:extLst>
                <a:ext uri="{FF2B5EF4-FFF2-40B4-BE49-F238E27FC236}">
                  <a16:creationId xmlns:a16="http://schemas.microsoft.com/office/drawing/2014/main" id="{24C42335-3FD8-4EDA-2E5C-1E6001BA24EF}"/>
                </a:ext>
              </a:extLst>
            </p:cNvPr>
            <p:cNvSpPr/>
            <p:nvPr/>
          </p:nvSpPr>
          <p:spPr>
            <a:xfrm>
              <a:off x="517813" y="783413"/>
              <a:ext cx="4129258"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mn-ea"/>
                  <a:cs typeface="Helvetica"/>
                </a:rPr>
                <a:t>ADAPT Data Analytics: </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gr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525529" y="274866"/>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4636911" y="199473"/>
            <a:ext cx="7504706" cy="44337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For sector, segment and persona comparisons</a:t>
            </a: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Central limit theorem a fundamental concept in statistics that determines when a sample size is large enough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to be considered reliable. There are different formulas and some debate amongst statisticians about the appropriate sample size. For industry comparisons or other subset analyses, a sample size of ( n &gt; 20 ) is generally considered acceptable for drawing meaningful insights. This threshold aligns with common statistical practices, where a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sample size of 20 to 30 is generally the minimum needed to assume a normal distribution of the data.</a:t>
            </a: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Sample sizes below 20, but equal to or greater than 15</a:t>
            </a:r>
            <a:endParaRPr kumimoji="0" lang="en-AU" sz="1100" b="0"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When the sample size is between 15 and 20, while not fully representative, it can still offer valuable insights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into trends. These statistics should be viewed as indicative, highlighting general directions in industry efforts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or barriers to investment but treated with some caution due to the smaller number of observations. </a:t>
            </a:r>
            <a:endParaRPr kumimoji="0" lang="en-AU" sz="1100" b="1"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Sample sizes less than 15, but greater or equal to 10</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For samples between 10 and 15, the data provides a snapshot guideline only. While such small samples can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show early trends, it's important to recognise that this does not guarantee future respondents will reflect the same trends. For instance, while 100% of respondents in a sample of 10 might invest in AI, it would be unrealistic to assume this pattern will hold as the sample size grows. However, if the sample size increases to 20, it is unlikely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that the trend will change drastically, and the next 10 respondents will have no investment.</a:t>
            </a:r>
          </a:p>
        </p:txBody>
      </p:sp>
      <p:pic>
        <p:nvPicPr>
          <p:cNvPr id="1026" name="Picture 2" descr="Output image">
            <a:extLst>
              <a:ext uri="{FF2B5EF4-FFF2-40B4-BE49-F238E27FC236}">
                <a16:creationId xmlns:a16="http://schemas.microsoft.com/office/drawing/2014/main" id="{D892AF15-2132-86E8-5C67-A1936113F1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6501" y="4761268"/>
            <a:ext cx="3442247" cy="1937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934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4C42335-3FD8-4EDA-2E5C-1E6001BA24EF}"/>
              </a:ext>
            </a:extLst>
          </p:cNvPr>
          <p:cNvSpPr/>
          <p:nvPr/>
        </p:nvSpPr>
        <p:spPr>
          <a:xfrm>
            <a:off x="643103" y="986390"/>
            <a:ext cx="2763287"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Calibri" panose="020F0502020204030204"/>
                <a:cs typeface="Helvetica"/>
              </a:rPr>
              <a:t>About ADAPT</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pic>
        <p:nvPicPr>
          <p:cNvPr id="3" name="Graphic 2">
            <a:extLst>
              <a:ext uri="{FF2B5EF4-FFF2-40B4-BE49-F238E27FC236}">
                <a16:creationId xmlns:a16="http://schemas.microsoft.com/office/drawing/2014/main" id="{F1C1DFBE-8AAE-184B-85F3-C420829F21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6448" y="4101711"/>
            <a:ext cx="1102737" cy="263521"/>
          </a:xfrm>
          <a:prstGeom prst="rect">
            <a:avLst/>
          </a:prstGeom>
        </p:spPr>
      </p:pic>
      <p:cxnSp>
        <p:nvCxnSpPr>
          <p:cNvPr id="12" name="Straight Connector 11">
            <a:extLst>
              <a:ext uri="{FF2B5EF4-FFF2-40B4-BE49-F238E27FC236}">
                <a16:creationId xmlns:a16="http://schemas.microsoft.com/office/drawing/2014/main" id="{4DF16FEA-89C2-7EF9-2A3F-98C32E5C8F99}"/>
              </a:ext>
            </a:extLst>
          </p:cNvPr>
          <p:cNvCxnSpPr>
            <a:cxnSpLocks/>
          </p:cNvCxnSpPr>
          <p:nvPr/>
        </p:nvCxnSpPr>
        <p:spPr>
          <a:xfrm>
            <a:off x="736304" y="5004079"/>
            <a:ext cx="11130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4914B63C-7808-584A-C0F5-F8C7596A708F}"/>
              </a:ext>
            </a:extLst>
          </p:cNvPr>
          <p:cNvSpPr/>
          <p:nvPr/>
        </p:nvSpPr>
        <p:spPr>
          <a:xfrm>
            <a:off x="643103" y="4510264"/>
            <a:ext cx="2903965" cy="33380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30000" noProof="0">
                <a:ln>
                  <a:noFill/>
                </a:ln>
                <a:solidFill>
                  <a:srgbClr val="000000"/>
                </a:solidFill>
                <a:effectLst/>
                <a:uLnTx/>
                <a:uFillTx/>
                <a:latin typeface="Helvetica Neue" panose="02000503000000020004" pitchFamily="2"/>
                <a:ea typeface="+mn-ea"/>
                <a:cs typeface="+mn-cs"/>
              </a:rPr>
              <a:t>adapt.com.au   |   hello@adapt.com.au  </a:t>
            </a:r>
          </a:p>
        </p:txBody>
      </p:sp>
      <p:sp>
        <p:nvSpPr>
          <p:cNvPr id="2" name="TextBox 1">
            <a:extLst>
              <a:ext uri="{FF2B5EF4-FFF2-40B4-BE49-F238E27FC236}">
                <a16:creationId xmlns:a16="http://schemas.microsoft.com/office/drawing/2014/main" id="{A5D71141-9890-C21A-07E0-7CA9BFD79C8C}"/>
              </a:ext>
            </a:extLst>
          </p:cNvPr>
          <p:cNvSpPr txBox="1"/>
          <p:nvPr/>
        </p:nvSpPr>
        <p:spPr>
          <a:xfrm>
            <a:off x="643103" y="1419222"/>
            <a:ext cx="7897996" cy="199965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ADAPT is a specialist Research &amp; Advisory firm providing local market insights and benchmarking data </a:t>
            </a:r>
            <a:b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b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to Australia and New Zealand’s senior technology and business community.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Since 2011, we’ve been empowering the leaders of the region’s top enterprise and government organisations </a:t>
            </a:r>
            <a:b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b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to stay at the forefront of modern trends and build for the future. Our industry leading conferences, private roundtable events and custom research projects equip business leaders with the knowledge, relationships, inspiration and tools they need to make better strategic decisions.</a:t>
            </a:r>
          </a:p>
        </p:txBody>
      </p:sp>
      <p:sp>
        <p:nvSpPr>
          <p:cNvPr id="7" name="TextBox 6">
            <a:extLst>
              <a:ext uri="{FF2B5EF4-FFF2-40B4-BE49-F238E27FC236}">
                <a16:creationId xmlns:a16="http://schemas.microsoft.com/office/drawing/2014/main" id="{15FED3C1-DC81-FA3E-F2A5-917737CFEFF8}"/>
              </a:ext>
            </a:extLst>
          </p:cNvPr>
          <p:cNvSpPr txBox="1"/>
          <p:nvPr/>
        </p:nvSpPr>
        <p:spPr>
          <a:xfrm>
            <a:off x="653150" y="5117644"/>
            <a:ext cx="11254145" cy="156966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Data Validation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Results contained in this report (Report) are based on survey responses as provided by our clients and publicly available information. ADAPT does not subject the data contained in the Report to audit or review procedures or any other testing to validate the accuracy or reasonableness of the data provided by the participating clients. While we do not manipulate the survey responses, we do make an effort to identify outlier data or conflicting results that could lead to misinterpretations before the preparation of the Report.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Intended Use of the Report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is designed to help technology executives in Australia and New Zealand make independent decisions regarding financial, resourcing and operational performance matters. The information and data contained in the Report are provided as is and are for information purposes only. They are not intended or implied to be recommendations and in no event will ADAPT be liable for any decisions or actions taken in reliance of the results obtained through the use of the information and/or data contained in the Report.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Research MSA and Privacy Policy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and any other information provided by ADAPT is subject to the Research and Advisory Master Services Agreement and the ADAPT Privacy Policy.</a:t>
            </a:r>
          </a:p>
        </p:txBody>
      </p:sp>
    </p:spTree>
    <p:extLst>
      <p:ext uri="{BB962C8B-B14F-4D97-AF65-F5344CB8AC3E}">
        <p14:creationId xmlns:p14="http://schemas.microsoft.com/office/powerpoint/2010/main" val="3133465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950287" y="1900427"/>
            <a:ext cx="2425700" cy="1005205"/>
          </a:xfrm>
          <a:prstGeom prst="rect">
            <a:avLst/>
          </a:prstGeom>
        </p:spPr>
        <p:txBody>
          <a:bodyPr vert="horz" wrap="square" lIns="0" tIns="12700" rIns="0" bIns="0" rtlCol="0">
            <a:spAutoFit/>
          </a:bodyPr>
          <a:lstStyle/>
          <a:p>
            <a:pPr marL="12700" marR="101028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Live</a:t>
            </a:r>
            <a:r>
              <a:rPr kumimoji="0" lang="en-AU" sz="1400" b="1" i="0" u="none" strike="noStrike" kern="1200" cap="none" spc="-8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Access</a:t>
            </a:r>
            <a:r>
              <a:rPr kumimoji="0" lang="en-AU" sz="1400" b="1"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to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400" b="1"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32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Through</a:t>
            </a:r>
            <a:r>
              <a:rPr kumimoji="0" lang="en-AU" sz="1200" b="0" i="0" u="none" strike="noStrike" kern="1200" cap="none" spc="-5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live</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market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briefings</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Q&amp;A</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sessions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4" name="object 4"/>
          <p:cNvSpPr txBox="1"/>
          <p:nvPr/>
        </p:nvSpPr>
        <p:spPr>
          <a:xfrm>
            <a:off x="8950287" y="3543300"/>
            <a:ext cx="2340610" cy="993140"/>
          </a:xfrm>
          <a:prstGeom prst="rect">
            <a:avLst/>
          </a:prstGeom>
        </p:spPr>
        <p:txBody>
          <a:bodyPr vert="horz" wrap="square" lIns="0" tIns="12700" rIns="0" bIns="0" rtlCol="0">
            <a:spAutoFit/>
          </a:bodyPr>
          <a:lstStyle/>
          <a:p>
            <a:pPr marL="12700" marR="80962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Bespoke</a:t>
            </a:r>
            <a:r>
              <a:rPr kumimoji="0" lang="en-AU" sz="1400" b="1" i="0" u="none" strike="noStrike" kern="1200" cap="none" spc="-9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400" b="1" i="0" u="none" strike="noStrike" kern="1200" cap="none" spc="-6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Data</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Receive</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custom</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cuts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proprietary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data.</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5" name="object 5"/>
          <p:cNvSpPr txBox="1"/>
          <p:nvPr/>
        </p:nvSpPr>
        <p:spPr>
          <a:xfrm>
            <a:off x="8950287" y="5164835"/>
            <a:ext cx="2402840" cy="1227455"/>
          </a:xfrm>
          <a:prstGeom prst="rect">
            <a:avLst/>
          </a:prstGeom>
        </p:spPr>
        <p:txBody>
          <a:bodyPr vert="horz" wrap="square" lIns="0" tIns="12700" rIns="0" bIns="0" rtlCol="0">
            <a:spAutoFit/>
          </a:bodyPr>
          <a:lstStyle/>
          <a:p>
            <a:pPr marL="12700" marR="102235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Leverage</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kumimoji="0" lang="en-AU" sz="1200" b="0" i="0" u="none" strike="noStrike" kern="1200" cap="none" spc="7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a:t>
            </a:r>
            <a:r>
              <a:rPr kumimoji="0" lang="en-AU" sz="1200" b="0" i="0" u="none" strike="noStrike" kern="1200" cap="none" spc="7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with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to</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help</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validate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strategies.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6" name="object 6"/>
          <p:cNvSpPr txBox="1"/>
          <p:nvPr/>
        </p:nvSpPr>
        <p:spPr>
          <a:xfrm>
            <a:off x="4852250" y="1825582"/>
            <a:ext cx="2148205" cy="1029064"/>
          </a:xfrm>
          <a:prstGeom prst="rect">
            <a:avLst/>
          </a:prstGeom>
        </p:spPr>
        <p:txBody>
          <a:bodyPr vert="horz" wrap="square" lIns="0" tIns="31750" rIns="0" bIns="0" rtlCol="0">
            <a:spAutoFit/>
          </a:bodyPr>
          <a:lstStyle/>
          <a:p>
            <a:pPr marL="12700" marR="5080" lvl="0" indent="0" algn="l" defTabSz="914400" rtl="0" eaLnBrk="1" fontAlgn="auto" latinLnBrk="0" hangingPunct="1">
              <a:lnSpc>
                <a:spcPct val="133200"/>
              </a:lnSpc>
              <a:spcBef>
                <a:spcPts val="25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Market</a:t>
            </a:r>
            <a:r>
              <a:rPr kumimoji="0" lang="en-AU" sz="1400" b="1"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Trend</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Reports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Access</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library</a:t>
            </a:r>
            <a:r>
              <a:rPr kumimoji="0" lang="en-AU" sz="1200" b="0"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of</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fact-</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based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actionable</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insights,</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deep</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dives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on</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ANZ</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business</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&amp;</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IT</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trends.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7" name="object 7"/>
          <p:cNvSpPr txBox="1"/>
          <p:nvPr/>
        </p:nvSpPr>
        <p:spPr>
          <a:xfrm>
            <a:off x="945305" y="5164835"/>
            <a:ext cx="2710180" cy="1227455"/>
          </a:xfrm>
          <a:prstGeom prst="rect">
            <a:avLst/>
          </a:prstGeom>
        </p:spPr>
        <p:txBody>
          <a:bodyPr vert="horz" wrap="square" lIns="0" tIns="12700" rIns="0" bIns="0" rtlCol="0">
            <a:spAutoFit/>
          </a:bodyPr>
          <a:lstStyle/>
          <a:p>
            <a:pPr marL="12700" marR="114935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Premier</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Executive Community</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Unlock</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access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to</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our</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exclusive</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network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Australia’s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leading</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technology</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business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executives.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8" name="object 8"/>
          <p:cNvSpPr txBox="1"/>
          <p:nvPr/>
        </p:nvSpPr>
        <p:spPr>
          <a:xfrm>
            <a:off x="4852250" y="5164835"/>
            <a:ext cx="2667000" cy="1227455"/>
          </a:xfrm>
          <a:prstGeom prst="rect">
            <a:avLst/>
          </a:prstGeom>
        </p:spPr>
        <p:txBody>
          <a:bodyPr vert="horz" wrap="square" lIns="0" tIns="12700" rIns="0" bIns="0" rtlCol="0">
            <a:spAutoFit/>
          </a:bodyPr>
          <a:lstStyle/>
          <a:p>
            <a:pPr marL="12700" marR="27241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kumimoji="0" lang="en-AU" sz="1400" b="1"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Account</a:t>
            </a:r>
            <a:r>
              <a:rPr kumimoji="0" lang="en-AU" sz="1400" b="1"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Manager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&amp;</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Impact</a:t>
            </a:r>
            <a:r>
              <a:rPr kumimoji="0" lang="en-AU" sz="1400" b="1" i="0" u="none" strike="noStrike" kern="1200" cap="none" spc="-6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Assessments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just"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Account</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Manager</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will</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ensure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team</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are getting</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the</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most</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out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subscription.</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9" name="object 9"/>
          <p:cNvSpPr txBox="1"/>
          <p:nvPr/>
        </p:nvSpPr>
        <p:spPr>
          <a:xfrm>
            <a:off x="945305" y="1900427"/>
            <a:ext cx="2847975" cy="1005205"/>
          </a:xfrm>
          <a:prstGeom prst="rect">
            <a:avLst/>
          </a:prstGeom>
        </p:spPr>
        <p:txBody>
          <a:bodyPr vert="horz" wrap="square" lIns="0" tIns="12700" rIns="0" bIns="0" rtlCol="0">
            <a:spAutoFit/>
          </a:bodyPr>
          <a:lstStyle/>
          <a:p>
            <a:pPr marL="12700" marR="109347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Community</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Case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Studies</a:t>
            </a:r>
            <a:r>
              <a:rPr kumimoji="0" lang="en-AU" sz="1400" b="1"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&amp;</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Interviews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32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Case studies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detailing</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the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successes</a:t>
            </a:r>
            <a:r>
              <a:rPr kumimoji="0" lang="en-AU" sz="1200" b="0" i="0" u="none" strike="noStrike" kern="1200" cap="none" spc="50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and</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challenges</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of</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projects</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and</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initiatives.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0" name="object 10"/>
          <p:cNvSpPr txBox="1"/>
          <p:nvPr/>
        </p:nvSpPr>
        <p:spPr>
          <a:xfrm>
            <a:off x="945305" y="3543300"/>
            <a:ext cx="2774950" cy="993140"/>
          </a:xfrm>
          <a:prstGeom prst="rect">
            <a:avLst/>
          </a:prstGeom>
        </p:spPr>
        <p:txBody>
          <a:bodyPr vert="horz" wrap="square" lIns="0" tIns="12700" rIns="0" bIns="0" rtlCol="0">
            <a:spAutoFit/>
          </a:bodyPr>
          <a:lstStyle/>
          <a:p>
            <a:pPr marL="12700" marR="146431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Downloadable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Data</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&amp;</a:t>
            </a:r>
            <a:r>
              <a:rPr kumimoji="0" lang="en-AU" sz="1400" b="1"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Insights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Elevate</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your</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business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cases</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with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downloadable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market</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and</a:t>
            </a:r>
            <a:r>
              <a:rPr kumimoji="0" lang="en-AU" sz="1200" b="0"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industry</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data.</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1" name="object 11"/>
          <p:cNvSpPr txBox="1"/>
          <p:nvPr/>
        </p:nvSpPr>
        <p:spPr>
          <a:xfrm>
            <a:off x="4852250" y="3543300"/>
            <a:ext cx="3020695" cy="993140"/>
          </a:xfrm>
          <a:prstGeom prst="rect">
            <a:avLst/>
          </a:prstGeom>
        </p:spPr>
        <p:txBody>
          <a:bodyPr vert="horz" wrap="square" lIns="0" tIns="12700" rIns="0" bIns="0" rtlCol="0">
            <a:spAutoFit/>
          </a:bodyPr>
          <a:lstStyle/>
          <a:p>
            <a:pPr marL="12700" marR="169926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Industry</a:t>
            </a:r>
            <a:r>
              <a:rPr kumimoji="0" lang="en-AU" sz="1400" b="1"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Expert Presentations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Watch keynotes</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or read</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distilled</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1-page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executive</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summaries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from</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our</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Edge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Events.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2" name="object 12"/>
          <p:cNvSpPr txBox="1"/>
          <p:nvPr/>
        </p:nvSpPr>
        <p:spPr>
          <a:xfrm>
            <a:off x="9245866" y="6590467"/>
            <a:ext cx="2788285" cy="159018"/>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AU" sz="950" b="0" i="1" u="none" strike="noStrike" kern="1200" cap="none" spc="-25" normalizeH="0" baseline="0" noProof="0">
                <a:ln>
                  <a:noFill/>
                </a:ln>
                <a:solidFill>
                  <a:srgbClr val="3B3838"/>
                </a:solidFill>
                <a:effectLst/>
                <a:uLnTx/>
                <a:uFillTx/>
                <a:latin typeface="Arial"/>
                <a:ea typeface="+mn-ea"/>
                <a:cs typeface="Arial"/>
              </a:rPr>
              <a:t>*Inclusions</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40" normalizeH="0" baseline="0" noProof="0">
                <a:ln>
                  <a:noFill/>
                </a:ln>
                <a:solidFill>
                  <a:srgbClr val="3B3838"/>
                </a:solidFill>
                <a:effectLst/>
                <a:uLnTx/>
                <a:uFillTx/>
                <a:latin typeface="Arial"/>
                <a:ea typeface="+mn-ea"/>
                <a:cs typeface="Arial"/>
              </a:rPr>
              <a:t>may</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25" normalizeH="0" baseline="0" noProof="0">
                <a:ln>
                  <a:noFill/>
                </a:ln>
                <a:solidFill>
                  <a:srgbClr val="3B3838"/>
                </a:solidFill>
                <a:effectLst/>
                <a:uLnTx/>
                <a:uFillTx/>
                <a:latin typeface="Arial"/>
                <a:ea typeface="+mn-ea"/>
                <a:cs typeface="Arial"/>
              </a:rPr>
              <a:t>vary</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10" normalizeH="0" baseline="0" noProof="0">
                <a:ln>
                  <a:noFill/>
                </a:ln>
                <a:solidFill>
                  <a:srgbClr val="3B3838"/>
                </a:solidFill>
                <a:effectLst/>
                <a:uLnTx/>
                <a:uFillTx/>
                <a:latin typeface="Arial"/>
                <a:ea typeface="+mn-ea"/>
                <a:cs typeface="Arial"/>
              </a:rPr>
              <a:t>depending</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20" normalizeH="0" baseline="0" noProof="0">
                <a:ln>
                  <a:noFill/>
                </a:ln>
                <a:solidFill>
                  <a:srgbClr val="3B3838"/>
                </a:solidFill>
                <a:effectLst/>
                <a:uLnTx/>
                <a:uFillTx/>
                <a:latin typeface="Arial"/>
                <a:ea typeface="+mn-ea"/>
                <a:cs typeface="Arial"/>
              </a:rPr>
              <a:t>on</a:t>
            </a:r>
            <a:r>
              <a:rPr kumimoji="0" lang="en-AU" sz="950" b="0" i="1" u="none" strike="noStrike" kern="1200" cap="none" spc="0" normalizeH="0" baseline="0" noProof="0">
                <a:ln>
                  <a:noFill/>
                </a:ln>
                <a:solidFill>
                  <a:srgbClr val="3B3838"/>
                </a:solidFill>
                <a:effectLst/>
                <a:uLnTx/>
                <a:uFillTx/>
                <a:latin typeface="Arial"/>
                <a:ea typeface="+mn-ea"/>
                <a:cs typeface="Arial"/>
              </a:rPr>
              <a:t> </a:t>
            </a:r>
            <a:r>
              <a:rPr kumimoji="0" lang="en-AU" sz="950" b="0" i="1" u="none" strike="noStrike" kern="1200" cap="none" spc="-20" normalizeH="0" baseline="0" noProof="0">
                <a:ln>
                  <a:noFill/>
                </a:ln>
                <a:solidFill>
                  <a:srgbClr val="3B3838"/>
                </a:solidFill>
                <a:effectLst/>
                <a:uLnTx/>
                <a:uFillTx/>
                <a:latin typeface="Arial"/>
                <a:ea typeface="+mn-ea"/>
                <a:cs typeface="Arial"/>
              </a:rPr>
              <a:t>subscription</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10" normalizeH="0" baseline="0" noProof="0">
                <a:ln>
                  <a:noFill/>
                </a:ln>
                <a:solidFill>
                  <a:srgbClr val="3B3838"/>
                </a:solidFill>
                <a:effectLst/>
                <a:uLnTx/>
                <a:uFillTx/>
                <a:latin typeface="Arial"/>
                <a:ea typeface="+mn-ea"/>
                <a:cs typeface="Arial"/>
              </a:rPr>
              <a:t>level.</a:t>
            </a:r>
            <a:endParaRPr kumimoji="0" lang="en-AU" sz="950" b="0" i="0" u="none" strike="noStrike" kern="1200" cap="none" spc="0" normalizeH="0" baseline="0" noProof="0">
              <a:ln>
                <a:noFill/>
              </a:ln>
              <a:solidFill>
                <a:prstClr val="black"/>
              </a:solidFill>
              <a:effectLst/>
              <a:uLnTx/>
              <a:uFillTx/>
              <a:latin typeface="Arial"/>
              <a:ea typeface="+mn-ea"/>
              <a:cs typeface="Arial"/>
            </a:endParaRPr>
          </a:p>
        </p:txBody>
      </p:sp>
      <p:grpSp>
        <p:nvGrpSpPr>
          <p:cNvPr id="13" name="object 13"/>
          <p:cNvGrpSpPr/>
          <p:nvPr/>
        </p:nvGrpSpPr>
        <p:grpSpPr>
          <a:xfrm>
            <a:off x="656730" y="1947100"/>
            <a:ext cx="8185150" cy="180340"/>
            <a:chOff x="656730" y="1947100"/>
            <a:chExt cx="8185150" cy="180340"/>
          </a:xfrm>
        </p:grpSpPr>
        <p:pic>
          <p:nvPicPr>
            <p:cNvPr id="14" name="object 14"/>
            <p:cNvPicPr/>
            <p:nvPr/>
          </p:nvPicPr>
          <p:blipFill>
            <a:blip r:embed="rId7" cstate="print"/>
            <a:stretch>
              <a:fillRect/>
            </a:stretch>
          </p:blipFill>
          <p:spPr>
            <a:xfrm>
              <a:off x="656730" y="1947100"/>
              <a:ext cx="179999" cy="179997"/>
            </a:xfrm>
            <a:prstGeom prst="rect">
              <a:avLst/>
            </a:prstGeom>
          </p:spPr>
        </p:pic>
        <p:pic>
          <p:nvPicPr>
            <p:cNvPr id="15" name="object 15"/>
            <p:cNvPicPr/>
            <p:nvPr/>
          </p:nvPicPr>
          <p:blipFill>
            <a:blip r:embed="rId8" cstate="print"/>
            <a:stretch>
              <a:fillRect/>
            </a:stretch>
          </p:blipFill>
          <p:spPr>
            <a:xfrm>
              <a:off x="701040" y="1990344"/>
              <a:ext cx="94487" cy="94487"/>
            </a:xfrm>
            <a:prstGeom prst="rect">
              <a:avLst/>
            </a:prstGeom>
          </p:spPr>
        </p:pic>
        <p:pic>
          <p:nvPicPr>
            <p:cNvPr id="16" name="object 16"/>
            <p:cNvPicPr/>
            <p:nvPr/>
          </p:nvPicPr>
          <p:blipFill>
            <a:blip r:embed="rId7" cstate="print"/>
            <a:stretch>
              <a:fillRect/>
            </a:stretch>
          </p:blipFill>
          <p:spPr>
            <a:xfrm>
              <a:off x="4567643" y="1947100"/>
              <a:ext cx="180009" cy="179997"/>
            </a:xfrm>
            <a:prstGeom prst="rect">
              <a:avLst/>
            </a:prstGeom>
          </p:spPr>
        </p:pic>
        <p:pic>
          <p:nvPicPr>
            <p:cNvPr id="17" name="object 17"/>
            <p:cNvPicPr/>
            <p:nvPr/>
          </p:nvPicPr>
          <p:blipFill>
            <a:blip r:embed="rId9" cstate="print"/>
            <a:stretch>
              <a:fillRect/>
            </a:stretch>
          </p:blipFill>
          <p:spPr>
            <a:xfrm>
              <a:off x="4611624" y="1990344"/>
              <a:ext cx="94487" cy="94487"/>
            </a:xfrm>
            <a:prstGeom prst="rect">
              <a:avLst/>
            </a:prstGeom>
          </p:spPr>
        </p:pic>
        <p:pic>
          <p:nvPicPr>
            <p:cNvPr id="18" name="object 18"/>
            <p:cNvPicPr/>
            <p:nvPr/>
          </p:nvPicPr>
          <p:blipFill>
            <a:blip r:embed="rId10" cstate="print"/>
            <a:stretch>
              <a:fillRect/>
            </a:stretch>
          </p:blipFill>
          <p:spPr>
            <a:xfrm>
              <a:off x="8661691" y="1947100"/>
              <a:ext cx="179997" cy="179997"/>
            </a:xfrm>
            <a:prstGeom prst="rect">
              <a:avLst/>
            </a:prstGeom>
          </p:spPr>
        </p:pic>
        <p:pic>
          <p:nvPicPr>
            <p:cNvPr id="19" name="object 19"/>
            <p:cNvPicPr/>
            <p:nvPr/>
          </p:nvPicPr>
          <p:blipFill>
            <a:blip r:embed="rId11" cstate="print"/>
            <a:stretch>
              <a:fillRect/>
            </a:stretch>
          </p:blipFill>
          <p:spPr>
            <a:xfrm>
              <a:off x="8705087" y="1990344"/>
              <a:ext cx="94488" cy="94487"/>
            </a:xfrm>
            <a:prstGeom prst="rect">
              <a:avLst/>
            </a:prstGeom>
          </p:spPr>
        </p:pic>
      </p:grpSp>
      <p:grpSp>
        <p:nvGrpSpPr>
          <p:cNvPr id="20" name="object 20"/>
          <p:cNvGrpSpPr/>
          <p:nvPr/>
        </p:nvGrpSpPr>
        <p:grpSpPr>
          <a:xfrm>
            <a:off x="656730" y="3595674"/>
            <a:ext cx="180340" cy="180340"/>
            <a:chOff x="656730" y="3595674"/>
            <a:chExt cx="180340" cy="180340"/>
          </a:xfrm>
        </p:grpSpPr>
        <p:pic>
          <p:nvPicPr>
            <p:cNvPr id="21" name="object 21"/>
            <p:cNvPicPr/>
            <p:nvPr/>
          </p:nvPicPr>
          <p:blipFill>
            <a:blip r:embed="rId12" cstate="print"/>
            <a:stretch>
              <a:fillRect/>
            </a:stretch>
          </p:blipFill>
          <p:spPr>
            <a:xfrm>
              <a:off x="656730" y="3595674"/>
              <a:ext cx="179999" cy="179997"/>
            </a:xfrm>
            <a:prstGeom prst="rect">
              <a:avLst/>
            </a:prstGeom>
          </p:spPr>
        </p:pic>
        <p:pic>
          <p:nvPicPr>
            <p:cNvPr id="22" name="object 22"/>
            <p:cNvPicPr/>
            <p:nvPr/>
          </p:nvPicPr>
          <p:blipFill>
            <a:blip r:embed="rId13" cstate="print"/>
            <a:stretch>
              <a:fillRect/>
            </a:stretch>
          </p:blipFill>
          <p:spPr>
            <a:xfrm>
              <a:off x="701040" y="3639311"/>
              <a:ext cx="94487" cy="94487"/>
            </a:xfrm>
            <a:prstGeom prst="rect">
              <a:avLst/>
            </a:prstGeom>
          </p:spPr>
        </p:pic>
      </p:grpSp>
      <p:grpSp>
        <p:nvGrpSpPr>
          <p:cNvPr id="23" name="object 23"/>
          <p:cNvGrpSpPr/>
          <p:nvPr/>
        </p:nvGrpSpPr>
        <p:grpSpPr>
          <a:xfrm>
            <a:off x="656730" y="5205095"/>
            <a:ext cx="180340" cy="180340"/>
            <a:chOff x="656730" y="5205095"/>
            <a:chExt cx="180340" cy="180340"/>
          </a:xfrm>
        </p:grpSpPr>
        <p:pic>
          <p:nvPicPr>
            <p:cNvPr id="24" name="object 24"/>
            <p:cNvPicPr/>
            <p:nvPr/>
          </p:nvPicPr>
          <p:blipFill>
            <a:blip r:embed="rId7" cstate="print"/>
            <a:stretch>
              <a:fillRect/>
            </a:stretch>
          </p:blipFill>
          <p:spPr>
            <a:xfrm>
              <a:off x="656730" y="5205095"/>
              <a:ext cx="179999" cy="179997"/>
            </a:xfrm>
            <a:prstGeom prst="rect">
              <a:avLst/>
            </a:prstGeom>
          </p:spPr>
        </p:pic>
        <p:pic>
          <p:nvPicPr>
            <p:cNvPr id="25" name="object 25"/>
            <p:cNvPicPr/>
            <p:nvPr/>
          </p:nvPicPr>
          <p:blipFill>
            <a:blip r:embed="rId14" cstate="print"/>
            <a:stretch>
              <a:fillRect/>
            </a:stretch>
          </p:blipFill>
          <p:spPr>
            <a:xfrm>
              <a:off x="701040" y="5248656"/>
              <a:ext cx="94487" cy="94487"/>
            </a:xfrm>
            <a:prstGeom prst="rect">
              <a:avLst/>
            </a:prstGeom>
          </p:spPr>
        </p:pic>
      </p:grpSp>
      <p:sp>
        <p:nvSpPr>
          <p:cNvPr id="26" name="object 26"/>
          <p:cNvSpPr/>
          <p:nvPr/>
        </p:nvSpPr>
        <p:spPr>
          <a:xfrm>
            <a:off x="-6" y="3269208"/>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object 27"/>
          <p:cNvSpPr/>
          <p:nvPr/>
        </p:nvSpPr>
        <p:spPr>
          <a:xfrm>
            <a:off x="-6" y="4861115"/>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8" name="object 28"/>
          <p:cNvGrpSpPr/>
          <p:nvPr/>
        </p:nvGrpSpPr>
        <p:grpSpPr>
          <a:xfrm>
            <a:off x="4567644" y="3595674"/>
            <a:ext cx="180340" cy="180340"/>
            <a:chOff x="4567644" y="3595674"/>
            <a:chExt cx="180340" cy="180340"/>
          </a:xfrm>
        </p:grpSpPr>
        <p:pic>
          <p:nvPicPr>
            <p:cNvPr id="29" name="object 29"/>
            <p:cNvPicPr/>
            <p:nvPr/>
          </p:nvPicPr>
          <p:blipFill>
            <a:blip r:embed="rId12" cstate="print"/>
            <a:stretch>
              <a:fillRect/>
            </a:stretch>
          </p:blipFill>
          <p:spPr>
            <a:xfrm>
              <a:off x="4567644" y="3595674"/>
              <a:ext cx="180009" cy="179997"/>
            </a:xfrm>
            <a:prstGeom prst="rect">
              <a:avLst/>
            </a:prstGeom>
          </p:spPr>
        </p:pic>
        <p:pic>
          <p:nvPicPr>
            <p:cNvPr id="30" name="object 30"/>
            <p:cNvPicPr/>
            <p:nvPr/>
          </p:nvPicPr>
          <p:blipFill>
            <a:blip r:embed="rId15" cstate="print"/>
            <a:stretch>
              <a:fillRect/>
            </a:stretch>
          </p:blipFill>
          <p:spPr>
            <a:xfrm>
              <a:off x="4611624" y="3639311"/>
              <a:ext cx="94487" cy="94487"/>
            </a:xfrm>
            <a:prstGeom prst="rect">
              <a:avLst/>
            </a:prstGeom>
          </p:spPr>
        </p:pic>
      </p:grpSp>
      <p:grpSp>
        <p:nvGrpSpPr>
          <p:cNvPr id="31" name="object 31"/>
          <p:cNvGrpSpPr/>
          <p:nvPr/>
        </p:nvGrpSpPr>
        <p:grpSpPr>
          <a:xfrm>
            <a:off x="4567644" y="5205095"/>
            <a:ext cx="180340" cy="180340"/>
            <a:chOff x="4567644" y="5205095"/>
            <a:chExt cx="180340" cy="180340"/>
          </a:xfrm>
        </p:grpSpPr>
        <p:pic>
          <p:nvPicPr>
            <p:cNvPr id="32" name="object 32"/>
            <p:cNvPicPr/>
            <p:nvPr/>
          </p:nvPicPr>
          <p:blipFill>
            <a:blip r:embed="rId7" cstate="print"/>
            <a:stretch>
              <a:fillRect/>
            </a:stretch>
          </p:blipFill>
          <p:spPr>
            <a:xfrm>
              <a:off x="4567644" y="5205095"/>
              <a:ext cx="180009" cy="179997"/>
            </a:xfrm>
            <a:prstGeom prst="rect">
              <a:avLst/>
            </a:prstGeom>
          </p:spPr>
        </p:pic>
        <p:pic>
          <p:nvPicPr>
            <p:cNvPr id="33" name="object 33"/>
            <p:cNvPicPr/>
            <p:nvPr/>
          </p:nvPicPr>
          <p:blipFill>
            <a:blip r:embed="rId16" cstate="print"/>
            <a:stretch>
              <a:fillRect/>
            </a:stretch>
          </p:blipFill>
          <p:spPr>
            <a:xfrm>
              <a:off x="4611624" y="5248656"/>
              <a:ext cx="94487" cy="94487"/>
            </a:xfrm>
            <a:prstGeom prst="rect">
              <a:avLst/>
            </a:prstGeom>
          </p:spPr>
        </p:pic>
      </p:grpSp>
      <p:grpSp>
        <p:nvGrpSpPr>
          <p:cNvPr id="34" name="object 34"/>
          <p:cNvGrpSpPr/>
          <p:nvPr/>
        </p:nvGrpSpPr>
        <p:grpSpPr>
          <a:xfrm>
            <a:off x="8661692" y="3595674"/>
            <a:ext cx="180340" cy="180340"/>
            <a:chOff x="8661692" y="3595674"/>
            <a:chExt cx="180340" cy="180340"/>
          </a:xfrm>
        </p:grpSpPr>
        <p:pic>
          <p:nvPicPr>
            <p:cNvPr id="35" name="object 35"/>
            <p:cNvPicPr/>
            <p:nvPr/>
          </p:nvPicPr>
          <p:blipFill>
            <a:blip r:embed="rId17" cstate="print"/>
            <a:stretch>
              <a:fillRect/>
            </a:stretch>
          </p:blipFill>
          <p:spPr>
            <a:xfrm>
              <a:off x="8661692" y="3595674"/>
              <a:ext cx="179997" cy="179997"/>
            </a:xfrm>
            <a:prstGeom prst="rect">
              <a:avLst/>
            </a:prstGeom>
          </p:spPr>
        </p:pic>
        <p:pic>
          <p:nvPicPr>
            <p:cNvPr id="36" name="object 36"/>
            <p:cNvPicPr/>
            <p:nvPr/>
          </p:nvPicPr>
          <p:blipFill>
            <a:blip r:embed="rId18" cstate="print"/>
            <a:stretch>
              <a:fillRect/>
            </a:stretch>
          </p:blipFill>
          <p:spPr>
            <a:xfrm>
              <a:off x="8705088" y="3639311"/>
              <a:ext cx="94488" cy="94487"/>
            </a:xfrm>
            <a:prstGeom prst="rect">
              <a:avLst/>
            </a:prstGeom>
          </p:spPr>
        </p:pic>
      </p:grpSp>
      <p:grpSp>
        <p:nvGrpSpPr>
          <p:cNvPr id="37" name="object 37"/>
          <p:cNvGrpSpPr/>
          <p:nvPr/>
        </p:nvGrpSpPr>
        <p:grpSpPr>
          <a:xfrm>
            <a:off x="8661692" y="5205095"/>
            <a:ext cx="180340" cy="180340"/>
            <a:chOff x="8661692" y="5205095"/>
            <a:chExt cx="180340" cy="180340"/>
          </a:xfrm>
        </p:grpSpPr>
        <p:pic>
          <p:nvPicPr>
            <p:cNvPr id="38" name="object 38"/>
            <p:cNvPicPr/>
            <p:nvPr/>
          </p:nvPicPr>
          <p:blipFill>
            <a:blip r:embed="rId10" cstate="print"/>
            <a:stretch>
              <a:fillRect/>
            </a:stretch>
          </p:blipFill>
          <p:spPr>
            <a:xfrm>
              <a:off x="8661692" y="5205095"/>
              <a:ext cx="179997" cy="179997"/>
            </a:xfrm>
            <a:prstGeom prst="rect">
              <a:avLst/>
            </a:prstGeom>
          </p:spPr>
        </p:pic>
        <p:pic>
          <p:nvPicPr>
            <p:cNvPr id="39" name="object 39"/>
            <p:cNvPicPr/>
            <p:nvPr/>
          </p:nvPicPr>
          <p:blipFill>
            <a:blip r:embed="rId19" cstate="print"/>
            <a:stretch>
              <a:fillRect/>
            </a:stretch>
          </p:blipFill>
          <p:spPr>
            <a:xfrm>
              <a:off x="8705088" y="5248656"/>
              <a:ext cx="94488" cy="94487"/>
            </a:xfrm>
            <a:prstGeom prst="rect">
              <a:avLst/>
            </a:prstGeom>
          </p:spPr>
        </p:pic>
      </p:grpSp>
      <p:sp>
        <p:nvSpPr>
          <p:cNvPr id="40" name="object 40"/>
          <p:cNvSpPr txBox="1"/>
          <p:nvPr/>
        </p:nvSpPr>
        <p:spPr>
          <a:xfrm>
            <a:off x="2187016" y="795244"/>
            <a:ext cx="8032115" cy="470000"/>
          </a:xfrm>
          <a:prstGeom prst="rect">
            <a:avLst/>
          </a:prstGeom>
        </p:spPr>
        <p:txBody>
          <a:bodyPr vert="horz" wrap="square" lIns="0" tIns="12065" rIns="0" bIns="0" rtlCol="0">
            <a:spAutoFit/>
          </a:bodyPr>
          <a:lstStyle/>
          <a:p>
            <a:pPr marL="12700" marR="5080" lvl="0" indent="20955" algn="l" defTabSz="914400" rtl="0" eaLnBrk="1" fontAlgn="auto" latinLnBrk="0" hangingPunct="1">
              <a:lnSpc>
                <a:spcPct val="137400"/>
              </a:lnSpc>
              <a:spcBef>
                <a:spcPts val="95"/>
              </a:spcBef>
              <a:spcAft>
                <a:spcPts val="0"/>
              </a:spcAft>
              <a:buClrTx/>
              <a:buSzTx/>
              <a:buFontTx/>
              <a:buNone/>
              <a:tabLst/>
              <a:defRPr/>
            </a:pP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Members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of</a:t>
            </a:r>
            <a:r>
              <a:rPr kumimoji="0" lang="en-AU" sz="1150" b="0" i="0" u="none" strike="noStrike" kern="1200" cap="none" spc="15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ADAPT’s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Research</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&amp;</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Advisory</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platform</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have</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access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to</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entire</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suite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of</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market</a:t>
            </a:r>
            <a:r>
              <a:rPr kumimoji="0" lang="en-AU" sz="1150" b="0" i="0" u="none" strike="noStrike" kern="1200" cap="none" spc="15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leading</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content,</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1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insights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and</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resources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to</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help</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a:t>
            </a:r>
            <a:r>
              <a:rPr kumimoji="0" lang="en-AU" sz="1150" b="0" i="0" u="none" strike="noStrike" kern="1200" cap="none" spc="13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execute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role.</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For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any</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assistance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contact</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Account</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Manager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the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help</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1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section.</a:t>
            </a:r>
            <a:endParaRPr kumimoji="0" lang="en-AU" sz="115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44" name="object 2">
            <a:extLst>
              <a:ext uri="{FF2B5EF4-FFF2-40B4-BE49-F238E27FC236}">
                <a16:creationId xmlns:a16="http://schemas.microsoft.com/office/drawing/2014/main" id="{30E5ECB8-6EEE-4295-31E5-1B91C1A61DF0}"/>
              </a:ext>
            </a:extLst>
          </p:cNvPr>
          <p:cNvSpPr txBox="1">
            <a:spLocks/>
          </p:cNvSpPr>
          <p:nvPr/>
        </p:nvSpPr>
        <p:spPr>
          <a:xfrm>
            <a:off x="3395268" y="334771"/>
            <a:ext cx="5401462" cy="391159"/>
          </a:xfrm>
          <a:prstGeom prst="rect">
            <a:avLst/>
          </a:prstGeom>
        </p:spPr>
        <p:txBody>
          <a:bodyPr vert="horz" wrap="square" lIns="0" tIns="12700" rIns="0" bIns="0" rtlCol="0">
            <a:spAutoFit/>
          </a:bodyPr>
          <a:lstStyle>
            <a:lvl1pPr>
              <a:defRPr sz="2400" b="1" i="0">
                <a:solidFill>
                  <a:schemeClr val="bg1"/>
                </a:solidFill>
                <a:latin typeface="Arial"/>
                <a:ea typeface="+mj-ea"/>
                <a:cs typeface="Arial"/>
              </a:defRPr>
            </a:lvl1pPr>
          </a:lstStyle>
          <a:p>
            <a:pPr marL="12700">
              <a:spcBef>
                <a:spcPts val="100"/>
              </a:spcBef>
            </a:pPr>
            <a:r>
              <a:rPr lang="en-AU" kern="0" noProof="0">
                <a:latin typeface="Helvetica" panose="020B0604020202020204" pitchFamily="34" charset="0"/>
                <a:cs typeface="Helvetica" panose="020B0604020202020204" pitchFamily="34" charset="0"/>
              </a:rPr>
              <a:t>Additional</a:t>
            </a:r>
            <a:r>
              <a:rPr lang="en-AU" kern="0" spc="-20" noProof="0">
                <a:latin typeface="Helvetica" panose="020B0604020202020204" pitchFamily="34" charset="0"/>
                <a:cs typeface="Helvetica" panose="020B0604020202020204" pitchFamily="34" charset="0"/>
              </a:rPr>
              <a:t> </a:t>
            </a:r>
            <a:r>
              <a:rPr lang="en-AU" kern="0" noProof="0">
                <a:latin typeface="Helvetica" panose="020B0604020202020204" pitchFamily="34" charset="0"/>
                <a:cs typeface="Helvetica" panose="020B0604020202020204" pitchFamily="34" charset="0"/>
              </a:rPr>
              <a:t>resources</a:t>
            </a:r>
            <a:r>
              <a:rPr lang="en-AU" kern="0" spc="-15" noProof="0">
                <a:latin typeface="Helvetica" panose="020B0604020202020204" pitchFamily="34" charset="0"/>
                <a:cs typeface="Helvetica" panose="020B0604020202020204" pitchFamily="34" charset="0"/>
              </a:rPr>
              <a:t> </a:t>
            </a:r>
            <a:r>
              <a:rPr lang="en-AU" kern="0" noProof="0">
                <a:latin typeface="Helvetica" panose="020B0604020202020204" pitchFamily="34" charset="0"/>
                <a:cs typeface="Helvetica" panose="020B0604020202020204" pitchFamily="34" charset="0"/>
              </a:rPr>
              <a:t>you</a:t>
            </a:r>
            <a:r>
              <a:rPr lang="en-AU" kern="0" spc="-20" noProof="0">
                <a:latin typeface="Helvetica" panose="020B0604020202020204" pitchFamily="34" charset="0"/>
                <a:cs typeface="Helvetica" panose="020B0604020202020204" pitchFamily="34" charset="0"/>
              </a:rPr>
              <a:t> </a:t>
            </a:r>
            <a:r>
              <a:rPr lang="en-AU" kern="0" noProof="0">
                <a:latin typeface="Helvetica" panose="020B0604020202020204" pitchFamily="34" charset="0"/>
                <a:cs typeface="Helvetica" panose="020B0604020202020204" pitchFamily="34" charset="0"/>
              </a:rPr>
              <a:t>can</a:t>
            </a:r>
            <a:r>
              <a:rPr lang="en-AU" kern="0" spc="-20" noProof="0">
                <a:latin typeface="Helvetica" panose="020B0604020202020204" pitchFamily="34" charset="0"/>
                <a:cs typeface="Helvetica" panose="020B0604020202020204" pitchFamily="34" charset="0"/>
              </a:rPr>
              <a:t> </a:t>
            </a:r>
            <a:r>
              <a:rPr lang="en-AU" kern="0" spc="-10" noProof="0">
                <a:latin typeface="Helvetica" panose="020B0604020202020204" pitchFamily="34" charset="0"/>
                <a:cs typeface="Helvetica" panose="020B0604020202020204" pitchFamily="34" charset="0"/>
              </a:rPr>
              <a:t>access</a:t>
            </a:r>
          </a:p>
        </p:txBody>
      </p:sp>
    </p:spTree>
    <p:extLst>
      <p:ext uri="{BB962C8B-B14F-4D97-AF65-F5344CB8AC3E}">
        <p14:creationId xmlns:p14="http://schemas.microsoft.com/office/powerpoint/2010/main" val="2043221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Sector Analysis Slide Master">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earchTerms xmlns="507dee17-6aae-496b-8a1e-0f1e47f95f1a" xsi:nil="true"/>
    <Keychallenges xmlns="507dee17-6aae-496b-8a1e-0f1e47f95f1a" xsi:nil="true"/>
    <Indsutry xmlns="507dee17-6aae-496b-8a1e-0f1e47f95f1a" xsi:nil="true"/>
    <year xmlns="507dee17-6aae-496b-8a1e-0f1e47f95f1a" xsi:nil="true"/>
    <TaxCatchAll xmlns="6b548529-d317-4b85-942f-248fe0d44d93" xsi:nil="true"/>
    <lcf76f155ced4ddcb4097134ff3c332f xmlns="507dee17-6aae-496b-8a1e-0f1e47f95f1a">
      <Terms xmlns="http://schemas.microsoft.com/office/infopath/2007/PartnerControls"/>
    </lcf76f155ced4ddcb4097134ff3c332f>
    <SharedWithUsers xmlns="6b548529-d317-4b85-942f-248fe0d44d93">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3F0E2E35C7FC547A4E113B88C746E98" ma:contentTypeVersion="22" ma:contentTypeDescription="Create a new document." ma:contentTypeScope="" ma:versionID="c1d2ca7c30a2f176d2c050a78bd7db1f">
  <xsd:schema xmlns:xsd="http://www.w3.org/2001/XMLSchema" xmlns:xs="http://www.w3.org/2001/XMLSchema" xmlns:p="http://schemas.microsoft.com/office/2006/metadata/properties" xmlns:ns2="6b548529-d317-4b85-942f-248fe0d44d93" xmlns:ns3="507dee17-6aae-496b-8a1e-0f1e47f95f1a" targetNamespace="http://schemas.microsoft.com/office/2006/metadata/properties" ma:root="true" ma:fieldsID="d9803f41bfd62143365b8c2bb6701a09" ns2:_="" ns3:_="">
    <xsd:import namespace="6b548529-d317-4b85-942f-248fe0d44d93"/>
    <xsd:import namespace="507dee17-6aae-496b-8a1e-0f1e47f95f1a"/>
    <xsd:element name="properties">
      <xsd:complexType>
        <xsd:sequence>
          <xsd:element name="documentManagement">
            <xsd:complexType>
              <xsd:all>
                <xsd:element ref="ns2:SharedWithUsers" minOccurs="0"/>
                <xsd:element ref="ns2:SharedWithDetails" minOccurs="0"/>
                <xsd:element ref="ns3:SearchTerm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Keychallenges" minOccurs="0"/>
                <xsd:element ref="ns3:Indsutry" minOccurs="0"/>
                <xsd:element ref="ns3:year"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548529-d317-4b85-942f-248fe0d44d9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f485b663-2aff-4673-a82a-b12cb1024c9d}" ma:internalName="TaxCatchAll" ma:showField="CatchAllData" ma:web="6b548529-d317-4b85-942f-248fe0d44d9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07dee17-6aae-496b-8a1e-0f1e47f95f1a" elementFormDefault="qualified">
    <xsd:import namespace="http://schemas.microsoft.com/office/2006/documentManagement/types"/>
    <xsd:import namespace="http://schemas.microsoft.com/office/infopath/2007/PartnerControls"/>
    <xsd:element name="SearchTerms" ma:index="10" nillable="true" ma:displayName="Search Terms" ma:format="Dropdown" ma:internalName="SearchTerms">
      <xsd:simpleType>
        <xsd:restriction base="dms:Text">
          <xsd:maxLength value="255"/>
        </xsd:restriction>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Keychallenges" ma:index="20" nillable="true" ma:displayName="Key challenges" ma:format="Dropdown" ma:internalName="Keychallenges">
      <xsd:simpleType>
        <xsd:restriction base="dms:Note">
          <xsd:maxLength value="255"/>
        </xsd:restriction>
      </xsd:simpleType>
    </xsd:element>
    <xsd:element name="Indsutry" ma:index="21" nillable="true" ma:displayName="Indsutry" ma:format="Dropdown" ma:internalName="Indsutry">
      <xsd:complexType>
        <xsd:complexContent>
          <xsd:extension base="dms:MultiChoice">
            <xsd:sequence>
              <xsd:element name="Value" maxOccurs="unbounded" minOccurs="0" nillable="true">
                <xsd:simpleType>
                  <xsd:restriction base="dms:Choice">
                    <xsd:enumeration value="Retailing"/>
                    <xsd:enumeration value="Education"/>
                    <xsd:enumeration value="Government"/>
                  </xsd:restriction>
                </xsd:simpleType>
              </xsd:element>
            </xsd:sequence>
          </xsd:extension>
        </xsd:complexContent>
      </xsd:complexType>
    </xsd:element>
    <xsd:element name="year" ma:index="22" nillable="true" ma:displayName="year" ma:format="Dropdown" ma:internalName="year">
      <xsd:simpleType>
        <xsd:restriction base="dms:Choice">
          <xsd:enumeration value="2020"/>
          <xsd:enumeration value="2021"/>
          <xsd:enumeration value="Choice 3"/>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15abc23-978a-4c3a-9ac6-7569edd9917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E56D1C-D1D3-4A92-9009-384247BFDC21}">
  <ds:schemaRefs>
    <ds:schemaRef ds:uri="http://schemas.microsoft.com/sharepoint/v3/contenttype/forms"/>
  </ds:schemaRefs>
</ds:datastoreItem>
</file>

<file path=customXml/itemProps2.xml><?xml version="1.0" encoding="utf-8"?>
<ds:datastoreItem xmlns:ds="http://schemas.openxmlformats.org/officeDocument/2006/customXml" ds:itemID="{50E8EB12-63A9-4124-9D0A-8FD8F792EEF4}">
  <ds:schemaRefs>
    <ds:schemaRef ds:uri="507dee17-6aae-496b-8a1e-0f1e47f95f1a"/>
    <ds:schemaRef ds:uri="6b548529-d317-4b85-942f-248fe0d44d9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C6CAE67-D532-479F-8145-A3D9CFD5FCD1}">
  <ds:schemaRefs>
    <ds:schemaRef ds:uri="507dee17-6aae-496b-8a1e-0f1e47f95f1a"/>
    <ds:schemaRef ds:uri="6b548529-d317-4b85-942f-248fe0d44d9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a0f027e4-a701-4a83-ae24-810f60db4cf3}" enabled="0" method="" siteId="{a0f027e4-a701-4a83-ae24-810f60db4cf3}" removed="1"/>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23</Slides>
  <Notes>10</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1_Sector Analysis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Francis Olivier Roble</dc:creator>
  <cp:revision>2</cp:revision>
  <dcterms:created xsi:type="dcterms:W3CDTF">2025-05-08T04:40:18Z</dcterms:created>
  <dcterms:modified xsi:type="dcterms:W3CDTF">2026-09-28T09:21:59Z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0x01010003F0E2E35C7FC547A4E113B88C746E98</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