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4"/>
    <p:sldMasterId id="2147483838" r:id="rId5"/>
    <p:sldMasterId id="2147483890" r:id="rId6"/>
  </p:sldMasterIdLst>
  <p:notesMasterIdLst>
    <p:notesMasterId r:id="rId30"/>
  </p:notesMasterIdLst>
  <p:sldIdLst>
    <p:sldId id="261" r:id="rId7"/>
    <p:sldId id="2147376683" r:id="rId8"/>
    <p:sldId id="262" r:id="rId9"/>
    <p:sldId id="268" r:id="rId10"/>
    <p:sldId id="2147376777" r:id="rId11"/>
    <p:sldId id="269" r:id="rId12"/>
    <p:sldId id="259" r:id="rId13"/>
    <p:sldId id="263" r:id="rId14"/>
    <p:sldId id="270" r:id="rId15"/>
    <p:sldId id="2147483646" r:id="rId16"/>
    <p:sldId id="271" r:id="rId17"/>
    <p:sldId id="272" r:id="rId18"/>
    <p:sldId id="257" r:id="rId19"/>
    <p:sldId id="266" r:id="rId20"/>
    <p:sldId id="273" r:id="rId21"/>
    <p:sldId id="2147377262" r:id="rId22"/>
    <p:sldId id="2147483647" r:id="rId23"/>
    <p:sldId id="267" r:id="rId24"/>
    <p:sldId id="256" r:id="rId25"/>
    <p:sldId id="2147376779" r:id="rId26"/>
    <p:sldId id="2147376360" r:id="rId27"/>
    <p:sldId id="2147376793" r:id="rId28"/>
    <p:sldId id="2147376791" r:id="rId29"/>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9BC460F-8633-F25F-F510-A95225BBAA79}" name="Patricia Allen" initials="PA" userId="S::patricia.allen@adapt.com.au::d97f0a36-ce00-48a2-8b3a-af76816aadf7" providerId="AD"/>
  <p188:author id="{D1C2762C-6B19-D9F9-4051-A1F1A2E43031}" name="Francis Olivier" initials="" userId="S::francis.olivier@adapt.com.au::3631bac9-3f1b-472b-abd4-c5b32c1291ad" providerId="AD"/>
  <p188:author id="{D0F4AD36-8B39-895B-C014-DDDE60543046}" name="Byron Connolly" initials="BC" userId="S::byron.connolly@adapt.com.au::4cc4c652-673a-4968-9eb6-ad1b8e0a1a32" providerId="AD"/>
  <p188:author id="{41F84B64-B5AB-1C3E-59A4-2331F0F5F601}" name="Aarjun Kumar" initials="AK" userId="S::aarjun.kumar@adapt.com.au::75a13c2f-2fe6-493b-8a42-5face6af43f8" providerId="AD"/>
  <p188:author id="{08FF026B-0093-C3A2-E8B8-B4BBF1138074}" name="Patricia Allen" initials="PA" userId="S::patricia.allen@adapt.com.au::346380ed-8562-4683-9b3e-72fe32eb1059" providerId="AD"/>
  <p188:author id="{74209C8C-6802-0F84-A42D-CC7E8D7F0896}" name="Nathan Paul Bustamante" initials="" userId="S::Nathan.Bustamante@adapt.com.au::830e36e5-6239-4f03-9c92-69284c36609a" providerId="AD"/>
  <p188:author id="{35B74EDA-D041-11EF-D3DF-62916A12BAA7}" name="Maricris Santilles" initials="MS" userId="S::Maricris.Santilles@adapt.com.au::7b436d3d-65a3-481f-8565-8b0e2e2362f1" providerId="AD"/>
  <p188:author id="{9F08F4DC-2822-8A69-8CD9-383FED73C290}" name="Honey Mari Gay" initials="HG" userId="S::Honey.Gay@adapt.com.au::7c742808-f04d-4bad-b3ab-55b3219eceb2"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5854"/>
    <a:srgbClr val="E7534F"/>
    <a:srgbClr val="A9A9A9"/>
    <a:srgbClr val="F08080"/>
    <a:srgbClr val="D3D3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A0B1EB-A105-4FDC-95E5-156A48D9AA3F}" v="1" dt="2026-08-11T03:09:07.207"/>
    <p1510:client id="{8E4F7537-8944-4AD3-98DB-28944D9B3D04}" v="6" dt="2026-08-11T07:53:31.2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CE31C-E088-44EB-ADD7-F91E7D59E169}" type="datetimeFigureOut">
              <a:rPr lang="en-AU" smtClean="0"/>
              <a:t>1/09/2026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6B608-E85F-4D7C-9813-2DDFA3256EA5}" type="slidenum">
              <a:rPr lang="en-AU" smtClean="0"/>
              <a:t>‹#›</a:t>
            </a:fld>
            <a:endParaRPr lang="en-AU"/>
          </a:p>
        </p:txBody>
      </p:sp>
    </p:spTree>
    <p:extLst>
      <p:ext uri="{BB962C8B-B14F-4D97-AF65-F5344CB8AC3E}">
        <p14:creationId xmlns:p14="http://schemas.microsoft.com/office/powerpoint/2010/main" val="369937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1B06B608-E85F-4D7C-9813-2DDFA3256EA5}" type="slidenum">
              <a:rPr lang="en-AU" smtClean="0"/>
              <a:t>2</a:t>
            </a:fld>
            <a:endParaRPr lang="en-AU"/>
          </a:p>
        </p:txBody>
      </p:sp>
    </p:spTree>
    <p:extLst>
      <p:ext uri="{BB962C8B-B14F-4D97-AF65-F5344CB8AC3E}">
        <p14:creationId xmlns:p14="http://schemas.microsoft.com/office/powerpoint/2010/main" val="3869646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8B221-97A2-9ACB-330E-E9F7D0D0F9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F7E4AB-6362-1B9D-052D-A4DB3F9882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A961DD-BA1D-79D0-E519-1B3BC61FA229}"/>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842E82BA-DDF2-A539-91E3-4F6D59BCDF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284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4.svg"/><Relationship Id="rId1" Type="http://schemas.openxmlformats.org/officeDocument/2006/relationships/slideMaster" Target="../slideMasters/slideMaster1.xml"/><Relationship Id="rId4" Type="http://schemas.openxmlformats.org/officeDocument/2006/relationships/hyperlink" Target="mailto:hello@adapt.com.au" TargetMode="Externa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hyperlink" Target="mailto:hello@adapt.com.au" TargetMode="Externa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23.sv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a:extLst>
              <a:ext uri="{28A0092B-C50C-407E-A947-70E740481C1C}">
                <a14:useLocalDpi xmlns:a14="http://schemas.microsoft.com/office/drawing/2010/main" val="0"/>
              </a:ext>
            </a:extLst>
          </a:blip>
          <a:srcRect t="31589" b="20541"/>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358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a:extLst>
              <a:ext uri="{28A0092B-C50C-407E-A947-70E740481C1C}">
                <a14:useLocalDpi xmlns:a14="http://schemas.microsoft.com/office/drawing/2010/main" val="0"/>
              </a:ext>
            </a:extLst>
          </a:blip>
          <a:srcRect l="27453" r="27453"/>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4" name="Rectangle 3">
            <a:extLst>
              <a:ext uri="{FF2B5EF4-FFF2-40B4-BE49-F238E27FC236}">
                <a16:creationId xmlns:a16="http://schemas.microsoft.com/office/drawing/2014/main" id="{67F9777B-719D-6050-15A2-4B118B45D593}"/>
              </a:ext>
            </a:extLst>
          </p:cNvPr>
          <p:cNvSpPr/>
          <p:nvPr userDrawn="1"/>
        </p:nvSpPr>
        <p:spPr>
          <a:xfrm>
            <a:off x="664283" y="4223674"/>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937329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lide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00DFD1-5E42-0B0E-67DB-52BB4AC9EF82}"/>
              </a:ext>
            </a:extLst>
          </p:cNvPr>
          <p:cNvPicPr>
            <a:picLocks noChangeAspect="1"/>
          </p:cNvPicPr>
          <p:nvPr userDrawn="1"/>
        </p:nvPicPr>
        <p:blipFill>
          <a:blip r:embed="rId2">
            <a:extLst>
              <a:ext uri="{28A0092B-C50C-407E-A947-70E740481C1C}">
                <a14:useLocalDpi xmlns:a14="http://schemas.microsoft.com/office/drawing/2010/main" val="0"/>
              </a:ext>
            </a:extLst>
          </a:blip>
          <a:srcRect l="27453" r="27453"/>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5" name="Rectangle 4">
            <a:extLst>
              <a:ext uri="{FF2B5EF4-FFF2-40B4-BE49-F238E27FC236}">
                <a16:creationId xmlns:a16="http://schemas.microsoft.com/office/drawing/2014/main" id="{E68781A9-59D0-8498-0FA0-811590B50859}"/>
              </a:ext>
            </a:extLst>
          </p:cNvPr>
          <p:cNvSpPr/>
          <p:nvPr/>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2982430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lide Cov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1E7EFD-BF5B-45F0-7637-847ADEF80B47}"/>
              </a:ext>
            </a:extLst>
          </p:cNvPr>
          <p:cNvPicPr>
            <a:picLocks noChangeAspect="1"/>
          </p:cNvPicPr>
          <p:nvPr userDrawn="1"/>
        </p:nvPicPr>
        <p:blipFill>
          <a:blip r:embed="rId2">
            <a:extLst>
              <a:ext uri="{28A0092B-C50C-407E-A947-70E740481C1C}">
                <a14:useLocalDpi xmlns:a14="http://schemas.microsoft.com/office/drawing/2010/main" val="0"/>
              </a:ext>
            </a:extLst>
          </a:blip>
          <a:srcRect l="27453" r="27453"/>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4" name="Content Placeholder 15">
            <a:extLst>
              <a:ext uri="{FF2B5EF4-FFF2-40B4-BE49-F238E27FC236}">
                <a16:creationId xmlns:a16="http://schemas.microsoft.com/office/drawing/2014/main" id="{B12F3BDF-66D3-99A6-531F-A66429C1FC23}"/>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10" name="Rectangle 9">
            <a:extLst>
              <a:ext uri="{FF2B5EF4-FFF2-40B4-BE49-F238E27FC236}">
                <a16:creationId xmlns:a16="http://schemas.microsoft.com/office/drawing/2014/main" id="{26650C9D-EAD4-4A29-9AFB-06C59B71CE3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3000805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95C9B3-AF57-7167-0CAD-AD7D02288A7A}"/>
              </a:ext>
            </a:extLst>
          </p:cNvPr>
          <p:cNvPicPr>
            <a:picLocks noChangeAspect="1"/>
          </p:cNvPicPr>
          <p:nvPr userDrawn="1"/>
        </p:nvPicPr>
        <p:blipFill>
          <a:blip r:embed="rId2">
            <a:extLst>
              <a:ext uri="{28A0092B-C50C-407E-A947-70E740481C1C}">
                <a14:useLocalDpi xmlns:a14="http://schemas.microsoft.com/office/drawing/2010/main" val="0"/>
              </a:ext>
            </a:extLst>
          </a:blip>
          <a:srcRect l="27453" r="27453"/>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4" name="Text Placeholder 10">
            <a:extLst>
              <a:ext uri="{FF2B5EF4-FFF2-40B4-BE49-F238E27FC236}">
                <a16:creationId xmlns:a16="http://schemas.microsoft.com/office/drawing/2014/main" id="{AA294916-916C-7FA5-B464-9B011A5EE5DA}"/>
              </a:ext>
            </a:extLst>
          </p:cNvPr>
          <p:cNvSpPr>
            <a:spLocks noGrp="1"/>
          </p:cNvSpPr>
          <p:nvPr>
            <p:ph type="body" sz="quarter" idx="11"/>
          </p:nvPr>
        </p:nvSpPr>
        <p:spPr>
          <a:xfrm>
            <a:off x="529851" y="2930714"/>
            <a:ext cx="7365917" cy="4448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bg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4" name="Rectangle 3">
            <a:extLst>
              <a:ext uri="{FF2B5EF4-FFF2-40B4-BE49-F238E27FC236}">
                <a16:creationId xmlns:a16="http://schemas.microsoft.com/office/drawing/2014/main" id="{3BDE86E5-4105-46BE-7FBF-3E82DD415B16}"/>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520416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984400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129031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407770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90973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2187471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978177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9485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326925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14924711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635991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095688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38936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886056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359119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20184509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5776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066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42180" b="891"/>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D2ACA6FF-B1D2-29C8-60BD-EBA9FEE960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96570" y="5993998"/>
            <a:ext cx="3063418" cy="329695"/>
          </a:xfrm>
          <a:prstGeom prst="rect">
            <a:avLst/>
          </a:prstGeom>
        </p:spPr>
      </p:pic>
    </p:spTree>
    <p:extLst>
      <p:ext uri="{BB962C8B-B14F-4D97-AF65-F5344CB8AC3E}">
        <p14:creationId xmlns:p14="http://schemas.microsoft.com/office/powerpoint/2010/main" val="2686585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47107" r="14975"/>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p:nvPr userDrawn="1"/>
        </p:nvSpPr>
        <p:spPr>
          <a:xfrm>
            <a:off x="1" y="-5"/>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6537F206-9C95-3417-B911-55498DD6352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99601" y="5993993"/>
            <a:ext cx="3063418" cy="329695"/>
          </a:xfrm>
          <a:prstGeom prst="rect">
            <a:avLst/>
          </a:prstGeom>
        </p:spPr>
      </p:pic>
    </p:spTree>
    <p:extLst>
      <p:ext uri="{BB962C8B-B14F-4D97-AF65-F5344CB8AC3E}">
        <p14:creationId xmlns:p14="http://schemas.microsoft.com/office/powerpoint/2010/main" val="2016589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41572599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1495563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850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1503310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7963050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5636229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0161317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674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7775915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126404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540188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9910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4478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9CF9FD-7BC6-7F8B-3670-A53D771EF53C}"/>
              </a:ext>
            </a:extLst>
          </p:cNvPr>
          <p:cNvPicPr>
            <a:picLocks noChangeAspect="1"/>
          </p:cNvPicPr>
          <p:nvPr userDrawn="1"/>
        </p:nvPicPr>
        <p:blipFill>
          <a:blip r:embed="rId2">
            <a:extLst>
              <a:ext uri="{28A0092B-C50C-407E-A947-70E740481C1C}">
                <a14:useLocalDpi xmlns:a14="http://schemas.microsoft.com/office/drawing/2010/main" val="0"/>
              </a:ext>
            </a:extLst>
          </a:blip>
          <a:srcRect t="14935" b="14935"/>
          <a:stretch/>
        </p:blipFill>
        <p:spPr>
          <a:xfrm>
            <a:off x="0" y="-1"/>
            <a:ext cx="12192000" cy="4099855"/>
          </a:xfrm>
          <a:prstGeom prst="rect">
            <a:avLst/>
          </a:prstGeom>
        </p:spPr>
      </p:pic>
      <p:sp>
        <p:nvSpPr>
          <p:cNvPr id="3" name="Rectangle 2">
            <a:extLst>
              <a:ext uri="{FF2B5EF4-FFF2-40B4-BE49-F238E27FC236}">
                <a16:creationId xmlns:a16="http://schemas.microsoft.com/office/drawing/2014/main" id="{02B4F1BA-A488-4793-5C8B-CC4C8F0C22CD}"/>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75689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0DB06B-443B-8890-5172-519FF8802C0A}"/>
              </a:ext>
            </a:extLst>
          </p:cNvPr>
          <p:cNvPicPr>
            <a:picLocks noChangeAspect="1"/>
          </p:cNvPicPr>
          <p:nvPr userDrawn="1"/>
        </p:nvPicPr>
        <p:blipFill>
          <a:blip r:embed="rId2">
            <a:extLst>
              <a:ext uri="{28A0092B-C50C-407E-A947-70E740481C1C}">
                <a14:useLocalDpi xmlns:a14="http://schemas.microsoft.com/office/drawing/2010/main" val="0"/>
              </a:ext>
            </a:extLst>
          </a:blip>
          <a:srcRect l="56571" r="14903" b="14521"/>
          <a:stretch>
            <a:fillRect/>
          </a:stretch>
        </p:blipFill>
        <p:spPr>
          <a:xfrm>
            <a:off x="7419108" y="0"/>
            <a:ext cx="4772891" cy="6857995"/>
          </a:xfrm>
          <a:prstGeom prst="rect">
            <a:avLst/>
          </a:prstGeom>
        </p:spPr>
      </p:pic>
      <p:sp>
        <p:nvSpPr>
          <p:cNvPr id="3" name="Rectangle 2">
            <a:extLst>
              <a:ext uri="{FF2B5EF4-FFF2-40B4-BE49-F238E27FC236}">
                <a16:creationId xmlns:a16="http://schemas.microsoft.com/office/drawing/2014/main" id="{4B13EC72-DA2B-6EA6-D9AB-3B233EED5504}"/>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E87183F2-C5AE-BD17-12B2-7C678C655F1A}"/>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964842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12927429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32775591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9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8442347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23416344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3731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D Line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39309F-47DF-394C-9F92-75A6A51FC91A}"/>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descr="A picture containing drawing&#10;&#10;Description automatically generated">
            <a:extLst>
              <a:ext uri="{FF2B5EF4-FFF2-40B4-BE49-F238E27FC236}">
                <a16:creationId xmlns:a16="http://schemas.microsoft.com/office/drawing/2014/main" id="{EB63E9D7-F272-6287-34FA-39A37A533A8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41237010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ED Lin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73387-01F1-F395-612A-DA488D756D56}"/>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476171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descr="A white letter a with a black background&#10;&#10;Description automatically generated">
            <a:extLst>
              <a:ext uri="{FF2B5EF4-FFF2-40B4-BE49-F238E27FC236}">
                <a16:creationId xmlns:a16="http://schemas.microsoft.com/office/drawing/2014/main" id="{9A14A3A5-FB67-4E8D-7857-B55180CC52A9}"/>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7" name="Group 6">
            <a:extLst>
              <a:ext uri="{FF2B5EF4-FFF2-40B4-BE49-F238E27FC236}">
                <a16:creationId xmlns:a16="http://schemas.microsoft.com/office/drawing/2014/main" id="{0CE4C156-5B18-9160-A74F-3B6067E9E87A}"/>
              </a:ext>
            </a:extLst>
          </p:cNvPr>
          <p:cNvGrpSpPr/>
          <p:nvPr userDrawn="1"/>
        </p:nvGrpSpPr>
        <p:grpSpPr>
          <a:xfrm>
            <a:off x="1083907" y="6062651"/>
            <a:ext cx="2668365" cy="226977"/>
            <a:chOff x="712794" y="6196131"/>
            <a:chExt cx="3390094" cy="288369"/>
          </a:xfrm>
        </p:grpSpPr>
        <p:pic>
          <p:nvPicPr>
            <p:cNvPr id="8" name="Graphic 7">
              <a:extLst>
                <a:ext uri="{FF2B5EF4-FFF2-40B4-BE49-F238E27FC236}">
                  <a16:creationId xmlns:a16="http://schemas.microsoft.com/office/drawing/2014/main" id="{93E5ED21-6943-C975-7A5A-1C33AE51D2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9" name="Graphic 8">
              <a:extLst>
                <a:ext uri="{FF2B5EF4-FFF2-40B4-BE49-F238E27FC236}">
                  <a16:creationId xmlns:a16="http://schemas.microsoft.com/office/drawing/2014/main" id="{BEF8C383-76BC-ADF4-DB3D-81C6185027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2" name="Rectangle 11">
            <a:extLst>
              <a:ext uri="{FF2B5EF4-FFF2-40B4-BE49-F238E27FC236}">
                <a16:creationId xmlns:a16="http://schemas.microsoft.com/office/drawing/2014/main" id="{1B23F305-C432-D9EB-B99E-463FCF64E592}"/>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85863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9347696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185983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94915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3.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900492"/>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2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 id="2147483921" r:id="rId17"/>
    <p:sldLayoutId id="2147483922" r:id="rId18"/>
    <p:sldLayoutId id="2147483923" r:id="rId19"/>
    <p:sldLayoutId id="2147483924" r:id="rId20"/>
    <p:sldLayoutId id="2147483925" r:id="rId21"/>
    <p:sldLayoutId id="2147483926"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26341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906687"/>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hyperlink" Target="https://research.adapt.com.au/filter-types/market-trend-reports" TargetMode="External"/><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hyperlink" Target="mailto:success@adapt.com.au" TargetMode="External"/><Relationship Id="rId16" Type="http://schemas.openxmlformats.org/officeDocument/2006/relationships/image" Target="../media/image43.png"/><Relationship Id="rId1" Type="http://schemas.openxmlformats.org/officeDocument/2006/relationships/slideLayout" Target="../slideLayouts/slideLayout33.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8.png"/><Relationship Id="rId5" Type="http://schemas.openxmlformats.org/officeDocument/2006/relationships/hyperlink" Target="https://research.adapt.com.au/data-insights/" TargetMode="External"/><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6.pn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611247-6F1D-B83D-111D-DA01BFB827F7}"/>
              </a:ext>
            </a:extLst>
          </p:cNvPr>
          <p:cNvSpPr>
            <a:spLocks noGrp="1"/>
          </p:cNvSpPr>
          <p:nvPr>
            <p:ph type="body" sz="quarter" idx="10"/>
          </p:nvPr>
        </p:nvSpPr>
        <p:spPr/>
        <p:txBody>
          <a:bodyPr/>
          <a:lstStyle/>
          <a:p>
            <a:pPr>
              <a:defRPr/>
            </a:pPr>
            <a:r>
              <a:rPr lang="en-AU">
                <a:latin typeface="Helvetica"/>
                <a:cs typeface="Helvetica"/>
              </a:rPr>
              <a:t>Healthcare:</a:t>
            </a:r>
          </a:p>
          <a:p>
            <a:pPr>
              <a:defRPr/>
            </a:pPr>
            <a:r>
              <a:rPr lang="en-AU">
                <a:latin typeface="Helvetica"/>
                <a:cs typeface="Helvetica"/>
              </a:rPr>
              <a:t>Executive Insights</a:t>
            </a:r>
          </a:p>
        </p:txBody>
      </p:sp>
    </p:spTree>
    <p:extLst>
      <p:ext uri="{BB962C8B-B14F-4D97-AF65-F5344CB8AC3E}">
        <p14:creationId xmlns:p14="http://schemas.microsoft.com/office/powerpoint/2010/main" val="415818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70416" y="1857633"/>
            <a:ext cx="3613590" cy="4130361"/>
          </a:xfrm>
          <a:prstGeom prst="rect">
            <a:avLst/>
          </a:prstGeom>
          <a:noFill/>
        </p:spPr>
        <p:txBody>
          <a:bodyPr wrap="square" lIns="91440" tIns="45720" rIns="91440" bIns="45720" rtlCol="0" anchor="t">
            <a:spAutoFit/>
          </a:bodyPr>
          <a:lstStyle/>
          <a:p>
            <a:pPr>
              <a:lnSpc>
                <a:spcPct val="125000"/>
              </a:lnSpc>
              <a:spcAft>
                <a:spcPts val="1200"/>
              </a:spcAft>
              <a:buClr>
                <a:srgbClr val="E7534F"/>
              </a:buClr>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This document outlines </a:t>
            </a:r>
            <a:r>
              <a:rPr lang="en-AU" sz="1100" b="1" noProof="0">
                <a:solidFill>
                  <a:prstClr val="black"/>
                </a:solidFill>
                <a:latin typeface="Helvetica"/>
                <a:cs typeface="Helvetica"/>
              </a:rPr>
              <a:t>insights</a:t>
            </a:r>
            <a:r>
              <a:rPr kumimoji="0" lang="en-AU" sz="1100" b="1" i="0" u="none" strike="noStrike" kern="1200" cap="none" spc="0" normalizeH="0" baseline="0" noProof="0">
                <a:ln>
                  <a:noFill/>
                </a:ln>
                <a:solidFill>
                  <a:prstClr val="black"/>
                </a:solidFill>
                <a:effectLst/>
                <a:uLnTx/>
                <a:uFillTx/>
                <a:latin typeface="Helvetica"/>
                <a:ea typeface="+mn-ea"/>
                <a:cs typeface="Helvetica"/>
              </a:rPr>
              <a:t> from </a:t>
            </a:r>
            <a:r>
              <a:rPr lang="en-AU" sz="1100" b="1" noProof="0">
                <a:solidFill>
                  <a:prstClr val="black"/>
                </a:solidFill>
                <a:latin typeface="Helvetica"/>
                <a:cs typeface="Helvetica"/>
              </a:rPr>
              <a:t>CIOs, CDAOs, CISOs, </a:t>
            </a:r>
            <a:r>
              <a:rPr lang="en-AU" sz="1100" b="1">
                <a:solidFill>
                  <a:prstClr val="black"/>
                </a:solidFill>
                <a:latin typeface="Helvetica"/>
                <a:cs typeface="Helvetica"/>
              </a:rPr>
              <a:t>government</a:t>
            </a:r>
            <a:r>
              <a:rPr lang="en-AU" sz="1100" b="1" noProof="0">
                <a:solidFill>
                  <a:prstClr val="black"/>
                </a:solidFill>
                <a:latin typeface="Helvetica"/>
                <a:cs typeface="Helvetica"/>
              </a:rPr>
              <a:t> </a:t>
            </a:r>
            <a:r>
              <a:rPr lang="en-AU" sz="1100" b="1">
                <a:solidFill>
                  <a:prstClr val="black"/>
                </a:solidFill>
                <a:latin typeface="Helvetica"/>
                <a:cs typeface="Helvetica"/>
              </a:rPr>
              <a:t>execs </a:t>
            </a:r>
            <a:r>
              <a:rPr lang="en-AU" sz="1100" b="1" noProof="0">
                <a:solidFill>
                  <a:prstClr val="black"/>
                </a:solidFill>
                <a:latin typeface="Helvetica"/>
                <a:cs typeface="Helvetica"/>
              </a:rPr>
              <a:t>and CDOs </a:t>
            </a:r>
            <a:r>
              <a:rPr lang="en-AU" sz="1100" b="1">
                <a:solidFill>
                  <a:prstClr val="black"/>
                </a:solidFill>
                <a:latin typeface="Helvetica"/>
                <a:cs typeface="Helvetica"/>
              </a:rPr>
              <a:t>in healthcare</a:t>
            </a:r>
            <a:r>
              <a:rPr kumimoji="0" lang="en-AU" sz="1100" b="1" i="0" u="none" strike="noStrike" kern="1200" cap="none" spc="0" normalizeH="0" baseline="0" noProof="0">
                <a:ln>
                  <a:noFill/>
                </a:ln>
                <a:solidFill>
                  <a:prstClr val="black"/>
                </a:solidFill>
                <a:effectLst/>
                <a:uLnTx/>
                <a:uFillTx/>
                <a:latin typeface="Helvetica"/>
                <a:ea typeface="+mn-ea"/>
                <a:cs typeface="Helvetica"/>
              </a:rPr>
              <a:t>.</a:t>
            </a:r>
            <a:endParaRPr lang="en-AU" sz="1100" b="1" noProof="0">
              <a:solidFill>
                <a:prstClr val="black"/>
              </a:solidFill>
              <a:latin typeface="Helvetica"/>
              <a:cs typeface="Helvetica"/>
            </a:endParaRPr>
          </a:p>
          <a:p>
            <a:pPr>
              <a:lnSpc>
                <a:spcPct val="125000"/>
              </a:lnSpc>
              <a:buClr>
                <a:srgbClr val="E7534F"/>
              </a:buClr>
              <a:defRPr/>
            </a:pPr>
            <a:r>
              <a:rPr lang="en-GB" sz="1100">
                <a:solidFill>
                  <a:prstClr val="black"/>
                </a:solidFill>
                <a:latin typeface="Helvetica"/>
                <a:cs typeface="Helvetica"/>
              </a:rPr>
              <a:t>Organisations in the ADAPT sample include:</a:t>
            </a:r>
          </a:p>
          <a:p>
            <a:pPr marL="171450" lvl="0" indent="-171450">
              <a:lnSpc>
                <a:spcPct val="125000"/>
              </a:lnSpc>
              <a:buClr>
                <a:srgbClr val="E7534F"/>
              </a:buClr>
              <a:buFont typeface="Arial" panose="020B0604020202020204" pitchFamily="34" charset="0"/>
              <a:buChar char="•"/>
              <a:defRPr/>
            </a:pPr>
            <a:r>
              <a:rPr lang="en-GB" sz="1100">
                <a:solidFill>
                  <a:prstClr val="black"/>
                </a:solidFill>
                <a:latin typeface="Helvetica"/>
                <a:cs typeface="Helvetica"/>
              </a:rPr>
              <a:t>Private hospitals</a:t>
            </a:r>
          </a:p>
          <a:p>
            <a:pPr marL="171450" lvl="0" indent="-171450">
              <a:lnSpc>
                <a:spcPct val="125000"/>
              </a:lnSpc>
              <a:buClr>
                <a:srgbClr val="E7534F"/>
              </a:buClr>
              <a:buFont typeface="Arial" panose="020B0604020202020204" pitchFamily="34" charset="0"/>
              <a:buChar char="•"/>
              <a:defRPr/>
            </a:pPr>
            <a:r>
              <a:rPr lang="en-GB" sz="1100">
                <a:solidFill>
                  <a:prstClr val="black"/>
                </a:solidFill>
                <a:latin typeface="Helvetica"/>
                <a:cs typeface="Helvetica"/>
              </a:rPr>
              <a:t>Aged care operators</a:t>
            </a:r>
          </a:p>
          <a:p>
            <a:pPr marL="171450" lvl="0" indent="-171450">
              <a:lnSpc>
                <a:spcPct val="125000"/>
              </a:lnSpc>
              <a:buClr>
                <a:srgbClr val="E7534F"/>
              </a:buClr>
              <a:buFont typeface="Arial" panose="020B0604020202020204" pitchFamily="34" charset="0"/>
              <a:buChar char="•"/>
              <a:defRPr/>
            </a:pPr>
            <a:r>
              <a:rPr lang="en-GB" sz="1100">
                <a:solidFill>
                  <a:prstClr val="black"/>
                </a:solidFill>
                <a:latin typeface="Helvetica"/>
                <a:cs typeface="Helvetica"/>
              </a:rPr>
              <a:t>Pharmaceutical companies</a:t>
            </a:r>
          </a:p>
          <a:p>
            <a:pPr marL="171450" indent="-171450">
              <a:lnSpc>
                <a:spcPct val="125000"/>
              </a:lnSpc>
              <a:buClr>
                <a:srgbClr val="E7534F"/>
              </a:buClr>
              <a:buFont typeface="Arial" panose="020B0604020202020204" pitchFamily="34" charset="0"/>
              <a:buChar char="•"/>
              <a:defRPr/>
            </a:pPr>
            <a:r>
              <a:rPr lang="en-GB" sz="1100">
                <a:solidFill>
                  <a:prstClr val="black"/>
                </a:solidFill>
                <a:latin typeface="Helvetica"/>
                <a:cs typeface="Helvetica"/>
              </a:rPr>
              <a:t>Centrally operated large medical specific chains </a:t>
            </a:r>
            <a:br>
              <a:rPr lang="en-GB" sz="1100">
                <a:latin typeface="Helvetica"/>
                <a:cs typeface="Helvetica"/>
              </a:rPr>
            </a:br>
            <a:r>
              <a:rPr lang="en-GB" sz="1100">
                <a:solidFill>
                  <a:prstClr val="black"/>
                </a:solidFill>
                <a:latin typeface="Helvetica"/>
                <a:cs typeface="Helvetica"/>
              </a:rPr>
              <a:t>such as optometrists and chemists</a:t>
            </a:r>
          </a:p>
          <a:p>
            <a:pPr marL="171450" lvl="0" indent="-171450">
              <a:lnSpc>
                <a:spcPct val="125000"/>
              </a:lnSpc>
              <a:spcAft>
                <a:spcPts val="1200"/>
              </a:spcAft>
              <a:buClr>
                <a:srgbClr val="E7534F"/>
              </a:buClr>
              <a:buFont typeface="Arial" panose="020B0604020202020204" pitchFamily="34" charset="0"/>
              <a:buChar char="•"/>
              <a:defRPr/>
            </a:pPr>
            <a:r>
              <a:rPr lang="en-GB" sz="1100">
                <a:solidFill>
                  <a:prstClr val="black"/>
                </a:solidFill>
                <a:latin typeface="Helvetica"/>
                <a:cs typeface="Helvetica"/>
              </a:rPr>
              <a:t>Health insurers</a:t>
            </a:r>
          </a:p>
          <a:p>
            <a:pPr>
              <a:lnSpc>
                <a:spcPct val="125000"/>
              </a:lnSpc>
              <a:buClr>
                <a:srgbClr val="E7534F"/>
              </a:buClr>
              <a:defRPr/>
            </a:pPr>
            <a:r>
              <a:rPr lang="en-GB" sz="1100">
                <a:solidFill>
                  <a:prstClr val="black"/>
                </a:solidFill>
                <a:latin typeface="Helvetica"/>
                <a:cs typeface="Helvetica"/>
              </a:rPr>
              <a:t>State-run health agencies are not included in this sample and can be found in the government sector analysis.</a:t>
            </a:r>
            <a:r>
              <a:rPr lang="en-AU" sz="1100">
                <a:solidFill>
                  <a:prstClr val="black"/>
                </a:solidFill>
                <a:latin typeface="Helvetica"/>
                <a:cs typeface="Helvetica"/>
              </a:rPr>
              <a:t> </a:t>
            </a:r>
            <a:r>
              <a:rPr kumimoji="0" lang="en-AU" sz="1100" b="0" i="0" u="none" strike="noStrike" kern="1200" cap="none" spc="0" normalizeH="0" baseline="0" noProof="0">
                <a:ln>
                  <a:noFill/>
                </a:ln>
                <a:solidFill>
                  <a:prstClr val="black"/>
                </a:solidFill>
                <a:effectLst/>
                <a:uLnTx/>
                <a:uFillTx/>
                <a:latin typeface="Helvetica"/>
                <a:ea typeface="+mn-ea"/>
                <a:cs typeface="Helvetica"/>
              </a:rPr>
              <a:t>The statistics shown in this report cover:</a:t>
            </a:r>
            <a:endParaRPr lang="en-AU" sz="1100" b="0" i="0" u="none" strike="noStrike" kern="1200" cap="none" spc="0" normalizeH="0" baseline="0" noProof="0">
              <a:ln>
                <a:noFill/>
              </a:ln>
              <a:solidFill>
                <a:prstClr val="black"/>
              </a:solidFill>
              <a:effectLst/>
              <a:uLnTx/>
              <a:uFillTx/>
              <a:latin typeface="Helvetica"/>
              <a:cs typeface="Helvetica"/>
            </a:endParaRPr>
          </a:p>
          <a:p>
            <a:pPr marL="355600" lvl="0" indent="-172720">
              <a:lnSpc>
                <a:spcPct val="125000"/>
              </a:lnSpc>
              <a:buClr>
                <a:srgbClr val="E7534F"/>
              </a:buClr>
              <a:buFont typeface="Arial" panose="020B0604020202020204" pitchFamily="34" charset="0"/>
              <a:buChar char="•"/>
              <a:defRPr/>
            </a:pPr>
            <a:r>
              <a:rPr lang="en-AU" sz="1100" noProof="0">
                <a:solidFill>
                  <a:prstClr val="black"/>
                </a:solidFill>
                <a:latin typeface="Helvetica"/>
                <a:cs typeface="Helvetica"/>
              </a:rPr>
              <a:t>Goals and initiatives</a:t>
            </a:r>
          </a:p>
          <a:p>
            <a:pPr marL="355600" indent="-172720">
              <a:lnSpc>
                <a:spcPct val="125000"/>
              </a:lnSpc>
              <a:spcAft>
                <a:spcPts val="1200"/>
              </a:spcAft>
              <a:buClr>
                <a:srgbClr val="E7534F"/>
              </a:buClr>
              <a:buFont typeface="Arial" panose="020B0604020202020204" pitchFamily="34" charset="0"/>
              <a:buChar char="•"/>
              <a:defRPr/>
            </a:pPr>
            <a:r>
              <a:rPr lang="en-AU" sz="1100" noProof="0">
                <a:solidFill>
                  <a:prstClr val="black"/>
                </a:solidFill>
                <a:latin typeface="Helvetica"/>
                <a:cs typeface="Helvetica"/>
              </a:rPr>
              <a:t>Investment </a:t>
            </a:r>
            <a:r>
              <a:rPr lang="en-AU" sz="1100">
                <a:solidFill>
                  <a:prstClr val="black"/>
                </a:solidFill>
                <a:latin typeface="Helvetica"/>
                <a:cs typeface="Helvetica"/>
              </a:rPr>
              <a:t>priorities,</a:t>
            </a:r>
            <a:r>
              <a:rPr lang="en-AU" sz="1100" noProof="0">
                <a:solidFill>
                  <a:prstClr val="black"/>
                </a:solidFill>
                <a:latin typeface="Helvetica"/>
                <a:cs typeface="Helvetica"/>
              </a:rPr>
              <a:t> budgets</a:t>
            </a:r>
            <a:r>
              <a:rPr lang="en-AU" sz="1100">
                <a:solidFill>
                  <a:prstClr val="black"/>
                </a:solidFill>
                <a:latin typeface="Helvetica"/>
                <a:cs typeface="Helvetica"/>
              </a:rPr>
              <a:t> and challenges.</a:t>
            </a:r>
            <a:endParaRPr lang="en-AU" sz="1100" noProof="0">
              <a:solidFill>
                <a:prstClr val="black"/>
              </a:solidFill>
              <a:latin typeface="Helvetica"/>
              <a:cs typeface="Helvetica"/>
            </a:endParaRPr>
          </a:p>
          <a:p>
            <a:pPr lvl="0">
              <a:lnSpc>
                <a:spcPct val="125000"/>
              </a:lnSpc>
              <a:buClr>
                <a:srgbClr val="E7534F"/>
              </a:buClr>
              <a:defRPr/>
            </a:pPr>
            <a:r>
              <a:rPr lang="en-AU" sz="1100" i="1" noProof="0">
                <a:solidFill>
                  <a:prstClr val="black"/>
                </a:solidFill>
                <a:latin typeface="Helvetica"/>
                <a:cs typeface="Helvetica"/>
              </a:rPr>
              <a:t>Surveys were received in February, April, May and June 2026. </a:t>
            </a:r>
          </a:p>
        </p:txBody>
      </p:sp>
      <p:sp>
        <p:nvSpPr>
          <p:cNvPr id="3" name="Rectangle 2">
            <a:extLst>
              <a:ext uri="{FF2B5EF4-FFF2-40B4-BE49-F238E27FC236}">
                <a16:creationId xmlns:a16="http://schemas.microsoft.com/office/drawing/2014/main" id="{FCDB4BEB-E898-C416-1F0D-8AA44DED8E6F}"/>
              </a:ext>
            </a:extLst>
          </p:cNvPr>
          <p:cNvSpPr/>
          <p:nvPr/>
        </p:nvSpPr>
        <p:spPr>
          <a:xfrm>
            <a:off x="570415" y="1416899"/>
            <a:ext cx="3597823"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570415" y="1198573"/>
            <a:ext cx="3613591"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Executive Insights: Healthcare</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17700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6A1EBB0-3EAF-D511-7FD6-F0D29EE5C5EE}"/>
              </a:ext>
            </a:extLst>
          </p:cNvPr>
          <p:cNvSpPr txBox="1"/>
          <p:nvPr/>
        </p:nvSpPr>
        <p:spPr>
          <a:xfrm>
            <a:off x="4625911" y="382782"/>
            <a:ext cx="7309414" cy="6092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lang="en-US" sz="1100" b="1">
                <a:solidFill>
                  <a:prstClr val="black"/>
                </a:solidFill>
                <a:latin typeface="Helvetica"/>
                <a:cs typeface="Helvetica"/>
              </a:rPr>
              <a:t>Goals, initiatives and barriers</a:t>
            </a:r>
            <a:endParaRPr lang="en-US" sz="1100" b="1" i="0" u="none" strike="noStrike" kern="1200" cap="none" spc="0" normalizeH="0" baseline="0" noProof="0">
              <a:ln>
                <a:noFill/>
              </a:ln>
              <a:solidFill>
                <a:prstClr val="black"/>
              </a:solidFill>
              <a:effectLst/>
              <a:uLnTx/>
              <a:uFillTx/>
              <a:latin typeface="Helvetica"/>
              <a:cs typeface="Helvetica"/>
            </a:endParaRPr>
          </a:p>
          <a:p>
            <a:pPr marR="0" lvl="0" algn="l" defTabSz="914400" rtl="0" eaLnBrk="1" fontAlgn="auto" latinLnBrk="0" hangingPunct="1">
              <a:lnSpc>
                <a:spcPct val="125000"/>
              </a:lnSpc>
              <a:spcBef>
                <a:spcPts val="0"/>
              </a:spcBef>
              <a:spcAft>
                <a:spcPts val="600"/>
              </a:spcAft>
              <a:buClr>
                <a:srgbClr val="E7534F"/>
              </a:buClr>
              <a:buSzTx/>
              <a:tabLst/>
              <a:defRPr/>
            </a:pPr>
            <a:r>
              <a:rPr lang="en-US" sz="1100">
                <a:solidFill>
                  <a:prstClr val="black"/>
                </a:solidFill>
                <a:latin typeface="Helvetica"/>
                <a:cs typeface="Helvetica"/>
              </a:rPr>
              <a:t>ADAPT’s CIO, Data and AI, Security, Government and Digital Edge surveys in 2026 start with </a:t>
            </a:r>
            <a:br>
              <a:rPr lang="en-US" sz="1100">
                <a:solidFill>
                  <a:prstClr val="black"/>
                </a:solidFill>
                <a:latin typeface="Helvetica"/>
                <a:cs typeface="Helvetica"/>
              </a:rPr>
            </a:br>
            <a:r>
              <a:rPr lang="en-US" sz="1100">
                <a:solidFill>
                  <a:prstClr val="black"/>
                </a:solidFill>
                <a:latin typeface="Helvetica"/>
                <a:cs typeface="Helvetica"/>
              </a:rPr>
              <a:t>3 open text questions:</a:t>
            </a:r>
            <a:endParaRPr kumimoji="0" lang="en-US" sz="1100" i="0" u="none" strike="noStrike" kern="1200" cap="none" spc="0" normalizeH="0" baseline="0" noProof="0">
              <a:ln>
                <a:noFill/>
              </a:ln>
              <a:solidFill>
                <a:prstClr val="black"/>
              </a:solidFill>
              <a:effectLst/>
              <a:uLnTx/>
              <a:uFillTx/>
              <a:latin typeface="Helvetica"/>
              <a:ea typeface="+mn-ea"/>
              <a:cs typeface="Helvetica"/>
            </a:endParaRPr>
          </a:p>
          <a:p>
            <a:pPr marL="228600" marR="0" lvl="0" indent="-228600" algn="l" defTabSz="914400" rtl="0" eaLnBrk="1" fontAlgn="auto" latinLnBrk="0" hangingPunct="1">
              <a:lnSpc>
                <a:spcPct val="125000"/>
              </a:lnSpc>
              <a:spcBef>
                <a:spcPts val="0"/>
              </a:spcBef>
              <a:spcAft>
                <a:spcPts val="600"/>
              </a:spcAft>
              <a:buClr>
                <a:srgbClr val="E7534F"/>
              </a:buClr>
              <a:buSzTx/>
              <a:buFont typeface="+mj-lt"/>
              <a:buAutoNum type="arabicPeriod"/>
              <a:tabLst/>
              <a:defRPr/>
            </a:pPr>
            <a:r>
              <a:rPr lang="en-US" sz="1100" b="1">
                <a:solidFill>
                  <a:prstClr val="black"/>
                </a:solidFill>
                <a:latin typeface="Helvetica"/>
                <a:cs typeface="Helvetica"/>
              </a:rPr>
              <a:t> </a:t>
            </a:r>
            <a:r>
              <a:rPr lang="en-US" sz="1100">
                <a:solidFill>
                  <a:prstClr val="black"/>
                </a:solidFill>
                <a:latin typeface="Helvetica"/>
                <a:cs typeface="Helvetica"/>
              </a:rPr>
              <a:t>Please indicate the top 2 or 3 organisational goals or outcomes for the coming 12 months.</a:t>
            </a:r>
          </a:p>
          <a:p>
            <a:pPr marL="228600" lvl="0" indent="-228600">
              <a:lnSpc>
                <a:spcPct val="125000"/>
              </a:lnSpc>
              <a:spcAft>
                <a:spcPts val="600"/>
              </a:spcAft>
              <a:buClr>
                <a:srgbClr val="E7534F"/>
              </a:buClr>
              <a:buFont typeface="+mj-lt"/>
              <a:buAutoNum type="arabicPeriod"/>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 </a:t>
            </a:r>
            <a:r>
              <a:rPr kumimoji="0" lang="en-US" sz="1100" b="0" i="0" u="none" strike="noStrike" kern="1200" cap="none" spc="0" normalizeH="0" baseline="0" noProof="0">
                <a:ln>
                  <a:noFill/>
                </a:ln>
                <a:solidFill>
                  <a:prstClr val="black"/>
                </a:solidFill>
                <a:effectLst/>
                <a:uLnTx/>
                <a:uFillTx/>
                <a:latin typeface="Helvetica"/>
                <a:ea typeface="+mn-ea"/>
                <a:cs typeface="Helvetica"/>
              </a:rPr>
              <a:t>Please indicate the top 3 or 4 </a:t>
            </a:r>
            <a:r>
              <a:rPr lang="en-US" sz="1100">
                <a:solidFill>
                  <a:prstClr val="black"/>
                </a:solidFill>
                <a:latin typeface="Helvetica"/>
                <a:cs typeface="Helvetica"/>
              </a:rPr>
              <a:t>initiatives and projects to achieve those outcomes in the coming 12 months.</a:t>
            </a:r>
            <a:endParaRPr lang="en-US" sz="1100" b="0" i="0" u="none" strike="noStrike" kern="1200" cap="none" spc="0" normalizeH="0" baseline="0" noProof="0">
              <a:ln>
                <a:noFill/>
              </a:ln>
              <a:solidFill>
                <a:prstClr val="black"/>
              </a:solidFill>
              <a:effectLst/>
              <a:uLnTx/>
              <a:uFillTx/>
              <a:latin typeface="Helvetica"/>
              <a:cs typeface="Helvetica"/>
            </a:endParaRPr>
          </a:p>
          <a:p>
            <a:pPr marL="228600" lvl="0" indent="-228600">
              <a:lnSpc>
                <a:spcPct val="125000"/>
              </a:lnSpc>
              <a:spcAft>
                <a:spcPts val="600"/>
              </a:spcAft>
              <a:buClr>
                <a:srgbClr val="E7534F"/>
              </a:buClr>
              <a:buFont typeface="+mj-lt"/>
              <a:buAutoNum type="arabicPeriod"/>
              <a:defRPr/>
            </a:pPr>
            <a:r>
              <a:rPr lang="en-US" sz="1100" b="1">
                <a:solidFill>
                  <a:prstClr val="black"/>
                </a:solidFill>
                <a:latin typeface="Helvetica"/>
                <a:cs typeface="Helvetica"/>
              </a:rPr>
              <a:t> </a:t>
            </a:r>
            <a:r>
              <a:rPr lang="en-US" sz="1100">
                <a:solidFill>
                  <a:prstClr val="black"/>
                </a:solidFill>
                <a:latin typeface="Helvetica"/>
                <a:cs typeface="Helvetica"/>
              </a:rPr>
              <a:t>What are the main barriers to executing on these initiatives?</a:t>
            </a:r>
            <a:endParaRPr lang="en-US" sz="1100" i="0" u="none" strike="noStrike" kern="1200" cap="none" spc="0" normalizeH="0" baseline="0" noProof="0">
              <a:ln>
                <a:noFill/>
              </a:ln>
              <a:solidFill>
                <a:prstClr val="black"/>
              </a:solidFill>
              <a:effectLst/>
              <a:uLnTx/>
              <a:uFillTx/>
              <a:latin typeface="Helvetica"/>
              <a:cs typeface="Helvetica"/>
            </a:endParaRPr>
          </a:p>
          <a:p>
            <a:pPr marR="0" lvl="0" algn="l" defTabSz="914400" rtl="0" eaLnBrk="1" fontAlgn="auto" latinLnBrk="0" hangingPunct="1">
              <a:lnSpc>
                <a:spcPct val="125000"/>
              </a:lnSpc>
              <a:spcBef>
                <a:spcPts val="0"/>
              </a:spcBef>
              <a:spcAft>
                <a:spcPts val="600"/>
              </a:spcAft>
              <a:buClr>
                <a:srgbClr val="E7534F"/>
              </a:buClr>
              <a:buSzTx/>
              <a:tabLst/>
              <a:defRPr/>
            </a:pPr>
            <a:r>
              <a:rPr lang="en-US" sz="1100" i="1">
                <a:solidFill>
                  <a:prstClr val="black"/>
                </a:solidFill>
                <a:latin typeface="Helvetica"/>
                <a:cs typeface="Helvetica"/>
              </a:rPr>
              <a:t>ADAPT analysts use automated text processing. The open text responses are aggregated on similar themes and ranked by the frequency of themes in the response lines. The final stage of analysis is human quality assurance to ensure accuracy of categorisations</a:t>
            </a:r>
            <a:r>
              <a:rPr lang="en-US" sz="1100">
                <a:solidFill>
                  <a:prstClr val="black"/>
                </a:solidFill>
                <a:latin typeface="Helvetica"/>
                <a:cs typeface="Helvetica"/>
              </a:rPr>
              <a:t>.</a:t>
            </a:r>
            <a:endParaRPr lang="en-US" sz="11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100" b="1" i="0" u="none" strike="noStrike" kern="1200" cap="none" spc="0" normalizeH="0" baseline="0" noProof="0">
                <a:ln>
                  <a:noFill/>
                </a:ln>
                <a:solidFill>
                  <a:prstClr val="black"/>
                </a:solidFill>
                <a:effectLst/>
                <a:uLnTx/>
                <a:uFillTx/>
                <a:latin typeface="Helvetica"/>
                <a:ea typeface="+mn-ea"/>
                <a:cs typeface="Helvetica"/>
              </a:rPr>
              <a:t>Investment priorities and budgets</a:t>
            </a:r>
            <a:endParaRPr lang="en-US" sz="1100" b="1"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Helvetica"/>
                <a:ea typeface="+mn-ea"/>
                <a:cs typeface="Helvetica"/>
              </a:rPr>
              <a:t>Investment priorities reflect the planned spending intentions of C-suite executives across 242 investment areas captured from the five Edge surveys.</a:t>
            </a:r>
            <a:endParaRPr lang="en-US" sz="1100" b="0" i="0" u="none" strike="noStrike" kern="1200" cap="none" spc="0" normalizeH="0" baseline="0" noProof="0">
              <a:ln>
                <a:noFill/>
              </a:ln>
              <a:solidFill>
                <a:prstClr val="black"/>
              </a:solidFill>
              <a:effectLst/>
              <a:uLnTx/>
              <a:uFillTx/>
              <a:latin typeface="Helvetica"/>
              <a:cs typeface="Helvetica"/>
            </a:endParaRPr>
          </a:p>
          <a:p>
            <a:pPr marL="355600" lvl="1" indent="-172720">
              <a:lnSpc>
                <a:spcPct val="125000"/>
              </a:lnSpc>
              <a:spcAft>
                <a:spcPts val="1200"/>
              </a:spcAft>
              <a:buClr>
                <a:schemeClr val="accent1"/>
              </a:buClr>
              <a:buFont typeface="Courier New" panose="02070309020205020404" pitchFamily="49" charset="0"/>
              <a:buChar char="o"/>
              <a:defRPr/>
            </a:pPr>
            <a:r>
              <a:rPr lang="en-US" sz="1100" i="1">
                <a:solidFill>
                  <a:prstClr val="black"/>
                </a:solidFill>
                <a:latin typeface="Helvetica"/>
                <a:cs typeface="Helvetica"/>
              </a:rPr>
              <a:t>ADAPT</a:t>
            </a:r>
            <a:r>
              <a:rPr kumimoji="0" lang="en-US" sz="1100" b="0" i="1" u="none" strike="noStrike" kern="1200" cap="none" spc="0" normalizeH="0" baseline="0" noProof="0">
                <a:ln>
                  <a:noFill/>
                </a:ln>
                <a:solidFill>
                  <a:prstClr val="black"/>
                </a:solidFill>
                <a:effectLst/>
                <a:uLnTx/>
                <a:uFillTx/>
                <a:latin typeface="Helvetica"/>
                <a:ea typeface="+mn-ea"/>
                <a:cs typeface="Helvetica"/>
              </a:rPr>
              <a:t> analysis consolidated investment options that appeared in at least three surveys, resulting in a final list of 54 comparable investment categories. The figures presented in this report represent the top 10 investment priorities, ranked according to the proportion of C-suite executives intending to invest in these areas over the next 12 months</a:t>
            </a:r>
            <a:r>
              <a:rPr lang="en-US" sz="1100">
                <a:solidFill>
                  <a:prstClr val="black"/>
                </a:solidFill>
                <a:latin typeface="Helvetica"/>
                <a:cs typeface="Helvetica"/>
              </a:rPr>
              <a:t>.  </a:t>
            </a:r>
          </a:p>
          <a:p>
            <a:pPr marL="171450" indent="-171450">
              <a:lnSpc>
                <a:spcPct val="125000"/>
              </a:lnSpc>
              <a:spcAft>
                <a:spcPts val="1200"/>
              </a:spcAft>
              <a:buClr>
                <a:srgbClr val="E7534F"/>
              </a:buClr>
              <a:buFont typeface="Arial" panose="020B0604020202020204" pitchFamily="34" charset="0"/>
              <a:buChar char="•"/>
              <a:defRPr/>
            </a:pPr>
            <a:r>
              <a:rPr lang="en-US" sz="1100">
                <a:solidFill>
                  <a:prstClr val="black"/>
                </a:solidFill>
                <a:latin typeface="Helvetica"/>
                <a:cs typeface="Helvetica"/>
              </a:rPr>
              <a:t>CDAOs indicate the percentage of the budget that is allocated to different areas. The comparisons shown in this report are the average allocation across all CDAOs and the compared industry.</a:t>
            </a:r>
          </a:p>
          <a:p>
            <a:pPr lvl="0">
              <a:lnSpc>
                <a:spcPct val="125000"/>
              </a:lnSpc>
              <a:spcAft>
                <a:spcPts val="600"/>
              </a:spcAft>
              <a:buClr>
                <a:srgbClr val="E7534F"/>
              </a:buClr>
              <a:defRPr/>
            </a:pPr>
            <a:r>
              <a:rPr lang="en-US" sz="1100" b="1">
                <a:solidFill>
                  <a:prstClr val="black"/>
                </a:solidFill>
                <a:latin typeface="Helvetica"/>
                <a:cs typeface="Helvetica"/>
              </a:rPr>
              <a:t>Another key question</a:t>
            </a:r>
          </a:p>
          <a:p>
            <a:pPr marL="171450" lvl="0" indent="-171450">
              <a:lnSpc>
                <a:spcPct val="125000"/>
              </a:lnSpc>
              <a:spcAft>
                <a:spcPts val="600"/>
              </a:spcAft>
              <a:buClr>
                <a:srgbClr val="E7534F"/>
              </a:buClr>
              <a:buFont typeface="Arial" panose="020B0604020202020204" pitchFamily="34" charset="0"/>
              <a:buChar char="•"/>
              <a:defRPr/>
            </a:pPr>
            <a:r>
              <a:rPr lang="en-US" sz="1100">
                <a:solidFill>
                  <a:prstClr val="black"/>
                </a:solidFill>
                <a:latin typeface="Helvetica"/>
                <a:cs typeface="Helvetica"/>
              </a:rPr>
              <a:t>ADAPT’s CIO, Government and Digital Edge surveys in 2026 ask the following question:</a:t>
            </a:r>
          </a:p>
          <a:p>
            <a:pPr marL="171450" lvl="0" indent="-171450">
              <a:lnSpc>
                <a:spcPct val="125000"/>
              </a:lnSpc>
              <a:spcAft>
                <a:spcPts val="600"/>
              </a:spcAft>
              <a:buClr>
                <a:srgbClr val="E7534F"/>
              </a:buClr>
              <a:buFont typeface="Arial" panose="020B0604020202020204" pitchFamily="34" charset="0"/>
              <a:buChar char="•"/>
              <a:defRPr/>
            </a:pPr>
            <a:r>
              <a:rPr lang="en-US" sz="1100">
                <a:solidFill>
                  <a:prstClr val="black"/>
                </a:solidFill>
                <a:latin typeface="Helvetica"/>
                <a:cs typeface="Helvetica"/>
              </a:rPr>
              <a:t>What is the biggest constraint holding you back from scaling agentic AI enterprise-wide?</a:t>
            </a:r>
          </a:p>
          <a:p>
            <a:pPr marL="354330" lvl="1" indent="-171450">
              <a:lnSpc>
                <a:spcPct val="125000"/>
              </a:lnSpc>
              <a:buClr>
                <a:schemeClr val="accent1"/>
              </a:buClr>
              <a:buFont typeface="Courier New" panose="02070309020205020404" pitchFamily="49" charset="0"/>
              <a:buChar char="o"/>
              <a:defRPr/>
            </a:pPr>
            <a:r>
              <a:rPr lang="en-US" sz="1100" i="1">
                <a:solidFill>
                  <a:prstClr val="black"/>
                </a:solidFill>
                <a:latin typeface="Helvetica"/>
                <a:cs typeface="Helvetica"/>
              </a:rPr>
              <a:t>ADAPT analysis identifies the overall sentiment distribution and compares the pattern across </a:t>
            </a:r>
            <a:br>
              <a:rPr lang="en-US" sz="1100" i="1">
                <a:solidFill>
                  <a:prstClr val="black"/>
                </a:solidFill>
                <a:latin typeface="Helvetica"/>
                <a:cs typeface="Helvetica"/>
              </a:rPr>
            </a:br>
            <a:r>
              <a:rPr lang="en-US" sz="1100" i="1">
                <a:solidFill>
                  <a:prstClr val="black"/>
                </a:solidFill>
                <a:latin typeface="Helvetica"/>
                <a:cs typeface="Helvetica"/>
              </a:rPr>
              <a:t>categories and the compared industry.</a:t>
            </a: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0E48C8-B453-E0DE-B40F-852994063C5D}"/>
              </a:ext>
            </a:extLst>
          </p:cNvPr>
          <p:cNvSpPr>
            <a:spLocks noGrp="1"/>
          </p:cNvSpPr>
          <p:nvPr>
            <p:ph type="body" sz="quarter" idx="10"/>
          </p:nvPr>
        </p:nvSpPr>
        <p:spPr/>
        <p:txBody>
          <a:bodyPr/>
          <a:lstStyle/>
          <a:p>
            <a:r>
              <a:rPr lang="en-AU">
                <a:latin typeface="Helvetica"/>
                <a:cs typeface="Helvetica"/>
              </a:rPr>
              <a:t>Healthcare:</a:t>
            </a:r>
          </a:p>
          <a:p>
            <a:endParaRPr lang="en-GB"/>
          </a:p>
        </p:txBody>
      </p:sp>
      <p:sp>
        <p:nvSpPr>
          <p:cNvPr id="3" name="Content Placeholder 2">
            <a:extLst>
              <a:ext uri="{FF2B5EF4-FFF2-40B4-BE49-F238E27FC236}">
                <a16:creationId xmlns:a16="http://schemas.microsoft.com/office/drawing/2014/main" id="{A55BC23D-462A-642A-540F-CA38B181A03C}"/>
              </a:ext>
            </a:extLst>
          </p:cNvPr>
          <p:cNvSpPr>
            <a:spLocks noGrp="1"/>
          </p:cNvSpPr>
          <p:nvPr>
            <p:ph sz="quarter" idx="11"/>
          </p:nvPr>
        </p:nvSpPr>
        <p:spPr/>
        <p:txBody>
          <a:bodyPr/>
          <a:lstStyle/>
          <a:p>
            <a:r>
              <a:rPr lang="en-AU" sz="4000">
                <a:latin typeface="Helvetica"/>
                <a:cs typeface="Helvetica"/>
              </a:rPr>
              <a:t>Goals and initiatives</a:t>
            </a:r>
          </a:p>
          <a:p>
            <a:endParaRPr lang="en-GB"/>
          </a:p>
        </p:txBody>
      </p:sp>
    </p:spTree>
    <p:extLst>
      <p:ext uri="{BB962C8B-B14F-4D97-AF65-F5344CB8AC3E}">
        <p14:creationId xmlns:p14="http://schemas.microsoft.com/office/powerpoint/2010/main" val="1929473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D4E6FE-3F77-8ADE-C8B1-9EBF049FFA81}"/>
              </a:ext>
            </a:extLst>
          </p:cNvPr>
          <p:cNvSpPr>
            <a:spLocks noGrp="1"/>
          </p:cNvSpPr>
          <p:nvPr>
            <p:ph sz="quarter" idx="10"/>
          </p:nvPr>
        </p:nvSpPr>
        <p:spPr/>
        <p:txBody>
          <a:bodyPr/>
          <a:lstStyle/>
          <a:p>
            <a:r>
              <a:rPr lang="en-PH">
                <a:solidFill>
                  <a:prstClr val="black"/>
                </a:solidFill>
                <a:latin typeface="Helvetica"/>
              </a:rPr>
              <a:t>Healthcare: Top 10 goals</a:t>
            </a:r>
          </a:p>
          <a:p>
            <a:endParaRPr lang="en-GB"/>
          </a:p>
        </p:txBody>
      </p:sp>
      <p:sp>
        <p:nvSpPr>
          <p:cNvPr id="3" name="Content Placeholder 2">
            <a:extLst>
              <a:ext uri="{FF2B5EF4-FFF2-40B4-BE49-F238E27FC236}">
                <a16:creationId xmlns:a16="http://schemas.microsoft.com/office/drawing/2014/main" id="{EDED6358-CD1E-14EB-1628-B4EE95E68ED1}"/>
              </a:ext>
            </a:extLst>
          </p:cNvPr>
          <p:cNvSpPr>
            <a:spLocks noGrp="1"/>
          </p:cNvSpPr>
          <p:nvPr>
            <p:ph sz="quarter" idx="11"/>
          </p:nvPr>
        </p:nvSpPr>
        <p:spPr/>
        <p:txBody>
          <a:bodyPr/>
          <a:lstStyle/>
          <a:p>
            <a:r>
              <a:rPr lang="en-US" sz="900"/>
              <a:t>ADAPT CIO, Data and AI, Security, Government and Digital Edge Surveys in Feb, Apr, May and Jun 2026. Sample size: 739 Australian CIOs, CDAOs, CISOs, Government leaders and CDOs, 73 from Healthcare</a:t>
            </a:r>
          </a:p>
          <a:p>
            <a:endParaRPr lang="en-GB" sz="900"/>
          </a:p>
        </p:txBody>
      </p:sp>
      <p:pic>
        <p:nvPicPr>
          <p:cNvPr id="5" name="Graphic 4">
            <a:extLst>
              <a:ext uri="{FF2B5EF4-FFF2-40B4-BE49-F238E27FC236}">
                <a16:creationId xmlns:a16="http://schemas.microsoft.com/office/drawing/2014/main" id="{94732894-38CA-2480-AA2B-BD3F8831B3F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4800" y="963197"/>
            <a:ext cx="11582400" cy="5302414"/>
          </a:xfrm>
          <a:prstGeom prst="rect">
            <a:avLst/>
          </a:prstGeom>
        </p:spPr>
      </p:pic>
    </p:spTree>
    <p:extLst>
      <p:ext uri="{BB962C8B-B14F-4D97-AF65-F5344CB8AC3E}">
        <p14:creationId xmlns:p14="http://schemas.microsoft.com/office/powerpoint/2010/main" val="2526803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75130" y="2044582"/>
            <a:ext cx="3411124" cy="3361241"/>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The #1 goal </a:t>
            </a:r>
            <a:r>
              <a:rPr lang="en-US" sz="1100">
                <a:latin typeface="Helvetica"/>
                <a:cs typeface="Helvetica"/>
              </a:rPr>
              <a:t>for healthcare execs </a:t>
            </a:r>
            <a:r>
              <a:rPr lang="en-US" sz="1100" noProof="0">
                <a:latin typeface="Helvetica"/>
                <a:cs typeface="Helvetica"/>
              </a:rPr>
              <a:t>is </a:t>
            </a:r>
            <a:r>
              <a:rPr lang="en-US" sz="1100">
                <a:latin typeface="Helvetica"/>
                <a:cs typeface="Helvetica"/>
              </a:rPr>
              <a:t>building an AI</a:t>
            </a:r>
            <a:r>
              <a:rPr lang="en-US" sz="1100" noProof="0">
                <a:latin typeface="Helvetica"/>
                <a:cs typeface="Helvetica"/>
              </a:rPr>
              <a:t> strategy and roadmap, </a:t>
            </a:r>
            <a:r>
              <a:rPr lang="en-US" sz="1100">
                <a:latin typeface="Helvetica"/>
                <a:cs typeface="Helvetica"/>
              </a:rPr>
              <a:t>which is consistent</a:t>
            </a:r>
            <a:r>
              <a:rPr lang="en-US" sz="1100" noProof="0">
                <a:latin typeface="Helvetica"/>
                <a:cs typeface="Helvetica"/>
              </a:rPr>
              <a:t> with other sectors</a:t>
            </a:r>
            <a:r>
              <a:rPr lang="en-AU" sz="1100" noProof="0">
                <a:latin typeface="Helvetica"/>
                <a:cs typeface="Helvetica"/>
              </a:rPr>
              <a:t>.</a:t>
            </a:r>
            <a:endParaRPr lang="en-AU" sz="1100"/>
          </a:p>
          <a:p>
            <a:pPr marL="171450" indent="-171450">
              <a:lnSpc>
                <a:spcPct val="125000"/>
              </a:lnSpc>
              <a:spcAft>
                <a:spcPts val="300"/>
              </a:spcAft>
              <a:buClr>
                <a:srgbClr val="E7534F"/>
              </a:buClr>
              <a:buFont typeface="Arial" panose="020B0604020202020204" pitchFamily="34" charset="0"/>
              <a:buChar char="•"/>
              <a:defRPr/>
            </a:pPr>
            <a:r>
              <a:rPr lang="en-AU" sz="1100">
                <a:latin typeface="Helvetica"/>
                <a:cs typeface="Helvetica"/>
              </a:rPr>
              <a:t>The next strategic goals that are consistent </a:t>
            </a:r>
            <a:br>
              <a:rPr lang="en-AU" sz="1100">
                <a:latin typeface="Helvetica"/>
                <a:cs typeface="Helvetica"/>
              </a:rPr>
            </a:br>
            <a:r>
              <a:rPr lang="en-AU" sz="1100">
                <a:latin typeface="Helvetica"/>
                <a:cs typeface="Helvetica"/>
              </a:rPr>
              <a:t>with other sectors are:</a:t>
            </a:r>
          </a:p>
          <a:p>
            <a:pPr marL="353695" indent="-171450">
              <a:lnSpc>
                <a:spcPct val="125000"/>
              </a:lnSpc>
              <a:spcAft>
                <a:spcPts val="300"/>
              </a:spcAft>
              <a:buClr>
                <a:srgbClr val="E7534F"/>
              </a:buClr>
              <a:buFont typeface="Arial"/>
              <a:buChar char="•"/>
              <a:defRPr/>
            </a:pPr>
            <a:r>
              <a:rPr lang="en-AU" sz="1100" noProof="0">
                <a:latin typeface="Helvetica"/>
                <a:cs typeface="Helvetica"/>
              </a:rPr>
              <a:t>Grow the business</a:t>
            </a:r>
          </a:p>
          <a:p>
            <a:pPr marL="353695" indent="-171450">
              <a:lnSpc>
                <a:spcPct val="125000"/>
              </a:lnSpc>
              <a:spcAft>
                <a:spcPts val="1200"/>
              </a:spcAft>
              <a:buClr>
                <a:srgbClr val="E7534F"/>
              </a:buClr>
              <a:buFont typeface="Arial"/>
              <a:buChar char="•"/>
              <a:defRPr/>
            </a:pPr>
            <a:r>
              <a:rPr lang="en-AU" sz="1100">
                <a:latin typeface="Helvetica"/>
                <a:cs typeface="Helvetica"/>
              </a:rPr>
              <a:t>Improve operational effectiveness</a:t>
            </a:r>
            <a:endParaRPr lang="en-AU" sz="1100" noProof="0">
              <a:latin typeface="Helvetica"/>
              <a:cs typeface="Helvetica"/>
            </a:endParaRP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H</a:t>
            </a:r>
            <a:r>
              <a:rPr lang="en-US" sz="1100" noProof="0">
                <a:latin typeface="Helvetica"/>
                <a:cs typeface="Helvetica"/>
              </a:rPr>
              <a:t>ealthcare places a higher priority on financial performance, maintaining talent and enhancing citizen outcomes rather than prioritising modernisation, innovation and governance</a:t>
            </a:r>
            <a:r>
              <a:rPr lang="en-AU" sz="11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PH" sz="1100" noProof="0">
                <a:latin typeface="Helvetica"/>
                <a:cs typeface="Helvetica"/>
              </a:rPr>
              <a:t>Becoming a data-driven organisation is also essential in healthcare to support AI </a:t>
            </a:r>
            <a:r>
              <a:rPr lang="en-PH" sz="1100">
                <a:latin typeface="Helvetica"/>
                <a:cs typeface="Helvetica"/>
              </a:rPr>
              <a:t>strategies</a:t>
            </a:r>
            <a:r>
              <a:rPr lang="en-PH" sz="1100" noProof="0">
                <a:latin typeface="Helvetica"/>
                <a:cs typeface="Helvetica"/>
              </a:rPr>
              <a:t>.</a:t>
            </a:r>
            <a:endParaRPr kumimoji="0" lang="en-AU" sz="11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FCDB4BEB-E898-C416-1F0D-8AA44DED8E6F}"/>
              </a:ext>
            </a:extLst>
          </p:cNvPr>
          <p:cNvSpPr/>
          <p:nvPr/>
        </p:nvSpPr>
        <p:spPr>
          <a:xfrm>
            <a:off x="575129" y="1578415"/>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Goals</a:t>
            </a:r>
          </a:p>
        </p:txBody>
      </p:sp>
      <p:sp>
        <p:nvSpPr>
          <p:cNvPr id="6" name="Rectangle 5">
            <a:extLst>
              <a:ext uri="{FF2B5EF4-FFF2-40B4-BE49-F238E27FC236}">
                <a16:creationId xmlns:a16="http://schemas.microsoft.com/office/drawing/2014/main" id="{24C42335-3FD8-4EDA-2E5C-1E6001BA24EF}"/>
              </a:ext>
            </a:extLst>
          </p:cNvPr>
          <p:cNvSpPr/>
          <p:nvPr/>
        </p:nvSpPr>
        <p:spPr>
          <a:xfrm>
            <a:off x="575129" y="1334507"/>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Healthcare</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26097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167" y="863522"/>
            <a:ext cx="7189249" cy="51309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100" b="1">
                <a:solidFill>
                  <a:prstClr val="black"/>
                </a:solidFill>
                <a:latin typeface="Helvetica" panose="020B0604020202020204" pitchFamily="34" charset="0"/>
                <a:cs typeface="Helvetica" panose="020B0604020202020204" pitchFamily="34" charset="0"/>
              </a:rPr>
              <a:t>AI in healthcare sets out to transform the way services are delivered </a:t>
            </a:r>
          </a:p>
          <a:p>
            <a:pPr marL="171450" indent="-171450">
              <a:lnSpc>
                <a:spcPct val="125000"/>
              </a:lnSpc>
              <a:buClr>
                <a:srgbClr val="E7534F"/>
              </a:buClr>
              <a:buFont typeface="Arial" panose="020B0604020202020204" pitchFamily="34" charset="0"/>
              <a:buChar char="•"/>
              <a:defRPr/>
            </a:pPr>
            <a:r>
              <a:rPr lang="en-US" sz="1100">
                <a:latin typeface="Helvetica"/>
                <a:cs typeface="Helvetica"/>
              </a:rPr>
              <a:t>Like other sectors, healthcare indicates AI strategy and roadmap is its foremost strategic goal. </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Shaping this means designing a structured plan that reinforces diagnosis and treatment, improves operational and systems efficiency, personalises care and alleviates workforce gaps. </a:t>
            </a:r>
          </a:p>
          <a:p>
            <a:pPr>
              <a:lnSpc>
                <a:spcPct val="125000"/>
              </a:lnSpc>
              <a:spcAft>
                <a:spcPts val="300"/>
              </a:spcAft>
              <a:buClr>
                <a:srgbClr val="E7534F"/>
              </a:buClr>
              <a:defRPr/>
            </a:pPr>
            <a:r>
              <a:rPr lang="en-US" sz="1100" b="1">
                <a:solidFill>
                  <a:prstClr val="black"/>
                </a:solidFill>
                <a:latin typeface="Helvetica" panose="020B0604020202020204" pitchFamily="34" charset="0"/>
                <a:cs typeface="Helvetica" panose="020B0604020202020204" pitchFamily="34" charset="0"/>
              </a:rPr>
              <a:t>Reconciling commercial growth with improved health outcomes</a:t>
            </a:r>
            <a:endParaRPr lang="en-US" sz="1100" noProof="0">
              <a:latin typeface="Helvetica"/>
              <a:cs typeface="Helvetica"/>
            </a:endParaRPr>
          </a:p>
          <a:p>
            <a:pPr marL="171450" indent="-171450">
              <a:lnSpc>
                <a:spcPct val="125000"/>
              </a:lnSpc>
              <a:buClr>
                <a:srgbClr val="E7534F"/>
              </a:buClr>
              <a:buFont typeface="Arial" panose="020B0604020202020204" pitchFamily="34" charset="0"/>
              <a:buChar char="•"/>
              <a:defRPr/>
            </a:pPr>
            <a:r>
              <a:rPr lang="en-US" sz="1100">
                <a:latin typeface="Helvetica"/>
                <a:cs typeface="Helvetica"/>
              </a:rPr>
              <a:t>Driving business growth is less about raising revenue and more about widening services and creating value. The parallel focus on operational effectiveness comes from the need to deliver care more efficiently without compromising quality or safety.</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This means that AI investments and transformation should prove their commercial worth while delivering measurable gains across patient care and service delivery.</a:t>
            </a:r>
            <a:endParaRPr lang="en-US" sz="1100" noProof="0">
              <a:latin typeface="Helvetica"/>
              <a:cs typeface="Helvetica"/>
            </a:endParaRPr>
          </a:p>
          <a:p>
            <a:pPr lvl="0">
              <a:lnSpc>
                <a:spcPct val="125000"/>
              </a:lnSpc>
              <a:spcAft>
                <a:spcPts val="300"/>
              </a:spcAft>
              <a:buClr>
                <a:srgbClr val="E7534F"/>
              </a:buClr>
              <a:defRPr/>
            </a:pPr>
            <a:r>
              <a:rPr lang="en-US" sz="1100" b="1">
                <a:solidFill>
                  <a:prstClr val="black"/>
                </a:solidFill>
                <a:latin typeface="Helvetica"/>
                <a:cs typeface="Helvetica"/>
              </a:rPr>
              <a:t>Putting financial performance, talent and citizen outcomes first  </a:t>
            </a:r>
            <a:endParaRPr lang="en-US" sz="1100">
              <a:solidFill>
                <a:prstClr val="black"/>
              </a:solidFill>
              <a:latin typeface="Helvetica"/>
              <a:cs typeface="Helvetica"/>
            </a:endParaRPr>
          </a:p>
          <a:p>
            <a:pPr marL="171450" indent="-171450">
              <a:lnSpc>
                <a:spcPct val="125000"/>
              </a:lnSpc>
              <a:buClr>
                <a:srgbClr val="E7534F"/>
              </a:buClr>
              <a:buFont typeface="Arial" panose="020B0604020202020204" pitchFamily="34" charset="0"/>
              <a:buChar char="•"/>
              <a:defRPr/>
            </a:pPr>
            <a:r>
              <a:rPr lang="en-US" sz="1100">
                <a:latin typeface="Helvetica"/>
                <a:cs typeface="Helvetica"/>
              </a:rPr>
              <a:t>Although other sectors emphasise modernisation, innovation and governance, healthcare weighs financial performance and value creation, stronger citizen and patient outcomes, and its workforce more heavily. </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This highlights the sector's central obligation to achieve sustainable performance by broadening access, raising the quality of care and community health outcomes, and maintaining a ready workforce.</a:t>
            </a:r>
            <a:endParaRPr kumimoji="0" lang="en-US" sz="11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lvl="0">
              <a:lnSpc>
                <a:spcPct val="125000"/>
              </a:lnSpc>
              <a:spcAft>
                <a:spcPts val="300"/>
              </a:spcAft>
              <a:buClr>
                <a:srgbClr val="E7534F"/>
              </a:buClr>
              <a:defRPr/>
            </a:pPr>
            <a:r>
              <a:rPr kumimoji="0" lang="en-US" sz="1100" b="1" i="0" u="none" strike="noStrike" kern="1200" cap="none" spc="0" normalizeH="0" baseline="0">
                <a:ln>
                  <a:noFill/>
                </a:ln>
                <a:solidFill>
                  <a:prstClr val="black"/>
                </a:solidFill>
                <a:effectLst/>
                <a:uLnTx/>
                <a:uFillTx/>
                <a:latin typeface="Helvetica"/>
                <a:cs typeface="Helvetica"/>
              </a:rPr>
              <a:t>Underpinning long-term organisational sustainability</a:t>
            </a:r>
            <a:endParaRPr lang="en-US" sz="1100" b="1" i="0" u="none" strike="noStrike" kern="1200" cap="none" spc="0" normalizeH="0" baseline="0" noProof="0">
              <a:ln>
                <a:noFill/>
              </a:ln>
              <a:solidFill>
                <a:prstClr val="black"/>
              </a:solidFill>
              <a:effectLst/>
              <a:uLnTx/>
              <a:uFillTx/>
              <a:latin typeface="Helvetica"/>
              <a:cs typeface="Helvetica"/>
            </a:endParaRPr>
          </a:p>
          <a:p>
            <a:pPr marL="171450" indent="-171450">
              <a:lnSpc>
                <a:spcPct val="125000"/>
              </a:lnSpc>
              <a:buClr>
                <a:srgbClr val="E7534F"/>
              </a:buClr>
              <a:buFont typeface="Arial" panose="020B0604020202020204" pitchFamily="34" charset="0"/>
              <a:buChar char="•"/>
              <a:defRPr/>
            </a:pPr>
            <a:r>
              <a:rPr lang="en-US" sz="1100">
                <a:latin typeface="Helvetica"/>
                <a:cs typeface="Helvetica"/>
              </a:rPr>
              <a:t>Healthcare execs say that becoming data-driven is vital to scaling AI safely and effectively. The effort to attract and retain customers reflects mounting competition among public, private and community providers competing for patients, referrals and partnerships. Meanwhile, digital transformation opens up more services and care through virtual health, digital patient engagement and streamlined care pathways. </a:t>
            </a:r>
          </a:p>
          <a:p>
            <a:pPr marL="171450" indent="-171450">
              <a:lnSpc>
                <a:spcPct val="125000"/>
              </a:lnSpc>
              <a:buClr>
                <a:srgbClr val="E7534F"/>
              </a:buClr>
              <a:buFont typeface="Arial" panose="020B0604020202020204" pitchFamily="34" charset="0"/>
              <a:buChar char="•"/>
              <a:defRPr/>
            </a:pPr>
            <a:r>
              <a:rPr lang="en-US" sz="1100">
                <a:latin typeface="Helvetica"/>
                <a:cs typeface="Helvetica"/>
              </a:rPr>
              <a:t>Optimising costs also sustains growth, safeguarding financial stability while expanding services.</a:t>
            </a:r>
            <a:endParaRPr lang="en-AU" sz="1100" noProof="0">
              <a:latin typeface="Helvetica"/>
              <a:cs typeface="Helvetica"/>
            </a:endParaRPr>
          </a:p>
        </p:txBody>
      </p:sp>
    </p:spTree>
    <p:extLst>
      <p:ext uri="{BB962C8B-B14F-4D97-AF65-F5344CB8AC3E}">
        <p14:creationId xmlns:p14="http://schemas.microsoft.com/office/powerpoint/2010/main" val="177510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6121BE-C1C0-39D8-7D90-EE7DD393831F}"/>
              </a:ext>
            </a:extLst>
          </p:cNvPr>
          <p:cNvSpPr>
            <a:spLocks noGrp="1"/>
          </p:cNvSpPr>
          <p:nvPr>
            <p:ph sz="quarter" idx="10"/>
          </p:nvPr>
        </p:nvSpPr>
        <p:spPr/>
        <p:txBody>
          <a:bodyPr/>
          <a:lstStyle/>
          <a:p>
            <a:r>
              <a:rPr lang="en-PH">
                <a:solidFill>
                  <a:prstClr val="black"/>
                </a:solidFill>
                <a:latin typeface="Helvetica"/>
              </a:rPr>
              <a:t>Healthcare: Top 10 initiatives</a:t>
            </a:r>
          </a:p>
          <a:p>
            <a:endParaRPr lang="en-GB"/>
          </a:p>
        </p:txBody>
      </p:sp>
      <p:sp>
        <p:nvSpPr>
          <p:cNvPr id="3" name="Content Placeholder 2">
            <a:extLst>
              <a:ext uri="{FF2B5EF4-FFF2-40B4-BE49-F238E27FC236}">
                <a16:creationId xmlns:a16="http://schemas.microsoft.com/office/drawing/2014/main" id="{54748A04-B1F6-B015-B2C2-675AFF350156}"/>
              </a:ext>
            </a:extLst>
          </p:cNvPr>
          <p:cNvSpPr>
            <a:spLocks noGrp="1"/>
          </p:cNvSpPr>
          <p:nvPr>
            <p:ph sz="quarter" idx="11"/>
          </p:nvPr>
        </p:nvSpPr>
        <p:spPr/>
        <p:txBody>
          <a:bodyPr/>
          <a:lstStyle/>
          <a:p>
            <a:r>
              <a:rPr lang="en-US" sz="900"/>
              <a:t>ADAPT CIO, Data and AI, Security, Government and Digital Edge Surveys in Feb, Apr, May and Jun 2026. Sample size: 722 Australian CIOs, CDAOs, CISOs, Government leaders and CDOs, 69 from Healthcare</a:t>
            </a:r>
          </a:p>
          <a:p>
            <a:endParaRPr lang="en-GB" sz="900"/>
          </a:p>
        </p:txBody>
      </p:sp>
      <p:pic>
        <p:nvPicPr>
          <p:cNvPr id="13" name="Graphic 12">
            <a:extLst>
              <a:ext uri="{FF2B5EF4-FFF2-40B4-BE49-F238E27FC236}">
                <a16:creationId xmlns:a16="http://schemas.microsoft.com/office/drawing/2014/main" id="{60906C27-5C2A-AE74-A1B6-F5E82724E68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04800" y="963197"/>
            <a:ext cx="11582399" cy="5302414"/>
          </a:xfrm>
          <a:prstGeom prst="rect">
            <a:avLst/>
          </a:prstGeom>
        </p:spPr>
      </p:pic>
    </p:spTree>
    <p:extLst>
      <p:ext uri="{BB962C8B-B14F-4D97-AF65-F5344CB8AC3E}">
        <p14:creationId xmlns:p14="http://schemas.microsoft.com/office/powerpoint/2010/main" val="275948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26BEB-4BBD-82A5-7D01-EDFF119AF00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CB97BF-E8A8-BE68-AA32-DF2382898BA0}"/>
              </a:ext>
            </a:extLst>
          </p:cNvPr>
          <p:cNvSpPr txBox="1"/>
          <p:nvPr/>
        </p:nvSpPr>
        <p:spPr>
          <a:xfrm>
            <a:off x="611415" y="2662588"/>
            <a:ext cx="3424973" cy="2495620"/>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The #1 initiative </a:t>
            </a:r>
            <a:r>
              <a:rPr lang="en-US" sz="1100">
                <a:latin typeface="Helvetica"/>
                <a:cs typeface="Helvetica"/>
              </a:rPr>
              <a:t>for healthcare execs is</a:t>
            </a:r>
            <a:r>
              <a:rPr lang="en-US" sz="1100" noProof="0">
                <a:latin typeface="Helvetica"/>
                <a:cs typeface="Helvetica"/>
              </a:rPr>
              <a:t> to adopt and scale AI</a:t>
            </a:r>
            <a:r>
              <a:rPr lang="en-AU" sz="1100" noProof="0">
                <a:latin typeface="Helvetica"/>
                <a:cs typeface="Helvetica"/>
              </a:rPr>
              <a:t>.</a:t>
            </a:r>
            <a:endParaRPr lang="en-US" sz="1100"/>
          </a:p>
          <a:p>
            <a:pPr marL="171450" indent="-171450">
              <a:lnSpc>
                <a:spcPct val="125000"/>
              </a:lnSpc>
              <a:spcAft>
                <a:spcPts val="300"/>
              </a:spcAft>
              <a:buClr>
                <a:srgbClr val="E7534F"/>
              </a:buClr>
              <a:buFont typeface="Arial" panose="020B0604020202020204" pitchFamily="34" charset="0"/>
              <a:buChar char="•"/>
              <a:defRPr/>
            </a:pPr>
            <a:r>
              <a:rPr lang="en-US" sz="1100" noProof="0">
                <a:latin typeface="Helvetica"/>
                <a:cs typeface="Helvetica"/>
              </a:rPr>
              <a:t>While other sectors focus on agentic AI, systems rationalisation, operating model evolution, and compliance, healthcare executives intend to prioritise the following efforts:</a:t>
            </a:r>
          </a:p>
          <a:p>
            <a:pPr marL="355600" indent="-172720">
              <a:lnSpc>
                <a:spcPct val="125000"/>
              </a:lnSpc>
              <a:spcAft>
                <a:spcPts val="300"/>
              </a:spcAft>
              <a:buClr>
                <a:schemeClr val="tx1"/>
              </a:buClr>
              <a:buFont typeface="Arial" panose="020B0604020202020204" pitchFamily="34" charset="0"/>
              <a:buChar char="•"/>
              <a:defRPr/>
            </a:pPr>
            <a:r>
              <a:rPr kumimoji="0" lang="en-US" sz="1100" i="0" u="none" strike="noStrike" kern="1200" cap="none" spc="0" normalizeH="0" baseline="0" noProof="0">
                <a:ln>
                  <a:noFill/>
                </a:ln>
                <a:effectLst/>
                <a:uLnTx/>
                <a:uFillTx/>
                <a:latin typeface="Helvetica"/>
                <a:cs typeface="Helvetica"/>
              </a:rPr>
              <a:t>streamline and enable processes (#4)</a:t>
            </a:r>
            <a:endParaRPr lang="en-US" sz="1100" i="0" u="none" strike="noStrike" kern="1200" cap="none" spc="0" normalizeH="0" baseline="0" noProof="0">
              <a:ln>
                <a:noFill/>
              </a:ln>
              <a:effectLst/>
              <a:uLnTx/>
              <a:uFillTx/>
              <a:latin typeface="Helvetica"/>
              <a:cs typeface="Helvetica"/>
            </a:endParaRPr>
          </a:p>
          <a:p>
            <a:pPr marL="355600" indent="-172720">
              <a:lnSpc>
                <a:spcPct val="125000"/>
              </a:lnSpc>
              <a:spcAft>
                <a:spcPts val="300"/>
              </a:spcAft>
              <a:buClr>
                <a:schemeClr val="tx1"/>
              </a:buClr>
              <a:buFont typeface="Arial" panose="020B0604020202020204" pitchFamily="34" charset="0"/>
              <a:buChar char="•"/>
              <a:defRPr/>
            </a:pPr>
            <a:r>
              <a:rPr kumimoji="0" lang="en-US" sz="1100" i="0" u="none" strike="noStrike" kern="1200" cap="none" spc="0" normalizeH="0" baseline="0" noProof="0">
                <a:ln>
                  <a:noFill/>
                </a:ln>
                <a:effectLst/>
                <a:uLnTx/>
                <a:uFillTx/>
                <a:latin typeface="Helvetica"/>
                <a:cs typeface="Helvetica"/>
              </a:rPr>
              <a:t>pursue digital transformation (#5)</a:t>
            </a:r>
            <a:endParaRPr lang="en-US" sz="1100" i="0" u="none" strike="noStrike" kern="1200" cap="none" spc="0" normalizeH="0" baseline="0" noProof="0">
              <a:ln>
                <a:noFill/>
              </a:ln>
              <a:effectLst/>
              <a:uLnTx/>
              <a:uFillTx/>
              <a:latin typeface="Helvetica"/>
              <a:cs typeface="Helvetica"/>
            </a:endParaRPr>
          </a:p>
          <a:p>
            <a:pPr marL="355600" indent="-172720">
              <a:lnSpc>
                <a:spcPct val="125000"/>
              </a:lnSpc>
              <a:spcAft>
                <a:spcPts val="300"/>
              </a:spcAft>
              <a:buClr>
                <a:schemeClr val="tx1"/>
              </a:buClr>
              <a:buFont typeface="Arial" panose="020B0604020202020204" pitchFamily="34" charset="0"/>
              <a:buChar char="•"/>
              <a:defRPr/>
            </a:pPr>
            <a:r>
              <a:rPr kumimoji="0" lang="en-US" sz="1100" i="0" u="none" strike="noStrike" kern="1200" cap="none" spc="0" normalizeH="0" baseline="0" noProof="0">
                <a:ln>
                  <a:noFill/>
                </a:ln>
                <a:effectLst/>
                <a:uLnTx/>
                <a:uFillTx/>
                <a:latin typeface="Helvetica"/>
                <a:cs typeface="Helvetica"/>
              </a:rPr>
              <a:t>infrastructure modernisation (#9)</a:t>
            </a:r>
            <a:endParaRPr lang="en-US" sz="1100" i="0" u="none" strike="noStrike" kern="1200" cap="none" spc="0" normalizeH="0" baseline="0" noProof="0">
              <a:ln>
                <a:noFill/>
              </a:ln>
              <a:effectLst/>
              <a:uLnTx/>
              <a:uFillTx/>
              <a:latin typeface="Helvetica"/>
              <a:cs typeface="Helvetica"/>
            </a:endParaRPr>
          </a:p>
          <a:p>
            <a:pPr marL="355600" indent="-172720">
              <a:lnSpc>
                <a:spcPct val="125000"/>
              </a:lnSpc>
              <a:spcAft>
                <a:spcPts val="1200"/>
              </a:spcAft>
              <a:buClr>
                <a:schemeClr val="tx1"/>
              </a:buClr>
              <a:buFont typeface="Arial" panose="020B0604020202020204" pitchFamily="34" charset="0"/>
              <a:buChar char="•"/>
              <a:defRPr/>
            </a:pPr>
            <a:r>
              <a:rPr kumimoji="0" lang="en-US" sz="1100" i="0" u="none" strike="noStrike" kern="1200" cap="none" spc="0" normalizeH="0" baseline="0" noProof="0">
                <a:ln>
                  <a:noFill/>
                </a:ln>
                <a:effectLst/>
                <a:uLnTx/>
                <a:uFillTx/>
                <a:latin typeface="Helvetica"/>
                <a:cs typeface="Helvetica"/>
              </a:rPr>
              <a:t>upskill and retain staff (#10</a:t>
            </a:r>
            <a:r>
              <a:rPr lang="en-US" sz="1100">
                <a:latin typeface="Helvetica"/>
                <a:cs typeface="Helvetica"/>
              </a:rPr>
              <a:t>).</a:t>
            </a:r>
            <a:endParaRPr lang="en-US" sz="11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72B08A6A-14F0-3758-7F3F-9777EAFD00A4}"/>
              </a:ext>
            </a:extLst>
          </p:cNvPr>
          <p:cNvSpPr/>
          <p:nvPr/>
        </p:nvSpPr>
        <p:spPr>
          <a:xfrm>
            <a:off x="576727" y="2152497"/>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Initiatives</a:t>
            </a:r>
          </a:p>
        </p:txBody>
      </p:sp>
      <p:sp>
        <p:nvSpPr>
          <p:cNvPr id="6" name="Rectangle 5">
            <a:extLst>
              <a:ext uri="{FF2B5EF4-FFF2-40B4-BE49-F238E27FC236}">
                <a16:creationId xmlns:a16="http://schemas.microsoft.com/office/drawing/2014/main" id="{38DBC9D3-4A7A-8F8D-1132-ECEB7A01BBE5}"/>
              </a:ext>
            </a:extLst>
          </p:cNvPr>
          <p:cNvSpPr/>
          <p:nvPr/>
        </p:nvSpPr>
        <p:spPr>
          <a:xfrm>
            <a:off x="576727" y="1940673"/>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Healthcare</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90EA1089-1558-10AC-A463-B75E380DA081}"/>
              </a:ext>
            </a:extLst>
          </p:cNvPr>
          <p:cNvCxnSpPr>
            <a:cxnSpLocks/>
          </p:cNvCxnSpPr>
          <p:nvPr/>
        </p:nvCxnSpPr>
        <p:spPr>
          <a:xfrm flipV="1">
            <a:off x="4244936"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3C476FD-1993-3DF2-21BE-AD6F71A993F9}"/>
              </a:ext>
            </a:extLst>
          </p:cNvPr>
          <p:cNvSpPr txBox="1"/>
          <p:nvPr/>
        </p:nvSpPr>
        <p:spPr>
          <a:xfrm>
            <a:off x="4523874" y="882758"/>
            <a:ext cx="7315200" cy="50924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100" b="1">
                <a:solidFill>
                  <a:prstClr val="black"/>
                </a:solidFill>
                <a:latin typeface="Helvetica"/>
                <a:cs typeface="Helvetica"/>
              </a:rPr>
              <a:t>Healthcare is translating AI strategy into enterprise-wide execution</a:t>
            </a:r>
            <a:r>
              <a:rPr lang="en-AU" sz="1100" b="1">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100">
                <a:latin typeface="Helvetica"/>
                <a:cs typeface="Helvetica"/>
              </a:rPr>
              <a:t>Healthcare execs prioritise adopting and scaling AI as their #1 initiative. The focus has shifted from planning to embedding AI into daily healthcare operations, such as in clinical and administrative functions, where measurable value can be realised.</a:t>
            </a:r>
          </a:p>
          <a:p>
            <a:pPr marL="171450" indent="-171450">
              <a:lnSpc>
                <a:spcPct val="125000"/>
              </a:lnSpc>
              <a:spcAft>
                <a:spcPts val="1200"/>
              </a:spcAft>
              <a:buClr>
                <a:srgbClr val="E7534F"/>
              </a:buClr>
              <a:buFont typeface="Arial" panose="020B0604020202020204" pitchFamily="34" charset="0"/>
              <a:buChar char="•"/>
              <a:defRPr/>
            </a:pPr>
            <a:r>
              <a:rPr lang="en-US" sz="1100">
                <a:solidFill>
                  <a:prstClr val="black"/>
                </a:solidFill>
                <a:latin typeface="Helvetica"/>
                <a:cs typeface="Helvetica"/>
              </a:rPr>
              <a:t>This initiative is also strongly supported by modern back-office systems, automation and foundational AI integration and streamlined processes. This indicates that healthcare execs are strengthening the operational foundations needed to achieve business growth and operational effectiveness.</a:t>
            </a:r>
          </a:p>
          <a:p>
            <a:pPr lvl="0">
              <a:lnSpc>
                <a:spcPct val="125000"/>
              </a:lnSpc>
              <a:spcAft>
                <a:spcPts val="300"/>
              </a:spcAft>
              <a:buClr>
                <a:srgbClr val="E7534F"/>
              </a:buClr>
              <a:defRPr/>
            </a:pPr>
            <a:r>
              <a:rPr lang="en-US" sz="1100" b="1">
                <a:solidFill>
                  <a:prstClr val="black"/>
                </a:solidFill>
                <a:latin typeface="Helvetica"/>
                <a:cs typeface="Helvetica"/>
              </a:rPr>
              <a:t>Data and digital transformation drive better decisions and patient experiences</a:t>
            </a:r>
            <a:r>
              <a:rPr lang="en-AU" sz="1100" b="1">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100">
                <a:latin typeface="Helvetica"/>
                <a:cs typeface="Helvetica"/>
              </a:rPr>
              <a:t>The strong priority on data platforms and migration, data analytics, visualisation and AI governance connects to the strategic goals of becoming a data-driven organisation.</a:t>
            </a:r>
          </a:p>
          <a:p>
            <a:pPr marL="171450" indent="-171450">
              <a:lnSpc>
                <a:spcPct val="125000"/>
              </a:lnSpc>
              <a:spcAft>
                <a:spcPts val="1200"/>
              </a:spcAft>
              <a:buClr>
                <a:srgbClr val="E7534F"/>
              </a:buClr>
              <a:buFont typeface="Arial" panose="020B0604020202020204" pitchFamily="34" charset="0"/>
              <a:buChar char="•"/>
              <a:defRPr/>
            </a:pPr>
            <a:r>
              <a:rPr lang="en-US" sz="1100">
                <a:solidFill>
                  <a:prstClr val="black"/>
                </a:solidFill>
                <a:latin typeface="Helvetica"/>
                <a:cs typeface="Helvetica"/>
              </a:rPr>
              <a:t>These initiatives also support customer acquisition and retention and digital transformation by enabling connected care, personalised patient engagement and improved visibility across the patient journey.</a:t>
            </a:r>
          </a:p>
          <a:p>
            <a:pPr lvl="0">
              <a:lnSpc>
                <a:spcPct val="125000"/>
              </a:lnSpc>
              <a:spcAft>
                <a:spcPts val="300"/>
              </a:spcAft>
              <a:buClr>
                <a:srgbClr val="E7534F"/>
              </a:buClr>
              <a:defRPr/>
            </a:pPr>
            <a:r>
              <a:rPr lang="en-US" sz="1100" b="1">
                <a:solidFill>
                  <a:prstClr val="black"/>
                </a:solidFill>
                <a:latin typeface="Helvetica"/>
                <a:cs typeface="Helvetica"/>
              </a:rPr>
              <a:t>The path of scaling in Healthcare depends on strong foundations before advanced autonomy</a:t>
            </a:r>
            <a:r>
              <a:rPr lang="en-AU" sz="1100" b="1">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100">
                <a:latin typeface="Helvetica"/>
                <a:cs typeface="Helvetica"/>
              </a:rPr>
              <a:t>Unlike other sectors, healthcare places less emphasis on agentic AI, systems rationalisation and consolidation, operating model evolution, and governance and compliance.</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Instead, healthcare prioritise digital transformation, infrastructure modernisation and workforce capability. This reflects the need to establish secure, resilient and clinically safe environments before deploying AI autonomy. </a:t>
            </a:r>
          </a:p>
          <a:p>
            <a:pPr>
              <a:lnSpc>
                <a:spcPct val="125000"/>
              </a:lnSpc>
              <a:buClr>
                <a:srgbClr val="E7534F"/>
              </a:buClr>
              <a:defRPr/>
            </a:pPr>
            <a:r>
              <a:rPr lang="en-US" sz="1100" b="1">
                <a:latin typeface="Helvetica"/>
                <a:cs typeface="Helvetica"/>
              </a:rPr>
              <a:t>The importance of workforce capability in healthcare</a:t>
            </a:r>
          </a:p>
          <a:p>
            <a:pPr marL="171450" indent="-171450">
              <a:lnSpc>
                <a:spcPct val="125000"/>
              </a:lnSpc>
              <a:buClr>
                <a:srgbClr val="E7534F"/>
              </a:buClr>
              <a:buFont typeface="Arial" panose="020B0604020202020204" pitchFamily="34" charset="0"/>
              <a:buChar char="•"/>
              <a:defRPr/>
            </a:pPr>
            <a:r>
              <a:rPr lang="en-US" sz="1100">
                <a:latin typeface="Helvetica"/>
                <a:cs typeface="Helvetica"/>
              </a:rPr>
              <a:t>The inclusion of upskilling and retaining staff aligns closely with the strategic goal of talent attraction and retention. This means that healthcare execs recognise that workforce capability is essential for success in AI adoption, while maintaining the quality of patient care.</a:t>
            </a:r>
            <a:endParaRPr lang="en-AU" sz="1100">
              <a:latin typeface="Helvetica"/>
              <a:cs typeface="Helvetica"/>
            </a:endParaRPr>
          </a:p>
        </p:txBody>
      </p:sp>
    </p:spTree>
    <p:extLst>
      <p:ext uri="{BB962C8B-B14F-4D97-AF65-F5344CB8AC3E}">
        <p14:creationId xmlns:p14="http://schemas.microsoft.com/office/powerpoint/2010/main" val="124821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DCD277-D93B-FA23-3BA6-C636029A13AB}"/>
              </a:ext>
            </a:extLst>
          </p:cNvPr>
          <p:cNvSpPr>
            <a:spLocks noGrp="1"/>
          </p:cNvSpPr>
          <p:nvPr>
            <p:ph type="body" sz="quarter" idx="10"/>
          </p:nvPr>
        </p:nvSpPr>
        <p:spPr/>
        <p:txBody>
          <a:bodyPr/>
          <a:lstStyle/>
          <a:p>
            <a:r>
              <a:rPr lang="en-AU">
                <a:latin typeface="Helvetica"/>
                <a:cs typeface="Helvetica"/>
              </a:rPr>
              <a:t>Healthcare:</a:t>
            </a:r>
          </a:p>
          <a:p>
            <a:endParaRPr lang="en-GB"/>
          </a:p>
        </p:txBody>
      </p:sp>
      <p:sp>
        <p:nvSpPr>
          <p:cNvPr id="3" name="Content Placeholder 2">
            <a:extLst>
              <a:ext uri="{FF2B5EF4-FFF2-40B4-BE49-F238E27FC236}">
                <a16:creationId xmlns:a16="http://schemas.microsoft.com/office/drawing/2014/main" id="{B8E041F7-1BFC-0F65-7742-ADD915A27149}"/>
              </a:ext>
            </a:extLst>
          </p:cNvPr>
          <p:cNvSpPr>
            <a:spLocks noGrp="1"/>
          </p:cNvSpPr>
          <p:nvPr>
            <p:ph sz="quarter" idx="11"/>
          </p:nvPr>
        </p:nvSpPr>
        <p:spPr/>
        <p:txBody>
          <a:bodyPr/>
          <a:lstStyle/>
          <a:p>
            <a:r>
              <a:rPr lang="en-AU" sz="4000">
                <a:latin typeface="Helvetica"/>
                <a:cs typeface="Helvetica"/>
              </a:rPr>
              <a:t>Investment priorities </a:t>
            </a:r>
            <a:br>
              <a:rPr lang="en-AU" sz="4000">
                <a:latin typeface="Helvetica"/>
                <a:cs typeface="Helvetica"/>
              </a:rPr>
            </a:br>
            <a:r>
              <a:rPr lang="en-AU" sz="4000">
                <a:latin typeface="Helvetica"/>
                <a:cs typeface="Helvetica"/>
              </a:rPr>
              <a:t>and budgets</a:t>
            </a:r>
          </a:p>
          <a:p>
            <a:endParaRPr lang="en-GB"/>
          </a:p>
        </p:txBody>
      </p:sp>
    </p:spTree>
    <p:extLst>
      <p:ext uri="{BB962C8B-B14F-4D97-AF65-F5344CB8AC3E}">
        <p14:creationId xmlns:p14="http://schemas.microsoft.com/office/powerpoint/2010/main" val="290008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5954C39-3AF5-3D1A-8B7F-CF9566F909A2}"/>
              </a:ext>
            </a:extLst>
          </p:cNvPr>
          <p:cNvSpPr>
            <a:spLocks noGrp="1"/>
          </p:cNvSpPr>
          <p:nvPr>
            <p:ph sz="quarter" idx="10"/>
          </p:nvPr>
        </p:nvSpPr>
        <p:spPr/>
        <p:txBody>
          <a:bodyPr/>
          <a:lstStyle/>
          <a:p>
            <a:r>
              <a:rPr lang="en-PH">
                <a:solidFill>
                  <a:prstClr val="black"/>
                </a:solidFill>
                <a:latin typeface="Helvetica"/>
              </a:rPr>
              <a:t>Healthcare: Top 10 IPs</a:t>
            </a:r>
          </a:p>
          <a:p>
            <a:endParaRPr lang="en-GB"/>
          </a:p>
        </p:txBody>
      </p:sp>
      <p:sp>
        <p:nvSpPr>
          <p:cNvPr id="3" name="Content Placeholder 2">
            <a:extLst>
              <a:ext uri="{FF2B5EF4-FFF2-40B4-BE49-F238E27FC236}">
                <a16:creationId xmlns:a16="http://schemas.microsoft.com/office/drawing/2014/main" id="{92CC942D-6553-CB0C-0E5A-FC8F96DC0463}"/>
              </a:ext>
            </a:extLst>
          </p:cNvPr>
          <p:cNvSpPr>
            <a:spLocks noGrp="1"/>
          </p:cNvSpPr>
          <p:nvPr>
            <p:ph sz="quarter" idx="11"/>
          </p:nvPr>
        </p:nvSpPr>
        <p:spPr/>
        <p:txBody>
          <a:bodyPr/>
          <a:lstStyle/>
          <a:p>
            <a:r>
              <a:rPr lang="en-US" sz="900"/>
              <a:t>ADAPT CIO, Data and AI, Security, Government and Digital Edge Surveys in Feb, Apr, May and Jun 2026. Sample size: 768 Australian CIOs, CDAOs, CISOs, Government leaders and CDOs, 79 from Healthcare</a:t>
            </a:r>
          </a:p>
        </p:txBody>
      </p:sp>
      <p:pic>
        <p:nvPicPr>
          <p:cNvPr id="16" name="Graphic 15">
            <a:extLst>
              <a:ext uri="{FF2B5EF4-FFF2-40B4-BE49-F238E27FC236}">
                <a16:creationId xmlns:a16="http://schemas.microsoft.com/office/drawing/2014/main" id="{F7078A5D-E083-905B-72F5-E67BA13997E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35232" y="963197"/>
            <a:ext cx="11521535" cy="5302414"/>
          </a:xfrm>
          <a:prstGeom prst="rect">
            <a:avLst/>
          </a:prstGeom>
        </p:spPr>
      </p:pic>
    </p:spTree>
    <p:extLst>
      <p:ext uri="{BB962C8B-B14F-4D97-AF65-F5344CB8AC3E}">
        <p14:creationId xmlns:p14="http://schemas.microsoft.com/office/powerpoint/2010/main" val="240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406D8-9178-55B7-23D3-939BD199E56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0FE7CD-C9D8-209A-85CD-71A54869E97F}"/>
              </a:ext>
            </a:extLst>
          </p:cNvPr>
          <p:cNvSpPr txBox="1"/>
          <p:nvPr/>
        </p:nvSpPr>
        <p:spPr>
          <a:xfrm>
            <a:off x="575131" y="2228538"/>
            <a:ext cx="3424973" cy="3286284"/>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The #1 investment priority </a:t>
            </a:r>
            <a:r>
              <a:rPr lang="en-US" sz="1100">
                <a:latin typeface="Helvetica"/>
                <a:cs typeface="Helvetica"/>
              </a:rPr>
              <a:t>for healthcare execs is</a:t>
            </a:r>
            <a:r>
              <a:rPr lang="en-US" sz="1100" noProof="0">
                <a:latin typeface="Helvetica"/>
                <a:cs typeface="Helvetica"/>
              </a:rPr>
              <a:t> chatbots and conversational AI</a:t>
            </a:r>
            <a:r>
              <a:rPr lang="en-AU" sz="1100" noProof="0">
                <a:latin typeface="Helvetica"/>
                <a:cs typeface="Helvetica"/>
              </a:rPr>
              <a:t>.</a:t>
            </a:r>
            <a:endParaRPr lang="en-US" sz="1100"/>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AI agents, foundational models and generative AI are also in the top 5 investment priorities despite lower percentages compared with other sectors</a:t>
            </a:r>
            <a:r>
              <a:rPr lang="en-AU" sz="11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Healthcare organisations indicate higher investment priorities in data governance, master data management and business intelligence than in other sectors</a:t>
            </a:r>
            <a:r>
              <a:rPr lang="en-AU" sz="11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Healthcare is also striking a balance between innovation goals and risk and workforce readiness.</a:t>
            </a:r>
            <a:endParaRPr kumimoji="0" lang="en-AU" sz="11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A37F5056-0542-E14C-771C-8D11A5D0EC3E}"/>
              </a:ext>
            </a:extLst>
          </p:cNvPr>
          <p:cNvSpPr/>
          <p:nvPr/>
        </p:nvSpPr>
        <p:spPr>
          <a:xfrm>
            <a:off x="575131" y="1702172"/>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Investment priorities</a:t>
            </a:r>
          </a:p>
        </p:txBody>
      </p:sp>
      <p:sp>
        <p:nvSpPr>
          <p:cNvPr id="6" name="Rectangle 5">
            <a:extLst>
              <a:ext uri="{FF2B5EF4-FFF2-40B4-BE49-F238E27FC236}">
                <a16:creationId xmlns:a16="http://schemas.microsoft.com/office/drawing/2014/main" id="{E315CF54-D45B-B209-B451-4E6351B03A81}"/>
              </a:ext>
            </a:extLst>
          </p:cNvPr>
          <p:cNvSpPr/>
          <p:nvPr/>
        </p:nvSpPr>
        <p:spPr>
          <a:xfrm>
            <a:off x="575131" y="1445278"/>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Healthcare</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C5FFCD46-1F67-69B7-6EED-F1EF1C356F40}"/>
              </a:ext>
            </a:extLst>
          </p:cNvPr>
          <p:cNvCxnSpPr>
            <a:cxnSpLocks/>
          </p:cNvCxnSpPr>
          <p:nvPr/>
        </p:nvCxnSpPr>
        <p:spPr>
          <a:xfrm flipV="1">
            <a:off x="4277020"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2C3E17-05F0-3DD9-A03D-DB767698055F}"/>
              </a:ext>
            </a:extLst>
          </p:cNvPr>
          <p:cNvSpPr txBox="1"/>
          <p:nvPr/>
        </p:nvSpPr>
        <p:spPr>
          <a:xfrm>
            <a:off x="4591973" y="863522"/>
            <a:ext cx="7351863" cy="51309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100" b="1" noProof="0">
                <a:solidFill>
                  <a:prstClr val="black"/>
                </a:solidFill>
                <a:latin typeface="Helvetica"/>
                <a:cs typeface="Helvetica"/>
              </a:rPr>
              <a:t>Conversational AI is being prioritised to expand patient access and improve experience at scale</a:t>
            </a:r>
            <a:r>
              <a:rPr lang="en-AU" sz="1100" b="1" noProof="0">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100" noProof="0">
                <a:latin typeface="Helvetica"/>
                <a:cs typeface="Helvetica"/>
              </a:rPr>
              <a:t>Healthcare organisations are prioritising investment plans in chatbots and conversational AI as they directly support business growth, customer growth and improved citizen experience. Conversational channels create more accessible and responsive interactions without expanding the workforce</a:t>
            </a:r>
            <a:r>
              <a:rPr lang="en-AU" sz="1100" noProof="0">
                <a:latin typeface="Helvetica"/>
                <a:cs typeface="Helvetica"/>
              </a:rPr>
              <a:t>.</a:t>
            </a:r>
            <a:r>
              <a:rPr lang="en-US" sz="1100" noProof="0">
                <a:latin typeface="Helvetica"/>
                <a:cs typeface="Helvetica"/>
              </a:rPr>
              <a:t> </a:t>
            </a: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Unlike many other sectors that prioritise AI agents for internal automation first, healthcare gains </a:t>
            </a:r>
            <a:r>
              <a:rPr lang="en-US" sz="1100">
                <a:latin typeface="Helvetica"/>
                <a:cs typeface="Helvetica"/>
              </a:rPr>
              <a:t>direct</a:t>
            </a:r>
            <a:r>
              <a:rPr lang="en-US" sz="1100" noProof="0">
                <a:latin typeface="Helvetica"/>
                <a:cs typeface="Helvetica"/>
              </a:rPr>
              <a:t> value from AI in appointment management, patient navigation, enquiries, digital triage and service coordination.</a:t>
            </a:r>
            <a:endParaRPr lang="en-AU" sz="1100" noProof="0">
              <a:latin typeface="Helvetica"/>
              <a:cs typeface="Helvetica"/>
            </a:endParaRPr>
          </a:p>
          <a:p>
            <a:pPr lvl="0">
              <a:lnSpc>
                <a:spcPct val="125000"/>
              </a:lnSpc>
              <a:spcAft>
                <a:spcPts val="300"/>
              </a:spcAft>
              <a:buClr>
                <a:srgbClr val="E7534F"/>
              </a:buClr>
              <a:defRPr/>
            </a:pPr>
            <a:r>
              <a:rPr kumimoji="0" lang="en-US" sz="11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t>Healthcare is investing in AI at the point of service delivery</a:t>
            </a:r>
            <a:endParaRPr lang="en-AU" sz="11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While greater investment in chatbots and conversational AI emphasises improving access and workforce productivity, investment in AI agents, foundational models and generative AI indicates healthcare organisations are building capability to augment clinical, administrative and operational decisions while maintaining oversight</a:t>
            </a:r>
            <a:r>
              <a:rPr lang="en-AU" sz="1100" noProof="0">
                <a:latin typeface="Helvetica"/>
                <a:cs typeface="Helvetica"/>
              </a:rPr>
              <a:t>.</a:t>
            </a:r>
          </a:p>
          <a:p>
            <a:pPr lvl="0">
              <a:lnSpc>
                <a:spcPct val="125000"/>
              </a:lnSpc>
              <a:spcAft>
                <a:spcPts val="300"/>
              </a:spcAft>
              <a:buClr>
                <a:srgbClr val="E7534F"/>
              </a:buClr>
              <a:defRPr/>
            </a:pPr>
            <a:r>
              <a:rPr lang="en-US" sz="1100" b="1" noProof="0">
                <a:solidFill>
                  <a:prstClr val="black"/>
                </a:solidFill>
                <a:latin typeface="Helvetica"/>
                <a:cs typeface="Helvetica"/>
              </a:rPr>
              <a:t>Trusted data is emerging as healthcare's strategic control layer for AI scale</a:t>
            </a:r>
            <a:r>
              <a:rPr lang="en-AU" sz="1100" b="1" noProof="0">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100" noProof="0">
                <a:latin typeface="Helvetica"/>
                <a:cs typeface="Helvetica"/>
              </a:rPr>
              <a:t>Healthcare puts more emphasis on data governance, master data management and business intelligence (self-service) than any other sector. This reflects the sector's dependence on trusted and high-quality information to enable safe decisions.</a:t>
            </a: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Compared with other sectors’ focus on cloud- and AI-ready architectures and data security, healthcare investment patterns show greater concern with establishing confidence in data before adopting AI.</a:t>
            </a:r>
            <a:endParaRPr lang="en-AU" sz="1100" noProof="0">
              <a:latin typeface="Helvetica"/>
              <a:cs typeface="Helvetica"/>
            </a:endParaRPr>
          </a:p>
          <a:p>
            <a:pPr>
              <a:lnSpc>
                <a:spcPct val="125000"/>
              </a:lnSpc>
              <a:spcAft>
                <a:spcPts val="300"/>
              </a:spcAft>
              <a:buClr>
                <a:srgbClr val="E7534F"/>
              </a:buClr>
              <a:defRPr/>
            </a:pPr>
            <a:r>
              <a:rPr lang="en-US" sz="1100" b="1" noProof="0">
                <a:latin typeface="Helvetica" panose="020B0604020202020204" pitchFamily="34" charset="0"/>
                <a:cs typeface="Helvetica" panose="020B0604020202020204" pitchFamily="34" charset="0"/>
              </a:rPr>
              <a:t>Healthcare is balancing innovation goals with risk and workforce readiness</a:t>
            </a:r>
            <a:endParaRPr lang="en-AU" sz="1100" b="1" noProof="0">
              <a:latin typeface="Helvetica" panose="020B0604020202020204" pitchFamily="34" charset="0"/>
              <a:cs typeface="Helvetica" panose="020B0604020202020204" pitchFamily="34" charset="0"/>
            </a:endParaRPr>
          </a:p>
          <a:p>
            <a:pPr marL="171450" lvl="0" indent="-171450">
              <a:lnSpc>
                <a:spcPct val="125000"/>
              </a:lnSpc>
              <a:buClr>
                <a:srgbClr val="E7534F"/>
              </a:buClr>
              <a:buFont typeface="Arial" panose="020B0604020202020204" pitchFamily="34" charset="0"/>
              <a:buChar char="•"/>
              <a:defRPr/>
            </a:pPr>
            <a:r>
              <a:rPr lang="en-US" sz="1100" noProof="0">
                <a:latin typeface="Helvetica"/>
                <a:cs typeface="Helvetica"/>
              </a:rPr>
              <a:t>Investment across governance, risk and compliance, AI development platforms, application integration and cyber security skills indicates healthcare is building the organisational foundations required to operationalise AI safely at scale. While other sectors are driving platform-led AI transformation, healthcare appears to be adopting a more balanced approach that combines stronger governance frameworks and capability uplift</a:t>
            </a:r>
            <a:r>
              <a:rPr lang="en-US" sz="1100">
                <a:latin typeface="Helvetica"/>
                <a:cs typeface="Helvetica"/>
              </a:rPr>
              <a:t>.</a:t>
            </a:r>
            <a:endParaRPr lang="en-AU" sz="1100" noProof="0">
              <a:latin typeface="Helvetica"/>
              <a:cs typeface="Helvetica"/>
            </a:endParaRPr>
          </a:p>
        </p:txBody>
      </p:sp>
    </p:spTree>
    <p:extLst>
      <p:ext uri="{BB962C8B-B14F-4D97-AF65-F5344CB8AC3E}">
        <p14:creationId xmlns:p14="http://schemas.microsoft.com/office/powerpoint/2010/main" val="411038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592D2140-53B8-5DFE-5B33-465C7E92108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0703" y="1147966"/>
            <a:ext cx="11713028" cy="5221169"/>
          </a:xfrm>
          <a:prstGeom prst="rect">
            <a:avLst/>
          </a:prstGeom>
        </p:spPr>
      </p:pic>
      <p:sp>
        <p:nvSpPr>
          <p:cNvPr id="4" name="Content Placeholder 3">
            <a:extLst>
              <a:ext uri="{FF2B5EF4-FFF2-40B4-BE49-F238E27FC236}">
                <a16:creationId xmlns:a16="http://schemas.microsoft.com/office/drawing/2014/main" id="{AE718699-D3FD-8F9B-D5DD-0AA95C81A3C8}"/>
              </a:ext>
            </a:extLst>
          </p:cNvPr>
          <p:cNvSpPr>
            <a:spLocks noGrp="1"/>
          </p:cNvSpPr>
          <p:nvPr>
            <p:ph sz="quarter" idx="10"/>
          </p:nvPr>
        </p:nvSpPr>
        <p:spPr>
          <a:xfrm>
            <a:off x="260702" y="188458"/>
            <a:ext cx="9119781" cy="750840"/>
          </a:xfrm>
        </p:spPr>
        <p:txBody>
          <a:bodyPr/>
          <a:lstStyle/>
          <a:p>
            <a:r>
              <a:rPr lang="en-US"/>
              <a:t>AI &amp; analytics budgets for the current financial year ($m AUD) per employee size across industries</a:t>
            </a:r>
            <a:endParaRPr lang="en-GB"/>
          </a:p>
        </p:txBody>
      </p:sp>
      <p:sp>
        <p:nvSpPr>
          <p:cNvPr id="5" name="Content Placeholder 4">
            <a:extLst>
              <a:ext uri="{FF2B5EF4-FFF2-40B4-BE49-F238E27FC236}">
                <a16:creationId xmlns:a16="http://schemas.microsoft.com/office/drawing/2014/main" id="{D03F62FD-0C8D-534F-1DA8-74508E5B0609}"/>
              </a:ext>
            </a:extLst>
          </p:cNvPr>
          <p:cNvSpPr>
            <a:spLocks noGrp="1"/>
          </p:cNvSpPr>
          <p:nvPr>
            <p:ph sz="quarter" idx="11"/>
          </p:nvPr>
        </p:nvSpPr>
        <p:spPr/>
        <p:txBody>
          <a:bodyPr/>
          <a:lstStyle/>
          <a:p>
            <a:r>
              <a:rPr lang="en-US"/>
              <a:t>Source : ADAPT DATA and AI Edge Survey in Apr 2026. Sample size : 121 Australian CDAOs</a:t>
            </a:r>
          </a:p>
          <a:p>
            <a:endParaRPr lang="en-GB"/>
          </a:p>
        </p:txBody>
      </p:sp>
    </p:spTree>
    <p:extLst>
      <p:ext uri="{BB962C8B-B14F-4D97-AF65-F5344CB8AC3E}">
        <p14:creationId xmlns:p14="http://schemas.microsoft.com/office/powerpoint/2010/main" val="386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336B2CA-2CB1-79C4-0798-B2CCAF840346}"/>
              </a:ext>
            </a:extLst>
          </p:cNvPr>
          <p:cNvSpPr>
            <a:spLocks noGrp="1"/>
          </p:cNvSpPr>
          <p:nvPr>
            <p:ph sz="quarter" idx="10"/>
          </p:nvPr>
        </p:nvSpPr>
        <p:spPr/>
        <p:txBody>
          <a:bodyPr/>
          <a:lstStyle/>
          <a:p>
            <a:r>
              <a:rPr lang="en-US"/>
              <a:t>Percentage allocation of data, AI &amp; analytics budgets</a:t>
            </a:r>
            <a:endParaRPr lang="en-GB"/>
          </a:p>
        </p:txBody>
      </p:sp>
      <p:sp>
        <p:nvSpPr>
          <p:cNvPr id="6" name="Content Placeholder 5">
            <a:extLst>
              <a:ext uri="{FF2B5EF4-FFF2-40B4-BE49-F238E27FC236}">
                <a16:creationId xmlns:a16="http://schemas.microsoft.com/office/drawing/2014/main" id="{70257C11-2A20-2F7D-C764-E9DE65CD2FE2}"/>
              </a:ext>
            </a:extLst>
          </p:cNvPr>
          <p:cNvSpPr>
            <a:spLocks noGrp="1"/>
          </p:cNvSpPr>
          <p:nvPr>
            <p:ph sz="quarter" idx="11"/>
          </p:nvPr>
        </p:nvSpPr>
        <p:spPr/>
        <p:txBody>
          <a:bodyPr/>
          <a:lstStyle/>
          <a:p>
            <a:r>
              <a:rPr lang="en-US"/>
              <a:t>Source : ADAPT Data and AI Edge Survey in Apr 2026. Sample size : 85 Australian CDAOs</a:t>
            </a:r>
          </a:p>
          <a:p>
            <a:endParaRPr lang="en-GB"/>
          </a:p>
        </p:txBody>
      </p:sp>
      <p:pic>
        <p:nvPicPr>
          <p:cNvPr id="3" name="Graphic 2">
            <a:extLst>
              <a:ext uri="{FF2B5EF4-FFF2-40B4-BE49-F238E27FC236}">
                <a16:creationId xmlns:a16="http://schemas.microsoft.com/office/drawing/2014/main" id="{BCA04928-D0D2-C597-0BD8-FEF43D961F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6377" y="1018015"/>
            <a:ext cx="11659246" cy="5453742"/>
          </a:xfrm>
          <a:prstGeom prst="rect">
            <a:avLst/>
          </a:prstGeom>
        </p:spPr>
      </p:pic>
    </p:spTree>
    <p:extLst>
      <p:ext uri="{BB962C8B-B14F-4D97-AF65-F5344CB8AC3E}">
        <p14:creationId xmlns:p14="http://schemas.microsoft.com/office/powerpoint/2010/main" val="417496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31DFA-EBAD-8B09-BAB8-AA745C6881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907E153-61FF-8CCB-6E19-F92F1D6E5BDA}"/>
              </a:ext>
            </a:extLst>
          </p:cNvPr>
          <p:cNvSpPr txBox="1"/>
          <p:nvPr/>
        </p:nvSpPr>
        <p:spPr>
          <a:xfrm>
            <a:off x="575131" y="2151689"/>
            <a:ext cx="3429173" cy="3340082"/>
          </a:xfrm>
          <a:prstGeom prst="rect">
            <a:avLst/>
          </a:prstGeom>
          <a:noFill/>
        </p:spPr>
        <p:txBody>
          <a:bodyPr wrap="square" lIns="91440" tIns="45720" rIns="91440" bIns="45720" rtlCol="0" anchor="t">
            <a:spAutoFit/>
          </a:bodyPr>
          <a:lstStyle/>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The average data, AI and analytics budget per employee in healthcare is less than 3x that </a:t>
            </a:r>
            <a:r>
              <a:rPr lang="en-US" sz="1200">
                <a:latin typeface="Helvetica"/>
                <a:cs typeface="Helvetica"/>
              </a:rPr>
              <a:t>of</a:t>
            </a:r>
            <a:r>
              <a:rPr lang="en-US" sz="1200" noProof="0">
                <a:latin typeface="Helvetica"/>
                <a:cs typeface="Helvetica"/>
              </a:rPr>
              <a:t> financial services</a:t>
            </a:r>
            <a:r>
              <a:rPr lang="en-AU" sz="1200" noProof="0">
                <a:latin typeface="Helvetica"/>
                <a:cs typeface="Helvetica"/>
              </a:rPr>
              <a:t>.</a:t>
            </a:r>
            <a:endParaRPr lang="en-US"/>
          </a:p>
          <a:p>
            <a:pPr marL="171450" indent="-171450">
              <a:lnSpc>
                <a:spcPct val="125000"/>
              </a:lnSpc>
              <a:spcAft>
                <a:spcPts val="300"/>
              </a:spcAft>
              <a:buClr>
                <a:srgbClr val="E7534F"/>
              </a:buClr>
              <a:buFont typeface="Arial" panose="020B0604020202020204" pitchFamily="34" charset="0"/>
              <a:buChar char="•"/>
              <a:defRPr/>
            </a:pPr>
            <a:r>
              <a:rPr lang="en-AU" sz="1200">
                <a:latin typeface="Helvetica"/>
                <a:cs typeface="Helvetica"/>
              </a:rPr>
              <a:t>The highest</a:t>
            </a:r>
            <a:r>
              <a:rPr lang="en-AU" sz="1200" noProof="0">
                <a:latin typeface="Helvetica"/>
                <a:cs typeface="Helvetica"/>
              </a:rPr>
              <a:t> spending </a:t>
            </a:r>
            <a:r>
              <a:rPr lang="en-AU" sz="1200">
                <a:latin typeface="Helvetica"/>
                <a:cs typeface="Helvetica"/>
              </a:rPr>
              <a:t>areas include</a:t>
            </a:r>
            <a:r>
              <a:rPr lang="en-AU" sz="1200" noProof="0">
                <a:latin typeface="Helvetica"/>
                <a:cs typeface="Helvetica"/>
              </a:rPr>
              <a:t>:</a:t>
            </a:r>
          </a:p>
          <a:p>
            <a:pPr marL="355600" indent="-172720">
              <a:lnSpc>
                <a:spcPct val="125000"/>
              </a:lnSpc>
              <a:spcAft>
                <a:spcPts val="300"/>
              </a:spcAft>
              <a:buClr>
                <a:schemeClr val="tx1"/>
              </a:buClr>
              <a:buFont typeface="Arial" panose="020B0604020202020204" pitchFamily="34" charset="0"/>
              <a:buChar char="•"/>
              <a:defRPr/>
            </a:pPr>
            <a:r>
              <a:rPr lang="en-AU" sz="1200" noProof="0">
                <a:latin typeface="Helvetica"/>
                <a:cs typeface="Helvetica"/>
              </a:rPr>
              <a:t>agentic AI initiatives (22%)</a:t>
            </a:r>
          </a:p>
          <a:p>
            <a:pPr marL="355600" indent="-172720">
              <a:lnSpc>
                <a:spcPct val="125000"/>
              </a:lnSpc>
              <a:spcAft>
                <a:spcPts val="300"/>
              </a:spcAft>
              <a:buClr>
                <a:schemeClr val="tx1"/>
              </a:buClr>
              <a:buFont typeface="Arial" panose="020B0604020202020204" pitchFamily="34" charset="0"/>
              <a:buChar char="•"/>
              <a:defRPr/>
            </a:pPr>
            <a:r>
              <a:rPr lang="en-AU" sz="1200" noProof="0">
                <a:latin typeface="Helvetica"/>
                <a:cs typeface="Helvetica"/>
              </a:rPr>
              <a:t>generative AI initiatives (19%)</a:t>
            </a:r>
          </a:p>
          <a:p>
            <a:pPr marL="355600" indent="-172720">
              <a:lnSpc>
                <a:spcPct val="125000"/>
              </a:lnSpc>
              <a:spcAft>
                <a:spcPts val="300"/>
              </a:spcAft>
              <a:buClr>
                <a:schemeClr val="tx1"/>
              </a:buClr>
              <a:buFont typeface="Arial" panose="020B0604020202020204" pitchFamily="34" charset="0"/>
              <a:buChar char="•"/>
              <a:defRPr/>
            </a:pPr>
            <a:r>
              <a:rPr kumimoji="0" lang="en-AU" sz="1200" i="0" u="none" strike="noStrike" kern="1200" cap="none" spc="0" normalizeH="0" baseline="0" noProof="0">
                <a:ln>
                  <a:noFill/>
                </a:ln>
                <a:effectLst/>
                <a:uLnTx/>
                <a:uFillTx/>
                <a:latin typeface="Helvetica"/>
                <a:cs typeface="Helvetica"/>
              </a:rPr>
              <a:t>modern data platforms (15%)</a:t>
            </a:r>
            <a:endParaRPr lang="en-AU" sz="1200" i="0" u="none" strike="noStrike" kern="1200" cap="none" spc="0" normalizeH="0" baseline="0" noProof="0">
              <a:ln>
                <a:noFill/>
              </a:ln>
              <a:effectLst/>
              <a:uLnTx/>
              <a:uFillTx/>
              <a:latin typeface="Helvetica"/>
              <a:cs typeface="Helvetica"/>
            </a:endParaRPr>
          </a:p>
          <a:p>
            <a:pPr marL="355600" indent="-172720">
              <a:lnSpc>
                <a:spcPct val="125000"/>
              </a:lnSpc>
              <a:spcAft>
                <a:spcPts val="300"/>
              </a:spcAft>
              <a:buClr>
                <a:schemeClr val="tx1"/>
              </a:buClr>
              <a:buFont typeface="Arial" panose="020B0604020202020204" pitchFamily="34" charset="0"/>
              <a:buChar char="•"/>
              <a:defRPr/>
            </a:pPr>
            <a:r>
              <a:rPr kumimoji="0" lang="en-US" sz="1200" i="0" u="none" strike="noStrike" kern="1200" cap="none" spc="0" normalizeH="0" baseline="0" noProof="0">
                <a:ln>
                  <a:noFill/>
                </a:ln>
                <a:effectLst/>
                <a:uLnTx/>
                <a:uFillTx/>
                <a:latin typeface="Helvetica"/>
                <a:cs typeface="Helvetica"/>
              </a:rPr>
              <a:t>integration and data quality (14%)</a:t>
            </a:r>
            <a:endParaRPr lang="en-US" sz="1200" i="0" u="none" strike="noStrike" kern="1200" cap="none" spc="0" normalizeH="0" baseline="0" noProof="0">
              <a:ln>
                <a:noFill/>
              </a:ln>
              <a:effectLst/>
              <a:uLnTx/>
              <a:uFillTx/>
              <a:latin typeface="Helvetica"/>
              <a:cs typeface="Helvetica"/>
            </a:endParaRPr>
          </a:p>
          <a:p>
            <a:pPr marL="355600" indent="-172720">
              <a:lnSpc>
                <a:spcPct val="125000"/>
              </a:lnSpc>
              <a:spcAft>
                <a:spcPts val="1200"/>
              </a:spcAft>
              <a:buClr>
                <a:schemeClr val="tx1"/>
              </a:buClr>
              <a:buFont typeface="Arial" panose="020B0604020202020204" pitchFamily="34" charset="0"/>
              <a:buChar char="•"/>
              <a:defRPr/>
            </a:pPr>
            <a:r>
              <a:rPr kumimoji="0" lang="en-US" sz="1200" i="0" u="none" strike="noStrike" kern="1200" cap="none" spc="0" normalizeH="0" baseline="0" noProof="0">
                <a:ln>
                  <a:noFill/>
                </a:ln>
                <a:effectLst/>
                <a:uLnTx/>
                <a:uFillTx/>
                <a:latin typeface="Helvetica"/>
                <a:cs typeface="Helvetica"/>
              </a:rPr>
              <a:t>data discovery and democratisation (9%)</a:t>
            </a:r>
            <a:endParaRPr lang="en-US" sz="1200" i="0" u="none" strike="noStrike" kern="1200" cap="none" spc="0" normalizeH="0" baseline="0" noProof="0">
              <a:ln>
                <a:noFill/>
              </a:ln>
              <a:effectLst/>
              <a:uLnTx/>
              <a:uFillTx/>
              <a:latin typeface="Helvetica"/>
              <a:cs typeface="Helvetica"/>
            </a:endParaRPr>
          </a:p>
          <a:p>
            <a:pPr marL="182245" indent="-182245">
              <a:lnSpc>
                <a:spcPct val="125000"/>
              </a:lnSpc>
              <a:spcAft>
                <a:spcPts val="1200"/>
              </a:spcAft>
              <a:buClr>
                <a:srgbClr val="E7534F"/>
              </a:buClr>
              <a:buFont typeface="Arial" panose="020B0604020202020204" pitchFamily="34" charset="0"/>
              <a:buChar char="•"/>
              <a:defRPr/>
            </a:pPr>
            <a:r>
              <a:rPr kumimoji="0" lang="en-US" sz="1200" i="0" u="none" strike="noStrike" kern="1200" cap="none" spc="0" normalizeH="0" baseline="0" noProof="0">
                <a:ln>
                  <a:noFill/>
                </a:ln>
                <a:effectLst/>
                <a:uLnTx/>
                <a:uFillTx/>
                <a:latin typeface="Helvetica"/>
                <a:cs typeface="Helvetica"/>
              </a:rPr>
              <a:t>Just 4% of the budget is allocated to analytics and AI platforms, data security </a:t>
            </a:r>
            <a:br>
              <a:rPr kumimoji="0" lang="en-US" sz="1200" i="0" u="none" strike="noStrike" kern="1200" cap="none" spc="0" normalizeH="0" baseline="0" noProof="0">
                <a:ln>
                  <a:noFill/>
                </a:ln>
                <a:effectLst/>
                <a:uLnTx/>
                <a:uFillTx/>
                <a:latin typeface="Helvetica"/>
                <a:cs typeface="Helvetica"/>
              </a:rPr>
            </a:br>
            <a:r>
              <a:rPr kumimoji="0" lang="en-US" sz="1200" i="0" u="none" strike="noStrike" kern="1200" cap="none" spc="0" normalizeH="0" baseline="0" noProof="0">
                <a:ln>
                  <a:noFill/>
                </a:ln>
                <a:effectLst/>
                <a:uLnTx/>
                <a:uFillTx/>
                <a:latin typeface="Helvetica"/>
                <a:cs typeface="Helvetica"/>
              </a:rPr>
              <a:t>and data literacy.</a:t>
            </a:r>
            <a:endParaRPr lang="en-AU" sz="12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BE3C925D-EC31-A174-94CD-7E9198752C68}"/>
              </a:ext>
            </a:extLst>
          </p:cNvPr>
          <p:cNvSpPr/>
          <p:nvPr/>
        </p:nvSpPr>
        <p:spPr>
          <a:xfrm>
            <a:off x="575131" y="1628836"/>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Budgets</a:t>
            </a:r>
          </a:p>
        </p:txBody>
      </p:sp>
      <p:sp>
        <p:nvSpPr>
          <p:cNvPr id="6" name="Rectangle 5">
            <a:extLst>
              <a:ext uri="{FF2B5EF4-FFF2-40B4-BE49-F238E27FC236}">
                <a16:creationId xmlns:a16="http://schemas.microsoft.com/office/drawing/2014/main" id="{6563419F-8FA3-0702-C755-907320987860}"/>
              </a:ext>
            </a:extLst>
          </p:cNvPr>
          <p:cNvSpPr/>
          <p:nvPr/>
        </p:nvSpPr>
        <p:spPr>
          <a:xfrm>
            <a:off x="575131" y="1399443"/>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Healthcare</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5A898C4A-102D-1FF8-3C2D-E786E8840725}"/>
              </a:ext>
            </a:extLst>
          </p:cNvPr>
          <p:cNvCxnSpPr>
            <a:cxnSpLocks/>
          </p:cNvCxnSpPr>
          <p:nvPr/>
        </p:nvCxnSpPr>
        <p:spPr>
          <a:xfrm flipV="1">
            <a:off x="4036390"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C049080-AE39-34E2-7F46-2C6427E16A77}"/>
              </a:ext>
            </a:extLst>
          </p:cNvPr>
          <p:cNvSpPr txBox="1"/>
          <p:nvPr/>
        </p:nvSpPr>
        <p:spPr>
          <a:xfrm>
            <a:off x="4249611" y="527853"/>
            <a:ext cx="7812000" cy="58022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200" b="1" noProof="0">
                <a:solidFill>
                  <a:prstClr val="black"/>
                </a:solidFill>
                <a:latin typeface="Helvetica" panose="020B0604020202020204" pitchFamily="34" charset="0"/>
                <a:cs typeface="Helvetica" panose="020B0604020202020204" pitchFamily="34" charset="0"/>
              </a:rPr>
              <a:t>Healthcare is pursuing a targeted AI investment strategy centred on high-value outcomes</a:t>
            </a:r>
            <a:r>
              <a:rPr lang="en-AU" sz="1200" b="1" noProof="0">
                <a:solidFill>
                  <a:prstClr val="black"/>
                </a:solidFill>
                <a:latin typeface="Helvetica" panose="020B0604020202020204" pitchFamily="34" charset="0"/>
                <a:cs typeface="Helvetica" panose="020B0604020202020204" pitchFamily="34" charset="0"/>
              </a:rPr>
              <a:t> </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Even though healthcare invests 3x less in data, AI and analytics than financial services, it still ranks among </a:t>
            </a:r>
            <a:br>
              <a:rPr lang="en-US" sz="1200" noProof="0">
                <a:latin typeface="Helvetica"/>
                <a:cs typeface="Helvetica"/>
              </a:rPr>
            </a:br>
            <a:r>
              <a:rPr lang="en-US" sz="1200" noProof="0">
                <a:latin typeface="Helvetica"/>
                <a:cs typeface="Helvetica"/>
              </a:rPr>
              <a:t>the top 5 spending sectors. This signals that data and AI are treated as strategic priorities even under tighter financial and operational pressures</a:t>
            </a:r>
            <a:r>
              <a:rPr lang="en-AU" sz="1200" noProof="0">
                <a:latin typeface="Helvetica"/>
                <a:cs typeface="Helvetica"/>
              </a:rPr>
              <a:t>.</a:t>
            </a:r>
            <a:r>
              <a:rPr lang="en-US" sz="1200" noProof="0">
                <a:latin typeface="Helvetica"/>
                <a:cs typeface="Helvetica"/>
              </a:rPr>
              <a:t> Its budgeting pattern mirrors this wider stance, with healthcare execs embracing a more deliberate model that prioritises fewer initiatives offering clearer service, operational and outcome impact instead of broad-based technology expansion.</a:t>
            </a:r>
            <a:endParaRPr lang="en-AU" sz="1200" noProof="0">
              <a:latin typeface="Helvetica"/>
              <a:cs typeface="Helvetica"/>
            </a:endParaRPr>
          </a:p>
          <a:p>
            <a:pPr lvl="0">
              <a:lnSpc>
                <a:spcPct val="125000"/>
              </a:lnSpc>
              <a:spcAft>
                <a:spcPts val="300"/>
              </a:spcAft>
              <a:buClr>
                <a:srgbClr val="E7534F"/>
              </a:buClr>
              <a:defRPr/>
            </a:pPr>
            <a:r>
              <a:rPr kumimoji="0" lang="en-US"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t>Healthcare is investing in autonomous capability ahead of broad organisational rollout</a:t>
            </a:r>
            <a:endParaRPr lang="en-AU"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Even though agentic AI is absent from the top 10 initiatives, it commands the largest share of the budget, trailed by generative AI initiatives. This suggests that healthcare organisations are gearing up for the next wave of AI-enabled transformation while concentrating current execution on scaling foundational AI</a:t>
            </a:r>
            <a:r>
              <a:rPr lang="en-AU" sz="1200" noProof="0">
                <a:latin typeface="Helvetica"/>
                <a:cs typeface="Helvetica"/>
              </a:rPr>
              <a:t>.</a:t>
            </a:r>
          </a:p>
          <a:p>
            <a:pPr>
              <a:lnSpc>
                <a:spcPct val="125000"/>
              </a:lnSpc>
              <a:spcAft>
                <a:spcPts val="300"/>
              </a:spcAft>
              <a:buClr>
                <a:srgbClr val="E7534F"/>
              </a:buClr>
              <a:defRPr/>
            </a:pPr>
            <a:r>
              <a:rPr lang="en-US" sz="1200" b="1">
                <a:latin typeface="Helvetica" panose="020B0604020202020204" pitchFamily="34" charset="0"/>
                <a:cs typeface="Helvetica" panose="020B0604020202020204" pitchFamily="34" charset="0"/>
              </a:rPr>
              <a:t>Other sectors are reinforcing the AI tech stack, whereas healthcare centres on AI-enabled transformation</a:t>
            </a:r>
            <a:endParaRPr lang="en-AU" sz="1200" b="1">
              <a:latin typeface="Helvetica" panose="020B0604020202020204" pitchFamily="34" charset="0"/>
              <a:cs typeface="Helvetica" panose="020B0604020202020204" pitchFamily="34" charset="0"/>
            </a:endParaRPr>
          </a:p>
          <a:p>
            <a:pPr marL="171450" lvl="0" indent="-171450">
              <a:lnSpc>
                <a:spcPct val="125000"/>
              </a:lnSpc>
              <a:buClr>
                <a:srgbClr val="E7534F"/>
              </a:buClr>
              <a:buFont typeface="Arial" panose="020B0604020202020204" pitchFamily="34" charset="0"/>
              <a:buChar char="•"/>
              <a:defRPr/>
            </a:pPr>
            <a:r>
              <a:rPr lang="en-US" sz="1200">
                <a:solidFill>
                  <a:prstClr val="black"/>
                </a:solidFill>
                <a:latin typeface="Helvetica"/>
                <a:cs typeface="Helvetica"/>
              </a:rPr>
              <a:t>Sizeable funding for modern data platforms, integration and data quality, and data discovery and democratisation further underscores that healthcare is building the capabilities required to underpin future enterprise-wide AI adoption</a:t>
            </a:r>
            <a:r>
              <a:rPr lang="en-US" sz="1200">
                <a:latin typeface="Helvetica"/>
                <a:cs typeface="Helvetica"/>
              </a:rPr>
              <a:t>.</a:t>
            </a:r>
          </a:p>
          <a:p>
            <a:pPr marL="171450" lvl="0" indent="-171450">
              <a:lnSpc>
                <a:spcPct val="125000"/>
              </a:lnSpc>
              <a:spcAft>
                <a:spcPts val="1200"/>
              </a:spcAft>
              <a:buClr>
                <a:srgbClr val="E7534F"/>
              </a:buClr>
              <a:buFont typeface="Arial" panose="020B0604020202020204" pitchFamily="34" charset="0"/>
              <a:buChar char="•"/>
              <a:defRPr/>
            </a:pPr>
            <a:r>
              <a:rPr lang="en-US" sz="1200">
                <a:latin typeface="Helvetica"/>
                <a:cs typeface="Helvetica"/>
              </a:rPr>
              <a:t>By contrast, other sectors direct their largest investment towards modern data platforms, then split funding evenly between generative AI and agentic AI, while backing analytics platforms and BI tools more heavily. </a:t>
            </a:r>
            <a:br>
              <a:rPr lang="en-US" sz="1200">
                <a:latin typeface="Helvetica"/>
                <a:cs typeface="Helvetica"/>
              </a:rPr>
            </a:br>
            <a:r>
              <a:rPr lang="en-US" sz="1200">
                <a:latin typeface="Helvetica"/>
                <a:cs typeface="Helvetica"/>
              </a:rPr>
              <a:t>This points to a platform-first strategy built to speed AI adoption across the enterprise</a:t>
            </a:r>
            <a:r>
              <a:rPr lang="en-US" sz="1200" noProof="0">
                <a:solidFill>
                  <a:prstClr val="black"/>
                </a:solidFill>
                <a:latin typeface="Helvetica"/>
                <a:cs typeface="Helvetica"/>
              </a:rPr>
              <a:t>.</a:t>
            </a:r>
          </a:p>
          <a:p>
            <a:pPr lvl="0">
              <a:lnSpc>
                <a:spcPct val="125000"/>
              </a:lnSpc>
              <a:spcAft>
                <a:spcPts val="600"/>
              </a:spcAft>
              <a:buClr>
                <a:srgbClr val="E7534F"/>
              </a:buClr>
              <a:defRPr/>
            </a:pPr>
            <a:r>
              <a:rPr lang="en-US" sz="1200" b="1" noProof="0">
                <a:solidFill>
                  <a:prstClr val="black"/>
                </a:solidFill>
                <a:latin typeface="Helvetica"/>
                <a:cs typeface="Helvetica"/>
              </a:rPr>
              <a:t>Favouring AI outcomes over platform expansion</a:t>
            </a:r>
            <a:r>
              <a:rPr lang="en-AU" sz="1200" b="1" noProof="0">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200" noProof="0">
                <a:latin typeface="Helvetica"/>
                <a:cs typeface="Helvetica"/>
              </a:rPr>
              <a:t>Relative to other sectors, healthcare devotes proportionally less of its budget to analytics and AI platforms, channelling just 4% here despite its substantial investment in AI initiatives.</a:t>
            </a:r>
          </a:p>
          <a:p>
            <a:pPr marL="171450" indent="-171450">
              <a:lnSpc>
                <a:spcPct val="125000"/>
              </a:lnSpc>
              <a:spcAft>
                <a:spcPts val="1200"/>
              </a:spcAft>
              <a:buClr>
                <a:srgbClr val="E7534F"/>
              </a:buClr>
              <a:buFont typeface="Arial" panose="020B0604020202020204" pitchFamily="34" charset="0"/>
              <a:buChar char="•"/>
              <a:defRPr/>
            </a:pPr>
            <a:r>
              <a:rPr lang="en-US" sz="1200" noProof="0">
                <a:latin typeface="Helvetica"/>
                <a:cs typeface="Helvetica"/>
              </a:rPr>
              <a:t>This implies healthcare execs are leaning on their existing analytics environments while steering funding toward AI use cases and the data foundations needed to operationalise them.</a:t>
            </a:r>
            <a:endParaRPr lang="en-AU" sz="1200" noProof="0">
              <a:latin typeface="Helvetica"/>
              <a:cs typeface="Helvetica"/>
            </a:endParaRPr>
          </a:p>
        </p:txBody>
      </p:sp>
    </p:spTree>
    <p:extLst>
      <p:ext uri="{BB962C8B-B14F-4D97-AF65-F5344CB8AC3E}">
        <p14:creationId xmlns:p14="http://schemas.microsoft.com/office/powerpoint/2010/main" val="279554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F0503A-DABC-493B-CFFA-E8FDE9D4F273}"/>
              </a:ext>
            </a:extLst>
          </p:cNvPr>
          <p:cNvSpPr>
            <a:spLocks noGrp="1"/>
          </p:cNvSpPr>
          <p:nvPr>
            <p:ph type="body" sz="quarter" idx="10"/>
          </p:nvPr>
        </p:nvSpPr>
        <p:spPr/>
        <p:txBody>
          <a:bodyPr/>
          <a:lstStyle/>
          <a:p>
            <a:r>
              <a:rPr lang="en-AU">
                <a:latin typeface="Helvetica"/>
                <a:cs typeface="Helvetica"/>
              </a:rPr>
              <a:t>Healthcare:</a:t>
            </a:r>
          </a:p>
          <a:p>
            <a:endParaRPr lang="en-GB"/>
          </a:p>
        </p:txBody>
      </p:sp>
      <p:sp>
        <p:nvSpPr>
          <p:cNvPr id="3" name="Content Placeholder 2">
            <a:extLst>
              <a:ext uri="{FF2B5EF4-FFF2-40B4-BE49-F238E27FC236}">
                <a16:creationId xmlns:a16="http://schemas.microsoft.com/office/drawing/2014/main" id="{0F3402CC-0EA9-97ED-82D0-E14B672E3264}"/>
              </a:ext>
            </a:extLst>
          </p:cNvPr>
          <p:cNvSpPr>
            <a:spLocks noGrp="1"/>
          </p:cNvSpPr>
          <p:nvPr>
            <p:ph sz="quarter" idx="11"/>
          </p:nvPr>
        </p:nvSpPr>
        <p:spPr/>
        <p:txBody>
          <a:bodyPr/>
          <a:lstStyle/>
          <a:p>
            <a:r>
              <a:rPr lang="en-AU" sz="4000">
                <a:latin typeface="Helvetica"/>
                <a:cs typeface="Helvetica"/>
              </a:rPr>
              <a:t>Challenges</a:t>
            </a:r>
          </a:p>
          <a:p>
            <a:endParaRPr lang="en-GB"/>
          </a:p>
        </p:txBody>
      </p:sp>
    </p:spTree>
    <p:extLst>
      <p:ext uri="{BB962C8B-B14F-4D97-AF65-F5344CB8AC3E}">
        <p14:creationId xmlns:p14="http://schemas.microsoft.com/office/powerpoint/2010/main" val="509899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B288512-B685-38C5-C52D-B6E73884287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4800" y="964150"/>
            <a:ext cx="11582399" cy="5302414"/>
          </a:xfrm>
          <a:prstGeom prst="rect">
            <a:avLst/>
          </a:prstGeom>
        </p:spPr>
      </p:pic>
      <p:sp>
        <p:nvSpPr>
          <p:cNvPr id="2" name="Content Placeholder 1">
            <a:extLst>
              <a:ext uri="{FF2B5EF4-FFF2-40B4-BE49-F238E27FC236}">
                <a16:creationId xmlns:a16="http://schemas.microsoft.com/office/drawing/2014/main" id="{81E03340-98E8-6C6E-3CED-9A2A7A156169}"/>
              </a:ext>
            </a:extLst>
          </p:cNvPr>
          <p:cNvSpPr>
            <a:spLocks noGrp="1"/>
          </p:cNvSpPr>
          <p:nvPr>
            <p:ph sz="quarter" idx="10"/>
          </p:nvPr>
        </p:nvSpPr>
        <p:spPr/>
        <p:txBody>
          <a:bodyPr/>
          <a:lstStyle/>
          <a:p>
            <a:r>
              <a:rPr lang="en-US">
                <a:solidFill>
                  <a:prstClr val="black"/>
                </a:solidFill>
                <a:latin typeface="Helvetica"/>
              </a:rPr>
              <a:t>Healthcare: Top 10 execution barriers</a:t>
            </a:r>
          </a:p>
          <a:p>
            <a:endParaRPr lang="en-GB"/>
          </a:p>
        </p:txBody>
      </p:sp>
      <p:sp>
        <p:nvSpPr>
          <p:cNvPr id="3" name="Content Placeholder 2">
            <a:extLst>
              <a:ext uri="{FF2B5EF4-FFF2-40B4-BE49-F238E27FC236}">
                <a16:creationId xmlns:a16="http://schemas.microsoft.com/office/drawing/2014/main" id="{1C89DC84-ED90-B6FB-6C83-0516E20D9A2A}"/>
              </a:ext>
            </a:extLst>
          </p:cNvPr>
          <p:cNvSpPr>
            <a:spLocks noGrp="1"/>
          </p:cNvSpPr>
          <p:nvPr>
            <p:ph sz="quarter" idx="11"/>
          </p:nvPr>
        </p:nvSpPr>
        <p:spPr/>
        <p:txBody>
          <a:bodyPr/>
          <a:lstStyle/>
          <a:p>
            <a:pPr>
              <a:defRPr sz="1200" i="1">
                <a:latin typeface="Helvetica"/>
              </a:defRPr>
            </a:pPr>
            <a:r>
              <a:rPr lang="en-US" sz="900"/>
              <a:t>ADAPT Security, Government and Digital Edge Surveys in May and Jun 2026. Sample size: 303 Australian CISOs, Government leaders and CDOs, 21 from Healthcare</a:t>
            </a:r>
          </a:p>
          <a:p>
            <a:endParaRPr lang="en-GB" sz="900"/>
          </a:p>
        </p:txBody>
      </p:sp>
    </p:spTree>
    <p:extLst>
      <p:ext uri="{BB962C8B-B14F-4D97-AF65-F5344CB8AC3E}">
        <p14:creationId xmlns:p14="http://schemas.microsoft.com/office/powerpoint/2010/main" val="149772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8CB7BA9-06FC-969B-2D74-31082678C4AF}"/>
              </a:ext>
            </a:extLst>
          </p:cNvPr>
          <p:cNvSpPr>
            <a:spLocks noGrp="1"/>
          </p:cNvSpPr>
          <p:nvPr>
            <p:ph sz="quarter" idx="10"/>
          </p:nvPr>
        </p:nvSpPr>
        <p:spPr/>
        <p:txBody>
          <a:bodyPr/>
          <a:lstStyle/>
          <a:p>
            <a:r>
              <a:rPr lang="en-US"/>
              <a:t>Healthcare: Top agentic AI constraints</a:t>
            </a:r>
          </a:p>
          <a:p>
            <a:endParaRPr lang="en-GB"/>
          </a:p>
        </p:txBody>
      </p:sp>
      <p:sp>
        <p:nvSpPr>
          <p:cNvPr id="10" name="Content Placeholder 9">
            <a:extLst>
              <a:ext uri="{FF2B5EF4-FFF2-40B4-BE49-F238E27FC236}">
                <a16:creationId xmlns:a16="http://schemas.microsoft.com/office/drawing/2014/main" id="{68D9AAC5-891F-2AE1-BE81-4C16302C515D}"/>
              </a:ext>
            </a:extLst>
          </p:cNvPr>
          <p:cNvSpPr>
            <a:spLocks noGrp="1"/>
          </p:cNvSpPr>
          <p:nvPr>
            <p:ph sz="quarter" idx="11"/>
          </p:nvPr>
        </p:nvSpPr>
        <p:spPr/>
        <p:txBody>
          <a:bodyPr/>
          <a:lstStyle/>
          <a:p>
            <a:r>
              <a:rPr lang="en-US"/>
              <a:t>ADAPT CIO, Government and Digital Edge Survey in Feb and Jun 2026. Sample size: 418 Australian CIOs, Government leaders and CDOs, 39 form Healthcare</a:t>
            </a:r>
          </a:p>
          <a:p>
            <a:endParaRPr lang="en-GB"/>
          </a:p>
        </p:txBody>
      </p:sp>
      <p:pic>
        <p:nvPicPr>
          <p:cNvPr id="3" name="Graphic 2">
            <a:extLst>
              <a:ext uri="{FF2B5EF4-FFF2-40B4-BE49-F238E27FC236}">
                <a16:creationId xmlns:a16="http://schemas.microsoft.com/office/drawing/2014/main" id="{828F37AE-4B30-FB0B-3674-56E8DD13BB8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486" y="944599"/>
            <a:ext cx="11713028" cy="54789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2A588-F7A6-29B2-4B5C-125BC3BC7BA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E6B9C07-8200-33FD-27E5-365F26A82364}"/>
              </a:ext>
            </a:extLst>
          </p:cNvPr>
          <p:cNvSpPr txBox="1"/>
          <p:nvPr/>
        </p:nvSpPr>
        <p:spPr>
          <a:xfrm>
            <a:off x="592769" y="1858342"/>
            <a:ext cx="3196356" cy="4111447"/>
          </a:xfrm>
          <a:prstGeom prst="rect">
            <a:avLst/>
          </a:prstGeom>
          <a:noFill/>
        </p:spPr>
        <p:txBody>
          <a:bodyPr wrap="square" lIns="91440" tIns="45720" rIns="91440" bIns="45720" rtlCol="0" anchor="t">
            <a:spAutoFit/>
          </a:bodyPr>
          <a:lstStyle/>
          <a:p>
            <a:pPr>
              <a:lnSpc>
                <a:spcPct val="125000"/>
              </a:lnSpc>
              <a:spcAft>
                <a:spcPts val="1200"/>
              </a:spcAft>
              <a:buClr>
                <a:srgbClr val="E7534F"/>
              </a:buClr>
              <a:defRPr/>
            </a:pPr>
            <a:r>
              <a:rPr kumimoji="0" lang="en-AU" sz="1100" i="0" u="none" strike="noStrike" kern="1200" cap="none" spc="0" normalizeH="0" baseline="0" noProof="0">
                <a:ln>
                  <a:noFill/>
                </a:ln>
                <a:effectLst/>
                <a:uLnTx/>
                <a:uFillTx/>
                <a:latin typeface="Helvetica"/>
                <a:ea typeface="+mn-ea"/>
                <a:cs typeface="Helvetica"/>
              </a:rPr>
              <a:t>The primary takeaways from </a:t>
            </a:r>
            <a:r>
              <a:rPr lang="en-AU" sz="1100" noProof="0">
                <a:latin typeface="Helvetica"/>
                <a:cs typeface="Helvetica"/>
              </a:rPr>
              <a:t>executive leader respondents</a:t>
            </a:r>
            <a:r>
              <a:rPr kumimoji="0" lang="en-AU" sz="1100" i="0" u="none" strike="noStrike" kern="1200" cap="none" spc="0" normalizeH="0" baseline="0" noProof="0">
                <a:ln>
                  <a:noFill/>
                </a:ln>
                <a:effectLst/>
                <a:uLnTx/>
                <a:uFillTx/>
                <a:latin typeface="Helvetica"/>
                <a:ea typeface="+mn-ea"/>
                <a:cs typeface="Helvetica"/>
              </a:rPr>
              <a:t> </a:t>
            </a:r>
            <a:r>
              <a:rPr lang="en-AU" sz="1100" noProof="0">
                <a:latin typeface="Helvetica"/>
                <a:cs typeface="Helvetica"/>
              </a:rPr>
              <a:t>in the </a:t>
            </a:r>
            <a:r>
              <a:rPr lang="en-AU" sz="1100">
                <a:latin typeface="Helvetica"/>
                <a:cs typeface="Helvetica"/>
              </a:rPr>
              <a:t>healthcare</a:t>
            </a:r>
            <a:r>
              <a:rPr lang="en-AU" sz="1100" noProof="0">
                <a:latin typeface="Helvetica"/>
                <a:cs typeface="Helvetica"/>
              </a:rPr>
              <a:t> sector are</a:t>
            </a:r>
            <a:r>
              <a:rPr kumimoji="0" lang="en-AU" sz="1100" i="0" u="none" strike="noStrike" kern="1200" cap="none" spc="0" normalizeH="0" baseline="0" noProof="0">
                <a:ln>
                  <a:noFill/>
                </a:ln>
                <a:effectLst/>
                <a:uLnTx/>
                <a:uFillTx/>
                <a:latin typeface="Helvetica"/>
                <a:ea typeface="+mn-ea"/>
                <a:cs typeface="Helvetica"/>
              </a:rPr>
              <a:t>: </a:t>
            </a: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The top 5 execution barriers are consistent with those in other sectors</a:t>
            </a:r>
            <a:r>
              <a:rPr lang="en-AU" sz="1100" noProof="0">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Challenges in p</a:t>
            </a:r>
            <a:r>
              <a:rPr lang="en-US" sz="1100" noProof="0">
                <a:latin typeface="Helvetica"/>
                <a:cs typeface="Helvetica"/>
              </a:rPr>
              <a:t>ace and depth of evolving threats, data security issues and fragmented data foundations are unique to healthcare</a:t>
            </a:r>
            <a:r>
              <a:rPr lang="en-AU" sz="1100" noProof="0">
                <a:latin typeface="Helvetica"/>
                <a:cs typeface="Helvetica"/>
              </a:rPr>
              <a:t>.</a:t>
            </a:r>
          </a:p>
          <a:p>
            <a:pPr marL="171450" indent="-171450">
              <a:lnSpc>
                <a:spcPct val="125000"/>
              </a:lnSpc>
              <a:spcAft>
                <a:spcPts val="300"/>
              </a:spcAft>
              <a:buClr>
                <a:srgbClr val="E7534F"/>
              </a:buClr>
              <a:buFont typeface="Arial" panose="020B0604020202020204" pitchFamily="34" charset="0"/>
              <a:buChar char="•"/>
              <a:defRPr/>
            </a:pPr>
            <a:r>
              <a:rPr lang="en-US" sz="1100" noProof="0">
                <a:latin typeface="Helvetica"/>
                <a:cs typeface="Helvetica"/>
              </a:rPr>
              <a:t>Healthcare identifies the same top 4 agentic AI constraints as in other sectors:</a:t>
            </a:r>
            <a:endParaRPr lang="en-AU" sz="1100" noProof="0">
              <a:latin typeface="Helvetica"/>
              <a:cs typeface="Helvetica"/>
            </a:endParaRPr>
          </a:p>
          <a:p>
            <a:pPr marL="355600" indent="-173038">
              <a:lnSpc>
                <a:spcPct val="125000"/>
              </a:lnSpc>
              <a:spcAft>
                <a:spcPts val="1200"/>
              </a:spcAft>
              <a:buClr>
                <a:schemeClr val="tx1"/>
              </a:buClr>
              <a:buFont typeface="Arial" panose="020B0604020202020204" pitchFamily="34" charset="0"/>
              <a:buChar char="•"/>
              <a:defRPr/>
            </a:pPr>
            <a:r>
              <a:rPr lang="en-US" sz="1100" noProof="0">
                <a:latin typeface="Helvetica"/>
                <a:cs typeface="Helvetica"/>
              </a:rPr>
              <a:t>data foundations not ready (36%), workforce readiness (21%), governance gaps (13%), and executive caution or lack of agreed strategy (13%).</a:t>
            </a:r>
          </a:p>
          <a:p>
            <a:pPr marL="182563" indent="-182563">
              <a:lnSpc>
                <a:spcPct val="125000"/>
              </a:lnSpc>
              <a:spcAft>
                <a:spcPts val="1200"/>
              </a:spcAft>
              <a:buClr>
                <a:srgbClr val="E7534F"/>
              </a:buClr>
              <a:buFont typeface="Arial" panose="020B0604020202020204" pitchFamily="34" charset="0"/>
              <a:buChar char="•"/>
              <a:defRPr/>
            </a:pPr>
            <a:r>
              <a:rPr lang="en-US" sz="1100">
                <a:latin typeface="Helvetica"/>
                <a:cs typeface="Helvetica"/>
              </a:rPr>
              <a:t>Notably, integration challenges and incomplete business process re-engineering are rarely identified by the healthcare sector.</a:t>
            </a:r>
            <a:endParaRPr lang="en-US" sz="1100" noProof="0">
              <a:latin typeface="Helvetica"/>
              <a:cs typeface="Helvetica"/>
            </a:endParaRPr>
          </a:p>
        </p:txBody>
      </p:sp>
      <p:sp>
        <p:nvSpPr>
          <p:cNvPr id="3" name="Rectangle 2">
            <a:extLst>
              <a:ext uri="{FF2B5EF4-FFF2-40B4-BE49-F238E27FC236}">
                <a16:creationId xmlns:a16="http://schemas.microsoft.com/office/drawing/2014/main" id="{6C5E61CF-3A96-0CB1-FFE1-310F4DD28099}"/>
              </a:ext>
            </a:extLst>
          </p:cNvPr>
          <p:cNvSpPr/>
          <p:nvPr/>
        </p:nvSpPr>
        <p:spPr>
          <a:xfrm>
            <a:off x="592769" y="1350925"/>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Challenges</a:t>
            </a:r>
          </a:p>
        </p:txBody>
      </p:sp>
      <p:sp>
        <p:nvSpPr>
          <p:cNvPr id="6" name="Rectangle 5">
            <a:extLst>
              <a:ext uri="{FF2B5EF4-FFF2-40B4-BE49-F238E27FC236}">
                <a16:creationId xmlns:a16="http://schemas.microsoft.com/office/drawing/2014/main" id="{9F405FE3-94F8-26BD-F01B-D216B2F007B6}"/>
              </a:ext>
            </a:extLst>
          </p:cNvPr>
          <p:cNvSpPr/>
          <p:nvPr/>
        </p:nvSpPr>
        <p:spPr>
          <a:xfrm>
            <a:off x="592769" y="1074933"/>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Healthcare</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FEF123AA-32BE-8D10-68B9-33A566BF12B4}"/>
              </a:ext>
            </a:extLst>
          </p:cNvPr>
          <p:cNvCxnSpPr>
            <a:cxnSpLocks/>
          </p:cNvCxnSpPr>
          <p:nvPr/>
        </p:nvCxnSpPr>
        <p:spPr>
          <a:xfrm flipV="1">
            <a:off x="4036390"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111F703-B20D-DBA7-8630-DA07D7100B74}"/>
              </a:ext>
            </a:extLst>
          </p:cNvPr>
          <p:cNvSpPr txBox="1"/>
          <p:nvPr/>
        </p:nvSpPr>
        <p:spPr>
          <a:xfrm>
            <a:off x="4354817" y="757724"/>
            <a:ext cx="7601587" cy="5342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25000"/>
              </a:lnSpc>
              <a:spcAft>
                <a:spcPts val="300"/>
              </a:spcAft>
              <a:buClr>
                <a:srgbClr val="E7534F"/>
              </a:buClr>
              <a:defRPr/>
            </a:pPr>
            <a:r>
              <a:rPr lang="en-US" sz="1100" b="1" noProof="0">
                <a:solidFill>
                  <a:prstClr val="black"/>
                </a:solidFill>
                <a:latin typeface="Helvetica" panose="020B0604020202020204" pitchFamily="34" charset="0"/>
                <a:cs typeface="Helvetica" panose="020B0604020202020204" pitchFamily="34" charset="0"/>
              </a:rPr>
              <a:t>Healthcare's biggest challenge is building the capacity to execute transformation</a:t>
            </a:r>
            <a:r>
              <a:rPr lang="en-AU" sz="1100" b="1" noProof="0">
                <a:solidFill>
                  <a:prstClr val="black"/>
                </a:solidFill>
                <a:latin typeface="Helvetica" panose="020B0604020202020204" pitchFamily="34" charset="0"/>
                <a:cs typeface="Helvetica" panose="020B0604020202020204" pitchFamily="34" charset="0"/>
              </a:rPr>
              <a:t> </a:t>
            </a:r>
          </a:p>
          <a:p>
            <a:pPr marL="171450" indent="-171450">
              <a:lnSpc>
                <a:spcPct val="125000"/>
              </a:lnSpc>
              <a:buClr>
                <a:srgbClr val="E7534F"/>
              </a:buClr>
              <a:buFont typeface="Arial" panose="020B0604020202020204" pitchFamily="34" charset="0"/>
              <a:buChar char="•"/>
              <a:defRPr/>
            </a:pPr>
            <a:r>
              <a:rPr lang="en-US" sz="1100" noProof="0">
                <a:latin typeface="Helvetica"/>
                <a:cs typeface="Helvetica"/>
              </a:rPr>
              <a:t>Similar to other sectors, healthcare identifies insufficient funding/resources as the #1 execution barrier. </a:t>
            </a:r>
          </a:p>
          <a:p>
            <a:pPr marL="171450" indent="-171450">
              <a:lnSpc>
                <a:spcPct val="125000"/>
              </a:lnSpc>
              <a:buClr>
                <a:srgbClr val="E7534F"/>
              </a:buClr>
              <a:buFont typeface="Arial" panose="020B0604020202020204" pitchFamily="34" charset="0"/>
              <a:buChar char="•"/>
              <a:defRPr/>
            </a:pPr>
            <a:r>
              <a:rPr lang="en-US" sz="1100" noProof="0">
                <a:latin typeface="Helvetica"/>
                <a:cs typeface="Helvetica"/>
              </a:rPr>
              <a:t>Workforce constraints are emerging ahead of competing priorities and legacy system issues</a:t>
            </a:r>
            <a:r>
              <a:rPr lang="en-AU" sz="1100" noProof="0">
                <a:latin typeface="Helvetica"/>
                <a:cs typeface="Helvetica"/>
              </a:rPr>
              <a:t>. </a:t>
            </a:r>
            <a:r>
              <a:rPr lang="en-US" sz="1100" noProof="0">
                <a:latin typeface="Helvetica"/>
                <a:cs typeface="Helvetica"/>
              </a:rPr>
              <a:t>This indicates a greater challenge in funding transformation while maintaining service continuity amidst workforce pressures.</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Additionally, this also explains why healthcare leaders place greater priority on upskilling and retaining staff.</a:t>
            </a:r>
            <a:endParaRPr lang="en-AU" sz="1100" noProof="0">
              <a:latin typeface="Helvetica"/>
              <a:cs typeface="Helvetica"/>
            </a:endParaRPr>
          </a:p>
          <a:p>
            <a:pPr lvl="0">
              <a:lnSpc>
                <a:spcPct val="125000"/>
              </a:lnSpc>
              <a:spcAft>
                <a:spcPts val="300"/>
              </a:spcAft>
              <a:buClr>
                <a:srgbClr val="E7534F"/>
              </a:buClr>
              <a:defRPr/>
            </a:pPr>
            <a:r>
              <a:rPr kumimoji="0" lang="en-US" sz="11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rPr>
              <a:t>Transformation risks are organisational rather than technical</a:t>
            </a:r>
            <a:endParaRPr lang="en-AU" sz="11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25000"/>
              </a:lnSpc>
              <a:buClr>
                <a:srgbClr val="E7534F"/>
              </a:buClr>
              <a:buFont typeface="Arial" panose="020B0604020202020204" pitchFamily="34" charset="0"/>
              <a:buChar char="•"/>
              <a:defRPr/>
            </a:pPr>
            <a:r>
              <a:rPr lang="en-US" sz="1100" noProof="0">
                <a:latin typeface="Helvetica"/>
                <a:cs typeface="Helvetica"/>
              </a:rPr>
              <a:t>Unlike other sectors, healthcare ranks the pace of evolving cyber threats, data security issues and fragmented data foundations among its top barriers, reflecting the sector’s heightened need to protect sensitive information while maintaining uninterrupted patient services.</a:t>
            </a:r>
          </a:p>
          <a:p>
            <a:pPr marL="171450" indent="-171450">
              <a:lnSpc>
                <a:spcPct val="125000"/>
              </a:lnSpc>
              <a:spcAft>
                <a:spcPts val="1200"/>
              </a:spcAft>
              <a:buClr>
                <a:srgbClr val="E7534F"/>
              </a:buClr>
              <a:buFont typeface="Arial" panose="020B0604020202020204" pitchFamily="34" charset="0"/>
              <a:buChar char="•"/>
              <a:defRPr/>
            </a:pPr>
            <a:r>
              <a:rPr lang="en-US" sz="1100" noProof="0">
                <a:latin typeface="Helvetica"/>
                <a:cs typeface="Helvetica"/>
              </a:rPr>
              <a:t>This also strongly connects with a strategic priority on creating a data-driven organisation</a:t>
            </a:r>
            <a:r>
              <a:rPr lang="en-AU" sz="1100" noProof="0">
                <a:latin typeface="Helvetica"/>
                <a:cs typeface="Helvetica"/>
              </a:rPr>
              <a:t>. </a:t>
            </a:r>
            <a:r>
              <a:rPr lang="en-US" sz="1100" noProof="0">
                <a:latin typeface="Helvetica"/>
                <a:cs typeface="Helvetica"/>
              </a:rPr>
              <a:t>Compared with other sectors, healthcare is less concerned about regulatory uncertainty, unclear AI roadmaps, and executive sponsorship. This further explains healthcare’s stronger strategic alignment around AI direction.</a:t>
            </a:r>
            <a:endParaRPr lang="en-AU" sz="1100" noProof="0">
              <a:latin typeface="Helvetica"/>
              <a:cs typeface="Helvetica"/>
            </a:endParaRPr>
          </a:p>
          <a:p>
            <a:pPr lvl="0">
              <a:lnSpc>
                <a:spcPct val="125000"/>
              </a:lnSpc>
              <a:spcAft>
                <a:spcPts val="300"/>
              </a:spcAft>
              <a:buClr>
                <a:srgbClr val="E7534F"/>
              </a:buClr>
              <a:defRPr/>
            </a:pPr>
            <a:r>
              <a:rPr lang="en-US" sz="1100" b="1" noProof="0">
                <a:solidFill>
                  <a:prstClr val="black"/>
                </a:solidFill>
                <a:latin typeface="Helvetica"/>
                <a:cs typeface="Helvetica"/>
              </a:rPr>
              <a:t>Agentic AI readiness depends more on trusted foundations than on technology integration</a:t>
            </a:r>
            <a:r>
              <a:rPr lang="en-AU" sz="1100" b="1" noProof="0">
                <a:solidFill>
                  <a:prstClr val="black"/>
                </a:solidFill>
                <a:latin typeface="Helvetica"/>
                <a:cs typeface="Helvetica"/>
              </a:rPr>
              <a:t> </a:t>
            </a:r>
          </a:p>
          <a:p>
            <a:pPr marL="171450" indent="-171450">
              <a:lnSpc>
                <a:spcPct val="125000"/>
              </a:lnSpc>
              <a:buClr>
                <a:srgbClr val="E7534F"/>
              </a:buClr>
              <a:buFont typeface="Arial" panose="020B0604020202020204" pitchFamily="34" charset="0"/>
              <a:buChar char="•"/>
              <a:defRPr/>
            </a:pPr>
            <a:r>
              <a:rPr lang="en-US" sz="1100" noProof="0">
                <a:latin typeface="Helvetica"/>
                <a:cs typeface="Helvetica"/>
              </a:rPr>
              <a:t>The top 4 agentic AI constraints in the healthcare sector mirror those seen across other sectors. This highlights that organisational readiness is the primary hurdle to scaling autonomous AI.</a:t>
            </a:r>
          </a:p>
          <a:p>
            <a:pPr marL="171450" indent="-171450">
              <a:lnSpc>
                <a:spcPct val="125000"/>
              </a:lnSpc>
              <a:spcAft>
                <a:spcPts val="1200"/>
              </a:spcAft>
              <a:buClr>
                <a:srgbClr val="E7534F"/>
              </a:buClr>
              <a:buFont typeface="Arial" panose="020B0604020202020204" pitchFamily="34" charset="0"/>
              <a:buChar char="•"/>
              <a:defRPr/>
            </a:pPr>
            <a:r>
              <a:rPr lang="en-US" sz="1100">
                <a:latin typeface="Helvetica"/>
                <a:cs typeface="Helvetica"/>
              </a:rPr>
              <a:t>Healthcare execs </a:t>
            </a:r>
            <a:r>
              <a:rPr lang="en-US" sz="1100" noProof="0">
                <a:latin typeface="Helvetica"/>
                <a:cs typeface="Helvetica"/>
              </a:rPr>
              <a:t>are not constrained by interest in AI but by confidence in their organisation's ability to operationalise and govern AI safely at scale.</a:t>
            </a:r>
            <a:endParaRPr lang="en-AU" sz="1100" noProof="0">
              <a:latin typeface="Helvetica"/>
              <a:cs typeface="Helvetica"/>
            </a:endParaRPr>
          </a:p>
          <a:p>
            <a:pPr>
              <a:lnSpc>
                <a:spcPct val="125000"/>
              </a:lnSpc>
              <a:spcAft>
                <a:spcPts val="300"/>
              </a:spcAft>
              <a:buClr>
                <a:srgbClr val="E7534F"/>
              </a:buClr>
              <a:defRPr/>
            </a:pPr>
            <a:r>
              <a:rPr lang="en-US" sz="1100" b="1" noProof="0">
                <a:latin typeface="Helvetica" panose="020B0604020202020204" pitchFamily="34" charset="0"/>
                <a:cs typeface="Helvetica" panose="020B0604020202020204" pitchFamily="34" charset="0"/>
              </a:rPr>
              <a:t>Other constraints are either relatively mature or viewed as secondary to scaling agentic AI</a:t>
            </a:r>
            <a:endParaRPr lang="en-AU" sz="1100" b="1" noProof="0">
              <a:latin typeface="Helvetica" panose="020B0604020202020204" pitchFamily="34" charset="0"/>
              <a:cs typeface="Helvetica" panose="020B0604020202020204" pitchFamily="34" charset="0"/>
            </a:endParaRPr>
          </a:p>
          <a:p>
            <a:pPr marL="171450" lvl="0" indent="-171450">
              <a:lnSpc>
                <a:spcPct val="125000"/>
              </a:lnSpc>
              <a:buClr>
                <a:srgbClr val="E7534F"/>
              </a:buClr>
              <a:buFont typeface="Arial" panose="020B0604020202020204" pitchFamily="34" charset="0"/>
              <a:buChar char="•"/>
              <a:defRPr/>
            </a:pPr>
            <a:r>
              <a:rPr lang="en-US" sz="1100" noProof="0">
                <a:latin typeface="Helvetica"/>
                <a:cs typeface="Helvetica"/>
              </a:rPr>
              <a:t>Integration may either be relatively mature or not a priority </a:t>
            </a:r>
            <a:r>
              <a:rPr lang="en-US" sz="1100">
                <a:latin typeface="Helvetica"/>
                <a:cs typeface="Helvetica"/>
              </a:rPr>
              <a:t>for</a:t>
            </a:r>
            <a:r>
              <a:rPr lang="en-US" sz="1100" noProof="0">
                <a:latin typeface="Helvetica"/>
                <a:cs typeface="Helvetica"/>
              </a:rPr>
              <a:t> scaling agentic AI in healthcare. The low percentages on model and system readiness, human oversight, and incomplete business process re-engineering may imply that these are perceived as secondary to establishing trusted data, governance and workforce capability. Similarly, no healthcare organisation indicates budget/resourcing as a constraint.</a:t>
            </a:r>
            <a:endParaRPr lang="en-AU" sz="1100" noProof="0">
              <a:latin typeface="Helvetica"/>
              <a:cs typeface="Helvetica"/>
            </a:endParaRPr>
          </a:p>
        </p:txBody>
      </p:sp>
    </p:spTree>
    <p:extLst>
      <p:ext uri="{BB962C8B-B14F-4D97-AF65-F5344CB8AC3E}">
        <p14:creationId xmlns:p14="http://schemas.microsoft.com/office/powerpoint/2010/main" val="202779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64291F-1466-F4AE-6E22-78419A5FCF3A}"/>
              </a:ext>
            </a:extLst>
          </p:cNvPr>
          <p:cNvSpPr>
            <a:spLocks noGrp="1"/>
          </p:cNvSpPr>
          <p:nvPr>
            <p:ph type="body" sz="quarter" idx="11"/>
          </p:nvPr>
        </p:nvSpPr>
        <p:spPr/>
        <p:txBody>
          <a:bodyPr/>
          <a:lstStyle/>
          <a:p>
            <a:r>
              <a:rPr lang="en-AU" sz="4000">
                <a:latin typeface="Helvetica"/>
                <a:cs typeface="Helvetica"/>
              </a:rPr>
              <a:t>Survey demographics</a:t>
            </a:r>
          </a:p>
          <a:p>
            <a:endParaRPr lang="en-GB"/>
          </a:p>
        </p:txBody>
      </p:sp>
    </p:spTree>
    <p:extLst>
      <p:ext uri="{BB962C8B-B14F-4D97-AF65-F5344CB8AC3E}">
        <p14:creationId xmlns:p14="http://schemas.microsoft.com/office/powerpoint/2010/main" val="2408131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C3F37-0176-7466-8106-D5EC4846EC4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6C7F6B-F0E6-10EB-677D-8F0038391223}"/>
              </a:ext>
            </a:extLst>
          </p:cNvPr>
          <p:cNvSpPr/>
          <p:nvPr/>
        </p:nvSpPr>
        <p:spPr>
          <a:xfrm>
            <a:off x="289004" y="169748"/>
            <a:ext cx="8393644" cy="461665"/>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Helvetica Neue" panose="02000503000000020004"/>
                <a:ea typeface="+mn-ea"/>
                <a:cs typeface="Helvetica"/>
              </a:rPr>
              <a:t>Survey demographics: Healthcare organisations in 2026</a:t>
            </a:r>
            <a:endParaRPr kumimoji="0" lang="en-AU" sz="2400" b="1" i="0" u="none" strike="noStrike" kern="1200" cap="none" spc="0" normalizeH="0" baseline="0" noProof="0">
              <a:ln>
                <a:noFill/>
              </a:ln>
              <a:solidFill>
                <a:srgbClr val="000000"/>
              </a:solidFill>
              <a:effectLst/>
              <a:uLnTx/>
              <a:uFillTx/>
              <a:latin typeface="Helvetica Neue" panose="02000503000000020004"/>
              <a:ea typeface="+mn-ea"/>
              <a:cs typeface="Helvetica"/>
            </a:endParaRPr>
          </a:p>
        </p:txBody>
      </p:sp>
      <p:pic>
        <p:nvPicPr>
          <p:cNvPr id="4" name="Graphic 3">
            <a:extLst>
              <a:ext uri="{FF2B5EF4-FFF2-40B4-BE49-F238E27FC236}">
                <a16:creationId xmlns:a16="http://schemas.microsoft.com/office/drawing/2014/main" id="{F096D899-4D57-02E6-FC71-999075C0A7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6829" y="690354"/>
            <a:ext cx="11778342" cy="6072766"/>
          </a:xfrm>
          <a:prstGeom prst="rect">
            <a:avLst/>
          </a:prstGeom>
        </p:spPr>
      </p:pic>
    </p:spTree>
    <p:extLst>
      <p:ext uri="{BB962C8B-B14F-4D97-AF65-F5344CB8AC3E}">
        <p14:creationId xmlns:p14="http://schemas.microsoft.com/office/powerpoint/2010/main" val="73706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It is generally accepted in statistics that as sample size increases, analysts make fewer assumptions about the data, resulting in statistics that more accurately represent the truth.</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AU"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show early trends, it's important to recognise that this does not guarantee future respondents will reflect the same trends. For instance, while 100% of respondents in a sample of 10 might invest in AI, it would be unrealistic to assume this pattern will hold as the sample size grows. However, if the sample size increases to 20, it is unlikely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1711"/>
            <a:ext cx="1102737" cy="263521"/>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400" b="1" i="0" u="none" strike="noStrike" kern="1200" cap="none" spc="-8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400" b="1"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to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Through</a:t>
            </a:r>
            <a:r>
              <a:rPr kumimoji="0" lang="en-AU" sz="1200" b="0" i="0" u="none" strike="noStrike" kern="1200" cap="none" spc="-5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market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Q&amp;A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Bespoke</a:t>
            </a:r>
            <a:r>
              <a:rPr kumimoji="0" lang="en-AU" sz="1400" b="1" i="0" u="none" strike="noStrike" kern="1200" cap="none" spc="-9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Receive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custom</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cuts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Leverage</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200" b="0" i="0" u="none" strike="noStrike" kern="1200" cap="none" spc="7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r>
              <a:rPr kumimoji="0" lang="en-AU" sz="1200" b="0" i="0" u="none" strike="noStrike" kern="1200" cap="none" spc="7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help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lvl="0" indent="0" algn="l" defTabSz="914400" rtl="0" eaLnBrk="1" fontAlgn="auto" latinLnBrk="0" hangingPunct="1">
              <a:lnSpc>
                <a:spcPct val="133200"/>
              </a:lnSpc>
              <a:spcBef>
                <a:spcPts val="25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Market</a:t>
            </a:r>
            <a:r>
              <a:rPr kumimoji="0" lang="en-AU" sz="1400" b="1"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Reports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Access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library</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fact-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based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insights,</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deep</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dives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on</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ANZ</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business</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&amp;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IT</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Premier</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Unlock</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our</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network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leading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Impact</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just"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will</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ensure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team</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most</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Studies</a:t>
            </a:r>
            <a:r>
              <a:rPr kumimoji="0" lang="en-AU" sz="1400" b="1"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the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projects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&amp;</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Elevate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your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cases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market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industry</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Industry</a:t>
            </a:r>
            <a:r>
              <a:rPr kumimoji="0" lang="en-AU" sz="1400" b="1"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or read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1-page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from</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Edge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2" name="object 12"/>
          <p:cNvSpPr txBox="1"/>
          <p:nvPr/>
        </p:nvSpPr>
        <p:spPr>
          <a:xfrm>
            <a:off x="9245866" y="6590467"/>
            <a:ext cx="2788285" cy="15901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950" b="0" i="1" u="none" strike="noStrike" kern="1200" cap="none" spc="-25" normalizeH="0" baseline="0" noProof="0">
                <a:ln>
                  <a:noFill/>
                </a:ln>
                <a:solidFill>
                  <a:srgbClr val="3B3838"/>
                </a:solidFill>
                <a:effectLst/>
                <a:uLnTx/>
                <a:uFillTx/>
                <a:latin typeface="Arial"/>
                <a:ea typeface="+mn-ea"/>
                <a:cs typeface="Arial"/>
              </a:rPr>
              <a:t>*Inclusions</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40" normalizeH="0" baseline="0" noProof="0">
                <a:ln>
                  <a:noFill/>
                </a:ln>
                <a:solidFill>
                  <a:srgbClr val="3B3838"/>
                </a:solidFill>
                <a:effectLst/>
                <a:uLnTx/>
                <a:uFillTx/>
                <a:latin typeface="Arial"/>
                <a:ea typeface="+mn-ea"/>
                <a:cs typeface="Arial"/>
              </a:rPr>
              <a:t>may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5" normalizeH="0" baseline="0" noProof="0">
                <a:ln>
                  <a:noFill/>
                </a:ln>
                <a:solidFill>
                  <a:srgbClr val="3B3838"/>
                </a:solidFill>
                <a:effectLst/>
                <a:uLnTx/>
                <a:uFillTx/>
                <a:latin typeface="Arial"/>
                <a:ea typeface="+mn-ea"/>
                <a:cs typeface="Arial"/>
              </a:rPr>
              <a:t>vary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depending</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on</a:t>
            </a:r>
            <a:r>
              <a:rPr kumimoji="0" lang="en-AU" sz="950" b="0" i="1" u="none" strike="noStrike" kern="1200" cap="none" spc="0"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subscription</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level.</a:t>
            </a:r>
            <a:endParaRPr kumimoji="0" lang="en-AU" sz="95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lvl="0" indent="20955" algn="l" defTabSz="914400" rtl="0" eaLnBrk="1" fontAlgn="auto" latinLnBrk="0" hangingPunct="1">
              <a:lnSpc>
                <a:spcPct val="137400"/>
              </a:lnSpc>
              <a:spcBef>
                <a:spcPts val="95"/>
              </a:spcBef>
              <a:spcAft>
                <a:spcPts val="0"/>
              </a:spcAft>
              <a:buClrTx/>
              <a:buSzTx/>
              <a:buFontTx/>
              <a:buNone/>
              <a:tabLst/>
              <a:defRPr/>
            </a:pP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Members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ADAPT’s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Research</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&amp;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Advisory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platform</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have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access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entire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suite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market</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leading</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content,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insights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and</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resources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a:t>
            </a:r>
            <a:r>
              <a:rPr kumimoji="0" lang="en-AU" sz="1150" b="0" i="0" u="none" strike="noStrike" kern="1200" cap="none" spc="13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execute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role.</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For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assistance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contact</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Account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Manager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the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section.</a:t>
            </a:r>
            <a:endParaRPr kumimoji="0" lang="en-AU" sz="115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4" name="object 2">
            <a:extLst>
              <a:ext uri="{FF2B5EF4-FFF2-40B4-BE49-F238E27FC236}">
                <a16:creationId xmlns:a16="http://schemas.microsoft.com/office/drawing/2014/main" id="{30E5ECB8-6EEE-4295-31E5-1B91C1A61DF0}"/>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AU" kern="0" noProof="0">
                <a:latin typeface="Helvetica" panose="020B0604020202020204" pitchFamily="34" charset="0"/>
                <a:cs typeface="Helvetica" panose="020B0604020202020204" pitchFamily="34" charset="0"/>
              </a:rPr>
              <a:t>Additional</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resources</a:t>
            </a:r>
            <a:r>
              <a:rPr lang="en-AU" kern="0" spc="-15"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you</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can</a:t>
            </a:r>
            <a:r>
              <a:rPr lang="en-AU" kern="0" spc="-20" noProof="0">
                <a:latin typeface="Helvetica" panose="020B0604020202020204" pitchFamily="34" charset="0"/>
                <a:cs typeface="Helvetica" panose="020B0604020202020204" pitchFamily="34" charset="0"/>
              </a:rPr>
              <a:t> </a:t>
            </a:r>
            <a:r>
              <a:rPr lang="en-AU" kern="0" spc="-10" noProof="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204322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20B4340-1158-4467-9DEC-509DF0B8A581}">
  <we:reference id="WA200010001" version="1.0.0.1" store="Omex" storeType="OMEX"/>
  <we:alternateReferences>
    <we:reference id="WA200010001" version="1.0.0.1" store="WA200010001" storeType="OMEX"/>
  </we:alternateReferences>
  <we:properties>
    <we:property name="claude.fileId" value="&quot;bafc74ac-8275-4a0f-a5cf-728e8c0a0a11&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SharedWithUsers xmlns="6b548529-d317-4b85-942f-248fe0d44d9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E56D1C-D1D3-4A92-9009-384247BFDC21}">
  <ds:schemaRefs>
    <ds:schemaRef ds:uri="http://schemas.microsoft.com/sharepoint/v3/contenttype/forms"/>
  </ds:schemaRefs>
</ds:datastoreItem>
</file>

<file path=customXml/itemProps2.xml><?xml version="1.0" encoding="utf-8"?>
<ds:datastoreItem xmlns:ds="http://schemas.openxmlformats.org/officeDocument/2006/customXml" ds:itemID="{50E8EB12-63A9-4124-9D0A-8FD8F792EEF4}">
  <ds:schemaRefs>
    <ds:schemaRef ds:uri="507dee17-6aae-496b-8a1e-0f1e47f95f1a"/>
    <ds:schemaRef ds:uri="6b548529-d317-4b85-942f-248fe0d44d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C6CAE67-D532-479F-8145-A3D9CFD5FCD1}">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4</Notes>
  <HiddenSlides>0</HiddenSlide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1_Sector Analysis Slide Master</vt:lpstr>
      <vt:lpstr>Sector Analysis Slide Master</vt:lpstr>
      <vt:lpstr>5_Custom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Francis Olivier Roble</dc:creator>
  <cp:revision>2</cp:revision>
  <dcterms:created xsi:type="dcterms:W3CDTF">2025-05-08T04:40:18Z</dcterms:created>
  <dcterms:modified xsi:type="dcterms:W3CDTF">2026-09-02T04:13:00Z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