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5" r:id="rId4"/>
    <p:sldMasterId id="2147483838" r:id="rId5"/>
    <p:sldMasterId id="2147483890" r:id="rId6"/>
  </p:sldMasterIdLst>
  <p:notesMasterIdLst>
    <p:notesMasterId r:id="rId30"/>
  </p:notesMasterIdLst>
  <p:handoutMasterIdLst>
    <p:handoutMasterId r:id="rId31"/>
  </p:handoutMasterIdLst>
  <p:sldIdLst>
    <p:sldId id="259" r:id="rId7"/>
    <p:sldId id="2147376683" r:id="rId8"/>
    <p:sldId id="261" r:id="rId9"/>
    <p:sldId id="267" r:id="rId10"/>
    <p:sldId id="2147376777" r:id="rId11"/>
    <p:sldId id="268" r:id="rId12"/>
    <p:sldId id="258" r:id="rId13"/>
    <p:sldId id="262" r:id="rId14"/>
    <p:sldId id="269" r:id="rId15"/>
    <p:sldId id="2147483646" r:id="rId16"/>
    <p:sldId id="270" r:id="rId17"/>
    <p:sldId id="271" r:id="rId18"/>
    <p:sldId id="256" r:id="rId19"/>
    <p:sldId id="2147376952" r:id="rId20"/>
    <p:sldId id="272" r:id="rId21"/>
    <p:sldId id="273" r:id="rId22"/>
    <p:sldId id="2147483647" r:id="rId23"/>
    <p:sldId id="266" r:id="rId24"/>
    <p:sldId id="2147483645" r:id="rId25"/>
    <p:sldId id="2147376779" r:id="rId26"/>
    <p:sldId id="2147376360" r:id="rId27"/>
    <p:sldId id="2147376793" r:id="rId28"/>
    <p:sldId id="2147376791" r:id="rId29"/>
  </p:sldIdLst>
  <p:sldSz cx="12192000" cy="6858000"/>
  <p:notesSz cx="6858000" cy="9144000"/>
  <p:defaultText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89BC460F-8633-F25F-F510-A95225BBAA79}" name="Patricia Allen" initials="PA" userId="S::patricia.allen@adapt.com.au::d97f0a36-ce00-48a2-8b3a-af76816aadf7" providerId="AD"/>
  <p188:author id="{D1C2762C-6B19-D9F9-4051-A1F1A2E43031}" name="Francis Olivier" initials="" userId="S::francis.olivier@adapt.com.au::3631bac9-3f1b-472b-abd4-c5b32c1291ad" providerId="AD"/>
  <p188:author id="{D0F4AD36-8B39-895B-C014-DDDE60543046}" name="Byron Connolly" initials="BC" userId="S::byron.connolly@adapt.com.au::4cc4c652-673a-4968-9eb6-ad1b8e0a1a32" providerId="AD"/>
  <p188:author id="{41F84B64-B5AB-1C3E-59A4-2331F0F5F601}" name="Aarjun Kumar" initials="AK" userId="S::aarjun.kumar@adapt.com.au::75a13c2f-2fe6-493b-8a42-5face6af43f8" providerId="AD"/>
  <p188:author id="{08FF026B-0093-C3A2-E8B8-B4BBF1138074}" name="Patricia Allen" initials="PA" userId="S::patricia.allen@adapt.com.au::346380ed-8562-4683-9b3e-72fe32eb1059" providerId="AD"/>
  <p188:author id="{74209C8C-6802-0F84-A42D-CC7E8D7F0896}" name="Nathan Paul Bustamante" initials="" userId="S::Nathan.Bustamante@adapt.com.au::830e36e5-6239-4f03-9c92-69284c36609a" providerId="AD"/>
  <p188:author id="{35B74EDA-D041-11EF-D3DF-62916A12BAA7}" name="Maricris Santilles" initials="MS" userId="S::Maricris.Santilles@adapt.com.au::7b436d3d-65a3-481f-8565-8b0e2e2362f1" providerId="AD"/>
  <p188:author id="{9F08F4DC-2822-8A69-8CD9-383FED73C290}" name="Honey Mari Gay" initials="HG" userId="S::Honey.Gay@adapt.com.au::7c742808-f04d-4bad-b3ab-55b3219eceb2" providerId="AD"/>
  <p188:author id="{223E8AE4-EAE1-E290-D5D2-F800C1B8D50E}" name="Francis Olivier" initials="FO" userId="S::francis.olivier@adapt.com.au::36be19e6-b354-43ca-844b-80a3dd3a80a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55854"/>
    <a:srgbClr val="E7534F"/>
    <a:srgbClr val="A9A9A9"/>
    <a:srgbClr val="F08080"/>
    <a:srgbClr val="D3D3D3"/>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0F4978-28CC-4240-AE8F-740809D58E56}" v="8" dt="2026-08-18T01:02:12.5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100D6F8-CFCC-04A3-6639-957E01AD0C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1C4A078F-EFB2-09C6-9FC3-86AD8A86727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BEE2437-8240-4D02-AE56-96FA9F94013B}" type="datetimeFigureOut">
              <a:rPr lang="en-GB" smtClean="0"/>
              <a:t>01/09/2026</a:t>
            </a:fld>
            <a:endParaRPr lang="en-GB"/>
          </a:p>
        </p:txBody>
      </p:sp>
      <p:sp>
        <p:nvSpPr>
          <p:cNvPr id="4" name="Footer Placeholder 3">
            <a:extLst>
              <a:ext uri="{FF2B5EF4-FFF2-40B4-BE49-F238E27FC236}">
                <a16:creationId xmlns:a16="http://schemas.microsoft.com/office/drawing/2014/main" id="{0B13F1E5-8241-83A0-BED3-67B4E7038FD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96E8DC2C-83F8-1519-57CC-3740A4E08FD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8E30A4C-214D-46A7-B81A-95F7CE0AB7AF}" type="slidenum">
              <a:rPr lang="en-GB" smtClean="0"/>
              <a:t>‹#›</a:t>
            </a:fld>
            <a:endParaRPr lang="en-GB"/>
          </a:p>
        </p:txBody>
      </p:sp>
    </p:spTree>
    <p:extLst>
      <p:ext uri="{BB962C8B-B14F-4D97-AF65-F5344CB8AC3E}">
        <p14:creationId xmlns:p14="http://schemas.microsoft.com/office/powerpoint/2010/main" val="35759981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FCE31C-E088-44EB-ADD7-F91E7D59E169}" type="datetimeFigureOut">
              <a:rPr lang="en-AU" smtClean="0"/>
              <a:t>1/09/2026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06B608-E85F-4D7C-9813-2DDFA3256EA5}" type="slidenum">
              <a:rPr lang="en-AU" smtClean="0"/>
              <a:t>‹#›</a:t>
            </a:fld>
            <a:endParaRPr lang="en-AU"/>
          </a:p>
        </p:txBody>
      </p:sp>
    </p:spTree>
    <p:extLst>
      <p:ext uri="{BB962C8B-B14F-4D97-AF65-F5344CB8AC3E}">
        <p14:creationId xmlns:p14="http://schemas.microsoft.com/office/powerpoint/2010/main" val="3699374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PH"/>
          </a:p>
        </p:txBody>
      </p:sp>
      <p:sp>
        <p:nvSpPr>
          <p:cNvPr id="4" name="Slide Number Placeholder 3"/>
          <p:cNvSpPr>
            <a:spLocks noGrp="1"/>
          </p:cNvSpPr>
          <p:nvPr>
            <p:ph type="sldNum" sz="quarter" idx="5"/>
          </p:nvPr>
        </p:nvSpPr>
        <p:spPr/>
        <p:txBody>
          <a:bodyPr/>
          <a:lstStyle/>
          <a:p>
            <a:fld id="{1B06B608-E85F-4D7C-9813-2DDFA3256EA5}" type="slidenum">
              <a:rPr lang="en-AU" smtClean="0"/>
              <a:t>2</a:t>
            </a:fld>
            <a:endParaRPr lang="en-AU"/>
          </a:p>
        </p:txBody>
      </p:sp>
    </p:spTree>
    <p:extLst>
      <p:ext uri="{BB962C8B-B14F-4D97-AF65-F5344CB8AC3E}">
        <p14:creationId xmlns:p14="http://schemas.microsoft.com/office/powerpoint/2010/main" val="3869646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502C8-796D-73D1-EE4D-C8BA15F99F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AF6263-D711-2596-F085-916B68BCD8C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6F1696D-C8F7-2253-8D33-16EC94B5C96B}"/>
              </a:ext>
            </a:extLst>
          </p:cNvPr>
          <p:cNvSpPr>
            <a:spLocks noGrp="1"/>
          </p:cNvSpPr>
          <p:nvPr>
            <p:ph type="body" idx="1"/>
          </p:nvPr>
        </p:nvSpPr>
        <p:spPr/>
        <p:txBody>
          <a:bodyPr/>
          <a:lstStyle/>
          <a:p>
            <a:endParaRPr lang="en-US" b="0" i="0">
              <a:cs typeface="Calibri"/>
            </a:endParaRPr>
          </a:p>
        </p:txBody>
      </p:sp>
      <p:sp>
        <p:nvSpPr>
          <p:cNvPr id="4" name="Slide Number Placeholder 3">
            <a:extLst>
              <a:ext uri="{FF2B5EF4-FFF2-40B4-BE49-F238E27FC236}">
                <a16:creationId xmlns:a16="http://schemas.microsoft.com/office/drawing/2014/main" id="{BFEC075E-A406-C63E-6E9F-3FCD635A631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30E9E-A432-A24D-90D7-D92D059518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3682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AF5780-47F3-AF45-AA3F-DCA5F55792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34207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64A1A0-4828-4556-A429-D8D1F97EC206}" type="slidenum">
              <a:rPr kumimoji="0" lang="en-AU"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AU"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828608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b="0" i="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D30E9E-A432-A24D-90D7-D92D059518B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642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11.sv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hyperlink" Target="https://adapt.com.au/" TargetMode="External"/><Relationship Id="rId2" Type="http://schemas.openxmlformats.org/officeDocument/2006/relationships/image" Target="../media/image14.svg"/><Relationship Id="rId1" Type="http://schemas.openxmlformats.org/officeDocument/2006/relationships/slideMaster" Target="../slideMasters/slideMaster1.xml"/><Relationship Id="rId4" Type="http://schemas.openxmlformats.org/officeDocument/2006/relationships/hyperlink" Target="mailto:hello@adapt.com.au" TargetMode="Externa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1.sv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hyperlink" Target="https://adapt.com.au/" TargetMode="External"/><Relationship Id="rId2" Type="http://schemas.openxmlformats.org/officeDocument/2006/relationships/image" Target="../media/image14.svg"/><Relationship Id="rId1" Type="http://schemas.openxmlformats.org/officeDocument/2006/relationships/slideMaster" Target="../slideMasters/slideMaster2.xml"/><Relationship Id="rId4" Type="http://schemas.openxmlformats.org/officeDocument/2006/relationships/hyperlink" Target="mailto:hello@adapt.com.au" TargetMode="Externa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3.xml"/><Relationship Id="rId4" Type="http://schemas.openxmlformats.org/officeDocument/2006/relationships/image" Target="../media/image23.sv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hyperlink" Target="mailto:hello@adapt.com.au" TargetMode="External"/><Relationship Id="rId2" Type="http://schemas.openxmlformats.org/officeDocument/2006/relationships/hyperlink" Target="https://adapt.com.au/" TargetMode="External"/><Relationship Id="rId1" Type="http://schemas.openxmlformats.org/officeDocument/2006/relationships/slideMaster" Target="../slideMasters/slideMaster3.xml"/><Relationship Id="rId5" Type="http://schemas.openxmlformats.org/officeDocument/2006/relationships/image" Target="../media/image12.svg"/><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480F28C-E115-A212-B101-AE4C9CA6032A}"/>
              </a:ext>
            </a:extLst>
          </p:cNvPr>
          <p:cNvPicPr>
            <a:picLocks noChangeAspect="1"/>
          </p:cNvPicPr>
          <p:nvPr userDrawn="1"/>
        </p:nvPicPr>
        <p:blipFill>
          <a:blip r:embed="rId2">
            <a:extLst>
              <a:ext uri="{28A0092B-C50C-407E-A947-70E740481C1C}">
                <a14:useLocalDpi xmlns:a14="http://schemas.microsoft.com/office/drawing/2010/main" val="0"/>
              </a:ext>
            </a:extLst>
          </a:blip>
          <a:srcRect t="46190" b="-2016"/>
          <a:stretch>
            <a:fillRect/>
          </a:stretch>
        </p:blipFill>
        <p:spPr>
          <a:xfrm>
            <a:off x="0" y="0"/>
            <a:ext cx="12192000" cy="3889829"/>
          </a:xfrm>
          <a:prstGeom prst="rect">
            <a:avLst/>
          </a:prstGeom>
        </p:spPr>
      </p:pic>
      <p:sp>
        <p:nvSpPr>
          <p:cNvPr id="8" name="Rectangle 7">
            <a:extLst>
              <a:ext uri="{FF2B5EF4-FFF2-40B4-BE49-F238E27FC236}">
                <a16:creationId xmlns:a16="http://schemas.microsoft.com/office/drawing/2014/main" id="{548C2E90-75AB-B814-5681-5240D4CF20FD}"/>
              </a:ext>
            </a:extLst>
          </p:cNvPr>
          <p:cNvSpPr>
            <a:spLocks noGrp="1" noRot="1" noMove="1" noResize="1" noEditPoints="1" noAdjustHandles="1" noChangeArrowheads="1" noChangeShapeType="1"/>
          </p:cNvSpPr>
          <p:nvPr userDrawn="1"/>
        </p:nvSpPr>
        <p:spPr>
          <a:xfrm>
            <a:off x="0" y="3284992"/>
            <a:ext cx="12192000" cy="357300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Graphic 2">
            <a:extLst>
              <a:ext uri="{FF2B5EF4-FFF2-40B4-BE49-F238E27FC236}">
                <a16:creationId xmlns:a16="http://schemas.microsoft.com/office/drawing/2014/main" id="{4A4E753A-A27B-69BF-1C8F-B18028375D4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628085" y="6188988"/>
            <a:ext cx="1070429" cy="259030"/>
          </a:xfrm>
          <a:prstGeom prst="rect">
            <a:avLst/>
          </a:prstGeom>
        </p:spPr>
      </p:pic>
      <p:sp>
        <p:nvSpPr>
          <p:cNvPr id="4" name="TextBox 3">
            <a:extLst>
              <a:ext uri="{FF2B5EF4-FFF2-40B4-BE49-F238E27FC236}">
                <a16:creationId xmlns:a16="http://schemas.microsoft.com/office/drawing/2014/main" id="{5A8F872D-A391-56AF-6D19-B514FC756A20}"/>
              </a:ext>
            </a:extLst>
          </p:cNvPr>
          <p:cNvSpPr txBox="1"/>
          <p:nvPr userDrawn="1"/>
        </p:nvSpPr>
        <p:spPr>
          <a:xfrm>
            <a:off x="576105" y="3809559"/>
            <a:ext cx="8347812" cy="369332"/>
          </a:xfrm>
          <a:prstGeom prst="rect">
            <a:avLst/>
          </a:prstGeom>
          <a:noFill/>
        </p:spPr>
        <p:txBody>
          <a:bodyPr wrap="square" lIns="91440" tIns="45720" rIns="91440" bIns="45720" rtlCol="0" anchor="t">
            <a:spAutoFit/>
          </a:bodyPr>
          <a:lstStyle>
            <a:defPPr>
              <a:defRPr lang="en-US"/>
            </a:defPPr>
            <a:lvl1pPr algn="ctr">
              <a:defRPr sz="3600" spc="-150">
                <a:latin typeface="Helvetica Neue"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1800" b="1" i="0" u="none" strike="noStrike" kern="1200" cap="none" spc="0" normalizeH="0" baseline="0" noProof="0">
                <a:ln>
                  <a:noFill/>
                </a:ln>
                <a:solidFill>
                  <a:srgbClr val="E7534F"/>
                </a:solidFill>
                <a:effectLst/>
                <a:uLnTx/>
                <a:uFillTx/>
                <a:latin typeface="Helvetica"/>
                <a:cs typeface="Helvetica"/>
              </a:rPr>
              <a:t>ADAPT </a:t>
            </a:r>
            <a:r>
              <a:rPr lang="en-PH" sz="1800" b="1" spc="0">
                <a:solidFill>
                  <a:srgbClr val="E7534F"/>
                </a:solidFill>
                <a:latin typeface="Helvetica"/>
                <a:cs typeface="Helvetica"/>
              </a:rPr>
              <a:t>Sector Analysis</a:t>
            </a:r>
            <a:endParaRPr kumimoji="0" lang="en-PH" sz="1800" b="1" i="0" u="none" strike="noStrike" kern="1200" cap="none" spc="0" normalizeH="0" baseline="0" noProof="0">
              <a:ln>
                <a:noFill/>
              </a:ln>
              <a:solidFill>
                <a:srgbClr val="E7534F"/>
              </a:solidFill>
              <a:effectLst/>
              <a:uLnTx/>
              <a:uFillTx/>
              <a:latin typeface="Helvetica"/>
              <a:cs typeface="Helvetica"/>
            </a:endParaRPr>
          </a:p>
        </p:txBody>
      </p:sp>
      <p:sp>
        <p:nvSpPr>
          <p:cNvPr id="10" name="Text Placeholder 9">
            <a:extLst>
              <a:ext uri="{FF2B5EF4-FFF2-40B4-BE49-F238E27FC236}">
                <a16:creationId xmlns:a16="http://schemas.microsoft.com/office/drawing/2014/main" id="{B3A110A4-E5D1-E219-0287-06409875E7D4}"/>
              </a:ext>
            </a:extLst>
          </p:cNvPr>
          <p:cNvSpPr>
            <a:spLocks noGrp="1"/>
          </p:cNvSpPr>
          <p:nvPr>
            <p:ph type="body" sz="quarter" idx="10"/>
          </p:nvPr>
        </p:nvSpPr>
        <p:spPr>
          <a:xfrm>
            <a:off x="532564" y="4239107"/>
            <a:ext cx="9118758" cy="1319863"/>
          </a:xfrm>
          <a:prstGeom prst="rect">
            <a:avLst/>
          </a:prstGeom>
        </p:spPr>
        <p:txBody>
          <a:bodyPr/>
          <a:lstStyle>
            <a:lvl1pPr>
              <a:lnSpc>
                <a:spcPct val="80000"/>
              </a:lnSpc>
              <a:buNone/>
              <a:defRPr sz="4000" b="1">
                <a:solidFill>
                  <a:schemeClr val="bg1"/>
                </a:solidFill>
                <a:latin typeface="Helvetica" pitchFamily="2" charset="0"/>
              </a:defRPr>
            </a:lvl1pPr>
            <a:lvl2pPr>
              <a:buNone/>
              <a:defRPr sz="4000" b="1">
                <a:solidFill>
                  <a:schemeClr val="bg1"/>
                </a:solidFill>
                <a:latin typeface="Helvetica" pitchFamily="2" charset="0"/>
              </a:defRPr>
            </a:lvl2pPr>
            <a:lvl3pPr>
              <a:buNone/>
              <a:defRPr sz="4000" b="1">
                <a:solidFill>
                  <a:schemeClr val="bg1"/>
                </a:solidFill>
                <a:latin typeface="Helvetica" pitchFamily="2" charset="0"/>
              </a:defRPr>
            </a:lvl3pPr>
            <a:lvl4pPr>
              <a:buNone/>
              <a:defRPr sz="4000" b="1">
                <a:solidFill>
                  <a:schemeClr val="bg1"/>
                </a:solidFill>
                <a:latin typeface="Helvetica" pitchFamily="2" charset="0"/>
              </a:defRPr>
            </a:lvl4pPr>
            <a:lvl5pPr>
              <a:buNone/>
              <a:defRPr sz="4000" b="1">
                <a:solidFill>
                  <a:schemeClr val="bg1"/>
                </a:solidFill>
                <a:latin typeface="Helvetica" pitchFamily="2" charset="0"/>
              </a:defRPr>
            </a:lvl5pPr>
          </a:lstStyle>
          <a:p>
            <a:pPr lvl="0"/>
            <a:r>
              <a:rPr lang="en-GB"/>
              <a:t>Click to edit Master text styles</a:t>
            </a:r>
          </a:p>
        </p:txBody>
      </p:sp>
      <p:sp>
        <p:nvSpPr>
          <p:cNvPr id="12" name="Rectangle 11">
            <a:extLst>
              <a:ext uri="{FF2B5EF4-FFF2-40B4-BE49-F238E27FC236}">
                <a16:creationId xmlns:a16="http://schemas.microsoft.com/office/drawing/2014/main" id="{7724AA12-E92D-69FA-C173-013FD705F0BD}"/>
              </a:ext>
            </a:extLst>
          </p:cNvPr>
          <p:cNvSpPr/>
          <p:nvPr userDrawn="1"/>
        </p:nvSpPr>
        <p:spPr>
          <a:xfrm>
            <a:off x="641133" y="5617783"/>
            <a:ext cx="363198" cy="67206"/>
          </a:xfrm>
          <a:prstGeom prst="rect">
            <a:avLst/>
          </a:prstGeom>
          <a:solidFill>
            <a:srgbClr val="F55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55854"/>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6408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B95B808-7961-F9B7-F213-EF27360B33E8}"/>
              </a:ext>
            </a:extLst>
          </p:cNvPr>
          <p:cNvPicPr>
            <a:picLocks noChangeAspect="1"/>
          </p:cNvPicPr>
          <p:nvPr userDrawn="1"/>
        </p:nvPicPr>
        <p:blipFill>
          <a:blip r:embed="rId2">
            <a:extLst>
              <a:ext uri="{28A0092B-C50C-407E-A947-70E740481C1C}">
                <a14:useLocalDpi xmlns:a14="http://schemas.microsoft.com/office/drawing/2010/main" val="0"/>
              </a:ext>
            </a:extLst>
          </a:blip>
          <a:srcRect t="46190" b="-2016"/>
          <a:stretch>
            <a:fillRect/>
          </a:stretch>
        </p:blipFill>
        <p:spPr>
          <a:xfrm>
            <a:off x="0" y="0"/>
            <a:ext cx="12192000" cy="3889829"/>
          </a:xfrm>
          <a:prstGeom prst="rect">
            <a:avLst/>
          </a:prstGeom>
        </p:spPr>
      </p:pic>
      <p:sp>
        <p:nvSpPr>
          <p:cNvPr id="8" name="Rectangle 7">
            <a:extLst>
              <a:ext uri="{FF2B5EF4-FFF2-40B4-BE49-F238E27FC236}">
                <a16:creationId xmlns:a16="http://schemas.microsoft.com/office/drawing/2014/main" id="{548C2E90-75AB-B814-5681-5240D4CF20FD}"/>
              </a:ext>
            </a:extLst>
          </p:cNvPr>
          <p:cNvSpPr>
            <a:spLocks noGrp="1" noRot="1" noMove="1" noResize="1" noEditPoints="1" noAdjustHandles="1" noChangeArrowheads="1" noChangeShapeType="1"/>
          </p:cNvSpPr>
          <p:nvPr userDrawn="1"/>
        </p:nvSpPr>
        <p:spPr>
          <a:xfrm>
            <a:off x="0" y="3284992"/>
            <a:ext cx="12192000" cy="357300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Graphic 2">
            <a:extLst>
              <a:ext uri="{FF2B5EF4-FFF2-40B4-BE49-F238E27FC236}">
                <a16:creationId xmlns:a16="http://schemas.microsoft.com/office/drawing/2014/main" id="{4A4E753A-A27B-69BF-1C8F-B18028375D4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628085" y="6188988"/>
            <a:ext cx="1070429" cy="259030"/>
          </a:xfrm>
          <a:prstGeom prst="rect">
            <a:avLst/>
          </a:prstGeom>
        </p:spPr>
      </p:pic>
      <p:sp>
        <p:nvSpPr>
          <p:cNvPr id="4" name="TextBox 3">
            <a:extLst>
              <a:ext uri="{FF2B5EF4-FFF2-40B4-BE49-F238E27FC236}">
                <a16:creationId xmlns:a16="http://schemas.microsoft.com/office/drawing/2014/main" id="{5A8F872D-A391-56AF-6D19-B514FC756A20}"/>
              </a:ext>
            </a:extLst>
          </p:cNvPr>
          <p:cNvSpPr txBox="1"/>
          <p:nvPr userDrawn="1"/>
        </p:nvSpPr>
        <p:spPr>
          <a:xfrm>
            <a:off x="576105" y="3809559"/>
            <a:ext cx="8347812" cy="369332"/>
          </a:xfrm>
          <a:prstGeom prst="rect">
            <a:avLst/>
          </a:prstGeom>
          <a:noFill/>
        </p:spPr>
        <p:txBody>
          <a:bodyPr wrap="square" lIns="91440" tIns="45720" rIns="91440" bIns="45720" rtlCol="0" anchor="t">
            <a:spAutoFit/>
          </a:bodyPr>
          <a:lstStyle>
            <a:defPPr>
              <a:defRPr lang="en-US"/>
            </a:defPPr>
            <a:lvl1pPr algn="ctr">
              <a:defRPr sz="3600" spc="-150">
                <a:latin typeface="Helvetica Neue"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PH" sz="1800" b="1" i="0" u="none" strike="noStrike" kern="1200" cap="none" spc="0" normalizeH="0" baseline="0" noProof="0">
                <a:ln>
                  <a:noFill/>
                </a:ln>
                <a:solidFill>
                  <a:srgbClr val="E7534F"/>
                </a:solidFill>
                <a:effectLst/>
                <a:uLnTx/>
                <a:uFillTx/>
                <a:latin typeface="Helvetica"/>
                <a:cs typeface="Helvetica"/>
              </a:rPr>
              <a:t>ADAPT </a:t>
            </a:r>
            <a:r>
              <a:rPr lang="en-PH" sz="1800" b="1" spc="0">
                <a:solidFill>
                  <a:srgbClr val="E7534F"/>
                </a:solidFill>
                <a:latin typeface="Helvetica"/>
                <a:cs typeface="Helvetica"/>
              </a:rPr>
              <a:t>Sector Analysis</a:t>
            </a:r>
            <a:endParaRPr kumimoji="0" lang="en-PH" sz="1800" b="1" i="0" u="none" strike="noStrike" kern="1200" cap="none" spc="0" normalizeH="0" baseline="0" noProof="0">
              <a:ln>
                <a:noFill/>
              </a:ln>
              <a:solidFill>
                <a:srgbClr val="E7534F"/>
              </a:solidFill>
              <a:effectLst/>
              <a:uLnTx/>
              <a:uFillTx/>
              <a:latin typeface="Helvetica"/>
              <a:cs typeface="Helvetica"/>
            </a:endParaRPr>
          </a:p>
        </p:txBody>
      </p:sp>
      <p:sp>
        <p:nvSpPr>
          <p:cNvPr id="10" name="Text Placeholder 9">
            <a:extLst>
              <a:ext uri="{FF2B5EF4-FFF2-40B4-BE49-F238E27FC236}">
                <a16:creationId xmlns:a16="http://schemas.microsoft.com/office/drawing/2014/main" id="{B3A110A4-E5D1-E219-0287-06409875E7D4}"/>
              </a:ext>
            </a:extLst>
          </p:cNvPr>
          <p:cNvSpPr>
            <a:spLocks noGrp="1"/>
          </p:cNvSpPr>
          <p:nvPr>
            <p:ph type="body" sz="quarter" idx="10"/>
          </p:nvPr>
        </p:nvSpPr>
        <p:spPr>
          <a:xfrm>
            <a:off x="532564" y="4239107"/>
            <a:ext cx="9118758" cy="1319863"/>
          </a:xfrm>
          <a:prstGeom prst="rect">
            <a:avLst/>
          </a:prstGeom>
        </p:spPr>
        <p:txBody>
          <a:bodyPr/>
          <a:lstStyle>
            <a:lvl1pPr>
              <a:lnSpc>
                <a:spcPct val="80000"/>
              </a:lnSpc>
              <a:buNone/>
              <a:defRPr sz="4000" b="1">
                <a:solidFill>
                  <a:schemeClr val="bg1"/>
                </a:solidFill>
                <a:latin typeface="Helvetica" pitchFamily="2" charset="0"/>
              </a:defRPr>
            </a:lvl1pPr>
            <a:lvl2pPr>
              <a:buNone/>
              <a:defRPr sz="4000" b="1">
                <a:solidFill>
                  <a:schemeClr val="bg1"/>
                </a:solidFill>
                <a:latin typeface="Helvetica" pitchFamily="2" charset="0"/>
              </a:defRPr>
            </a:lvl2pPr>
            <a:lvl3pPr>
              <a:buNone/>
              <a:defRPr sz="4000" b="1">
                <a:solidFill>
                  <a:schemeClr val="bg1"/>
                </a:solidFill>
                <a:latin typeface="Helvetica" pitchFamily="2" charset="0"/>
              </a:defRPr>
            </a:lvl3pPr>
            <a:lvl4pPr>
              <a:buNone/>
              <a:defRPr sz="4000" b="1">
                <a:solidFill>
                  <a:schemeClr val="bg1"/>
                </a:solidFill>
                <a:latin typeface="Helvetica" pitchFamily="2" charset="0"/>
              </a:defRPr>
            </a:lvl4pPr>
            <a:lvl5pPr>
              <a:buNone/>
              <a:defRPr sz="4000" b="1">
                <a:solidFill>
                  <a:schemeClr val="bg1"/>
                </a:solidFill>
                <a:latin typeface="Helvetica" pitchFamily="2" charset="0"/>
              </a:defRPr>
            </a:lvl5pPr>
          </a:lstStyle>
          <a:p>
            <a:pPr lvl="0"/>
            <a:r>
              <a:rPr lang="en-GB"/>
              <a:t>Click to edit Master text styles</a:t>
            </a:r>
          </a:p>
        </p:txBody>
      </p:sp>
      <p:sp>
        <p:nvSpPr>
          <p:cNvPr id="12" name="Rectangle 11">
            <a:extLst>
              <a:ext uri="{FF2B5EF4-FFF2-40B4-BE49-F238E27FC236}">
                <a16:creationId xmlns:a16="http://schemas.microsoft.com/office/drawing/2014/main" id="{7724AA12-E92D-69FA-C173-013FD705F0BD}"/>
              </a:ext>
            </a:extLst>
          </p:cNvPr>
          <p:cNvSpPr/>
          <p:nvPr userDrawn="1"/>
        </p:nvSpPr>
        <p:spPr>
          <a:xfrm>
            <a:off x="641133" y="5617783"/>
            <a:ext cx="363198" cy="67206"/>
          </a:xfrm>
          <a:prstGeom prst="rect">
            <a:avLst/>
          </a:prstGeom>
          <a:solidFill>
            <a:srgbClr val="F558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srgbClr val="F55854"/>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0089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Slide Cov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3797722-E5AF-2503-A0D9-A5B8F9814E6D}"/>
              </a:ext>
            </a:extLst>
          </p:cNvPr>
          <p:cNvPicPr>
            <a:picLocks noChangeAspect="1"/>
          </p:cNvPicPr>
          <p:nvPr userDrawn="1"/>
        </p:nvPicPr>
        <p:blipFill>
          <a:blip r:embed="rId2">
            <a:extLst>
              <a:ext uri="{28A0092B-C50C-407E-A947-70E740481C1C}">
                <a14:useLocalDpi xmlns:a14="http://schemas.microsoft.com/office/drawing/2010/main" val="0"/>
              </a:ext>
            </a:extLst>
          </a:blip>
          <a:srcRect l="36513" r="24821"/>
          <a:stretch>
            <a:fillRect/>
          </a:stretch>
        </p:blipFill>
        <p:spPr>
          <a:xfrm>
            <a:off x="7552000" y="-1"/>
            <a:ext cx="4640000" cy="6858000"/>
          </a:xfrm>
          <a:prstGeom prst="rect">
            <a:avLst/>
          </a:prstGeom>
        </p:spPr>
      </p:pic>
      <p:sp>
        <p:nvSpPr>
          <p:cNvPr id="8" name="Rectangle 7">
            <a:extLst>
              <a:ext uri="{FF2B5EF4-FFF2-40B4-BE49-F238E27FC236}">
                <a16:creationId xmlns:a16="http://schemas.microsoft.com/office/drawing/2014/main" id="{4DAFF4DE-12DD-3EBB-1BB9-696A03FB10CE}"/>
              </a:ext>
            </a:extLst>
          </p:cNvPr>
          <p:cNvSpPr>
            <a:spLocks noGrp="1" noRot="1" noMove="1" noResize="1" noEditPoints="1" noAdjustHandles="1" noChangeArrowheads="1" noChangeShapeType="1"/>
          </p:cNvSpPr>
          <p:nvPr userDrawn="1"/>
        </p:nvSpPr>
        <p:spPr>
          <a:xfrm>
            <a:off x="0" y="0"/>
            <a:ext cx="8640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Graphic 2">
            <a:extLst>
              <a:ext uri="{FF2B5EF4-FFF2-40B4-BE49-F238E27FC236}">
                <a16:creationId xmlns:a16="http://schemas.microsoft.com/office/drawing/2014/main" id="{00E49466-B022-8809-5AB2-C62500B8220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20240" y="6188988"/>
            <a:ext cx="1070429" cy="259030"/>
          </a:xfrm>
          <a:prstGeom prst="rect">
            <a:avLst/>
          </a:prstGeom>
        </p:spPr>
      </p:pic>
      <p:sp>
        <p:nvSpPr>
          <p:cNvPr id="11" name="Text Placeholder 10">
            <a:extLst>
              <a:ext uri="{FF2B5EF4-FFF2-40B4-BE49-F238E27FC236}">
                <a16:creationId xmlns:a16="http://schemas.microsoft.com/office/drawing/2014/main" id="{6EA75B0E-9DCB-7440-84FF-84BCB55A7668}"/>
              </a:ext>
            </a:extLst>
          </p:cNvPr>
          <p:cNvSpPr>
            <a:spLocks noGrp="1"/>
          </p:cNvSpPr>
          <p:nvPr>
            <p:ph type="body" sz="quarter" idx="10"/>
          </p:nvPr>
        </p:nvSpPr>
        <p:spPr>
          <a:xfrm>
            <a:off x="530454" y="2350144"/>
            <a:ext cx="7365919" cy="444845"/>
          </a:xfrm>
          <a:prstGeom prst="rect">
            <a:avLst/>
          </a:prstGeom>
        </p:spPr>
        <p:txBody>
          <a:bodyPr/>
          <a:lstStyle>
            <a:lvl1pPr marL="0" indent="0">
              <a:buNone/>
              <a:defRPr sz="2800" b="1">
                <a:solidFill>
                  <a:schemeClr val="accent1"/>
                </a:solidFill>
                <a:latin typeface="Helvetica" pitchFamily="2" charset="0"/>
              </a:defRPr>
            </a:lvl1pPr>
            <a:lvl2pPr>
              <a:buNone/>
              <a:defRPr sz="2800" b="1">
                <a:solidFill>
                  <a:schemeClr val="accent1"/>
                </a:solidFill>
                <a:latin typeface="Helvetica" pitchFamily="2" charset="0"/>
              </a:defRPr>
            </a:lvl2pPr>
            <a:lvl3pPr>
              <a:buNone/>
              <a:defRPr sz="2800" b="1">
                <a:solidFill>
                  <a:schemeClr val="accent1"/>
                </a:solidFill>
                <a:latin typeface="Helvetica" pitchFamily="2" charset="0"/>
              </a:defRPr>
            </a:lvl3pPr>
            <a:lvl4pPr>
              <a:buNone/>
              <a:defRPr sz="2800" b="1">
                <a:solidFill>
                  <a:schemeClr val="accent1"/>
                </a:solidFill>
                <a:latin typeface="Helvetica" pitchFamily="2" charset="0"/>
              </a:defRPr>
            </a:lvl4pPr>
            <a:lvl5pPr>
              <a:buNone/>
              <a:defRPr sz="2800" b="1">
                <a:solidFill>
                  <a:schemeClr val="accent1"/>
                </a:solidFill>
                <a:latin typeface="Helvetica" pitchFamily="2" charset="0"/>
              </a:defRPr>
            </a:lvl5pPr>
          </a:lstStyle>
          <a:p>
            <a:pPr lvl="0"/>
            <a:r>
              <a:rPr lang="en-GB"/>
              <a:t>Click to edit Master text</a:t>
            </a:r>
          </a:p>
        </p:txBody>
      </p:sp>
      <p:sp>
        <p:nvSpPr>
          <p:cNvPr id="16" name="Content Placeholder 15">
            <a:extLst>
              <a:ext uri="{FF2B5EF4-FFF2-40B4-BE49-F238E27FC236}">
                <a16:creationId xmlns:a16="http://schemas.microsoft.com/office/drawing/2014/main" id="{2C4F54E8-E931-060A-B08D-AE094ADE67D5}"/>
              </a:ext>
            </a:extLst>
          </p:cNvPr>
          <p:cNvSpPr>
            <a:spLocks noGrp="1"/>
          </p:cNvSpPr>
          <p:nvPr>
            <p:ph sz="quarter" idx="11"/>
          </p:nvPr>
        </p:nvSpPr>
        <p:spPr>
          <a:xfrm>
            <a:off x="530454" y="2815774"/>
            <a:ext cx="7394344" cy="1136803"/>
          </a:xfrm>
          <a:prstGeom prst="rect">
            <a:avLst/>
          </a:prstGeom>
        </p:spPr>
        <p:txBody>
          <a:bodyPr/>
          <a:lstStyle>
            <a:lvl1pPr marL="0" indent="0">
              <a:lnSpc>
                <a:spcPct val="100000"/>
              </a:lnSpc>
              <a:spcBef>
                <a:spcPts val="0"/>
              </a:spcBef>
              <a:buNone/>
              <a:defRPr sz="3800" b="1">
                <a:solidFill>
                  <a:schemeClr val="bg1"/>
                </a:solidFill>
                <a:latin typeface="Helvetica" pitchFamily="2" charset="0"/>
              </a:defRPr>
            </a:lvl1pPr>
            <a:lvl2pPr>
              <a:buNone/>
              <a:defRPr sz="3800" b="1">
                <a:solidFill>
                  <a:schemeClr val="bg1"/>
                </a:solidFill>
                <a:latin typeface="Helvetica" pitchFamily="2" charset="0"/>
              </a:defRPr>
            </a:lvl2pPr>
            <a:lvl3pPr>
              <a:buNone/>
              <a:defRPr sz="3800" b="1">
                <a:solidFill>
                  <a:schemeClr val="bg1"/>
                </a:solidFill>
                <a:latin typeface="Helvetica" pitchFamily="2" charset="0"/>
              </a:defRPr>
            </a:lvl3pPr>
            <a:lvl4pPr>
              <a:buNone/>
              <a:defRPr sz="3800" b="1">
                <a:solidFill>
                  <a:schemeClr val="bg1"/>
                </a:solidFill>
                <a:latin typeface="Helvetica" pitchFamily="2" charset="0"/>
              </a:defRPr>
            </a:lvl4pPr>
            <a:lvl5pPr>
              <a:buNone/>
              <a:defRPr sz="3800" b="1">
                <a:solidFill>
                  <a:schemeClr val="bg1"/>
                </a:solidFill>
                <a:latin typeface="Helvetica" pitchFamily="2" charset="0"/>
              </a:defRPr>
            </a:lvl5pPr>
          </a:lstStyle>
          <a:p>
            <a:pPr lvl="0"/>
            <a:r>
              <a:rPr lang="en-GB"/>
              <a:t>Click to edit Master text</a:t>
            </a:r>
          </a:p>
        </p:txBody>
      </p:sp>
      <p:sp>
        <p:nvSpPr>
          <p:cNvPr id="5" name="Rectangle 4">
            <a:extLst>
              <a:ext uri="{FF2B5EF4-FFF2-40B4-BE49-F238E27FC236}">
                <a16:creationId xmlns:a16="http://schemas.microsoft.com/office/drawing/2014/main" id="{456AD045-6714-2794-ADAF-CF10F800686E}"/>
              </a:ext>
            </a:extLst>
          </p:cNvPr>
          <p:cNvSpPr/>
          <p:nvPr userDrawn="1"/>
        </p:nvSpPr>
        <p:spPr>
          <a:xfrm>
            <a:off x="664283" y="4223674"/>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Tree>
    <p:extLst>
      <p:ext uri="{BB962C8B-B14F-4D97-AF65-F5344CB8AC3E}">
        <p14:creationId xmlns:p14="http://schemas.microsoft.com/office/powerpoint/2010/main" val="2057472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lide Cover">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53348C0-8CB7-4265-C83D-BE459391FD59}"/>
              </a:ext>
            </a:extLst>
          </p:cNvPr>
          <p:cNvPicPr>
            <a:picLocks noChangeAspect="1"/>
          </p:cNvPicPr>
          <p:nvPr userDrawn="1"/>
        </p:nvPicPr>
        <p:blipFill>
          <a:blip r:embed="rId2">
            <a:extLst>
              <a:ext uri="{28A0092B-C50C-407E-A947-70E740481C1C}">
                <a14:useLocalDpi xmlns:a14="http://schemas.microsoft.com/office/drawing/2010/main" val="0"/>
              </a:ext>
            </a:extLst>
          </a:blip>
          <a:srcRect l="36513" r="24821"/>
          <a:stretch>
            <a:fillRect/>
          </a:stretch>
        </p:blipFill>
        <p:spPr>
          <a:xfrm>
            <a:off x="7552000" y="-1"/>
            <a:ext cx="4640000" cy="6858000"/>
          </a:xfrm>
          <a:prstGeom prst="rect">
            <a:avLst/>
          </a:prstGeom>
        </p:spPr>
      </p:pic>
      <p:sp>
        <p:nvSpPr>
          <p:cNvPr id="8" name="Rectangle 7">
            <a:extLst>
              <a:ext uri="{FF2B5EF4-FFF2-40B4-BE49-F238E27FC236}">
                <a16:creationId xmlns:a16="http://schemas.microsoft.com/office/drawing/2014/main" id="{4DAFF4DE-12DD-3EBB-1BB9-696A03FB10CE}"/>
              </a:ext>
            </a:extLst>
          </p:cNvPr>
          <p:cNvSpPr>
            <a:spLocks noGrp="1" noRot="1" noMove="1" noResize="1" noEditPoints="1" noAdjustHandles="1" noChangeArrowheads="1" noChangeShapeType="1"/>
          </p:cNvSpPr>
          <p:nvPr userDrawn="1"/>
        </p:nvSpPr>
        <p:spPr>
          <a:xfrm>
            <a:off x="0" y="0"/>
            <a:ext cx="8640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Graphic 2">
            <a:extLst>
              <a:ext uri="{FF2B5EF4-FFF2-40B4-BE49-F238E27FC236}">
                <a16:creationId xmlns:a16="http://schemas.microsoft.com/office/drawing/2014/main" id="{00E49466-B022-8809-5AB2-C62500B8220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20240" y="6188988"/>
            <a:ext cx="1070429" cy="259030"/>
          </a:xfrm>
          <a:prstGeom prst="rect">
            <a:avLst/>
          </a:prstGeom>
        </p:spPr>
      </p:pic>
      <p:sp>
        <p:nvSpPr>
          <p:cNvPr id="5" name="Rectangle 4">
            <a:extLst>
              <a:ext uri="{FF2B5EF4-FFF2-40B4-BE49-F238E27FC236}">
                <a16:creationId xmlns:a16="http://schemas.microsoft.com/office/drawing/2014/main" id="{E68781A9-59D0-8498-0FA0-811590B50859}"/>
              </a:ext>
            </a:extLst>
          </p:cNvPr>
          <p:cNvSpPr/>
          <p:nvPr/>
        </p:nvSpPr>
        <p:spPr>
          <a:xfrm>
            <a:off x="664283" y="3573589"/>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
        <p:nvSpPr>
          <p:cNvPr id="11" name="Text Placeholder 10">
            <a:extLst>
              <a:ext uri="{FF2B5EF4-FFF2-40B4-BE49-F238E27FC236}">
                <a16:creationId xmlns:a16="http://schemas.microsoft.com/office/drawing/2014/main" id="{6EA75B0E-9DCB-7440-84FF-84BCB55A7668}"/>
              </a:ext>
            </a:extLst>
          </p:cNvPr>
          <p:cNvSpPr>
            <a:spLocks noGrp="1"/>
          </p:cNvSpPr>
          <p:nvPr>
            <p:ph type="body" sz="quarter" idx="10"/>
          </p:nvPr>
        </p:nvSpPr>
        <p:spPr>
          <a:xfrm>
            <a:off x="530454" y="2350144"/>
            <a:ext cx="7365919" cy="444845"/>
          </a:xfrm>
          <a:prstGeom prst="rect">
            <a:avLst/>
          </a:prstGeom>
        </p:spPr>
        <p:txBody>
          <a:bodyPr/>
          <a:lstStyle>
            <a:lvl1pPr marL="0" indent="0">
              <a:buNone/>
              <a:defRPr sz="2800" b="1">
                <a:solidFill>
                  <a:schemeClr val="accent1"/>
                </a:solidFill>
                <a:latin typeface="Helvetica" pitchFamily="2" charset="0"/>
              </a:defRPr>
            </a:lvl1pPr>
            <a:lvl2pPr>
              <a:buNone/>
              <a:defRPr sz="2800" b="1">
                <a:solidFill>
                  <a:schemeClr val="accent1"/>
                </a:solidFill>
                <a:latin typeface="Helvetica" pitchFamily="2" charset="0"/>
              </a:defRPr>
            </a:lvl2pPr>
            <a:lvl3pPr>
              <a:buNone/>
              <a:defRPr sz="2800" b="1">
                <a:solidFill>
                  <a:schemeClr val="accent1"/>
                </a:solidFill>
                <a:latin typeface="Helvetica" pitchFamily="2" charset="0"/>
              </a:defRPr>
            </a:lvl3pPr>
            <a:lvl4pPr>
              <a:buNone/>
              <a:defRPr sz="2800" b="1">
                <a:solidFill>
                  <a:schemeClr val="accent1"/>
                </a:solidFill>
                <a:latin typeface="Helvetica" pitchFamily="2" charset="0"/>
              </a:defRPr>
            </a:lvl4pPr>
            <a:lvl5pPr>
              <a:buNone/>
              <a:defRPr sz="2800" b="1">
                <a:solidFill>
                  <a:schemeClr val="accent1"/>
                </a:solidFill>
                <a:latin typeface="Helvetica" pitchFamily="2" charset="0"/>
              </a:defRPr>
            </a:lvl5pPr>
          </a:lstStyle>
          <a:p>
            <a:pPr lvl="0"/>
            <a:r>
              <a:rPr lang="en-GB"/>
              <a:t>Click to edit Master text</a:t>
            </a:r>
          </a:p>
        </p:txBody>
      </p:sp>
      <p:sp>
        <p:nvSpPr>
          <p:cNvPr id="16" name="Content Placeholder 15">
            <a:extLst>
              <a:ext uri="{FF2B5EF4-FFF2-40B4-BE49-F238E27FC236}">
                <a16:creationId xmlns:a16="http://schemas.microsoft.com/office/drawing/2014/main" id="{2C4F54E8-E931-060A-B08D-AE094ADE67D5}"/>
              </a:ext>
            </a:extLst>
          </p:cNvPr>
          <p:cNvSpPr>
            <a:spLocks noGrp="1"/>
          </p:cNvSpPr>
          <p:nvPr>
            <p:ph sz="quarter" idx="11"/>
          </p:nvPr>
        </p:nvSpPr>
        <p:spPr>
          <a:xfrm>
            <a:off x="530454" y="2815774"/>
            <a:ext cx="7394344" cy="584061"/>
          </a:xfrm>
          <a:prstGeom prst="rect">
            <a:avLst/>
          </a:prstGeom>
        </p:spPr>
        <p:txBody>
          <a:bodyPr/>
          <a:lstStyle>
            <a:lvl1pPr marL="0" indent="0">
              <a:lnSpc>
                <a:spcPct val="100000"/>
              </a:lnSpc>
              <a:spcBef>
                <a:spcPts val="0"/>
              </a:spcBef>
              <a:buNone/>
              <a:defRPr sz="3800" b="1">
                <a:solidFill>
                  <a:schemeClr val="bg1"/>
                </a:solidFill>
                <a:latin typeface="Helvetica" pitchFamily="2" charset="0"/>
              </a:defRPr>
            </a:lvl1pPr>
            <a:lvl2pPr>
              <a:buNone/>
              <a:defRPr sz="3800" b="1">
                <a:solidFill>
                  <a:schemeClr val="bg1"/>
                </a:solidFill>
                <a:latin typeface="Helvetica" pitchFamily="2" charset="0"/>
              </a:defRPr>
            </a:lvl2pPr>
            <a:lvl3pPr>
              <a:buNone/>
              <a:defRPr sz="3800" b="1">
                <a:solidFill>
                  <a:schemeClr val="bg1"/>
                </a:solidFill>
                <a:latin typeface="Helvetica" pitchFamily="2" charset="0"/>
              </a:defRPr>
            </a:lvl3pPr>
            <a:lvl4pPr>
              <a:buNone/>
              <a:defRPr sz="3800" b="1">
                <a:solidFill>
                  <a:schemeClr val="bg1"/>
                </a:solidFill>
                <a:latin typeface="Helvetica" pitchFamily="2" charset="0"/>
              </a:defRPr>
            </a:lvl4pPr>
            <a:lvl5pPr>
              <a:buNone/>
              <a:defRPr sz="3800" b="1">
                <a:solidFill>
                  <a:schemeClr val="bg1"/>
                </a:solidFill>
                <a:latin typeface="Helvetica" pitchFamily="2" charset="0"/>
              </a:defRPr>
            </a:lvl5pPr>
          </a:lstStyle>
          <a:p>
            <a:pPr lvl="0"/>
            <a:r>
              <a:rPr lang="en-GB"/>
              <a:t>Click to edit Master text</a:t>
            </a:r>
          </a:p>
        </p:txBody>
      </p:sp>
    </p:spTree>
    <p:extLst>
      <p:ext uri="{BB962C8B-B14F-4D97-AF65-F5344CB8AC3E}">
        <p14:creationId xmlns:p14="http://schemas.microsoft.com/office/powerpoint/2010/main" val="2569392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Slide 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0783F07-D4A3-7A33-892A-D54B4F3237F1}"/>
              </a:ext>
            </a:extLst>
          </p:cNvPr>
          <p:cNvPicPr>
            <a:picLocks noChangeAspect="1"/>
          </p:cNvPicPr>
          <p:nvPr userDrawn="1"/>
        </p:nvPicPr>
        <p:blipFill>
          <a:blip r:embed="rId2">
            <a:extLst>
              <a:ext uri="{28A0092B-C50C-407E-A947-70E740481C1C}">
                <a14:useLocalDpi xmlns:a14="http://schemas.microsoft.com/office/drawing/2010/main" val="0"/>
              </a:ext>
            </a:extLst>
          </a:blip>
          <a:srcRect l="36513" r="24821"/>
          <a:stretch>
            <a:fillRect/>
          </a:stretch>
        </p:blipFill>
        <p:spPr>
          <a:xfrm>
            <a:off x="7552000" y="-1"/>
            <a:ext cx="4640000" cy="6858000"/>
          </a:xfrm>
          <a:prstGeom prst="rect">
            <a:avLst/>
          </a:prstGeom>
        </p:spPr>
      </p:pic>
      <p:sp>
        <p:nvSpPr>
          <p:cNvPr id="8" name="Rectangle 7">
            <a:extLst>
              <a:ext uri="{FF2B5EF4-FFF2-40B4-BE49-F238E27FC236}">
                <a16:creationId xmlns:a16="http://schemas.microsoft.com/office/drawing/2014/main" id="{4DAFF4DE-12DD-3EBB-1BB9-696A03FB10CE}"/>
              </a:ext>
            </a:extLst>
          </p:cNvPr>
          <p:cNvSpPr>
            <a:spLocks noGrp="1" noRot="1" noMove="1" noResize="1" noEditPoints="1" noAdjustHandles="1" noChangeArrowheads="1" noChangeShapeType="1"/>
          </p:cNvSpPr>
          <p:nvPr userDrawn="1"/>
        </p:nvSpPr>
        <p:spPr>
          <a:xfrm>
            <a:off x="0" y="0"/>
            <a:ext cx="8640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Graphic 2">
            <a:extLst>
              <a:ext uri="{FF2B5EF4-FFF2-40B4-BE49-F238E27FC236}">
                <a16:creationId xmlns:a16="http://schemas.microsoft.com/office/drawing/2014/main" id="{00E49466-B022-8809-5AB2-C62500B8220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20240" y="6188988"/>
            <a:ext cx="1070429" cy="259030"/>
          </a:xfrm>
          <a:prstGeom prst="rect">
            <a:avLst/>
          </a:prstGeom>
        </p:spPr>
      </p:pic>
      <p:sp>
        <p:nvSpPr>
          <p:cNvPr id="4" name="Content Placeholder 15">
            <a:extLst>
              <a:ext uri="{FF2B5EF4-FFF2-40B4-BE49-F238E27FC236}">
                <a16:creationId xmlns:a16="http://schemas.microsoft.com/office/drawing/2014/main" id="{B12F3BDF-66D3-99A6-531F-A66429C1FC23}"/>
              </a:ext>
            </a:extLst>
          </p:cNvPr>
          <p:cNvSpPr>
            <a:spLocks noGrp="1"/>
          </p:cNvSpPr>
          <p:nvPr>
            <p:ph sz="quarter" idx="11"/>
          </p:nvPr>
        </p:nvSpPr>
        <p:spPr>
          <a:xfrm>
            <a:off x="530454" y="2554519"/>
            <a:ext cx="7394344" cy="1136803"/>
          </a:xfrm>
          <a:prstGeom prst="rect">
            <a:avLst/>
          </a:prstGeom>
        </p:spPr>
        <p:txBody>
          <a:bodyPr/>
          <a:lstStyle>
            <a:lvl1pPr marL="0" indent="0">
              <a:lnSpc>
                <a:spcPct val="100000"/>
              </a:lnSpc>
              <a:spcBef>
                <a:spcPts val="0"/>
              </a:spcBef>
              <a:buNone/>
              <a:defRPr sz="3800" b="1">
                <a:solidFill>
                  <a:schemeClr val="bg1"/>
                </a:solidFill>
                <a:latin typeface="Helvetica" pitchFamily="2" charset="0"/>
              </a:defRPr>
            </a:lvl1pPr>
            <a:lvl2pPr>
              <a:buNone/>
              <a:defRPr sz="3800" b="1">
                <a:solidFill>
                  <a:schemeClr val="bg1"/>
                </a:solidFill>
                <a:latin typeface="Helvetica" pitchFamily="2" charset="0"/>
              </a:defRPr>
            </a:lvl2pPr>
            <a:lvl3pPr>
              <a:buNone/>
              <a:defRPr sz="3800" b="1">
                <a:solidFill>
                  <a:schemeClr val="bg1"/>
                </a:solidFill>
                <a:latin typeface="Helvetica" pitchFamily="2" charset="0"/>
              </a:defRPr>
            </a:lvl3pPr>
            <a:lvl4pPr>
              <a:buNone/>
              <a:defRPr sz="3800" b="1">
                <a:solidFill>
                  <a:schemeClr val="bg1"/>
                </a:solidFill>
                <a:latin typeface="Helvetica" pitchFamily="2" charset="0"/>
              </a:defRPr>
            </a:lvl4pPr>
            <a:lvl5pPr>
              <a:buNone/>
              <a:defRPr sz="3800" b="1">
                <a:solidFill>
                  <a:schemeClr val="bg1"/>
                </a:solidFill>
                <a:latin typeface="Helvetica" pitchFamily="2" charset="0"/>
              </a:defRPr>
            </a:lvl5pPr>
          </a:lstStyle>
          <a:p>
            <a:pPr lvl="0"/>
            <a:r>
              <a:rPr lang="en-GB"/>
              <a:t>Click to edit Master text</a:t>
            </a:r>
          </a:p>
        </p:txBody>
      </p:sp>
      <p:sp>
        <p:nvSpPr>
          <p:cNvPr id="10" name="Rectangle 9">
            <a:extLst>
              <a:ext uri="{FF2B5EF4-FFF2-40B4-BE49-F238E27FC236}">
                <a16:creationId xmlns:a16="http://schemas.microsoft.com/office/drawing/2014/main" id="{26650C9D-EAD4-4A29-9AFB-06C59B71CE34}"/>
              </a:ext>
            </a:extLst>
          </p:cNvPr>
          <p:cNvSpPr/>
          <p:nvPr userDrawn="1"/>
        </p:nvSpPr>
        <p:spPr>
          <a:xfrm>
            <a:off x="664283" y="3894429"/>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Tree>
    <p:extLst>
      <p:ext uri="{BB962C8B-B14F-4D97-AF65-F5344CB8AC3E}">
        <p14:creationId xmlns:p14="http://schemas.microsoft.com/office/powerpoint/2010/main" val="2417761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Slide Cover">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E7C3DEB-2342-A68F-D7FE-08471AA55844}"/>
              </a:ext>
            </a:extLst>
          </p:cNvPr>
          <p:cNvPicPr>
            <a:picLocks noChangeAspect="1"/>
          </p:cNvPicPr>
          <p:nvPr userDrawn="1"/>
        </p:nvPicPr>
        <p:blipFill>
          <a:blip r:embed="rId2">
            <a:extLst>
              <a:ext uri="{28A0092B-C50C-407E-A947-70E740481C1C}">
                <a14:useLocalDpi xmlns:a14="http://schemas.microsoft.com/office/drawing/2010/main" val="0"/>
              </a:ext>
            </a:extLst>
          </a:blip>
          <a:srcRect l="36513" r="24821"/>
          <a:stretch>
            <a:fillRect/>
          </a:stretch>
        </p:blipFill>
        <p:spPr>
          <a:xfrm>
            <a:off x="7552000" y="-14515"/>
            <a:ext cx="4640000" cy="6858000"/>
          </a:xfrm>
          <a:prstGeom prst="rect">
            <a:avLst/>
          </a:prstGeom>
        </p:spPr>
      </p:pic>
      <p:sp>
        <p:nvSpPr>
          <p:cNvPr id="8" name="Rectangle 7">
            <a:extLst>
              <a:ext uri="{FF2B5EF4-FFF2-40B4-BE49-F238E27FC236}">
                <a16:creationId xmlns:a16="http://schemas.microsoft.com/office/drawing/2014/main" id="{4DAFF4DE-12DD-3EBB-1BB9-696A03FB10CE}"/>
              </a:ext>
            </a:extLst>
          </p:cNvPr>
          <p:cNvSpPr>
            <a:spLocks noGrp="1" noRot="1" noMove="1" noResize="1" noEditPoints="1" noAdjustHandles="1" noChangeArrowheads="1" noChangeShapeType="1"/>
          </p:cNvSpPr>
          <p:nvPr userDrawn="1"/>
        </p:nvSpPr>
        <p:spPr>
          <a:xfrm>
            <a:off x="0" y="0"/>
            <a:ext cx="8640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Graphic 2">
            <a:extLst>
              <a:ext uri="{FF2B5EF4-FFF2-40B4-BE49-F238E27FC236}">
                <a16:creationId xmlns:a16="http://schemas.microsoft.com/office/drawing/2014/main" id="{00E49466-B022-8809-5AB2-C62500B8220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20240" y="6188988"/>
            <a:ext cx="1070429" cy="259030"/>
          </a:xfrm>
          <a:prstGeom prst="rect">
            <a:avLst/>
          </a:prstGeom>
        </p:spPr>
      </p:pic>
      <p:sp>
        <p:nvSpPr>
          <p:cNvPr id="14" name="Text Placeholder 10">
            <a:extLst>
              <a:ext uri="{FF2B5EF4-FFF2-40B4-BE49-F238E27FC236}">
                <a16:creationId xmlns:a16="http://schemas.microsoft.com/office/drawing/2014/main" id="{AA294916-916C-7FA5-B464-9B011A5EE5DA}"/>
              </a:ext>
            </a:extLst>
          </p:cNvPr>
          <p:cNvSpPr>
            <a:spLocks noGrp="1"/>
          </p:cNvSpPr>
          <p:nvPr>
            <p:ph type="body" sz="quarter" idx="11"/>
          </p:nvPr>
        </p:nvSpPr>
        <p:spPr>
          <a:xfrm>
            <a:off x="529851" y="2930714"/>
            <a:ext cx="7365917" cy="444845"/>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3800" b="1">
                <a:solidFill>
                  <a:schemeClr val="bg1"/>
                </a:solidFill>
                <a:latin typeface="Helvetica" pitchFamily="2" charset="0"/>
              </a:defRPr>
            </a:lvl1pPr>
            <a:lvl2pPr>
              <a:buNone/>
              <a:defRPr sz="2800" b="1">
                <a:solidFill>
                  <a:schemeClr val="accent1"/>
                </a:solidFill>
                <a:latin typeface="Helvetica" pitchFamily="2" charset="0"/>
              </a:defRPr>
            </a:lvl2pPr>
            <a:lvl3pPr>
              <a:buNone/>
              <a:defRPr sz="2800" b="1">
                <a:solidFill>
                  <a:schemeClr val="accent1"/>
                </a:solidFill>
                <a:latin typeface="Helvetica" pitchFamily="2" charset="0"/>
              </a:defRPr>
            </a:lvl3pPr>
            <a:lvl4pPr>
              <a:buNone/>
              <a:defRPr sz="2800" b="1">
                <a:solidFill>
                  <a:schemeClr val="accent1"/>
                </a:solidFill>
                <a:latin typeface="Helvetica" pitchFamily="2" charset="0"/>
              </a:defRPr>
            </a:lvl4pPr>
            <a:lvl5pPr>
              <a:buNone/>
              <a:defRPr sz="2800" b="1">
                <a:solidFill>
                  <a:schemeClr val="accent1"/>
                </a:solidFill>
                <a:latin typeface="Helvetica" pitchFamily="2"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a:t>Click to edit Master text</a:t>
            </a:r>
          </a:p>
          <a:p>
            <a:pPr lvl="0"/>
            <a:endParaRPr lang="en-GB"/>
          </a:p>
        </p:txBody>
      </p:sp>
      <p:sp>
        <p:nvSpPr>
          <p:cNvPr id="4" name="Rectangle 3">
            <a:extLst>
              <a:ext uri="{FF2B5EF4-FFF2-40B4-BE49-F238E27FC236}">
                <a16:creationId xmlns:a16="http://schemas.microsoft.com/office/drawing/2014/main" id="{3BDE86E5-4105-46BE-7FBF-3E82DD415B16}"/>
              </a:ext>
            </a:extLst>
          </p:cNvPr>
          <p:cNvSpPr/>
          <p:nvPr userDrawn="1"/>
        </p:nvSpPr>
        <p:spPr>
          <a:xfrm>
            <a:off x="664283" y="3573589"/>
            <a:ext cx="359064" cy="62474"/>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spTree>
    <p:extLst>
      <p:ext uri="{BB962C8B-B14F-4D97-AF65-F5344CB8AC3E}">
        <p14:creationId xmlns:p14="http://schemas.microsoft.com/office/powerpoint/2010/main" val="2169508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White_Title Slide">
    <p:spTree>
      <p:nvGrpSpPr>
        <p:cNvPr id="1" name=""/>
        <p:cNvGrpSpPr/>
        <p:nvPr/>
      </p:nvGrpSpPr>
      <p:grpSpPr>
        <a:xfrm>
          <a:off x="0" y="0"/>
          <a:ext cx="0" cy="0"/>
          <a:chOff x="0" y="0"/>
          <a:chExt cx="0" cy="0"/>
        </a:xfrm>
      </p:grpSpPr>
      <p:pic>
        <p:nvPicPr>
          <p:cNvPr id="2" name="Picture 1" descr="A picture containing logo&#10;&#10;Description automatically generated">
            <a:extLst>
              <a:ext uri="{FF2B5EF4-FFF2-40B4-BE49-F238E27FC236}">
                <a16:creationId xmlns:a16="http://schemas.microsoft.com/office/drawing/2014/main" id="{D1881A9B-42CE-5917-F136-ACE864C10E8B}"/>
              </a:ext>
            </a:extLst>
          </p:cNvPr>
          <p:cNvPicPr>
            <a:picLocks noChangeAspect="1"/>
          </p:cNvPicPr>
          <p:nvPr userDrawn="1"/>
        </p:nvPicPr>
        <p:blipFill>
          <a:blip r:embed="rId2"/>
          <a:stretch>
            <a:fillRect/>
          </a:stretch>
        </p:blipFill>
        <p:spPr>
          <a:xfrm>
            <a:off x="10963223" y="244358"/>
            <a:ext cx="910019" cy="221316"/>
          </a:xfrm>
          <a:prstGeom prst="rect">
            <a:avLst/>
          </a:prstGeom>
        </p:spPr>
      </p:pic>
      <p:cxnSp>
        <p:nvCxnSpPr>
          <p:cNvPr id="3" name="Straight Connector 2">
            <a:extLst>
              <a:ext uri="{FF2B5EF4-FFF2-40B4-BE49-F238E27FC236}">
                <a16:creationId xmlns:a16="http://schemas.microsoft.com/office/drawing/2014/main" id="{F20AB313-D176-64F3-A93E-22C1D30812B4}"/>
              </a:ext>
            </a:extLst>
          </p:cNvPr>
          <p:cNvCxnSpPr>
            <a:cxnSpLocks/>
          </p:cNvCxnSpPr>
          <p:nvPr userDrawn="1"/>
        </p:nvCxnSpPr>
        <p:spPr>
          <a:xfrm>
            <a:off x="328246" y="701172"/>
            <a:ext cx="115355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4FEBBC68-A5DF-7818-C7D3-7EF7269BFB0E}"/>
              </a:ext>
            </a:extLst>
          </p:cNvPr>
          <p:cNvSpPr>
            <a:spLocks noGrp="1"/>
          </p:cNvSpPr>
          <p:nvPr>
            <p:ph sz="quarter" idx="10"/>
          </p:nvPr>
        </p:nvSpPr>
        <p:spPr>
          <a:xfrm>
            <a:off x="231673" y="188458"/>
            <a:ext cx="10261600" cy="406626"/>
          </a:xfrm>
          <a:prstGeom prst="rect">
            <a:avLst/>
          </a:prstGeom>
        </p:spPr>
        <p:txBody>
          <a:bodyPr/>
          <a:lstStyle>
            <a:lvl1pPr marL="0" indent="0">
              <a:buNone/>
              <a:defRPr sz="2400" b="1">
                <a:latin typeface="Helvetica" panose="020B0604020202020204" pitchFamily="34" charset="0"/>
                <a:cs typeface="Helvetica" panose="020B0604020202020204" pitchFamily="34" charset="0"/>
              </a:defRPr>
            </a:lvl1pPr>
            <a:lvl2pPr>
              <a:defRPr b="1">
                <a:latin typeface="Helvetica" panose="020B0604020202020204" pitchFamily="34" charset="0"/>
                <a:cs typeface="Helvetica" panose="020B0604020202020204" pitchFamily="34" charset="0"/>
              </a:defRPr>
            </a:lvl2pPr>
            <a:lvl3pPr>
              <a:defRPr b="1">
                <a:latin typeface="Helvetica" panose="020B0604020202020204" pitchFamily="34" charset="0"/>
                <a:cs typeface="Helvetica" panose="020B0604020202020204" pitchFamily="34" charset="0"/>
              </a:defRPr>
            </a:lvl3pPr>
            <a:lvl4pPr>
              <a:defRPr b="1">
                <a:latin typeface="Helvetica" panose="020B0604020202020204" pitchFamily="34" charset="0"/>
                <a:cs typeface="Helvetica" panose="020B0604020202020204" pitchFamily="34" charset="0"/>
              </a:defRPr>
            </a:lvl4pPr>
            <a:lvl5pPr>
              <a:defRPr b="1">
                <a:latin typeface="Helvetica" panose="020B0604020202020204" pitchFamily="34" charset="0"/>
                <a:cs typeface="Helvetica" panose="020B0604020202020204" pitchFamily="34" charset="0"/>
              </a:defRPr>
            </a:lvl5pPr>
          </a:lstStyle>
          <a:p>
            <a:pPr lvl="0"/>
            <a:r>
              <a:rPr lang="en-US"/>
              <a:t>Click to edit Master text styles</a:t>
            </a:r>
          </a:p>
        </p:txBody>
      </p:sp>
      <p:sp>
        <p:nvSpPr>
          <p:cNvPr id="14" name="Content Placeholder 13">
            <a:extLst>
              <a:ext uri="{FF2B5EF4-FFF2-40B4-BE49-F238E27FC236}">
                <a16:creationId xmlns:a16="http://schemas.microsoft.com/office/drawing/2014/main" id="{BE1791A6-1862-32B5-3607-27874E364AEA}"/>
              </a:ext>
            </a:extLst>
          </p:cNvPr>
          <p:cNvSpPr>
            <a:spLocks noGrp="1"/>
          </p:cNvSpPr>
          <p:nvPr>
            <p:ph sz="quarter" idx="11"/>
          </p:nvPr>
        </p:nvSpPr>
        <p:spPr>
          <a:xfrm>
            <a:off x="241104" y="6545638"/>
            <a:ext cx="11780353" cy="184150"/>
          </a:xfrm>
          <a:prstGeom prst="rect">
            <a:avLst/>
          </a:prstGeom>
        </p:spPr>
        <p:txBody>
          <a:bodyPr/>
          <a:lstStyle>
            <a:lvl1pPr marL="0" indent="0" algn="r">
              <a:buNone/>
              <a:defRPr sz="1100" i="1">
                <a:solidFill>
                  <a:schemeClr val="bg1">
                    <a:lumMod val="75000"/>
                  </a:schemeClr>
                </a:solidFill>
                <a:latin typeface="Helvetica" panose="020B0604020202020204" pitchFamily="34" charset="0"/>
                <a:cs typeface="Helvetica" panose="020B0604020202020204" pitchFamily="34" charset="0"/>
              </a:defRPr>
            </a:lvl1pPr>
            <a:lvl2pPr marL="457200" indent="0" algn="r">
              <a:buNone/>
              <a:defRPr sz="1100" i="1">
                <a:solidFill>
                  <a:schemeClr val="bg1">
                    <a:lumMod val="75000"/>
                  </a:schemeClr>
                </a:solidFill>
                <a:latin typeface="Helvetica" panose="020B0604020202020204" pitchFamily="34" charset="0"/>
                <a:cs typeface="Helvetica" panose="020B0604020202020204" pitchFamily="34" charset="0"/>
              </a:defRPr>
            </a:lvl2pPr>
            <a:lvl3pPr marL="914400" indent="0" algn="r">
              <a:buNone/>
              <a:defRPr sz="1100" i="1">
                <a:solidFill>
                  <a:schemeClr val="bg1">
                    <a:lumMod val="75000"/>
                  </a:schemeClr>
                </a:solidFill>
                <a:latin typeface="Helvetica" panose="020B0604020202020204" pitchFamily="34" charset="0"/>
                <a:cs typeface="Helvetica" panose="020B0604020202020204" pitchFamily="34" charset="0"/>
              </a:defRPr>
            </a:lvl3pPr>
            <a:lvl4pPr marL="1371600" indent="0" algn="r">
              <a:buNone/>
              <a:defRPr sz="1100" i="1">
                <a:solidFill>
                  <a:schemeClr val="bg1">
                    <a:lumMod val="75000"/>
                  </a:schemeClr>
                </a:solidFill>
                <a:latin typeface="Helvetica" panose="020B0604020202020204" pitchFamily="34" charset="0"/>
                <a:cs typeface="Helvetica" panose="020B0604020202020204" pitchFamily="34" charset="0"/>
              </a:defRPr>
            </a:lvl4pPr>
            <a:lvl5pPr marL="1828800" indent="0" algn="r">
              <a:buNone/>
              <a:defRPr sz="1100" i="1">
                <a:solidFill>
                  <a:schemeClr val="bg1">
                    <a:lumMod val="75000"/>
                  </a:schemeClr>
                </a:solidFill>
                <a:latin typeface="Helvetica" panose="020B0604020202020204" pitchFamily="34" charset="0"/>
                <a:cs typeface="Helvetica"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3474239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hite_Title Slide (for 2 lines)">
    <p:spTree>
      <p:nvGrpSpPr>
        <p:cNvPr id="1" name=""/>
        <p:cNvGrpSpPr/>
        <p:nvPr/>
      </p:nvGrpSpPr>
      <p:grpSpPr>
        <a:xfrm>
          <a:off x="0" y="0"/>
          <a:ext cx="0" cy="0"/>
          <a:chOff x="0" y="0"/>
          <a:chExt cx="0" cy="0"/>
        </a:xfrm>
      </p:grpSpPr>
      <p:pic>
        <p:nvPicPr>
          <p:cNvPr id="3" name="Picture 2" descr="A picture containing logo&#10;&#10;Description automatically generated">
            <a:extLst>
              <a:ext uri="{FF2B5EF4-FFF2-40B4-BE49-F238E27FC236}">
                <a16:creationId xmlns:a16="http://schemas.microsoft.com/office/drawing/2014/main" id="{53C234E5-F866-5554-7BDB-10858B54CD98}"/>
              </a:ext>
            </a:extLst>
          </p:cNvPr>
          <p:cNvPicPr>
            <a:picLocks noChangeAspect="1"/>
          </p:cNvPicPr>
          <p:nvPr userDrawn="1"/>
        </p:nvPicPr>
        <p:blipFill>
          <a:blip r:embed="rId2"/>
          <a:stretch>
            <a:fillRect/>
          </a:stretch>
        </p:blipFill>
        <p:spPr>
          <a:xfrm>
            <a:off x="10963223" y="244358"/>
            <a:ext cx="910019" cy="221316"/>
          </a:xfrm>
          <a:prstGeom prst="rect">
            <a:avLst/>
          </a:prstGeom>
        </p:spPr>
      </p:pic>
      <p:cxnSp>
        <p:nvCxnSpPr>
          <p:cNvPr id="4" name="Straight Connector 3">
            <a:extLst>
              <a:ext uri="{FF2B5EF4-FFF2-40B4-BE49-F238E27FC236}">
                <a16:creationId xmlns:a16="http://schemas.microsoft.com/office/drawing/2014/main" id="{0D8E4069-D1A4-AB06-84C7-792BD874B250}"/>
              </a:ext>
            </a:extLst>
          </p:cNvPr>
          <p:cNvCxnSpPr>
            <a:cxnSpLocks/>
          </p:cNvCxnSpPr>
          <p:nvPr userDrawn="1"/>
        </p:nvCxnSpPr>
        <p:spPr>
          <a:xfrm>
            <a:off x="328246" y="939297"/>
            <a:ext cx="115355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Content Placeholder 8">
            <a:extLst>
              <a:ext uri="{FF2B5EF4-FFF2-40B4-BE49-F238E27FC236}">
                <a16:creationId xmlns:a16="http://schemas.microsoft.com/office/drawing/2014/main" id="{A204A934-650B-2936-B643-EBAA379ADF0C}"/>
              </a:ext>
            </a:extLst>
          </p:cNvPr>
          <p:cNvSpPr>
            <a:spLocks noGrp="1"/>
          </p:cNvSpPr>
          <p:nvPr>
            <p:ph sz="quarter" idx="10"/>
          </p:nvPr>
        </p:nvSpPr>
        <p:spPr>
          <a:xfrm>
            <a:off x="260702" y="188458"/>
            <a:ext cx="10948430" cy="750840"/>
          </a:xfrm>
          <a:prstGeom prst="rect">
            <a:avLst/>
          </a:prstGeom>
        </p:spPr>
        <p:txBody>
          <a:bodyPr/>
          <a:lstStyle>
            <a:lvl1pPr marL="0" indent="0">
              <a:lnSpc>
                <a:spcPct val="100000"/>
              </a:lnSpc>
              <a:buNone/>
              <a:defRPr sz="1800" b="1">
                <a:latin typeface="Helvetica" panose="020B0604020202020204" pitchFamily="34" charset="0"/>
                <a:cs typeface="Helvetica" panose="020B0604020202020204" pitchFamily="34" charset="0"/>
              </a:defRPr>
            </a:lvl1pPr>
            <a:lvl2pPr>
              <a:defRPr b="1">
                <a:latin typeface="Helvetica" panose="020B0604020202020204" pitchFamily="34" charset="0"/>
                <a:cs typeface="Helvetica" panose="020B0604020202020204" pitchFamily="34" charset="0"/>
              </a:defRPr>
            </a:lvl2pPr>
            <a:lvl3pPr>
              <a:defRPr b="1">
                <a:latin typeface="Helvetica" panose="020B0604020202020204" pitchFamily="34" charset="0"/>
                <a:cs typeface="Helvetica" panose="020B0604020202020204" pitchFamily="34" charset="0"/>
              </a:defRPr>
            </a:lvl3pPr>
            <a:lvl4pPr>
              <a:defRPr b="1">
                <a:latin typeface="Helvetica" panose="020B0604020202020204" pitchFamily="34" charset="0"/>
                <a:cs typeface="Helvetica" panose="020B0604020202020204" pitchFamily="34" charset="0"/>
              </a:defRPr>
            </a:lvl4pPr>
            <a:lvl5pPr>
              <a:defRPr b="1">
                <a:latin typeface="Helvetica" panose="020B0604020202020204" pitchFamily="34" charset="0"/>
                <a:cs typeface="Helvetica" panose="020B0604020202020204" pitchFamily="34" charset="0"/>
              </a:defRPr>
            </a:lvl5pPr>
          </a:lstStyle>
          <a:p>
            <a:pPr lvl="0"/>
            <a:r>
              <a:rPr lang="en-US"/>
              <a:t>Click to edit Master text styles</a:t>
            </a:r>
          </a:p>
        </p:txBody>
      </p:sp>
      <p:sp>
        <p:nvSpPr>
          <p:cNvPr id="5" name="Content Placeholder 13">
            <a:extLst>
              <a:ext uri="{FF2B5EF4-FFF2-40B4-BE49-F238E27FC236}">
                <a16:creationId xmlns:a16="http://schemas.microsoft.com/office/drawing/2014/main" id="{56D547AC-56EF-B382-AC5B-2E7000132F4A}"/>
              </a:ext>
            </a:extLst>
          </p:cNvPr>
          <p:cNvSpPr>
            <a:spLocks noGrp="1"/>
          </p:cNvSpPr>
          <p:nvPr>
            <p:ph sz="quarter" idx="11"/>
          </p:nvPr>
        </p:nvSpPr>
        <p:spPr>
          <a:xfrm>
            <a:off x="241104" y="6545638"/>
            <a:ext cx="11780353" cy="184150"/>
          </a:xfrm>
          <a:prstGeom prst="rect">
            <a:avLst/>
          </a:prstGeom>
        </p:spPr>
        <p:txBody>
          <a:bodyPr/>
          <a:lstStyle>
            <a:lvl1pPr marL="0" indent="0" algn="r">
              <a:buNone/>
              <a:defRPr sz="1100" i="1">
                <a:solidFill>
                  <a:schemeClr val="bg1">
                    <a:lumMod val="75000"/>
                  </a:schemeClr>
                </a:solidFill>
                <a:latin typeface="Helvetica" panose="020B0604020202020204" pitchFamily="34" charset="0"/>
                <a:cs typeface="Helvetica" panose="020B0604020202020204" pitchFamily="34" charset="0"/>
              </a:defRPr>
            </a:lvl1pPr>
            <a:lvl2pPr marL="457200" indent="0" algn="r">
              <a:buNone/>
              <a:defRPr sz="1100" i="1">
                <a:solidFill>
                  <a:schemeClr val="bg1">
                    <a:lumMod val="75000"/>
                  </a:schemeClr>
                </a:solidFill>
                <a:latin typeface="Helvetica" panose="020B0604020202020204" pitchFamily="34" charset="0"/>
                <a:cs typeface="Helvetica" panose="020B0604020202020204" pitchFamily="34" charset="0"/>
              </a:defRPr>
            </a:lvl2pPr>
            <a:lvl3pPr marL="914400" indent="0" algn="r">
              <a:buNone/>
              <a:defRPr sz="1100" i="1">
                <a:solidFill>
                  <a:schemeClr val="bg1">
                    <a:lumMod val="75000"/>
                  </a:schemeClr>
                </a:solidFill>
                <a:latin typeface="Helvetica" panose="020B0604020202020204" pitchFamily="34" charset="0"/>
                <a:cs typeface="Helvetica" panose="020B0604020202020204" pitchFamily="34" charset="0"/>
              </a:defRPr>
            </a:lvl3pPr>
            <a:lvl4pPr marL="1371600" indent="0" algn="r">
              <a:buNone/>
              <a:defRPr sz="1100" i="1">
                <a:solidFill>
                  <a:schemeClr val="bg1">
                    <a:lumMod val="75000"/>
                  </a:schemeClr>
                </a:solidFill>
                <a:latin typeface="Helvetica" panose="020B0604020202020204" pitchFamily="34" charset="0"/>
                <a:cs typeface="Helvetica" panose="020B0604020202020204" pitchFamily="34" charset="0"/>
              </a:defRPr>
            </a:lvl4pPr>
            <a:lvl5pPr marL="1828800" indent="0" algn="r">
              <a:buNone/>
              <a:defRPr sz="1100" i="1">
                <a:solidFill>
                  <a:schemeClr val="bg1">
                    <a:lumMod val="75000"/>
                  </a:schemeClr>
                </a:solidFill>
                <a:latin typeface="Helvetica" panose="020B0604020202020204" pitchFamily="34" charset="0"/>
                <a:cs typeface="Helvetica"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1289891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ck_Title Slide">
    <p:bg>
      <p:bgPr>
        <a:solidFill>
          <a:schemeClr val="accent6">
            <a:lumMod val="10000"/>
          </a:schemeClr>
        </a:solidFill>
        <a:effectLst/>
      </p:bgPr>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AB0ACAEB-C55E-E7AC-1E07-97E0A50CE2BC}"/>
              </a:ext>
            </a:extLst>
          </p:cNvPr>
          <p:cNvCxnSpPr>
            <a:cxnSpLocks/>
          </p:cNvCxnSpPr>
          <p:nvPr userDrawn="1"/>
        </p:nvCxnSpPr>
        <p:spPr>
          <a:xfrm>
            <a:off x="328246" y="701172"/>
            <a:ext cx="1153550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text, clipart&#10;&#10;Description automatically generated">
            <a:extLst>
              <a:ext uri="{FF2B5EF4-FFF2-40B4-BE49-F238E27FC236}">
                <a16:creationId xmlns:a16="http://schemas.microsoft.com/office/drawing/2014/main" id="{BEE3C352-128A-3587-4625-DFCBACB8F65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5415" y="246109"/>
            <a:ext cx="891235" cy="216748"/>
          </a:xfrm>
          <a:prstGeom prst="rect">
            <a:avLst/>
          </a:prstGeom>
        </p:spPr>
      </p:pic>
      <p:sp>
        <p:nvSpPr>
          <p:cNvPr id="2" name="Content Placeholder 8">
            <a:extLst>
              <a:ext uri="{FF2B5EF4-FFF2-40B4-BE49-F238E27FC236}">
                <a16:creationId xmlns:a16="http://schemas.microsoft.com/office/drawing/2014/main" id="{16565034-E4CE-1C39-66E6-3564C89CE59C}"/>
              </a:ext>
            </a:extLst>
          </p:cNvPr>
          <p:cNvSpPr>
            <a:spLocks noGrp="1"/>
          </p:cNvSpPr>
          <p:nvPr>
            <p:ph sz="quarter" idx="10"/>
          </p:nvPr>
        </p:nvSpPr>
        <p:spPr>
          <a:xfrm>
            <a:off x="231673" y="188458"/>
            <a:ext cx="10261600" cy="406626"/>
          </a:xfrm>
          <a:prstGeom prst="rect">
            <a:avLst/>
          </a:prstGeom>
        </p:spPr>
        <p:txBody>
          <a:bodyPr/>
          <a:lstStyle>
            <a:lvl1pPr marL="0" indent="0">
              <a:buNone/>
              <a:defRPr sz="2400" b="1">
                <a:solidFill>
                  <a:schemeClr val="bg1"/>
                </a:solidFill>
                <a:latin typeface="Helvetica" panose="020B0604020202020204" pitchFamily="34" charset="0"/>
                <a:cs typeface="Helvetica" panose="020B0604020202020204" pitchFamily="34" charset="0"/>
              </a:defRPr>
            </a:lvl1pPr>
            <a:lvl2pPr>
              <a:defRPr b="1">
                <a:latin typeface="Helvetica" panose="020B0604020202020204" pitchFamily="34" charset="0"/>
                <a:cs typeface="Helvetica" panose="020B0604020202020204" pitchFamily="34" charset="0"/>
              </a:defRPr>
            </a:lvl2pPr>
            <a:lvl3pPr>
              <a:defRPr b="1">
                <a:latin typeface="Helvetica" panose="020B0604020202020204" pitchFamily="34" charset="0"/>
                <a:cs typeface="Helvetica" panose="020B0604020202020204" pitchFamily="34" charset="0"/>
              </a:defRPr>
            </a:lvl3pPr>
            <a:lvl4pPr>
              <a:defRPr b="1">
                <a:latin typeface="Helvetica" panose="020B0604020202020204" pitchFamily="34" charset="0"/>
                <a:cs typeface="Helvetica" panose="020B0604020202020204" pitchFamily="34" charset="0"/>
              </a:defRPr>
            </a:lvl4pPr>
            <a:lvl5pPr>
              <a:defRPr b="1">
                <a:latin typeface="Helvetica" panose="020B0604020202020204" pitchFamily="34" charset="0"/>
                <a:cs typeface="Helvetica" panose="020B0604020202020204" pitchFamily="34" charset="0"/>
              </a:defRPr>
            </a:lvl5pPr>
          </a:lstStyle>
          <a:p>
            <a:pPr lvl="0"/>
            <a:r>
              <a:rPr lang="en-US"/>
              <a:t>Click to edit Master text styles</a:t>
            </a:r>
          </a:p>
        </p:txBody>
      </p:sp>
      <p:sp>
        <p:nvSpPr>
          <p:cNvPr id="5" name="Content Placeholder 13">
            <a:extLst>
              <a:ext uri="{FF2B5EF4-FFF2-40B4-BE49-F238E27FC236}">
                <a16:creationId xmlns:a16="http://schemas.microsoft.com/office/drawing/2014/main" id="{F7BA7D96-2395-F9FD-50C6-5361CEFAF83A}"/>
              </a:ext>
            </a:extLst>
          </p:cNvPr>
          <p:cNvSpPr>
            <a:spLocks noGrp="1"/>
          </p:cNvSpPr>
          <p:nvPr>
            <p:ph sz="quarter" idx="11"/>
          </p:nvPr>
        </p:nvSpPr>
        <p:spPr>
          <a:xfrm>
            <a:off x="241104" y="6545638"/>
            <a:ext cx="11780353" cy="184150"/>
          </a:xfrm>
          <a:prstGeom prst="rect">
            <a:avLst/>
          </a:prstGeom>
        </p:spPr>
        <p:txBody>
          <a:bodyPr/>
          <a:lstStyle>
            <a:lvl1pPr marL="0" indent="0" algn="r">
              <a:buNone/>
              <a:defRPr sz="1100" i="1">
                <a:solidFill>
                  <a:schemeClr val="bg1">
                    <a:lumMod val="75000"/>
                  </a:schemeClr>
                </a:solidFill>
                <a:latin typeface="Helvetica" panose="020B0604020202020204" pitchFamily="34" charset="0"/>
                <a:cs typeface="Helvetica" panose="020B0604020202020204" pitchFamily="34" charset="0"/>
              </a:defRPr>
            </a:lvl1pPr>
            <a:lvl2pPr marL="457200" indent="0" algn="r">
              <a:buNone/>
              <a:defRPr sz="1100" i="1">
                <a:solidFill>
                  <a:schemeClr val="bg1">
                    <a:lumMod val="75000"/>
                  </a:schemeClr>
                </a:solidFill>
                <a:latin typeface="Helvetica" panose="020B0604020202020204" pitchFamily="34" charset="0"/>
                <a:cs typeface="Helvetica" panose="020B0604020202020204" pitchFamily="34" charset="0"/>
              </a:defRPr>
            </a:lvl2pPr>
            <a:lvl3pPr marL="914400" indent="0" algn="r">
              <a:buNone/>
              <a:defRPr sz="1100" i="1">
                <a:solidFill>
                  <a:schemeClr val="bg1">
                    <a:lumMod val="75000"/>
                  </a:schemeClr>
                </a:solidFill>
                <a:latin typeface="Helvetica" panose="020B0604020202020204" pitchFamily="34" charset="0"/>
                <a:cs typeface="Helvetica" panose="020B0604020202020204" pitchFamily="34" charset="0"/>
              </a:defRPr>
            </a:lvl3pPr>
            <a:lvl4pPr marL="1371600" indent="0" algn="r">
              <a:buNone/>
              <a:defRPr sz="1100" i="1">
                <a:solidFill>
                  <a:schemeClr val="bg1">
                    <a:lumMod val="75000"/>
                  </a:schemeClr>
                </a:solidFill>
                <a:latin typeface="Helvetica" panose="020B0604020202020204" pitchFamily="34" charset="0"/>
                <a:cs typeface="Helvetica" panose="020B0604020202020204" pitchFamily="34" charset="0"/>
              </a:defRPr>
            </a:lvl4pPr>
            <a:lvl5pPr marL="1828800" indent="0" algn="r">
              <a:buNone/>
              <a:defRPr sz="1100" i="1">
                <a:solidFill>
                  <a:schemeClr val="bg1">
                    <a:lumMod val="75000"/>
                  </a:schemeClr>
                </a:solidFill>
                <a:latin typeface="Helvetica" panose="020B0604020202020204" pitchFamily="34" charset="0"/>
                <a:cs typeface="Helvetica" panose="020B0604020202020204" pitchFamily="34" charset="0"/>
              </a:defRPr>
            </a:lvl5pPr>
          </a:lstStyle>
          <a:p>
            <a:pPr lvl="0"/>
            <a:r>
              <a:rPr lang="en-US"/>
              <a:t>Click to edit Master text styles</a:t>
            </a:r>
          </a:p>
        </p:txBody>
      </p:sp>
    </p:spTree>
    <p:extLst>
      <p:ext uri="{BB962C8B-B14F-4D97-AF65-F5344CB8AC3E}">
        <p14:creationId xmlns:p14="http://schemas.microsoft.com/office/powerpoint/2010/main" val="2734714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White_Title Slide (for 2 lines)">
    <p:bg>
      <p:bgPr>
        <a:solidFill>
          <a:schemeClr val="bg2">
            <a:lumMod val="10000"/>
          </a:schemeClr>
        </a:solidFill>
        <a:effectLst/>
      </p:bgPr>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D8E4069-D1A4-AB06-84C7-792BD874B250}"/>
              </a:ext>
            </a:extLst>
          </p:cNvPr>
          <p:cNvCxnSpPr>
            <a:cxnSpLocks/>
          </p:cNvCxnSpPr>
          <p:nvPr userDrawn="1"/>
        </p:nvCxnSpPr>
        <p:spPr>
          <a:xfrm>
            <a:off x="328246" y="939297"/>
            <a:ext cx="11535508"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Content Placeholder 8">
            <a:extLst>
              <a:ext uri="{FF2B5EF4-FFF2-40B4-BE49-F238E27FC236}">
                <a16:creationId xmlns:a16="http://schemas.microsoft.com/office/drawing/2014/main" id="{A204A934-650B-2936-B643-EBAA379ADF0C}"/>
              </a:ext>
            </a:extLst>
          </p:cNvPr>
          <p:cNvSpPr>
            <a:spLocks noGrp="1"/>
          </p:cNvSpPr>
          <p:nvPr>
            <p:ph sz="quarter" idx="10"/>
          </p:nvPr>
        </p:nvSpPr>
        <p:spPr>
          <a:xfrm>
            <a:off x="260702" y="188458"/>
            <a:ext cx="10948430" cy="750840"/>
          </a:xfrm>
          <a:prstGeom prst="rect">
            <a:avLst/>
          </a:prstGeom>
        </p:spPr>
        <p:txBody>
          <a:bodyPr/>
          <a:lstStyle>
            <a:lvl1pPr marL="0" indent="0">
              <a:lnSpc>
                <a:spcPct val="100000"/>
              </a:lnSpc>
              <a:buNone/>
              <a:defRPr sz="1800" b="1">
                <a:solidFill>
                  <a:schemeClr val="bg1"/>
                </a:solidFill>
                <a:latin typeface="Helvetica" panose="020B0604020202020204" pitchFamily="34" charset="0"/>
                <a:cs typeface="Helvetica" panose="020B0604020202020204" pitchFamily="34" charset="0"/>
              </a:defRPr>
            </a:lvl1pPr>
            <a:lvl2pPr>
              <a:defRPr b="1">
                <a:latin typeface="Helvetica" panose="020B0604020202020204" pitchFamily="34" charset="0"/>
                <a:cs typeface="Helvetica" panose="020B0604020202020204" pitchFamily="34" charset="0"/>
              </a:defRPr>
            </a:lvl2pPr>
            <a:lvl3pPr>
              <a:defRPr b="1">
                <a:latin typeface="Helvetica" panose="020B0604020202020204" pitchFamily="34" charset="0"/>
                <a:cs typeface="Helvetica" panose="020B0604020202020204" pitchFamily="34" charset="0"/>
              </a:defRPr>
            </a:lvl3pPr>
            <a:lvl4pPr>
              <a:defRPr b="1">
                <a:latin typeface="Helvetica" panose="020B0604020202020204" pitchFamily="34" charset="0"/>
                <a:cs typeface="Helvetica" panose="020B0604020202020204" pitchFamily="34" charset="0"/>
              </a:defRPr>
            </a:lvl4pPr>
            <a:lvl5pPr>
              <a:defRPr b="1">
                <a:latin typeface="Helvetica" panose="020B0604020202020204" pitchFamily="34" charset="0"/>
                <a:cs typeface="Helvetica" panose="020B0604020202020204" pitchFamily="34" charset="0"/>
              </a:defRPr>
            </a:lvl5pPr>
          </a:lstStyle>
          <a:p>
            <a:pPr lvl="0"/>
            <a:r>
              <a:rPr lang="en-US"/>
              <a:t>Click to edit Master text styles</a:t>
            </a:r>
          </a:p>
        </p:txBody>
      </p:sp>
      <p:sp>
        <p:nvSpPr>
          <p:cNvPr id="5" name="Content Placeholder 13">
            <a:extLst>
              <a:ext uri="{FF2B5EF4-FFF2-40B4-BE49-F238E27FC236}">
                <a16:creationId xmlns:a16="http://schemas.microsoft.com/office/drawing/2014/main" id="{56D547AC-56EF-B382-AC5B-2E7000132F4A}"/>
              </a:ext>
            </a:extLst>
          </p:cNvPr>
          <p:cNvSpPr>
            <a:spLocks noGrp="1"/>
          </p:cNvSpPr>
          <p:nvPr>
            <p:ph sz="quarter" idx="11"/>
          </p:nvPr>
        </p:nvSpPr>
        <p:spPr>
          <a:xfrm>
            <a:off x="241104" y="6545638"/>
            <a:ext cx="11780353" cy="184150"/>
          </a:xfrm>
          <a:prstGeom prst="rect">
            <a:avLst/>
          </a:prstGeom>
        </p:spPr>
        <p:txBody>
          <a:bodyPr/>
          <a:lstStyle>
            <a:lvl1pPr marL="0" indent="0" algn="r">
              <a:buNone/>
              <a:defRPr sz="1100" i="1">
                <a:solidFill>
                  <a:schemeClr val="bg1">
                    <a:lumMod val="50000"/>
                  </a:schemeClr>
                </a:solidFill>
                <a:latin typeface="Helvetica" panose="020B0604020202020204" pitchFamily="34" charset="0"/>
                <a:cs typeface="Helvetica" panose="020B0604020202020204" pitchFamily="34" charset="0"/>
              </a:defRPr>
            </a:lvl1pPr>
            <a:lvl2pPr marL="457200" indent="0" algn="r">
              <a:buNone/>
              <a:defRPr sz="1100" i="1">
                <a:solidFill>
                  <a:schemeClr val="bg1">
                    <a:lumMod val="75000"/>
                  </a:schemeClr>
                </a:solidFill>
                <a:latin typeface="Helvetica" panose="020B0604020202020204" pitchFamily="34" charset="0"/>
                <a:cs typeface="Helvetica" panose="020B0604020202020204" pitchFamily="34" charset="0"/>
              </a:defRPr>
            </a:lvl2pPr>
            <a:lvl3pPr marL="914400" indent="0" algn="r">
              <a:buNone/>
              <a:defRPr sz="1100" i="1">
                <a:solidFill>
                  <a:schemeClr val="bg1">
                    <a:lumMod val="75000"/>
                  </a:schemeClr>
                </a:solidFill>
                <a:latin typeface="Helvetica" panose="020B0604020202020204" pitchFamily="34" charset="0"/>
                <a:cs typeface="Helvetica" panose="020B0604020202020204" pitchFamily="34" charset="0"/>
              </a:defRPr>
            </a:lvl3pPr>
            <a:lvl4pPr marL="1371600" indent="0" algn="r">
              <a:buNone/>
              <a:defRPr sz="1100" i="1">
                <a:solidFill>
                  <a:schemeClr val="bg1">
                    <a:lumMod val="75000"/>
                  </a:schemeClr>
                </a:solidFill>
                <a:latin typeface="Helvetica" panose="020B0604020202020204" pitchFamily="34" charset="0"/>
                <a:cs typeface="Helvetica" panose="020B0604020202020204" pitchFamily="34" charset="0"/>
              </a:defRPr>
            </a:lvl4pPr>
            <a:lvl5pPr marL="1828800" indent="0" algn="r">
              <a:buNone/>
              <a:defRPr sz="1100" i="1">
                <a:solidFill>
                  <a:schemeClr val="bg1">
                    <a:lumMod val="75000"/>
                  </a:schemeClr>
                </a:solidFill>
                <a:latin typeface="Helvetica" panose="020B0604020202020204" pitchFamily="34" charset="0"/>
                <a:cs typeface="Helvetica" panose="020B0604020202020204" pitchFamily="34" charset="0"/>
              </a:defRPr>
            </a:lvl5pPr>
          </a:lstStyle>
          <a:p>
            <a:pPr lvl="0"/>
            <a:r>
              <a:rPr lang="en-US"/>
              <a:t>Click to edit Master text styles</a:t>
            </a:r>
          </a:p>
        </p:txBody>
      </p:sp>
      <p:pic>
        <p:nvPicPr>
          <p:cNvPr id="6" name="Picture 5" descr="A picture containing text, clipart&#10;&#10;Description automatically generated">
            <a:extLst>
              <a:ext uri="{FF2B5EF4-FFF2-40B4-BE49-F238E27FC236}">
                <a16:creationId xmlns:a16="http://schemas.microsoft.com/office/drawing/2014/main" id="{C222FF3C-2C22-80E5-C3A2-B5C2B7D5856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5415" y="246109"/>
            <a:ext cx="891235" cy="216748"/>
          </a:xfrm>
          <a:prstGeom prst="rect">
            <a:avLst/>
          </a:prstGeom>
        </p:spPr>
      </p:pic>
    </p:spTree>
    <p:extLst>
      <p:ext uri="{BB962C8B-B14F-4D97-AF65-F5344CB8AC3E}">
        <p14:creationId xmlns:p14="http://schemas.microsoft.com/office/powerpoint/2010/main" val="1015028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 Title-White">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34A2C9E0-28F5-0AC4-7312-5CA6497BDA6D}"/>
              </a:ext>
            </a:extLst>
          </p:cNvPr>
          <p:cNvCxnSpPr>
            <a:cxnSpLocks/>
          </p:cNvCxnSpPr>
          <p:nvPr userDrawn="1"/>
        </p:nvCxnSpPr>
        <p:spPr>
          <a:xfrm>
            <a:off x="328246" y="701172"/>
            <a:ext cx="1153550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2">
            <a:extLst>
              <a:ext uri="{FF2B5EF4-FFF2-40B4-BE49-F238E27FC236}">
                <a16:creationId xmlns:a16="http://schemas.microsoft.com/office/drawing/2014/main" id="{853618A3-B975-078C-17EC-6295A7E2CE0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975415" y="246649"/>
            <a:ext cx="891235" cy="215667"/>
          </a:xfrm>
          <a:prstGeom prst="rect">
            <a:avLst/>
          </a:prstGeom>
        </p:spPr>
      </p:pic>
    </p:spTree>
    <p:extLst>
      <p:ext uri="{BB962C8B-B14F-4D97-AF65-F5344CB8AC3E}">
        <p14:creationId xmlns:p14="http://schemas.microsoft.com/office/powerpoint/2010/main" val="39055338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 Bottom Logo-White">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F514BAF5-0A28-C669-0442-4079BA16DE4A}"/>
              </a:ext>
            </a:extLst>
          </p:cNvPr>
          <p:cNvPicPr>
            <a:picLocks noChangeAspect="1"/>
          </p:cNvPicPr>
          <p:nvPr userDrawn="1"/>
        </p:nvPicPr>
        <p:blipFill>
          <a:blip r:embed="rId2"/>
          <a:stretch>
            <a:fillRect/>
          </a:stretch>
        </p:blipFill>
        <p:spPr>
          <a:xfrm>
            <a:off x="11775891" y="6288776"/>
            <a:ext cx="269035" cy="432699"/>
          </a:xfrm>
          <a:prstGeom prst="rect">
            <a:avLst/>
          </a:prstGeom>
        </p:spPr>
      </p:pic>
    </p:spTree>
    <p:extLst>
      <p:ext uri="{BB962C8B-B14F-4D97-AF65-F5344CB8AC3E}">
        <p14:creationId xmlns:p14="http://schemas.microsoft.com/office/powerpoint/2010/main" val="28097995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6114740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A Title-Black">
    <p:bg>
      <p:bgPr>
        <a:solidFill>
          <a:schemeClr val="tx1"/>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F560B4E-1648-1280-CEC2-456B72E4E67B}"/>
              </a:ext>
            </a:extLst>
          </p:cNvPr>
          <p:cNvCxnSpPr>
            <a:cxnSpLocks/>
          </p:cNvCxnSpPr>
          <p:nvPr userDrawn="1"/>
        </p:nvCxnSpPr>
        <p:spPr>
          <a:xfrm>
            <a:off x="328246" y="701172"/>
            <a:ext cx="11535508"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A picture containing text, clipart&#10;&#10;Description automatically generated">
            <a:extLst>
              <a:ext uri="{FF2B5EF4-FFF2-40B4-BE49-F238E27FC236}">
                <a16:creationId xmlns:a16="http://schemas.microsoft.com/office/drawing/2014/main" id="{72F9BC67-888B-8266-71BA-AA648AFAAAF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5415" y="246109"/>
            <a:ext cx="891235" cy="216748"/>
          </a:xfrm>
          <a:prstGeom prst="rect">
            <a:avLst/>
          </a:prstGeom>
        </p:spPr>
      </p:pic>
    </p:spTree>
    <p:extLst>
      <p:ext uri="{BB962C8B-B14F-4D97-AF65-F5344CB8AC3E}">
        <p14:creationId xmlns:p14="http://schemas.microsoft.com/office/powerpoint/2010/main" val="5847312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A Logo-Black">
    <p:bg>
      <p:bgPr>
        <a:solidFill>
          <a:schemeClr val="tx1"/>
        </a:solidFill>
        <a:effectLst/>
      </p:bgPr>
    </p:bg>
    <p:spTree>
      <p:nvGrpSpPr>
        <p:cNvPr id="1" name=""/>
        <p:cNvGrpSpPr/>
        <p:nvPr/>
      </p:nvGrpSpPr>
      <p:grpSpPr>
        <a:xfrm>
          <a:off x="0" y="0"/>
          <a:ext cx="0" cy="0"/>
          <a:chOff x="0" y="0"/>
          <a:chExt cx="0" cy="0"/>
        </a:xfrm>
      </p:grpSpPr>
      <p:pic>
        <p:nvPicPr>
          <p:cNvPr id="5" name="Picture 1">
            <a:extLst>
              <a:ext uri="{FF2B5EF4-FFF2-40B4-BE49-F238E27FC236}">
                <a16:creationId xmlns:a16="http://schemas.microsoft.com/office/drawing/2014/main" id="{CC451EBA-26C7-9DA9-EC3E-ED5FC2ADAB4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777012" y="6288776"/>
            <a:ext cx="266793" cy="432699"/>
          </a:xfrm>
          <a:prstGeom prst="rect">
            <a:avLst/>
          </a:prstGeom>
        </p:spPr>
      </p:pic>
    </p:spTree>
    <p:extLst>
      <p:ext uri="{BB962C8B-B14F-4D97-AF65-F5344CB8AC3E}">
        <p14:creationId xmlns:p14="http://schemas.microsoft.com/office/powerpoint/2010/main" val="14102115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ed A">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C395E70-112D-C9AF-84FB-4DD2E6EAD948}"/>
              </a:ext>
            </a:extLst>
          </p:cNvPr>
          <p:cNvSpPr/>
          <p:nvPr userDrawn="1"/>
        </p:nvSpPr>
        <p:spPr>
          <a:xfrm rot="5400000">
            <a:off x="-3276600" y="3276600"/>
            <a:ext cx="6858000" cy="30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9" name="Picture 8" descr="A picture containing drawing&#10;&#10;Description automatically generated">
            <a:extLst>
              <a:ext uri="{FF2B5EF4-FFF2-40B4-BE49-F238E27FC236}">
                <a16:creationId xmlns:a16="http://schemas.microsoft.com/office/drawing/2014/main" id="{46E6B795-5DAA-6E19-5AC2-DB8C91B5C38E}"/>
              </a:ext>
            </a:extLst>
          </p:cNvPr>
          <p:cNvPicPr>
            <a:picLocks noChangeAspect="1"/>
          </p:cNvPicPr>
          <p:nvPr userDrawn="1"/>
        </p:nvPicPr>
        <p:blipFill>
          <a:blip r:embed="rId2"/>
          <a:stretch>
            <a:fillRect/>
          </a:stretch>
        </p:blipFill>
        <p:spPr>
          <a:xfrm>
            <a:off x="11775891" y="6288776"/>
            <a:ext cx="269035" cy="432699"/>
          </a:xfrm>
          <a:prstGeom prst="rect">
            <a:avLst/>
          </a:prstGeom>
        </p:spPr>
      </p:pic>
    </p:spTree>
    <p:extLst>
      <p:ext uri="{BB962C8B-B14F-4D97-AF65-F5344CB8AC3E}">
        <p14:creationId xmlns:p14="http://schemas.microsoft.com/office/powerpoint/2010/main" val="1646388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ed 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0898927-BDE5-C5D3-BE71-1ECD16106881}"/>
              </a:ext>
            </a:extLst>
          </p:cNvPr>
          <p:cNvSpPr/>
          <p:nvPr userDrawn="1"/>
        </p:nvSpPr>
        <p:spPr>
          <a:xfrm rot="5400000">
            <a:off x="-3276600" y="3276600"/>
            <a:ext cx="6858000" cy="30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extLst>
      <p:ext uri="{BB962C8B-B14F-4D97-AF65-F5344CB8AC3E}">
        <p14:creationId xmlns:p14="http://schemas.microsoft.com/office/powerpoint/2010/main" val="24601343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ed A Background">
    <p:spTree>
      <p:nvGrpSpPr>
        <p:cNvPr id="1" name=""/>
        <p:cNvGrpSpPr/>
        <p:nvPr/>
      </p:nvGrpSpPr>
      <p:grpSpPr>
        <a:xfrm>
          <a:off x="0" y="0"/>
          <a:ext cx="0" cy="0"/>
          <a:chOff x="0" y="0"/>
          <a:chExt cx="0" cy="0"/>
        </a:xfrm>
      </p:grpSpPr>
      <p:pic>
        <p:nvPicPr>
          <p:cNvPr id="7" name="Picture 6" descr="A white letter a with a black background&#10;&#10;Description automatically generated">
            <a:extLst>
              <a:ext uri="{FF2B5EF4-FFF2-40B4-BE49-F238E27FC236}">
                <a16:creationId xmlns:a16="http://schemas.microsoft.com/office/drawing/2014/main" id="{A12884F7-8A04-31A5-156D-7253BA0C6726}"/>
              </a:ext>
            </a:extLst>
          </p:cNvPr>
          <p:cNvPicPr>
            <a:picLocks noChangeAspect="1"/>
          </p:cNvPicPr>
          <p:nvPr userDrawn="1"/>
        </p:nvPicPr>
        <p:blipFill rotWithShape="1">
          <a:blip r:embed="rId2" cstate="print">
            <a:alphaModFix amt="70000"/>
            <a:extLst>
              <a:ext uri="{28A0092B-C50C-407E-A947-70E740481C1C}">
                <a14:useLocalDpi xmlns:a14="http://schemas.microsoft.com/office/drawing/2010/main" val="0"/>
              </a:ext>
            </a:extLst>
          </a:blip>
          <a:srcRect t="5336" r="6927" b="2416"/>
          <a:stretch/>
        </p:blipFill>
        <p:spPr>
          <a:xfrm>
            <a:off x="6685613" y="0"/>
            <a:ext cx="5506387" cy="6858000"/>
          </a:xfrm>
          <a:prstGeom prst="rect">
            <a:avLst/>
          </a:prstGeom>
        </p:spPr>
      </p:pic>
      <p:grpSp>
        <p:nvGrpSpPr>
          <p:cNvPr id="8" name="Group 7">
            <a:extLst>
              <a:ext uri="{FF2B5EF4-FFF2-40B4-BE49-F238E27FC236}">
                <a16:creationId xmlns:a16="http://schemas.microsoft.com/office/drawing/2014/main" id="{D1769542-9F09-8749-D638-FA10BB7B531A}"/>
              </a:ext>
            </a:extLst>
          </p:cNvPr>
          <p:cNvGrpSpPr/>
          <p:nvPr userDrawn="1"/>
        </p:nvGrpSpPr>
        <p:grpSpPr>
          <a:xfrm>
            <a:off x="1083907" y="6062651"/>
            <a:ext cx="2668365" cy="226977"/>
            <a:chOff x="712794" y="6196131"/>
            <a:chExt cx="3390094" cy="288369"/>
          </a:xfrm>
        </p:grpSpPr>
        <p:pic>
          <p:nvPicPr>
            <p:cNvPr id="9" name="Graphic 8">
              <a:extLst>
                <a:ext uri="{FF2B5EF4-FFF2-40B4-BE49-F238E27FC236}">
                  <a16:creationId xmlns:a16="http://schemas.microsoft.com/office/drawing/2014/main" id="{FFA7BC50-99B1-6E8F-4B60-C12ADAED0E4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2794" y="6196131"/>
              <a:ext cx="164237" cy="288369"/>
            </a:xfrm>
            <a:prstGeom prst="rect">
              <a:avLst/>
            </a:prstGeom>
          </p:spPr>
        </p:pic>
        <p:pic>
          <p:nvPicPr>
            <p:cNvPr id="10" name="Graphic 9">
              <a:extLst>
                <a:ext uri="{FF2B5EF4-FFF2-40B4-BE49-F238E27FC236}">
                  <a16:creationId xmlns:a16="http://schemas.microsoft.com/office/drawing/2014/main" id="{9559F7C1-1BDA-7CAE-4962-CA6181F37EA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8056" y="6254584"/>
              <a:ext cx="3044832" cy="165803"/>
            </a:xfrm>
            <a:prstGeom prst="rect">
              <a:avLst/>
            </a:prstGeom>
          </p:spPr>
        </p:pic>
      </p:grpSp>
      <p:sp>
        <p:nvSpPr>
          <p:cNvPr id="11" name="Rectangle 10">
            <a:extLst>
              <a:ext uri="{FF2B5EF4-FFF2-40B4-BE49-F238E27FC236}">
                <a16:creationId xmlns:a16="http://schemas.microsoft.com/office/drawing/2014/main" id="{125E3C0F-EB19-83CF-2770-03EE081F77DC}"/>
              </a:ext>
            </a:extLst>
          </p:cNvPr>
          <p:cNvSpPr/>
          <p:nvPr userDrawn="1"/>
        </p:nvSpPr>
        <p:spPr>
          <a:xfrm>
            <a:off x="0" y="0"/>
            <a:ext cx="293499" cy="6858000"/>
          </a:xfrm>
          <a:prstGeom prst="rect">
            <a:avLst/>
          </a:prstGeom>
          <a:solidFill>
            <a:srgbClr val="E8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82434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ckHeader">
    <p:spTree>
      <p:nvGrpSpPr>
        <p:cNvPr id="1" name=""/>
        <p:cNvGrpSpPr/>
        <p:nvPr/>
      </p:nvGrpSpPr>
      <p:grpSpPr>
        <a:xfrm>
          <a:off x="0" y="0"/>
          <a:ext cx="0" cy="0"/>
          <a:chOff x="0" y="0"/>
          <a:chExt cx="0" cy="0"/>
        </a:xfrm>
      </p:grpSpPr>
      <p:sp>
        <p:nvSpPr>
          <p:cNvPr id="12" name="bg object 17">
            <a:extLst>
              <a:ext uri="{FF2B5EF4-FFF2-40B4-BE49-F238E27FC236}">
                <a16:creationId xmlns:a16="http://schemas.microsoft.com/office/drawing/2014/main" id="{F4EB5279-DC47-9BF7-6A7C-93B96AC86ED1}"/>
              </a:ext>
            </a:extLst>
          </p:cNvPr>
          <p:cNvSpPr/>
          <p:nvPr userDrawn="1"/>
        </p:nvSpPr>
        <p:spPr>
          <a:xfrm>
            <a:off x="0" y="0"/>
            <a:ext cx="12188825" cy="1590675"/>
          </a:xfrm>
          <a:custGeom>
            <a:avLst/>
            <a:gdLst/>
            <a:ahLst/>
            <a:cxnLst/>
            <a:rect l="l" t="t" r="r" b="b"/>
            <a:pathLst>
              <a:path w="12188825" h="1590675">
                <a:moveTo>
                  <a:pt x="0" y="1590484"/>
                </a:moveTo>
                <a:lnTo>
                  <a:pt x="0" y="0"/>
                </a:lnTo>
                <a:lnTo>
                  <a:pt x="12188418" y="0"/>
                </a:lnTo>
                <a:lnTo>
                  <a:pt x="12188418" y="1590484"/>
                </a:lnTo>
                <a:lnTo>
                  <a:pt x="0" y="1590484"/>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26473436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ray A Background">
    <p:bg>
      <p:bgPr>
        <a:solidFill>
          <a:schemeClr val="tx2">
            <a:lumMod val="10000"/>
            <a:lumOff val="90000"/>
          </a:schemeClr>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CA0A6BC8-9E99-6E38-3090-86D20A362A0E}"/>
              </a:ext>
            </a:extLst>
          </p:cNvPr>
          <p:cNvPicPr>
            <a:picLocks noChangeAspect="1"/>
          </p:cNvPicPr>
          <p:nvPr userDrawn="1"/>
        </p:nvPicPr>
        <p:blipFill rotWithShape="1">
          <a:blip>
            <a:alphaModFix amt="30000"/>
            <a:extLst>
              <a:ext uri="{96DAC541-7B7A-43D3-8B79-37D633B846F1}">
                <asvg:svgBlip xmlns:asvg="http://schemas.microsoft.com/office/drawing/2016/SVG/main" r:embed="rId2"/>
              </a:ext>
            </a:extLst>
          </a:blip>
          <a:srcRect t="24316" r="18761" b="20587"/>
          <a:stretch/>
        </p:blipFill>
        <p:spPr>
          <a:xfrm>
            <a:off x="5869172" y="1"/>
            <a:ext cx="6322827" cy="6858000"/>
          </a:xfrm>
          <a:prstGeom prst="rect">
            <a:avLst/>
          </a:prstGeom>
        </p:spPr>
      </p:pic>
    </p:spTree>
    <p:extLst>
      <p:ext uri="{BB962C8B-B14F-4D97-AF65-F5344CB8AC3E}">
        <p14:creationId xmlns:p14="http://schemas.microsoft.com/office/powerpoint/2010/main" val="217359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Gray Contact">
    <p:bg>
      <p:bgPr>
        <a:solidFill>
          <a:schemeClr val="tx2">
            <a:lumMod val="10000"/>
            <a:lumOff val="90000"/>
          </a:schemeClr>
        </a:solidFill>
        <a:effectLst/>
      </p:bgPr>
    </p:bg>
    <p:spTree>
      <p:nvGrpSpPr>
        <p:cNvPr id="1" name=""/>
        <p:cNvGrpSpPr/>
        <p:nvPr/>
      </p:nvGrpSpPr>
      <p:grpSpPr>
        <a:xfrm>
          <a:off x="0" y="0"/>
          <a:ext cx="0" cy="0"/>
          <a:chOff x="0" y="0"/>
          <a:chExt cx="0" cy="0"/>
        </a:xfrm>
      </p:grpSpPr>
      <p:pic>
        <p:nvPicPr>
          <p:cNvPr id="7" name="Picture 6" descr="A picture containing drawing&#10;&#10;Description automatically generated">
            <a:extLst>
              <a:ext uri="{FF2B5EF4-FFF2-40B4-BE49-F238E27FC236}">
                <a16:creationId xmlns:a16="http://schemas.microsoft.com/office/drawing/2014/main" id="{089F171C-4EC3-8F4E-92E9-8D30E47D0C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75891" y="6288776"/>
            <a:ext cx="269035" cy="432699"/>
          </a:xfrm>
          <a:prstGeom prst="rect">
            <a:avLst/>
          </a:prstGeom>
        </p:spPr>
      </p:pic>
      <p:sp>
        <p:nvSpPr>
          <p:cNvPr id="2" name="TextBox 1">
            <a:extLst>
              <a:ext uri="{FF2B5EF4-FFF2-40B4-BE49-F238E27FC236}">
                <a16:creationId xmlns:a16="http://schemas.microsoft.com/office/drawing/2014/main" id="{ABB5FBFB-8D0D-D354-9682-9807B1C2F40A}"/>
              </a:ext>
            </a:extLst>
          </p:cNvPr>
          <p:cNvSpPr txBox="1"/>
          <p:nvPr userDrawn="1"/>
        </p:nvSpPr>
        <p:spPr>
          <a:xfrm>
            <a:off x="3436593" y="3536394"/>
            <a:ext cx="5318811" cy="3113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rPr>
              <a:t>adapt.com.au    |   hello@adapt.com.au   |   +61 (2) 9435 3535 </a:t>
            </a:r>
            <a:endParaRPr kumimoji="0" lang="en-US"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endParaRPr>
          </a:p>
        </p:txBody>
      </p:sp>
      <p:pic>
        <p:nvPicPr>
          <p:cNvPr id="3" name="Picture 2" descr="A picture containing logo&#10;&#10;Description automatically generated">
            <a:extLst>
              <a:ext uri="{FF2B5EF4-FFF2-40B4-BE49-F238E27FC236}">
                <a16:creationId xmlns:a16="http://schemas.microsoft.com/office/drawing/2014/main" id="{F025BBB4-6AAA-3DEC-FCB4-2F67A8F5CFB2}"/>
              </a:ext>
            </a:extLst>
          </p:cNvPr>
          <p:cNvPicPr>
            <a:picLocks noChangeAspect="1"/>
          </p:cNvPicPr>
          <p:nvPr userDrawn="1"/>
        </p:nvPicPr>
        <p:blipFill>
          <a:blip r:embed="rId3"/>
          <a:stretch>
            <a:fillRect/>
          </a:stretch>
        </p:blipFill>
        <p:spPr>
          <a:xfrm>
            <a:off x="5382183" y="2894115"/>
            <a:ext cx="1427630" cy="347200"/>
          </a:xfrm>
          <a:prstGeom prst="rect">
            <a:avLst/>
          </a:prstGeom>
        </p:spPr>
      </p:pic>
    </p:spTree>
    <p:extLst>
      <p:ext uri="{BB962C8B-B14F-4D97-AF65-F5344CB8AC3E}">
        <p14:creationId xmlns:p14="http://schemas.microsoft.com/office/powerpoint/2010/main" val="30904596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act-Black">
    <p:bg>
      <p:bgPr>
        <a:solidFill>
          <a:schemeClr val="tx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1A6C6664-D097-5F70-0D59-BCD0C56938D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82184" y="2889255"/>
            <a:ext cx="1427630" cy="345141"/>
          </a:xfrm>
          <a:prstGeom prst="rect">
            <a:avLst/>
          </a:prstGeom>
        </p:spPr>
      </p:pic>
      <p:sp>
        <p:nvSpPr>
          <p:cNvPr id="11" name="TextBox 10">
            <a:extLst>
              <a:ext uri="{FF2B5EF4-FFF2-40B4-BE49-F238E27FC236}">
                <a16:creationId xmlns:a16="http://schemas.microsoft.com/office/drawing/2014/main" id="{1F1797BA-02C3-294E-9307-4E4954D0B9AB}"/>
              </a:ext>
            </a:extLst>
          </p:cNvPr>
          <p:cNvSpPr txBox="1"/>
          <p:nvPr userDrawn="1"/>
        </p:nvSpPr>
        <p:spPr>
          <a:xfrm>
            <a:off x="3436593" y="3536394"/>
            <a:ext cx="5318811" cy="3113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050" b="0" i="0" u="none" strike="noStrike" kern="1200" cap="none" spc="0" normalizeH="0" baseline="0" noProof="0">
                <a:ln>
                  <a:noFill/>
                </a:ln>
                <a:solidFill>
                  <a:schemeClr val="bg1"/>
                </a:solidFill>
                <a:effectLst/>
                <a:uLnTx/>
                <a:uFillTx/>
                <a:latin typeface="Helvetica Light" panose="020B0403020202020204" pitchFamily="34" charset="0"/>
                <a:ea typeface="+mn-ea"/>
                <a:cs typeface="+mn-cs"/>
              </a:rPr>
              <a:t>adapt.com.au    |   hello@adapt.com.au   |   +61 (2) 9435 3535 </a:t>
            </a:r>
            <a:endParaRPr kumimoji="0" lang="en-US" sz="1050" b="0" i="0" u="none" strike="noStrike" kern="1200" cap="none" spc="0" normalizeH="0" baseline="0" noProof="0">
              <a:ln>
                <a:noFill/>
              </a:ln>
              <a:solidFill>
                <a:schemeClr val="bg1"/>
              </a:solidFill>
              <a:effectLst/>
              <a:uLnTx/>
              <a:uFillTx/>
              <a:latin typeface="Helvetica Light" panose="020B0403020202020204" pitchFamily="34" charset="0"/>
              <a:ea typeface="+mn-ea"/>
              <a:cs typeface="+mn-cs"/>
            </a:endParaRPr>
          </a:p>
        </p:txBody>
      </p:sp>
      <p:sp>
        <p:nvSpPr>
          <p:cNvPr id="13" name="Rectangle 12">
            <a:hlinkClick r:id="rId3"/>
            <a:extLst>
              <a:ext uri="{FF2B5EF4-FFF2-40B4-BE49-F238E27FC236}">
                <a16:creationId xmlns:a16="http://schemas.microsoft.com/office/drawing/2014/main" id="{94620284-A83B-9B4B-90E9-45F13E40290D}"/>
              </a:ext>
            </a:extLst>
          </p:cNvPr>
          <p:cNvSpPr/>
          <p:nvPr userDrawn="1"/>
        </p:nvSpPr>
        <p:spPr>
          <a:xfrm>
            <a:off x="4204010" y="3693976"/>
            <a:ext cx="870612" cy="1166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4"/>
            <a:extLst>
              <a:ext uri="{FF2B5EF4-FFF2-40B4-BE49-F238E27FC236}">
                <a16:creationId xmlns:a16="http://schemas.microsoft.com/office/drawing/2014/main" id="{15C3CFD0-9987-6B4B-8F5D-34D52775C01B}"/>
              </a:ext>
            </a:extLst>
          </p:cNvPr>
          <p:cNvSpPr/>
          <p:nvPr userDrawn="1"/>
        </p:nvSpPr>
        <p:spPr>
          <a:xfrm>
            <a:off x="5307980" y="3709931"/>
            <a:ext cx="1243374" cy="937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3"/>
            <a:extLst>
              <a:ext uri="{FF2B5EF4-FFF2-40B4-BE49-F238E27FC236}">
                <a16:creationId xmlns:a16="http://schemas.microsoft.com/office/drawing/2014/main" id="{EDEDC1E4-70A7-8F4F-A758-E06AC7B199DE}"/>
              </a:ext>
            </a:extLst>
          </p:cNvPr>
          <p:cNvSpPr/>
          <p:nvPr userDrawn="1"/>
        </p:nvSpPr>
        <p:spPr>
          <a:xfrm>
            <a:off x="5386038" y="2921899"/>
            <a:ext cx="1510061" cy="311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4452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_WHITE ADAPT">
    <p:spTree>
      <p:nvGrpSpPr>
        <p:cNvPr id="1" name=""/>
        <p:cNvGrpSpPr/>
        <p:nvPr/>
      </p:nvGrpSpPr>
      <p:grpSpPr>
        <a:xfrm>
          <a:off x="0" y="0"/>
          <a:ext cx="0" cy="0"/>
          <a:chOff x="0" y="0"/>
          <a:chExt cx="0" cy="0"/>
        </a:xfrm>
      </p:grpSpPr>
      <p:pic>
        <p:nvPicPr>
          <p:cNvPr id="2" name="Picture 1" descr="A picture containing logo&#10;&#10;Description automatically generated">
            <a:extLst>
              <a:ext uri="{FF2B5EF4-FFF2-40B4-BE49-F238E27FC236}">
                <a16:creationId xmlns:a16="http://schemas.microsoft.com/office/drawing/2014/main" id="{AE6B5283-282F-DC1F-9511-8D081556E414}"/>
              </a:ext>
            </a:extLst>
          </p:cNvPr>
          <p:cNvPicPr>
            <a:picLocks noChangeAspect="1"/>
          </p:cNvPicPr>
          <p:nvPr userDrawn="1"/>
        </p:nvPicPr>
        <p:blipFill>
          <a:blip r:embed="rId2"/>
          <a:stretch>
            <a:fillRect/>
          </a:stretch>
        </p:blipFill>
        <p:spPr>
          <a:xfrm>
            <a:off x="10963223" y="244358"/>
            <a:ext cx="910019" cy="221316"/>
          </a:xfrm>
          <a:prstGeom prst="rect">
            <a:avLst/>
          </a:prstGeom>
        </p:spPr>
      </p:pic>
      <p:cxnSp>
        <p:nvCxnSpPr>
          <p:cNvPr id="3" name="Straight Connector 2">
            <a:extLst>
              <a:ext uri="{FF2B5EF4-FFF2-40B4-BE49-F238E27FC236}">
                <a16:creationId xmlns:a16="http://schemas.microsoft.com/office/drawing/2014/main" id="{99CABAB0-3815-6795-59F2-D2486BD31E3A}"/>
              </a:ext>
            </a:extLst>
          </p:cNvPr>
          <p:cNvCxnSpPr>
            <a:cxnSpLocks/>
          </p:cNvCxnSpPr>
          <p:nvPr userDrawn="1"/>
        </p:nvCxnSpPr>
        <p:spPr>
          <a:xfrm>
            <a:off x="328246" y="701172"/>
            <a:ext cx="115355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89191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480F28C-E115-A212-B101-AE4C9CA6032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42180" b="891"/>
          <a:stretch>
            <a:fillRect/>
          </a:stretch>
        </p:blipFill>
        <p:spPr>
          <a:xfrm>
            <a:off x="0" y="0"/>
            <a:ext cx="12192000" cy="3889829"/>
          </a:xfrm>
          <a:prstGeom prst="rect">
            <a:avLst/>
          </a:prstGeom>
        </p:spPr>
      </p:pic>
      <p:sp>
        <p:nvSpPr>
          <p:cNvPr id="8" name="Rectangle 7">
            <a:extLst>
              <a:ext uri="{FF2B5EF4-FFF2-40B4-BE49-F238E27FC236}">
                <a16:creationId xmlns:a16="http://schemas.microsoft.com/office/drawing/2014/main" id="{548C2E90-75AB-B814-5681-5240D4CF20FD}"/>
              </a:ext>
            </a:extLst>
          </p:cNvPr>
          <p:cNvSpPr/>
          <p:nvPr userDrawn="1"/>
        </p:nvSpPr>
        <p:spPr>
          <a:xfrm>
            <a:off x="0" y="3284992"/>
            <a:ext cx="12192000" cy="357300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2" name="Graphic 11">
            <a:extLst>
              <a:ext uri="{FF2B5EF4-FFF2-40B4-BE49-F238E27FC236}">
                <a16:creationId xmlns:a16="http://schemas.microsoft.com/office/drawing/2014/main" id="{D2ACA6FF-B1D2-29C8-60BD-EBA9FEE960A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696570" y="5993998"/>
            <a:ext cx="3063418" cy="329695"/>
          </a:xfrm>
          <a:prstGeom prst="rect">
            <a:avLst/>
          </a:prstGeom>
        </p:spPr>
      </p:pic>
    </p:spTree>
    <p:extLst>
      <p:ext uri="{BB962C8B-B14F-4D97-AF65-F5344CB8AC3E}">
        <p14:creationId xmlns:p14="http://schemas.microsoft.com/office/powerpoint/2010/main" val="2686585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lide Cov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3797722-E5AF-2503-A0D9-A5B8F9814E6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47107" r="14975"/>
          <a:stretch>
            <a:fillRect/>
          </a:stretch>
        </p:blipFill>
        <p:spPr>
          <a:xfrm>
            <a:off x="7552000" y="-1"/>
            <a:ext cx="4640000" cy="6858000"/>
          </a:xfrm>
          <a:prstGeom prst="rect">
            <a:avLst/>
          </a:prstGeom>
        </p:spPr>
      </p:pic>
      <p:sp>
        <p:nvSpPr>
          <p:cNvPr id="8" name="Rectangle 7">
            <a:extLst>
              <a:ext uri="{FF2B5EF4-FFF2-40B4-BE49-F238E27FC236}">
                <a16:creationId xmlns:a16="http://schemas.microsoft.com/office/drawing/2014/main" id="{4DAFF4DE-12DD-3EBB-1BB9-696A03FB10CE}"/>
              </a:ext>
            </a:extLst>
          </p:cNvPr>
          <p:cNvSpPr/>
          <p:nvPr userDrawn="1"/>
        </p:nvSpPr>
        <p:spPr>
          <a:xfrm>
            <a:off x="1" y="-5"/>
            <a:ext cx="8640000"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9" name="Graphic 8">
            <a:extLst>
              <a:ext uri="{FF2B5EF4-FFF2-40B4-BE49-F238E27FC236}">
                <a16:creationId xmlns:a16="http://schemas.microsoft.com/office/drawing/2014/main" id="{6537F206-9C95-3417-B911-55498DD6352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99601" y="5993993"/>
            <a:ext cx="3063418" cy="329695"/>
          </a:xfrm>
          <a:prstGeom prst="rect">
            <a:avLst/>
          </a:prstGeom>
        </p:spPr>
      </p:pic>
    </p:spTree>
    <p:extLst>
      <p:ext uri="{BB962C8B-B14F-4D97-AF65-F5344CB8AC3E}">
        <p14:creationId xmlns:p14="http://schemas.microsoft.com/office/powerpoint/2010/main" val="20165892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 Title-White">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34A2C9E0-28F5-0AC4-7312-5CA6497BDA6D}"/>
              </a:ext>
            </a:extLst>
          </p:cNvPr>
          <p:cNvCxnSpPr>
            <a:cxnSpLocks/>
          </p:cNvCxnSpPr>
          <p:nvPr userDrawn="1"/>
        </p:nvCxnSpPr>
        <p:spPr>
          <a:xfrm>
            <a:off x="328246" y="701172"/>
            <a:ext cx="1153550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2">
            <a:extLst>
              <a:ext uri="{FF2B5EF4-FFF2-40B4-BE49-F238E27FC236}">
                <a16:creationId xmlns:a16="http://schemas.microsoft.com/office/drawing/2014/main" id="{853618A3-B975-078C-17EC-6295A7E2CE0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975415" y="246649"/>
            <a:ext cx="891235" cy="215667"/>
          </a:xfrm>
          <a:prstGeom prst="rect">
            <a:avLst/>
          </a:prstGeom>
        </p:spPr>
      </p:pic>
    </p:spTree>
    <p:extLst>
      <p:ext uri="{BB962C8B-B14F-4D97-AF65-F5344CB8AC3E}">
        <p14:creationId xmlns:p14="http://schemas.microsoft.com/office/powerpoint/2010/main" val="41572599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 Bottom Logo-White">
    <p:spTree>
      <p:nvGrpSpPr>
        <p:cNvPr id="1" name=""/>
        <p:cNvGrpSpPr/>
        <p:nvPr/>
      </p:nvGrpSpPr>
      <p:grpSpPr>
        <a:xfrm>
          <a:off x="0" y="0"/>
          <a:ext cx="0" cy="0"/>
          <a:chOff x="0" y="0"/>
          <a:chExt cx="0" cy="0"/>
        </a:xfrm>
      </p:grpSpPr>
      <p:pic>
        <p:nvPicPr>
          <p:cNvPr id="8" name="Picture 7" descr="A picture containing drawing&#10;&#10;Description automatically generated">
            <a:extLst>
              <a:ext uri="{FF2B5EF4-FFF2-40B4-BE49-F238E27FC236}">
                <a16:creationId xmlns:a16="http://schemas.microsoft.com/office/drawing/2014/main" id="{F514BAF5-0A28-C669-0442-4079BA16DE4A}"/>
              </a:ext>
            </a:extLst>
          </p:cNvPr>
          <p:cNvPicPr>
            <a:picLocks noChangeAspect="1"/>
          </p:cNvPicPr>
          <p:nvPr userDrawn="1"/>
        </p:nvPicPr>
        <p:blipFill>
          <a:blip r:embed="rId2"/>
          <a:stretch>
            <a:fillRect/>
          </a:stretch>
        </p:blipFill>
        <p:spPr>
          <a:xfrm>
            <a:off x="11775891" y="6288776"/>
            <a:ext cx="269035" cy="432699"/>
          </a:xfrm>
          <a:prstGeom prst="rect">
            <a:avLst/>
          </a:prstGeom>
        </p:spPr>
      </p:pic>
    </p:spTree>
    <p:extLst>
      <p:ext uri="{BB962C8B-B14F-4D97-AF65-F5344CB8AC3E}">
        <p14:creationId xmlns:p14="http://schemas.microsoft.com/office/powerpoint/2010/main" val="11495563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38504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 Title-Black">
    <p:bg>
      <p:bgPr>
        <a:solidFill>
          <a:schemeClr val="tx1"/>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7F560B4E-1648-1280-CEC2-456B72E4E67B}"/>
              </a:ext>
            </a:extLst>
          </p:cNvPr>
          <p:cNvCxnSpPr>
            <a:cxnSpLocks/>
          </p:cNvCxnSpPr>
          <p:nvPr userDrawn="1"/>
        </p:nvCxnSpPr>
        <p:spPr>
          <a:xfrm>
            <a:off x="328246" y="701172"/>
            <a:ext cx="11535508"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A picture containing text, clipart&#10;&#10;Description automatically generated">
            <a:extLst>
              <a:ext uri="{FF2B5EF4-FFF2-40B4-BE49-F238E27FC236}">
                <a16:creationId xmlns:a16="http://schemas.microsoft.com/office/drawing/2014/main" id="{72F9BC67-888B-8266-71BA-AA648AFAAAF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5415" y="246109"/>
            <a:ext cx="891235" cy="216748"/>
          </a:xfrm>
          <a:prstGeom prst="rect">
            <a:avLst/>
          </a:prstGeom>
        </p:spPr>
      </p:pic>
    </p:spTree>
    <p:extLst>
      <p:ext uri="{BB962C8B-B14F-4D97-AF65-F5344CB8AC3E}">
        <p14:creationId xmlns:p14="http://schemas.microsoft.com/office/powerpoint/2010/main" val="21503310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A Logo-Black">
    <p:bg>
      <p:bgPr>
        <a:solidFill>
          <a:schemeClr val="tx1"/>
        </a:solidFill>
        <a:effectLst/>
      </p:bgPr>
    </p:bg>
    <p:spTree>
      <p:nvGrpSpPr>
        <p:cNvPr id="1" name=""/>
        <p:cNvGrpSpPr/>
        <p:nvPr/>
      </p:nvGrpSpPr>
      <p:grpSpPr>
        <a:xfrm>
          <a:off x="0" y="0"/>
          <a:ext cx="0" cy="0"/>
          <a:chOff x="0" y="0"/>
          <a:chExt cx="0" cy="0"/>
        </a:xfrm>
      </p:grpSpPr>
      <p:pic>
        <p:nvPicPr>
          <p:cNvPr id="5" name="Picture 1">
            <a:extLst>
              <a:ext uri="{FF2B5EF4-FFF2-40B4-BE49-F238E27FC236}">
                <a16:creationId xmlns:a16="http://schemas.microsoft.com/office/drawing/2014/main" id="{CC451EBA-26C7-9DA9-EC3E-ED5FC2ADAB4E}"/>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777012" y="6288776"/>
            <a:ext cx="266793" cy="432699"/>
          </a:xfrm>
          <a:prstGeom prst="rect">
            <a:avLst/>
          </a:prstGeom>
        </p:spPr>
      </p:pic>
    </p:spTree>
    <p:extLst>
      <p:ext uri="{BB962C8B-B14F-4D97-AF65-F5344CB8AC3E}">
        <p14:creationId xmlns:p14="http://schemas.microsoft.com/office/powerpoint/2010/main" val="7963050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Red A">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C395E70-112D-C9AF-84FB-4DD2E6EAD948}"/>
              </a:ext>
            </a:extLst>
          </p:cNvPr>
          <p:cNvSpPr/>
          <p:nvPr userDrawn="1"/>
        </p:nvSpPr>
        <p:spPr>
          <a:xfrm rot="5400000">
            <a:off x="-3276600" y="3276600"/>
            <a:ext cx="6858000" cy="30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9" name="Picture 8" descr="A picture containing drawing&#10;&#10;Description automatically generated">
            <a:extLst>
              <a:ext uri="{FF2B5EF4-FFF2-40B4-BE49-F238E27FC236}">
                <a16:creationId xmlns:a16="http://schemas.microsoft.com/office/drawing/2014/main" id="{46E6B795-5DAA-6E19-5AC2-DB8C91B5C38E}"/>
              </a:ext>
            </a:extLst>
          </p:cNvPr>
          <p:cNvPicPr>
            <a:picLocks noChangeAspect="1"/>
          </p:cNvPicPr>
          <p:nvPr userDrawn="1"/>
        </p:nvPicPr>
        <p:blipFill>
          <a:blip r:embed="rId2"/>
          <a:stretch>
            <a:fillRect/>
          </a:stretch>
        </p:blipFill>
        <p:spPr>
          <a:xfrm>
            <a:off x="11775891" y="6288776"/>
            <a:ext cx="269035" cy="432699"/>
          </a:xfrm>
          <a:prstGeom prst="rect">
            <a:avLst/>
          </a:prstGeom>
        </p:spPr>
      </p:pic>
    </p:spTree>
    <p:extLst>
      <p:ext uri="{BB962C8B-B14F-4D97-AF65-F5344CB8AC3E}">
        <p14:creationId xmlns:p14="http://schemas.microsoft.com/office/powerpoint/2010/main" val="25636229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ed 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0898927-BDE5-C5D3-BE71-1ECD16106881}"/>
              </a:ext>
            </a:extLst>
          </p:cNvPr>
          <p:cNvSpPr/>
          <p:nvPr userDrawn="1"/>
        </p:nvSpPr>
        <p:spPr>
          <a:xfrm rot="5400000">
            <a:off x="-3276600" y="3276600"/>
            <a:ext cx="6858000" cy="30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extLst>
      <p:ext uri="{BB962C8B-B14F-4D97-AF65-F5344CB8AC3E}">
        <p14:creationId xmlns:p14="http://schemas.microsoft.com/office/powerpoint/2010/main" val="30161317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Red A Background">
    <p:spTree>
      <p:nvGrpSpPr>
        <p:cNvPr id="1" name=""/>
        <p:cNvGrpSpPr/>
        <p:nvPr/>
      </p:nvGrpSpPr>
      <p:grpSpPr>
        <a:xfrm>
          <a:off x="0" y="0"/>
          <a:ext cx="0" cy="0"/>
          <a:chOff x="0" y="0"/>
          <a:chExt cx="0" cy="0"/>
        </a:xfrm>
      </p:grpSpPr>
      <p:pic>
        <p:nvPicPr>
          <p:cNvPr id="7" name="Picture 6" descr="A white letter a with a black background&#10;&#10;Description automatically generated">
            <a:extLst>
              <a:ext uri="{FF2B5EF4-FFF2-40B4-BE49-F238E27FC236}">
                <a16:creationId xmlns:a16="http://schemas.microsoft.com/office/drawing/2014/main" id="{A12884F7-8A04-31A5-156D-7253BA0C6726}"/>
              </a:ext>
            </a:extLst>
          </p:cNvPr>
          <p:cNvPicPr>
            <a:picLocks noChangeAspect="1"/>
          </p:cNvPicPr>
          <p:nvPr userDrawn="1"/>
        </p:nvPicPr>
        <p:blipFill rotWithShape="1">
          <a:blip r:embed="rId2" cstate="print">
            <a:alphaModFix amt="70000"/>
            <a:extLst>
              <a:ext uri="{28A0092B-C50C-407E-A947-70E740481C1C}">
                <a14:useLocalDpi xmlns:a14="http://schemas.microsoft.com/office/drawing/2010/main" val="0"/>
              </a:ext>
            </a:extLst>
          </a:blip>
          <a:srcRect t="5336" r="6927" b="2416"/>
          <a:stretch/>
        </p:blipFill>
        <p:spPr>
          <a:xfrm>
            <a:off x="6685613" y="0"/>
            <a:ext cx="5506387" cy="6858000"/>
          </a:xfrm>
          <a:prstGeom prst="rect">
            <a:avLst/>
          </a:prstGeom>
        </p:spPr>
      </p:pic>
      <p:grpSp>
        <p:nvGrpSpPr>
          <p:cNvPr id="8" name="Group 7">
            <a:extLst>
              <a:ext uri="{FF2B5EF4-FFF2-40B4-BE49-F238E27FC236}">
                <a16:creationId xmlns:a16="http://schemas.microsoft.com/office/drawing/2014/main" id="{D1769542-9F09-8749-D638-FA10BB7B531A}"/>
              </a:ext>
            </a:extLst>
          </p:cNvPr>
          <p:cNvGrpSpPr/>
          <p:nvPr userDrawn="1"/>
        </p:nvGrpSpPr>
        <p:grpSpPr>
          <a:xfrm>
            <a:off x="1083907" y="6062651"/>
            <a:ext cx="2668365" cy="226977"/>
            <a:chOff x="712794" y="6196131"/>
            <a:chExt cx="3390094" cy="288369"/>
          </a:xfrm>
        </p:grpSpPr>
        <p:pic>
          <p:nvPicPr>
            <p:cNvPr id="9" name="Graphic 8">
              <a:extLst>
                <a:ext uri="{FF2B5EF4-FFF2-40B4-BE49-F238E27FC236}">
                  <a16:creationId xmlns:a16="http://schemas.microsoft.com/office/drawing/2014/main" id="{FFA7BC50-99B1-6E8F-4B60-C12ADAED0E4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2794" y="6196131"/>
              <a:ext cx="164237" cy="288369"/>
            </a:xfrm>
            <a:prstGeom prst="rect">
              <a:avLst/>
            </a:prstGeom>
          </p:spPr>
        </p:pic>
        <p:pic>
          <p:nvPicPr>
            <p:cNvPr id="10" name="Graphic 9">
              <a:extLst>
                <a:ext uri="{FF2B5EF4-FFF2-40B4-BE49-F238E27FC236}">
                  <a16:creationId xmlns:a16="http://schemas.microsoft.com/office/drawing/2014/main" id="{9559F7C1-1BDA-7CAE-4962-CA6181F37EA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8056" y="6254584"/>
              <a:ext cx="3044832" cy="165803"/>
            </a:xfrm>
            <a:prstGeom prst="rect">
              <a:avLst/>
            </a:prstGeom>
          </p:spPr>
        </p:pic>
      </p:grpSp>
      <p:sp>
        <p:nvSpPr>
          <p:cNvPr id="11" name="Rectangle 10">
            <a:extLst>
              <a:ext uri="{FF2B5EF4-FFF2-40B4-BE49-F238E27FC236}">
                <a16:creationId xmlns:a16="http://schemas.microsoft.com/office/drawing/2014/main" id="{125E3C0F-EB19-83CF-2770-03EE081F77DC}"/>
              </a:ext>
            </a:extLst>
          </p:cNvPr>
          <p:cNvSpPr/>
          <p:nvPr userDrawn="1"/>
        </p:nvSpPr>
        <p:spPr>
          <a:xfrm>
            <a:off x="0" y="0"/>
            <a:ext cx="293499" cy="6858000"/>
          </a:xfrm>
          <a:prstGeom prst="rect">
            <a:avLst/>
          </a:prstGeom>
          <a:solidFill>
            <a:srgbClr val="E8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967401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ckHeader">
    <p:spTree>
      <p:nvGrpSpPr>
        <p:cNvPr id="1" name=""/>
        <p:cNvGrpSpPr/>
        <p:nvPr/>
      </p:nvGrpSpPr>
      <p:grpSpPr>
        <a:xfrm>
          <a:off x="0" y="0"/>
          <a:ext cx="0" cy="0"/>
          <a:chOff x="0" y="0"/>
          <a:chExt cx="0" cy="0"/>
        </a:xfrm>
      </p:grpSpPr>
      <p:sp>
        <p:nvSpPr>
          <p:cNvPr id="12" name="bg object 17">
            <a:extLst>
              <a:ext uri="{FF2B5EF4-FFF2-40B4-BE49-F238E27FC236}">
                <a16:creationId xmlns:a16="http://schemas.microsoft.com/office/drawing/2014/main" id="{F4EB5279-DC47-9BF7-6A7C-93B96AC86ED1}"/>
              </a:ext>
            </a:extLst>
          </p:cNvPr>
          <p:cNvSpPr/>
          <p:nvPr userDrawn="1"/>
        </p:nvSpPr>
        <p:spPr>
          <a:xfrm>
            <a:off x="0" y="0"/>
            <a:ext cx="12188825" cy="1590675"/>
          </a:xfrm>
          <a:custGeom>
            <a:avLst/>
            <a:gdLst/>
            <a:ahLst/>
            <a:cxnLst/>
            <a:rect l="l" t="t" r="r" b="b"/>
            <a:pathLst>
              <a:path w="12188825" h="1590675">
                <a:moveTo>
                  <a:pt x="0" y="1590484"/>
                </a:moveTo>
                <a:lnTo>
                  <a:pt x="0" y="0"/>
                </a:lnTo>
                <a:lnTo>
                  <a:pt x="12188418" y="0"/>
                </a:lnTo>
                <a:lnTo>
                  <a:pt x="12188418" y="1590484"/>
                </a:lnTo>
                <a:lnTo>
                  <a:pt x="0" y="1590484"/>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17775915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Gray A Background">
    <p:bg>
      <p:bgPr>
        <a:solidFill>
          <a:schemeClr val="tx2">
            <a:lumMod val="10000"/>
            <a:lumOff val="90000"/>
          </a:schemeClr>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CA0A6BC8-9E99-6E38-3090-86D20A362A0E}"/>
              </a:ext>
            </a:extLst>
          </p:cNvPr>
          <p:cNvPicPr>
            <a:picLocks noChangeAspect="1"/>
          </p:cNvPicPr>
          <p:nvPr userDrawn="1"/>
        </p:nvPicPr>
        <p:blipFill rotWithShape="1">
          <a:blip>
            <a:alphaModFix amt="30000"/>
            <a:extLst>
              <a:ext uri="{96DAC541-7B7A-43D3-8B79-37D633B846F1}">
                <asvg:svgBlip xmlns:asvg="http://schemas.microsoft.com/office/drawing/2016/SVG/main" r:embed="rId2"/>
              </a:ext>
            </a:extLst>
          </a:blip>
          <a:srcRect t="24316" r="18761" b="20587"/>
          <a:stretch/>
        </p:blipFill>
        <p:spPr>
          <a:xfrm>
            <a:off x="5869172" y="1"/>
            <a:ext cx="6322827" cy="6858000"/>
          </a:xfrm>
          <a:prstGeom prst="rect">
            <a:avLst/>
          </a:prstGeom>
        </p:spPr>
      </p:pic>
    </p:spTree>
    <p:extLst>
      <p:ext uri="{BB962C8B-B14F-4D97-AF65-F5344CB8AC3E}">
        <p14:creationId xmlns:p14="http://schemas.microsoft.com/office/powerpoint/2010/main" val="1264043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Gray Contact">
    <p:bg>
      <p:bgPr>
        <a:solidFill>
          <a:schemeClr val="tx2">
            <a:lumMod val="10000"/>
            <a:lumOff val="90000"/>
          </a:schemeClr>
        </a:solidFill>
        <a:effectLst/>
      </p:bgPr>
    </p:bg>
    <p:spTree>
      <p:nvGrpSpPr>
        <p:cNvPr id="1" name=""/>
        <p:cNvGrpSpPr/>
        <p:nvPr/>
      </p:nvGrpSpPr>
      <p:grpSpPr>
        <a:xfrm>
          <a:off x="0" y="0"/>
          <a:ext cx="0" cy="0"/>
          <a:chOff x="0" y="0"/>
          <a:chExt cx="0" cy="0"/>
        </a:xfrm>
      </p:grpSpPr>
      <p:pic>
        <p:nvPicPr>
          <p:cNvPr id="7" name="Picture 6" descr="A picture containing drawing&#10;&#10;Description automatically generated">
            <a:extLst>
              <a:ext uri="{FF2B5EF4-FFF2-40B4-BE49-F238E27FC236}">
                <a16:creationId xmlns:a16="http://schemas.microsoft.com/office/drawing/2014/main" id="{089F171C-4EC3-8F4E-92E9-8D30E47D0C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775891" y="6288776"/>
            <a:ext cx="269035" cy="432699"/>
          </a:xfrm>
          <a:prstGeom prst="rect">
            <a:avLst/>
          </a:prstGeom>
        </p:spPr>
      </p:pic>
      <p:sp>
        <p:nvSpPr>
          <p:cNvPr id="2" name="TextBox 1">
            <a:extLst>
              <a:ext uri="{FF2B5EF4-FFF2-40B4-BE49-F238E27FC236}">
                <a16:creationId xmlns:a16="http://schemas.microsoft.com/office/drawing/2014/main" id="{ABB5FBFB-8D0D-D354-9682-9807B1C2F40A}"/>
              </a:ext>
            </a:extLst>
          </p:cNvPr>
          <p:cNvSpPr txBox="1"/>
          <p:nvPr userDrawn="1"/>
        </p:nvSpPr>
        <p:spPr>
          <a:xfrm>
            <a:off x="3436593" y="3536394"/>
            <a:ext cx="5318811" cy="3113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rPr>
              <a:t>adapt.com.au    |   hello@adapt.com.au   |   +61 (2) 9435 3535 </a:t>
            </a:r>
            <a:endParaRPr kumimoji="0" lang="en-US"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endParaRPr>
          </a:p>
        </p:txBody>
      </p:sp>
      <p:pic>
        <p:nvPicPr>
          <p:cNvPr id="3" name="Picture 2" descr="A picture containing logo&#10;&#10;Description automatically generated">
            <a:extLst>
              <a:ext uri="{FF2B5EF4-FFF2-40B4-BE49-F238E27FC236}">
                <a16:creationId xmlns:a16="http://schemas.microsoft.com/office/drawing/2014/main" id="{F025BBB4-6AAA-3DEC-FCB4-2F67A8F5CFB2}"/>
              </a:ext>
            </a:extLst>
          </p:cNvPr>
          <p:cNvPicPr>
            <a:picLocks noChangeAspect="1"/>
          </p:cNvPicPr>
          <p:nvPr userDrawn="1"/>
        </p:nvPicPr>
        <p:blipFill>
          <a:blip r:embed="rId3"/>
          <a:stretch>
            <a:fillRect/>
          </a:stretch>
        </p:blipFill>
        <p:spPr>
          <a:xfrm>
            <a:off x="5382183" y="2894115"/>
            <a:ext cx="1427630" cy="347200"/>
          </a:xfrm>
          <a:prstGeom prst="rect">
            <a:avLst/>
          </a:prstGeom>
        </p:spPr>
      </p:pic>
    </p:spTree>
    <p:extLst>
      <p:ext uri="{BB962C8B-B14F-4D97-AF65-F5344CB8AC3E}">
        <p14:creationId xmlns:p14="http://schemas.microsoft.com/office/powerpoint/2010/main" val="35401886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act-Black">
    <p:bg>
      <p:bgPr>
        <a:solidFill>
          <a:schemeClr val="tx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1A6C6664-D097-5F70-0D59-BCD0C56938D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382184" y="2889255"/>
            <a:ext cx="1427630" cy="345141"/>
          </a:xfrm>
          <a:prstGeom prst="rect">
            <a:avLst/>
          </a:prstGeom>
        </p:spPr>
      </p:pic>
      <p:sp>
        <p:nvSpPr>
          <p:cNvPr id="11" name="TextBox 10">
            <a:extLst>
              <a:ext uri="{FF2B5EF4-FFF2-40B4-BE49-F238E27FC236}">
                <a16:creationId xmlns:a16="http://schemas.microsoft.com/office/drawing/2014/main" id="{1F1797BA-02C3-294E-9307-4E4954D0B9AB}"/>
              </a:ext>
            </a:extLst>
          </p:cNvPr>
          <p:cNvSpPr txBox="1"/>
          <p:nvPr userDrawn="1"/>
        </p:nvSpPr>
        <p:spPr>
          <a:xfrm>
            <a:off x="3436593" y="3536394"/>
            <a:ext cx="5318811" cy="3113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050" b="0" i="0" u="none" strike="noStrike" kern="1200" cap="none" spc="0" normalizeH="0" baseline="0" noProof="0">
                <a:ln>
                  <a:noFill/>
                </a:ln>
                <a:solidFill>
                  <a:schemeClr val="bg1"/>
                </a:solidFill>
                <a:effectLst/>
                <a:uLnTx/>
                <a:uFillTx/>
                <a:latin typeface="Helvetica Light" panose="020B0403020202020204" pitchFamily="34" charset="0"/>
                <a:ea typeface="+mn-ea"/>
                <a:cs typeface="+mn-cs"/>
              </a:rPr>
              <a:t>adapt.com.au    |   hello@adapt.com.au   |   +61 (2) 9435 3535 </a:t>
            </a:r>
            <a:endParaRPr kumimoji="0" lang="en-US" sz="1050" b="0" i="0" u="none" strike="noStrike" kern="1200" cap="none" spc="0" normalizeH="0" baseline="0" noProof="0">
              <a:ln>
                <a:noFill/>
              </a:ln>
              <a:solidFill>
                <a:schemeClr val="bg1"/>
              </a:solidFill>
              <a:effectLst/>
              <a:uLnTx/>
              <a:uFillTx/>
              <a:latin typeface="Helvetica Light" panose="020B0403020202020204" pitchFamily="34" charset="0"/>
              <a:ea typeface="+mn-ea"/>
              <a:cs typeface="+mn-cs"/>
            </a:endParaRPr>
          </a:p>
        </p:txBody>
      </p:sp>
      <p:sp>
        <p:nvSpPr>
          <p:cNvPr id="13" name="Rectangle 12">
            <a:hlinkClick r:id="rId3"/>
            <a:extLst>
              <a:ext uri="{FF2B5EF4-FFF2-40B4-BE49-F238E27FC236}">
                <a16:creationId xmlns:a16="http://schemas.microsoft.com/office/drawing/2014/main" id="{94620284-A83B-9B4B-90E9-45F13E40290D}"/>
              </a:ext>
            </a:extLst>
          </p:cNvPr>
          <p:cNvSpPr/>
          <p:nvPr userDrawn="1"/>
        </p:nvSpPr>
        <p:spPr>
          <a:xfrm>
            <a:off x="4204010" y="3693976"/>
            <a:ext cx="870612" cy="1166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4"/>
            <a:extLst>
              <a:ext uri="{FF2B5EF4-FFF2-40B4-BE49-F238E27FC236}">
                <a16:creationId xmlns:a16="http://schemas.microsoft.com/office/drawing/2014/main" id="{15C3CFD0-9987-6B4B-8F5D-34D52775C01B}"/>
              </a:ext>
            </a:extLst>
          </p:cNvPr>
          <p:cNvSpPr/>
          <p:nvPr userDrawn="1"/>
        </p:nvSpPr>
        <p:spPr>
          <a:xfrm>
            <a:off x="5307980" y="3709931"/>
            <a:ext cx="1243374" cy="937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3"/>
            <a:extLst>
              <a:ext uri="{FF2B5EF4-FFF2-40B4-BE49-F238E27FC236}">
                <a16:creationId xmlns:a16="http://schemas.microsoft.com/office/drawing/2014/main" id="{EDEDC1E4-70A7-8F4F-A758-E06AC7B199DE}"/>
              </a:ext>
            </a:extLst>
          </p:cNvPr>
          <p:cNvSpPr/>
          <p:nvPr userDrawn="1"/>
        </p:nvSpPr>
        <p:spPr>
          <a:xfrm>
            <a:off x="5386038" y="2921899"/>
            <a:ext cx="1510061" cy="311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899105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_WHITE ADAPT">
    <p:spTree>
      <p:nvGrpSpPr>
        <p:cNvPr id="1" name=""/>
        <p:cNvGrpSpPr/>
        <p:nvPr/>
      </p:nvGrpSpPr>
      <p:grpSpPr>
        <a:xfrm>
          <a:off x="0" y="0"/>
          <a:ext cx="0" cy="0"/>
          <a:chOff x="0" y="0"/>
          <a:chExt cx="0" cy="0"/>
        </a:xfrm>
      </p:grpSpPr>
      <p:pic>
        <p:nvPicPr>
          <p:cNvPr id="2" name="Picture 1" descr="A picture containing logo&#10;&#10;Description automatically generated">
            <a:extLst>
              <a:ext uri="{FF2B5EF4-FFF2-40B4-BE49-F238E27FC236}">
                <a16:creationId xmlns:a16="http://schemas.microsoft.com/office/drawing/2014/main" id="{AE6B5283-282F-DC1F-9511-8D081556E414}"/>
              </a:ext>
            </a:extLst>
          </p:cNvPr>
          <p:cNvPicPr>
            <a:picLocks noChangeAspect="1"/>
          </p:cNvPicPr>
          <p:nvPr userDrawn="1"/>
        </p:nvPicPr>
        <p:blipFill>
          <a:blip r:embed="rId2"/>
          <a:stretch>
            <a:fillRect/>
          </a:stretch>
        </p:blipFill>
        <p:spPr>
          <a:xfrm>
            <a:off x="10963223" y="244358"/>
            <a:ext cx="910019" cy="221316"/>
          </a:xfrm>
          <a:prstGeom prst="rect">
            <a:avLst/>
          </a:prstGeom>
        </p:spPr>
      </p:pic>
      <p:cxnSp>
        <p:nvCxnSpPr>
          <p:cNvPr id="3" name="Straight Connector 2">
            <a:extLst>
              <a:ext uri="{FF2B5EF4-FFF2-40B4-BE49-F238E27FC236}">
                <a16:creationId xmlns:a16="http://schemas.microsoft.com/office/drawing/2014/main" id="{99CABAB0-3815-6795-59F2-D2486BD31E3A}"/>
              </a:ext>
            </a:extLst>
          </p:cNvPr>
          <p:cNvCxnSpPr>
            <a:cxnSpLocks/>
          </p:cNvCxnSpPr>
          <p:nvPr userDrawn="1"/>
        </p:nvCxnSpPr>
        <p:spPr>
          <a:xfrm>
            <a:off x="328246" y="701172"/>
            <a:ext cx="1153550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54478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ADAPT PM Cov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99CF9FD-7BC6-7F8B-3670-A53D771EF53C}"/>
              </a:ext>
            </a:extLst>
          </p:cNvPr>
          <p:cNvPicPr>
            <a:picLocks noChangeAspect="1"/>
          </p:cNvPicPr>
          <p:nvPr userDrawn="1"/>
        </p:nvPicPr>
        <p:blipFill>
          <a:blip r:embed="rId2">
            <a:extLst>
              <a:ext uri="{28A0092B-C50C-407E-A947-70E740481C1C}">
                <a14:useLocalDpi xmlns:a14="http://schemas.microsoft.com/office/drawing/2010/main" val="0"/>
              </a:ext>
            </a:extLst>
          </a:blip>
          <a:srcRect t="14935" b="14935"/>
          <a:stretch/>
        </p:blipFill>
        <p:spPr>
          <a:xfrm>
            <a:off x="0" y="-1"/>
            <a:ext cx="12192000" cy="4099855"/>
          </a:xfrm>
          <a:prstGeom prst="rect">
            <a:avLst/>
          </a:prstGeom>
        </p:spPr>
      </p:pic>
      <p:sp>
        <p:nvSpPr>
          <p:cNvPr id="3" name="Rectangle 2">
            <a:extLst>
              <a:ext uri="{FF2B5EF4-FFF2-40B4-BE49-F238E27FC236}">
                <a16:creationId xmlns:a16="http://schemas.microsoft.com/office/drawing/2014/main" id="{02B4F1BA-A488-4793-5C8B-CC4C8F0C22CD}"/>
              </a:ext>
            </a:extLst>
          </p:cNvPr>
          <p:cNvSpPr/>
          <p:nvPr userDrawn="1"/>
        </p:nvSpPr>
        <p:spPr>
          <a:xfrm flipV="1">
            <a:off x="0" y="2997000"/>
            <a:ext cx="12192000" cy="288000"/>
          </a:xfrm>
          <a:prstGeom prst="rect">
            <a:avLst/>
          </a:prstGeom>
          <a:gradFill>
            <a:gsLst>
              <a:gs pos="0">
                <a:schemeClr val="tx1">
                  <a:alpha val="25000"/>
                </a:schemeClr>
              </a:gs>
              <a:gs pos="100000">
                <a:schemeClr val="tx1">
                  <a:alpha val="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5FFD5208-CFF4-DE68-3BB7-1B0AFFF441D4}"/>
              </a:ext>
            </a:extLst>
          </p:cNvPr>
          <p:cNvSpPr/>
          <p:nvPr userDrawn="1"/>
        </p:nvSpPr>
        <p:spPr>
          <a:xfrm>
            <a:off x="0" y="3284999"/>
            <a:ext cx="12192000" cy="357299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1756891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DAPT PM Cover Sectio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B0DB06B-443B-8890-5172-519FF8802C0A}"/>
              </a:ext>
            </a:extLst>
          </p:cNvPr>
          <p:cNvPicPr>
            <a:picLocks noChangeAspect="1"/>
          </p:cNvPicPr>
          <p:nvPr userDrawn="1"/>
        </p:nvPicPr>
        <p:blipFill>
          <a:blip r:embed="rId2">
            <a:extLst>
              <a:ext uri="{28A0092B-C50C-407E-A947-70E740481C1C}">
                <a14:useLocalDpi xmlns:a14="http://schemas.microsoft.com/office/drawing/2010/main" val="0"/>
              </a:ext>
            </a:extLst>
          </a:blip>
          <a:srcRect l="56571" r="14903" b="14521"/>
          <a:stretch>
            <a:fillRect/>
          </a:stretch>
        </p:blipFill>
        <p:spPr>
          <a:xfrm>
            <a:off x="7419108" y="0"/>
            <a:ext cx="4772891" cy="6857995"/>
          </a:xfrm>
          <a:prstGeom prst="rect">
            <a:avLst/>
          </a:prstGeom>
        </p:spPr>
      </p:pic>
      <p:sp>
        <p:nvSpPr>
          <p:cNvPr id="3" name="Rectangle 2">
            <a:extLst>
              <a:ext uri="{FF2B5EF4-FFF2-40B4-BE49-F238E27FC236}">
                <a16:creationId xmlns:a16="http://schemas.microsoft.com/office/drawing/2014/main" id="{4B13EC72-DA2B-6EA6-D9AB-3B233EED5504}"/>
              </a:ext>
            </a:extLst>
          </p:cNvPr>
          <p:cNvSpPr/>
          <p:nvPr userDrawn="1"/>
        </p:nvSpPr>
        <p:spPr>
          <a:xfrm>
            <a:off x="1" y="-5"/>
            <a:ext cx="8640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Rectangle 3">
            <a:extLst>
              <a:ext uri="{FF2B5EF4-FFF2-40B4-BE49-F238E27FC236}">
                <a16:creationId xmlns:a16="http://schemas.microsoft.com/office/drawing/2014/main" id="{E87183F2-C5AE-BD17-12B2-7C678C655F1A}"/>
              </a:ext>
            </a:extLst>
          </p:cNvPr>
          <p:cNvSpPr/>
          <p:nvPr userDrawn="1"/>
        </p:nvSpPr>
        <p:spPr>
          <a:xfrm rot="5400000" flipV="1">
            <a:off x="5354988" y="3285000"/>
            <a:ext cx="6858005" cy="288000"/>
          </a:xfrm>
          <a:prstGeom prst="rect">
            <a:avLst/>
          </a:prstGeom>
          <a:gradFill>
            <a:gsLst>
              <a:gs pos="0">
                <a:schemeClr val="tx1">
                  <a:alpha val="25000"/>
                </a:schemeClr>
              </a:gs>
              <a:gs pos="100000">
                <a:schemeClr val="tx1">
                  <a:alpha val="0"/>
                </a:schemeClr>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3964842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Slide_WHIT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BC8C511-13E3-1F3D-D739-54F00CB346DF}"/>
              </a:ext>
            </a:extLst>
          </p:cNvPr>
          <p:cNvCxnSpPr>
            <a:cxnSpLocks/>
          </p:cNvCxnSpPr>
          <p:nvPr userDrawn="1"/>
        </p:nvCxnSpPr>
        <p:spPr>
          <a:xfrm>
            <a:off x="328246" y="701172"/>
            <a:ext cx="11535508"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543EF46-04E7-6AF6-2D75-CEA6CCDA3C5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975415" y="246649"/>
            <a:ext cx="891235" cy="215667"/>
          </a:xfrm>
          <a:prstGeom prst="rect">
            <a:avLst/>
          </a:prstGeom>
        </p:spPr>
      </p:pic>
    </p:spTree>
    <p:extLst>
      <p:ext uri="{BB962C8B-B14F-4D97-AF65-F5344CB8AC3E}">
        <p14:creationId xmlns:p14="http://schemas.microsoft.com/office/powerpoint/2010/main" val="129274290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WHITE_A">
    <p:spTree>
      <p:nvGrpSpPr>
        <p:cNvPr id="1" name=""/>
        <p:cNvGrpSpPr/>
        <p:nvPr/>
      </p:nvGrpSpPr>
      <p:grpSpPr>
        <a:xfrm>
          <a:off x="0" y="0"/>
          <a:ext cx="0" cy="0"/>
          <a:chOff x="0" y="0"/>
          <a:chExt cx="0" cy="0"/>
        </a:xfrm>
      </p:grpSpPr>
      <p:pic>
        <p:nvPicPr>
          <p:cNvPr id="5" name="Picture 4" descr="A picture containing drawing&#10;&#10;Description automatically generated">
            <a:extLst>
              <a:ext uri="{FF2B5EF4-FFF2-40B4-BE49-F238E27FC236}">
                <a16:creationId xmlns:a16="http://schemas.microsoft.com/office/drawing/2014/main" id="{F3CEE6D4-1935-6D49-82F9-C2222109F933}"/>
              </a:ext>
            </a:extLst>
          </p:cNvPr>
          <p:cNvPicPr>
            <a:picLocks noChangeAspect="1"/>
          </p:cNvPicPr>
          <p:nvPr userDrawn="1"/>
        </p:nvPicPr>
        <p:blipFill>
          <a:blip r:embed="rId2"/>
          <a:stretch>
            <a:fillRect/>
          </a:stretch>
        </p:blipFill>
        <p:spPr>
          <a:xfrm>
            <a:off x="11775891" y="6288776"/>
            <a:ext cx="269035" cy="432699"/>
          </a:xfrm>
          <a:prstGeom prst="rect">
            <a:avLst/>
          </a:prstGeom>
        </p:spPr>
      </p:pic>
    </p:spTree>
    <p:extLst>
      <p:ext uri="{BB962C8B-B14F-4D97-AF65-F5344CB8AC3E}">
        <p14:creationId xmlns:p14="http://schemas.microsoft.com/office/powerpoint/2010/main" val="327755911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_WHIT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1892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Slide_BLACK">
    <p:bg>
      <p:bgPr>
        <a:solidFill>
          <a:schemeClr val="accent6">
            <a:lumMod val="10000"/>
          </a:schemeClr>
        </a:solidFill>
        <a:effectLst/>
      </p:bgPr>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6BC8C511-13E3-1F3D-D739-54F00CB346DF}"/>
              </a:ext>
            </a:extLst>
          </p:cNvPr>
          <p:cNvCxnSpPr>
            <a:cxnSpLocks/>
          </p:cNvCxnSpPr>
          <p:nvPr userDrawn="1"/>
        </p:nvCxnSpPr>
        <p:spPr>
          <a:xfrm>
            <a:off x="328246" y="701172"/>
            <a:ext cx="11535508"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descr="A picture containing text, clipart&#10;&#10;Description automatically generated">
            <a:extLst>
              <a:ext uri="{FF2B5EF4-FFF2-40B4-BE49-F238E27FC236}">
                <a16:creationId xmlns:a16="http://schemas.microsoft.com/office/drawing/2014/main" id="{6543EF46-04E7-6AF6-2D75-CEA6CCDA3C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75415" y="246109"/>
            <a:ext cx="891235" cy="216748"/>
          </a:xfrm>
          <a:prstGeom prst="rect">
            <a:avLst/>
          </a:prstGeom>
        </p:spPr>
      </p:pic>
    </p:spTree>
    <p:extLst>
      <p:ext uri="{BB962C8B-B14F-4D97-AF65-F5344CB8AC3E}">
        <p14:creationId xmlns:p14="http://schemas.microsoft.com/office/powerpoint/2010/main" val="18442347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LACK_A">
    <p:bg>
      <p:bgPr>
        <a:solidFill>
          <a:schemeClr val="accent6">
            <a:lumMod val="10000"/>
          </a:schemeClr>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DAF9974-07D9-7F78-1870-22D1777E972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777012" y="6288776"/>
            <a:ext cx="266793" cy="432699"/>
          </a:xfrm>
          <a:prstGeom prst="rect">
            <a:avLst/>
          </a:prstGeom>
        </p:spPr>
      </p:pic>
    </p:spTree>
    <p:extLst>
      <p:ext uri="{BB962C8B-B14F-4D97-AF65-F5344CB8AC3E}">
        <p14:creationId xmlns:p14="http://schemas.microsoft.com/office/powerpoint/2010/main" val="23416344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lank_BLACK">
    <p:bg>
      <p:bgPr>
        <a:solidFill>
          <a:schemeClr val="accent6">
            <a:lumMod val="1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33731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RED Line_A">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E39309F-47DF-394C-9F92-75A6A51FC91A}"/>
              </a:ext>
            </a:extLst>
          </p:cNvPr>
          <p:cNvSpPr/>
          <p:nvPr userDrawn="1"/>
        </p:nvSpPr>
        <p:spPr>
          <a:xfrm rot="5400000">
            <a:off x="-3276600" y="3276600"/>
            <a:ext cx="6858000" cy="30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pic>
        <p:nvPicPr>
          <p:cNvPr id="4" name="Picture 3" descr="A picture containing drawing&#10;&#10;Description automatically generated">
            <a:extLst>
              <a:ext uri="{FF2B5EF4-FFF2-40B4-BE49-F238E27FC236}">
                <a16:creationId xmlns:a16="http://schemas.microsoft.com/office/drawing/2014/main" id="{EB63E9D7-F272-6287-34FA-39A37A533A8A}"/>
              </a:ext>
            </a:extLst>
          </p:cNvPr>
          <p:cNvPicPr>
            <a:picLocks noChangeAspect="1"/>
          </p:cNvPicPr>
          <p:nvPr userDrawn="1"/>
        </p:nvPicPr>
        <p:blipFill>
          <a:blip r:embed="rId2"/>
          <a:stretch>
            <a:fillRect/>
          </a:stretch>
        </p:blipFill>
        <p:spPr>
          <a:xfrm>
            <a:off x="11775891" y="6288776"/>
            <a:ext cx="269035" cy="432699"/>
          </a:xfrm>
          <a:prstGeom prst="rect">
            <a:avLst/>
          </a:prstGeom>
        </p:spPr>
      </p:pic>
    </p:spTree>
    <p:extLst>
      <p:ext uri="{BB962C8B-B14F-4D97-AF65-F5344CB8AC3E}">
        <p14:creationId xmlns:p14="http://schemas.microsoft.com/office/powerpoint/2010/main" val="412370107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RED Line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EE73387-01F1-F395-612A-DA488D756D56}"/>
              </a:ext>
            </a:extLst>
          </p:cNvPr>
          <p:cNvSpPr/>
          <p:nvPr userDrawn="1"/>
        </p:nvSpPr>
        <p:spPr>
          <a:xfrm rot="5400000">
            <a:off x="-3276600" y="3276600"/>
            <a:ext cx="6858000" cy="304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extLst>
      <p:ext uri="{BB962C8B-B14F-4D97-AF65-F5344CB8AC3E}">
        <p14:creationId xmlns:p14="http://schemas.microsoft.com/office/powerpoint/2010/main" val="14761715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6" name="Picture 5" descr="A white letter a with a black background&#10;&#10;Description automatically generated">
            <a:extLst>
              <a:ext uri="{FF2B5EF4-FFF2-40B4-BE49-F238E27FC236}">
                <a16:creationId xmlns:a16="http://schemas.microsoft.com/office/drawing/2014/main" id="{9A14A3A5-FB67-4E8D-7857-B55180CC52A9}"/>
              </a:ext>
            </a:extLst>
          </p:cNvPr>
          <p:cNvPicPr>
            <a:picLocks noChangeAspect="1"/>
          </p:cNvPicPr>
          <p:nvPr userDrawn="1"/>
        </p:nvPicPr>
        <p:blipFill rotWithShape="1">
          <a:blip r:embed="rId2">
            <a:alphaModFix amt="70000"/>
            <a:extLst>
              <a:ext uri="{28A0092B-C50C-407E-A947-70E740481C1C}">
                <a14:useLocalDpi xmlns:a14="http://schemas.microsoft.com/office/drawing/2010/main" val="0"/>
              </a:ext>
            </a:extLst>
          </a:blip>
          <a:srcRect t="5336" r="6927" b="2416"/>
          <a:stretch/>
        </p:blipFill>
        <p:spPr>
          <a:xfrm>
            <a:off x="6685613" y="0"/>
            <a:ext cx="5506387" cy="6858000"/>
          </a:xfrm>
          <a:prstGeom prst="rect">
            <a:avLst/>
          </a:prstGeom>
        </p:spPr>
      </p:pic>
      <p:grpSp>
        <p:nvGrpSpPr>
          <p:cNvPr id="7" name="Group 6">
            <a:extLst>
              <a:ext uri="{FF2B5EF4-FFF2-40B4-BE49-F238E27FC236}">
                <a16:creationId xmlns:a16="http://schemas.microsoft.com/office/drawing/2014/main" id="{0CE4C156-5B18-9160-A74F-3B6067E9E87A}"/>
              </a:ext>
            </a:extLst>
          </p:cNvPr>
          <p:cNvGrpSpPr/>
          <p:nvPr userDrawn="1"/>
        </p:nvGrpSpPr>
        <p:grpSpPr>
          <a:xfrm>
            <a:off x="1083907" y="6062651"/>
            <a:ext cx="2668365" cy="226977"/>
            <a:chOff x="712794" y="6196131"/>
            <a:chExt cx="3390094" cy="288369"/>
          </a:xfrm>
        </p:grpSpPr>
        <p:pic>
          <p:nvPicPr>
            <p:cNvPr id="8" name="Graphic 7">
              <a:extLst>
                <a:ext uri="{FF2B5EF4-FFF2-40B4-BE49-F238E27FC236}">
                  <a16:creationId xmlns:a16="http://schemas.microsoft.com/office/drawing/2014/main" id="{93E5ED21-6943-C975-7A5A-1C33AE51D2A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2794" y="6196131"/>
              <a:ext cx="164237" cy="288369"/>
            </a:xfrm>
            <a:prstGeom prst="rect">
              <a:avLst/>
            </a:prstGeom>
          </p:spPr>
        </p:pic>
        <p:pic>
          <p:nvPicPr>
            <p:cNvPr id="9" name="Graphic 8">
              <a:extLst>
                <a:ext uri="{FF2B5EF4-FFF2-40B4-BE49-F238E27FC236}">
                  <a16:creationId xmlns:a16="http://schemas.microsoft.com/office/drawing/2014/main" id="{BEF8C383-76BC-ADF4-DB3D-81C6185027A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8056" y="6254584"/>
              <a:ext cx="3044832" cy="165803"/>
            </a:xfrm>
            <a:prstGeom prst="rect">
              <a:avLst/>
            </a:prstGeom>
          </p:spPr>
        </p:pic>
      </p:grpSp>
      <p:sp>
        <p:nvSpPr>
          <p:cNvPr id="12" name="Rectangle 11">
            <a:extLst>
              <a:ext uri="{FF2B5EF4-FFF2-40B4-BE49-F238E27FC236}">
                <a16:creationId xmlns:a16="http://schemas.microsoft.com/office/drawing/2014/main" id="{1B23F305-C432-D9EB-B99E-463FCF64E592}"/>
              </a:ext>
            </a:extLst>
          </p:cNvPr>
          <p:cNvSpPr/>
          <p:nvPr userDrawn="1"/>
        </p:nvSpPr>
        <p:spPr>
          <a:xfrm>
            <a:off x="0" y="0"/>
            <a:ext cx="293499" cy="6858000"/>
          </a:xfrm>
          <a:prstGeom prst="rect">
            <a:avLst/>
          </a:prstGeom>
          <a:solidFill>
            <a:srgbClr val="E853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858630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HEADER_Cover">
    <p:spTree>
      <p:nvGrpSpPr>
        <p:cNvPr id="1" name=""/>
        <p:cNvGrpSpPr/>
        <p:nvPr/>
      </p:nvGrpSpPr>
      <p:grpSpPr>
        <a:xfrm>
          <a:off x="0" y="0"/>
          <a:ext cx="0" cy="0"/>
          <a:chOff x="0" y="0"/>
          <a:chExt cx="0" cy="0"/>
        </a:xfrm>
      </p:grpSpPr>
      <p:sp>
        <p:nvSpPr>
          <p:cNvPr id="8" name="bg object 17">
            <a:extLst>
              <a:ext uri="{FF2B5EF4-FFF2-40B4-BE49-F238E27FC236}">
                <a16:creationId xmlns:a16="http://schemas.microsoft.com/office/drawing/2014/main" id="{490AC433-DC3D-1FD2-2F83-F559E72D80B5}"/>
              </a:ext>
            </a:extLst>
          </p:cNvPr>
          <p:cNvSpPr/>
          <p:nvPr userDrawn="1"/>
        </p:nvSpPr>
        <p:spPr>
          <a:xfrm>
            <a:off x="0" y="0"/>
            <a:ext cx="12188825" cy="1590675"/>
          </a:xfrm>
          <a:custGeom>
            <a:avLst/>
            <a:gdLst/>
            <a:ahLst/>
            <a:cxnLst/>
            <a:rect l="l" t="t" r="r" b="b"/>
            <a:pathLst>
              <a:path w="12188825" h="1590675">
                <a:moveTo>
                  <a:pt x="0" y="1590484"/>
                </a:moveTo>
                <a:lnTo>
                  <a:pt x="0" y="0"/>
                </a:lnTo>
                <a:lnTo>
                  <a:pt x="12188418" y="0"/>
                </a:lnTo>
                <a:lnTo>
                  <a:pt x="12188418" y="1590484"/>
                </a:lnTo>
                <a:lnTo>
                  <a:pt x="0" y="1590484"/>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393476965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OLD_A Cover">
    <p:bg>
      <p:bgPr>
        <a:solidFill>
          <a:schemeClr val="accent6"/>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C07CCF91-552E-4530-A8DE-432166D80762}"/>
              </a:ext>
            </a:extLst>
          </p:cNvPr>
          <p:cNvPicPr>
            <a:picLocks noChangeAspect="1"/>
          </p:cNvPicPr>
          <p:nvPr userDrawn="1"/>
        </p:nvPicPr>
        <p:blipFill rotWithShape="1">
          <a:blip>
            <a:alphaModFix amt="30000"/>
            <a:extLst>
              <a:ext uri="{96DAC541-7B7A-43D3-8B79-37D633B846F1}">
                <asvg:svgBlip xmlns:asvg="http://schemas.microsoft.com/office/drawing/2016/SVG/main" r:embed="rId2"/>
              </a:ext>
            </a:extLst>
          </a:blip>
          <a:srcRect t="24316" r="18761" b="20587"/>
          <a:stretch/>
        </p:blipFill>
        <p:spPr>
          <a:xfrm>
            <a:off x="5869172" y="1"/>
            <a:ext cx="6322827" cy="6858000"/>
          </a:xfrm>
          <a:prstGeom prst="rect">
            <a:avLst/>
          </a:prstGeom>
        </p:spPr>
      </p:pic>
      <p:sp>
        <p:nvSpPr>
          <p:cNvPr id="4" name="Rectangle 3">
            <a:extLst>
              <a:ext uri="{FF2B5EF4-FFF2-40B4-BE49-F238E27FC236}">
                <a16:creationId xmlns:a16="http://schemas.microsoft.com/office/drawing/2014/main" id="{792380EA-0317-41DD-8F50-D948FBDB08AF}"/>
              </a:ext>
            </a:extLst>
          </p:cNvPr>
          <p:cNvSpPr/>
          <p:nvPr userDrawn="1"/>
        </p:nvSpPr>
        <p:spPr>
          <a:xfrm>
            <a:off x="0" y="5689601"/>
            <a:ext cx="12191999" cy="1168400"/>
          </a:xfrm>
          <a:prstGeom prst="rect">
            <a:avLst/>
          </a:prstGeom>
          <a:gradFill>
            <a:gsLst>
              <a:gs pos="0">
                <a:schemeClr val="bg2">
                  <a:alpha val="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01859836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OLD_ADAPT Contact">
    <p:bg>
      <p:bgPr>
        <a:solidFill>
          <a:schemeClr val="accent6"/>
        </a:solidFill>
        <a:effectLst/>
      </p:bgPr>
    </p:bg>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1F1797BA-02C3-294E-9307-4E4954D0B9AB}"/>
              </a:ext>
            </a:extLst>
          </p:cNvPr>
          <p:cNvSpPr txBox="1"/>
          <p:nvPr userDrawn="1"/>
        </p:nvSpPr>
        <p:spPr>
          <a:xfrm>
            <a:off x="3436593" y="3536394"/>
            <a:ext cx="5318811" cy="31130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AU"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rPr>
              <a:t>adapt.com.au    |   hello@adapt.com.au   |   +61 (2) 9435 3535 </a:t>
            </a:r>
            <a:endParaRPr kumimoji="0" lang="en-US" sz="1050" b="0" i="0" u="none" strike="noStrike" kern="1200" cap="none" spc="0" normalizeH="0" baseline="0" noProof="0">
              <a:ln>
                <a:noFill/>
              </a:ln>
              <a:solidFill>
                <a:schemeClr val="tx1"/>
              </a:solidFill>
              <a:effectLst/>
              <a:uLnTx/>
              <a:uFillTx/>
              <a:latin typeface="Helvetica Light" panose="020B0403020202020204" pitchFamily="34" charset="0"/>
              <a:ea typeface="+mn-ea"/>
              <a:cs typeface="+mn-cs"/>
            </a:endParaRPr>
          </a:p>
        </p:txBody>
      </p:sp>
      <p:sp>
        <p:nvSpPr>
          <p:cNvPr id="13" name="Rectangle 12">
            <a:hlinkClick r:id="rId2"/>
            <a:extLst>
              <a:ext uri="{FF2B5EF4-FFF2-40B4-BE49-F238E27FC236}">
                <a16:creationId xmlns:a16="http://schemas.microsoft.com/office/drawing/2014/main" id="{94620284-A83B-9B4B-90E9-45F13E40290D}"/>
              </a:ext>
            </a:extLst>
          </p:cNvPr>
          <p:cNvSpPr/>
          <p:nvPr userDrawn="1"/>
        </p:nvSpPr>
        <p:spPr>
          <a:xfrm>
            <a:off x="4204010" y="3693976"/>
            <a:ext cx="870612" cy="1166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hlinkClick r:id="rId3"/>
            <a:extLst>
              <a:ext uri="{FF2B5EF4-FFF2-40B4-BE49-F238E27FC236}">
                <a16:creationId xmlns:a16="http://schemas.microsoft.com/office/drawing/2014/main" id="{15C3CFD0-9987-6B4B-8F5D-34D52775C01B}"/>
              </a:ext>
            </a:extLst>
          </p:cNvPr>
          <p:cNvSpPr/>
          <p:nvPr userDrawn="1"/>
        </p:nvSpPr>
        <p:spPr>
          <a:xfrm>
            <a:off x="5307980" y="3709931"/>
            <a:ext cx="1243374" cy="937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hlinkClick r:id="rId2"/>
            <a:extLst>
              <a:ext uri="{FF2B5EF4-FFF2-40B4-BE49-F238E27FC236}">
                <a16:creationId xmlns:a16="http://schemas.microsoft.com/office/drawing/2014/main" id="{EDEDC1E4-70A7-8F4F-A758-E06AC7B199DE}"/>
              </a:ext>
            </a:extLst>
          </p:cNvPr>
          <p:cNvSpPr/>
          <p:nvPr userDrawn="1"/>
        </p:nvSpPr>
        <p:spPr>
          <a:xfrm>
            <a:off x="5386038" y="2921899"/>
            <a:ext cx="1510061" cy="31130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A picture containing logo&#10;&#10;Description automatically generated">
            <a:extLst>
              <a:ext uri="{FF2B5EF4-FFF2-40B4-BE49-F238E27FC236}">
                <a16:creationId xmlns:a16="http://schemas.microsoft.com/office/drawing/2014/main" id="{D21270FA-30E7-1E4C-9FBE-D95D27046CDD}"/>
              </a:ext>
            </a:extLst>
          </p:cNvPr>
          <p:cNvPicPr>
            <a:picLocks noChangeAspect="1"/>
          </p:cNvPicPr>
          <p:nvPr userDrawn="1"/>
        </p:nvPicPr>
        <p:blipFill>
          <a:blip r:embed="rId4"/>
          <a:stretch>
            <a:fillRect/>
          </a:stretch>
        </p:blipFill>
        <p:spPr>
          <a:xfrm>
            <a:off x="5382183" y="2894115"/>
            <a:ext cx="1427630" cy="347200"/>
          </a:xfrm>
          <a:prstGeom prst="rect">
            <a:avLst/>
          </a:prstGeom>
        </p:spPr>
      </p:pic>
      <p:pic>
        <p:nvPicPr>
          <p:cNvPr id="12" name="Graphic 11">
            <a:extLst>
              <a:ext uri="{FF2B5EF4-FFF2-40B4-BE49-F238E27FC236}">
                <a16:creationId xmlns:a16="http://schemas.microsoft.com/office/drawing/2014/main" id="{5DEC55C3-5A35-4ECE-8D11-95B0C41D811D}"/>
              </a:ext>
            </a:extLst>
          </p:cNvPr>
          <p:cNvPicPr>
            <a:picLocks noChangeAspect="1"/>
          </p:cNvPicPr>
          <p:nvPr userDrawn="1"/>
        </p:nvPicPr>
        <p:blipFill rotWithShape="1">
          <a:blip>
            <a:alphaModFix amt="30000"/>
            <a:extLst>
              <a:ext uri="{96DAC541-7B7A-43D3-8B79-37D633B846F1}">
                <asvg:svgBlip xmlns:asvg="http://schemas.microsoft.com/office/drawing/2016/SVG/main" r:embed="rId5"/>
              </a:ext>
            </a:extLst>
          </a:blip>
          <a:srcRect t="24316" r="18761" b="20587"/>
          <a:stretch/>
        </p:blipFill>
        <p:spPr>
          <a:xfrm>
            <a:off x="5869172" y="1"/>
            <a:ext cx="6322827" cy="6858000"/>
          </a:xfrm>
          <a:prstGeom prst="rect">
            <a:avLst/>
          </a:prstGeom>
        </p:spPr>
      </p:pic>
      <p:sp>
        <p:nvSpPr>
          <p:cNvPr id="16" name="Rectangle 15">
            <a:extLst>
              <a:ext uri="{FF2B5EF4-FFF2-40B4-BE49-F238E27FC236}">
                <a16:creationId xmlns:a16="http://schemas.microsoft.com/office/drawing/2014/main" id="{E9DE8F7A-85EF-452E-9B46-C11DCC83142A}"/>
              </a:ext>
            </a:extLst>
          </p:cNvPr>
          <p:cNvSpPr/>
          <p:nvPr userDrawn="1"/>
        </p:nvSpPr>
        <p:spPr>
          <a:xfrm>
            <a:off x="0" y="5689601"/>
            <a:ext cx="12191999" cy="1168400"/>
          </a:xfrm>
          <a:prstGeom prst="rect">
            <a:avLst/>
          </a:prstGeom>
          <a:gradFill>
            <a:gsLst>
              <a:gs pos="0">
                <a:schemeClr val="bg2">
                  <a:alpha val="0"/>
                </a:schemeClr>
              </a:gs>
              <a:gs pos="100000">
                <a:schemeClr val="bg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894915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theme" Target="../theme/theme2.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theme" Target="../theme/theme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967814"/>
      </p:ext>
    </p:extLst>
  </p:cSld>
  <p:clrMap bg1="lt1" tx1="dk1" bg2="lt2" tx2="dk2" accent1="accent1" accent2="accent2" accent3="accent3" accent4="accent4" accent5="accent5" accent6="accent6" hlink="hlink" folHlink="folHlink"/>
  <p:sldLayoutIdLst>
    <p:sldLayoutId id="2147483906" r:id="rId1"/>
    <p:sldLayoutId id="2147483907" r:id="rId2"/>
    <p:sldLayoutId id="2147483908" r:id="rId3"/>
    <p:sldLayoutId id="2147483909" r:id="rId4"/>
    <p:sldLayoutId id="2147483910" r:id="rId5"/>
    <p:sldLayoutId id="2147483911" r:id="rId6"/>
    <p:sldLayoutId id="2147483912" r:id="rId7"/>
    <p:sldLayoutId id="2147483913" r:id="rId8"/>
    <p:sldLayoutId id="2147483914" r:id="rId9"/>
    <p:sldLayoutId id="2147483915" r:id="rId10"/>
    <p:sldLayoutId id="2147483916" r:id="rId11"/>
    <p:sldLayoutId id="2147483917" r:id="rId12"/>
    <p:sldLayoutId id="2147483918" r:id="rId13"/>
    <p:sldLayoutId id="2147483919" r:id="rId14"/>
    <p:sldLayoutId id="2147483920" r:id="rId15"/>
    <p:sldLayoutId id="2147483921" r:id="rId16"/>
    <p:sldLayoutId id="2147483922" r:id="rId17"/>
    <p:sldLayoutId id="2147483923" r:id="rId18"/>
    <p:sldLayoutId id="2147483924" r:id="rId19"/>
    <p:sldLayoutId id="2147483925" r:id="rId20"/>
    <p:sldLayoutId id="2147483926" r:id="rId21"/>
    <p:sldLayoutId id="2147483927" r:id="rId22"/>
    <p:sldLayoutId id="2147483928" r:id="rId2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78263411"/>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848" r:id="rId10"/>
    <p:sldLayoutId id="2147483849" r:id="rId11"/>
    <p:sldLayoutId id="2147483850" r:id="rId12"/>
    <p:sldLayoutId id="2147483851" r:id="rId13"/>
    <p:sldLayoutId id="2147483852" r:id="rId14"/>
    <p:sldLayoutId id="214748385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9906687"/>
      </p:ext>
    </p:extLst>
  </p:cSld>
  <p:clrMap bg1="lt1" tx1="dk1" bg2="lt2" tx2="dk2" accent1="accent1" accent2="accent2" accent3="accent3" accent4="accent4" accent5="accent5" accent6="accent6" hlink="hlink" folHlink="folHlink"/>
  <p:sldLayoutIdLst>
    <p:sldLayoutId id="2147483891" r:id="rId1"/>
    <p:sldLayoutId id="2147483892" r:id="rId2"/>
    <p:sldLayoutId id="2147483893" r:id="rId3"/>
    <p:sldLayoutId id="2147483894" r:id="rId4"/>
    <p:sldLayoutId id="2147483895" r:id="rId5"/>
    <p:sldLayoutId id="2147483896" r:id="rId6"/>
    <p:sldLayoutId id="2147483897" r:id="rId7"/>
    <p:sldLayoutId id="2147483898" r:id="rId8"/>
    <p:sldLayoutId id="2147483899" r:id="rId9"/>
    <p:sldLayoutId id="2147483900" r:id="rId10"/>
    <p:sldLayoutId id="2147483901" r:id="rId11"/>
    <p:sldLayoutId id="2147483902" r:id="rId12"/>
    <p:sldLayoutId id="2147483903" r:id="rId13"/>
    <p:sldLayoutId id="2147483904"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slide" Target="slide16.xml"/><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2" Type="http://schemas.openxmlformats.org/officeDocument/2006/relationships/image" Target="../media/image27.sv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28.sv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9.sv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0.sv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notesSlide" Target="../notesSlides/notesSlide3.xml"/><Relationship Id="rId1" Type="http://schemas.openxmlformats.org/officeDocument/2006/relationships/slideLayout" Target="../slideLayouts/slideLayout41.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2" Type="http://schemas.openxmlformats.org/officeDocument/2006/relationships/image" Target="../media/image33.svg"/><Relationship Id="rId1" Type="http://schemas.openxmlformats.org/officeDocument/2006/relationships/slideLayout" Target="../slideLayouts/slideLayout31.xml"/></Relationships>
</file>

<file path=ppt/slides/_rels/slide22.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png"/><Relationship Id="rId18" Type="http://schemas.openxmlformats.org/officeDocument/2006/relationships/image" Target="../media/image45.png"/><Relationship Id="rId3" Type="http://schemas.openxmlformats.org/officeDocument/2006/relationships/hyperlink" Target="https://research.adapt.com.au/filter-types/market-trend-reports" TargetMode="External"/><Relationship Id="rId7" Type="http://schemas.openxmlformats.org/officeDocument/2006/relationships/image" Target="../media/image34.png"/><Relationship Id="rId12" Type="http://schemas.openxmlformats.org/officeDocument/2006/relationships/image" Target="../media/image39.png"/><Relationship Id="rId17" Type="http://schemas.openxmlformats.org/officeDocument/2006/relationships/image" Target="../media/image44.png"/><Relationship Id="rId2" Type="http://schemas.openxmlformats.org/officeDocument/2006/relationships/hyperlink" Target="mailto:success@adapt.com.au" TargetMode="External"/><Relationship Id="rId16" Type="http://schemas.openxmlformats.org/officeDocument/2006/relationships/image" Target="../media/image43.png"/><Relationship Id="rId1" Type="http://schemas.openxmlformats.org/officeDocument/2006/relationships/slideLayout" Target="../slideLayouts/slideLayout34.xml"/><Relationship Id="rId6" Type="http://schemas.openxmlformats.org/officeDocument/2006/relationships/hyperlink" Target="https://research.adapt.com.au/filter-types/expert-presentations/" TargetMode="External"/><Relationship Id="rId11" Type="http://schemas.openxmlformats.org/officeDocument/2006/relationships/image" Target="../media/image38.png"/><Relationship Id="rId5" Type="http://schemas.openxmlformats.org/officeDocument/2006/relationships/hyperlink" Target="https://research.adapt.com.au/data-insights/" TargetMode="External"/><Relationship Id="rId15" Type="http://schemas.openxmlformats.org/officeDocument/2006/relationships/image" Target="../media/image42.png"/><Relationship Id="rId10" Type="http://schemas.openxmlformats.org/officeDocument/2006/relationships/image" Target="../media/image37.png"/><Relationship Id="rId19" Type="http://schemas.openxmlformats.org/officeDocument/2006/relationships/image" Target="../media/image46.png"/><Relationship Id="rId4" Type="http://schemas.openxmlformats.org/officeDocument/2006/relationships/hyperlink" Target="https://research.adapt.com.au/filter-types/community-interviews" TargetMode="External"/><Relationship Id="rId9" Type="http://schemas.openxmlformats.org/officeDocument/2006/relationships/image" Target="../media/image36.png"/><Relationship Id="rId14" Type="http://schemas.openxmlformats.org/officeDocument/2006/relationships/image" Target="../media/image41.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3A80686-378E-C1F6-1829-C4F99E4885A8}"/>
              </a:ext>
            </a:extLst>
          </p:cNvPr>
          <p:cNvSpPr>
            <a:spLocks noGrp="1"/>
          </p:cNvSpPr>
          <p:nvPr>
            <p:ph type="body" sz="quarter" idx="10"/>
          </p:nvPr>
        </p:nvSpPr>
        <p:spPr/>
        <p:txBody>
          <a:bodyPr/>
          <a:lstStyle/>
          <a:p>
            <a:pPr>
              <a:defRPr/>
            </a:pPr>
            <a:r>
              <a:rPr lang="en-AU">
                <a:latin typeface="Helvetica"/>
                <a:cs typeface="Helvetica"/>
              </a:rPr>
              <a:t>Financial Services Industry (FSI):</a:t>
            </a:r>
          </a:p>
          <a:p>
            <a:pPr>
              <a:defRPr/>
            </a:pPr>
            <a:r>
              <a:rPr lang="en-AU">
                <a:latin typeface="Helvetica"/>
                <a:cs typeface="Helvetica"/>
              </a:rPr>
              <a:t>Executive Insights</a:t>
            </a:r>
          </a:p>
        </p:txBody>
      </p:sp>
    </p:spTree>
    <p:extLst>
      <p:ext uri="{BB962C8B-B14F-4D97-AF65-F5344CB8AC3E}">
        <p14:creationId xmlns:p14="http://schemas.microsoft.com/office/powerpoint/2010/main" val="660309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6A975B-FF5C-3D7F-1FA7-B6720A20A049}"/>
              </a:ext>
            </a:extLst>
          </p:cNvPr>
          <p:cNvSpPr txBox="1"/>
          <p:nvPr/>
        </p:nvSpPr>
        <p:spPr>
          <a:xfrm>
            <a:off x="595805" y="1457576"/>
            <a:ext cx="3203681" cy="499438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25000"/>
              </a:lnSpc>
              <a:spcBef>
                <a:spcPts val="0"/>
              </a:spcBef>
              <a:spcAft>
                <a:spcPts val="1200"/>
              </a:spcAft>
              <a:buClr>
                <a:srgbClr val="E7534F"/>
              </a:buClr>
              <a:buSzTx/>
              <a:buFontTx/>
              <a:buNone/>
              <a:tabLst/>
              <a:defRPr/>
            </a:pPr>
            <a:r>
              <a:rPr kumimoji="0" lang="en-AU" sz="1200" b="1" i="0" u="none" strike="noStrike" kern="1200" cap="none" spc="0" normalizeH="0" baseline="0" noProof="0">
                <a:ln>
                  <a:noFill/>
                </a:ln>
                <a:solidFill>
                  <a:prstClr val="black"/>
                </a:solidFill>
                <a:effectLst/>
                <a:uLnTx/>
                <a:uFillTx/>
                <a:latin typeface="Helvetica"/>
                <a:ea typeface="+mn-ea"/>
                <a:cs typeface="Helvetica"/>
              </a:rPr>
              <a:t>This document outlines </a:t>
            </a:r>
            <a:r>
              <a:rPr lang="en-AU" sz="1200" b="1" noProof="0">
                <a:solidFill>
                  <a:prstClr val="black"/>
                </a:solidFill>
                <a:latin typeface="Helvetica"/>
                <a:cs typeface="Helvetica"/>
              </a:rPr>
              <a:t>insights</a:t>
            </a:r>
            <a:r>
              <a:rPr kumimoji="0" lang="en-AU" sz="1200" b="1" i="0" u="none" strike="noStrike" kern="1200" cap="none" spc="0" normalizeH="0" baseline="0" noProof="0">
                <a:ln>
                  <a:noFill/>
                </a:ln>
                <a:solidFill>
                  <a:prstClr val="black"/>
                </a:solidFill>
                <a:effectLst/>
                <a:uLnTx/>
                <a:uFillTx/>
                <a:latin typeface="Helvetica"/>
                <a:ea typeface="+mn-ea"/>
                <a:cs typeface="Helvetica"/>
              </a:rPr>
              <a:t> from </a:t>
            </a:r>
            <a:r>
              <a:rPr lang="en-AU" sz="1200" b="1" noProof="0">
                <a:solidFill>
                  <a:prstClr val="black"/>
                </a:solidFill>
                <a:latin typeface="Helvetica"/>
                <a:cs typeface="Helvetica"/>
              </a:rPr>
              <a:t>CIOs, CDAOs, CISOs, Government leaders and CDOs </a:t>
            </a:r>
            <a:r>
              <a:rPr kumimoji="0" lang="en-AU" sz="1200" b="1" i="0" u="none" strike="noStrike" kern="1200" cap="none" spc="0" normalizeH="0" baseline="0" noProof="0">
                <a:ln>
                  <a:noFill/>
                </a:ln>
                <a:solidFill>
                  <a:prstClr val="black"/>
                </a:solidFill>
                <a:effectLst/>
                <a:uLnTx/>
                <a:uFillTx/>
                <a:latin typeface="Helvetica"/>
                <a:ea typeface="+mn-ea"/>
                <a:cs typeface="Helvetica"/>
              </a:rPr>
              <a:t>within the financ</a:t>
            </a:r>
            <a:r>
              <a:rPr lang="en-AU" sz="1200" b="1" noProof="0">
                <a:solidFill>
                  <a:prstClr val="black"/>
                </a:solidFill>
                <a:latin typeface="Helvetica"/>
                <a:cs typeface="Helvetica"/>
              </a:rPr>
              <a:t>ial services industry (FSI)</a:t>
            </a:r>
            <a:r>
              <a:rPr kumimoji="0" lang="en-AU" sz="1200" b="1" i="0" u="none" strike="noStrike" kern="1200" cap="none" spc="0" normalizeH="0" baseline="0" noProof="0">
                <a:ln>
                  <a:noFill/>
                </a:ln>
                <a:solidFill>
                  <a:prstClr val="black"/>
                </a:solidFill>
                <a:effectLst/>
                <a:uLnTx/>
                <a:uFillTx/>
                <a:latin typeface="Helvetica"/>
                <a:ea typeface="+mn-ea"/>
                <a:cs typeface="Helvetica"/>
              </a:rPr>
              <a:t>.</a:t>
            </a:r>
            <a:endParaRPr lang="en-AU" sz="1200" b="1" noProof="0">
              <a:solidFill>
                <a:prstClr val="black"/>
              </a:solidFill>
              <a:latin typeface="Helvetica"/>
              <a:cs typeface="Helvetica"/>
            </a:endParaRPr>
          </a:p>
          <a:p>
            <a:pPr marL="0" marR="0" lvl="0" indent="0" algn="l" defTabSz="914400" rtl="0" eaLnBrk="1" fontAlgn="auto" latinLnBrk="0" hangingPunct="1">
              <a:lnSpc>
                <a:spcPct val="125000"/>
              </a:lnSpc>
              <a:spcBef>
                <a:spcPts val="0"/>
              </a:spcBef>
              <a:buClr>
                <a:srgbClr val="E7534F"/>
              </a:buClr>
              <a:buSzTx/>
              <a:buFontTx/>
              <a:buNone/>
              <a:tabLst/>
              <a:defRPr/>
            </a:pPr>
            <a:r>
              <a:rPr lang="en-AU" sz="1200" noProof="0">
                <a:solidFill>
                  <a:prstClr val="black"/>
                </a:solidFill>
                <a:latin typeface="Helvetica"/>
                <a:cs typeface="Helvetica"/>
              </a:rPr>
              <a:t>Organisations</a:t>
            </a:r>
            <a:r>
              <a:rPr kumimoji="0" lang="en-AU" sz="1200" b="0" i="0" u="none" strike="noStrike" kern="1200" cap="none" spc="0" normalizeH="0" baseline="0" noProof="0">
                <a:ln>
                  <a:noFill/>
                </a:ln>
                <a:solidFill>
                  <a:prstClr val="black"/>
                </a:solidFill>
                <a:effectLst/>
                <a:uLnTx/>
                <a:uFillTx/>
                <a:latin typeface="Helvetica"/>
                <a:ea typeface="+mn-ea"/>
                <a:cs typeface="Helvetica"/>
              </a:rPr>
              <a:t> in the ADAPT sample </a:t>
            </a:r>
            <a:r>
              <a:rPr lang="en-AU" sz="1200" noProof="0">
                <a:solidFill>
                  <a:prstClr val="black"/>
                </a:solidFill>
                <a:latin typeface="Helvetica"/>
                <a:cs typeface="Helvetica"/>
              </a:rPr>
              <a:t>include:</a:t>
            </a:r>
            <a:endParaRPr lang="en-AU" sz="1200" b="0" i="0" u="none" strike="noStrike" kern="1200" cap="none" spc="0" normalizeH="0" baseline="0" noProof="0">
              <a:ln>
                <a:noFill/>
              </a:ln>
              <a:solidFill>
                <a:prstClr val="black"/>
              </a:solidFill>
              <a:effectLst/>
              <a:uLnTx/>
              <a:uFillTx/>
              <a:latin typeface="Helvetica"/>
              <a:cs typeface="Helvetica"/>
            </a:endParaRPr>
          </a:p>
          <a:p>
            <a:pPr marL="355600" marR="0" lvl="0" indent="-172720" algn="l" defTabSz="914400" rtl="0" eaLnBrk="1" fontAlgn="auto" latinLnBrk="0" hangingPunct="1">
              <a:lnSpc>
                <a:spcPct val="125000"/>
              </a:lnSpc>
              <a:spcBef>
                <a:spcPts val="0"/>
              </a:spcBef>
              <a:buClr>
                <a:srgbClr val="E7534F"/>
              </a:buClr>
              <a:buSzTx/>
              <a:buFont typeface="Arial" panose="020B0604020202020204" pitchFamily="34" charset="0"/>
              <a:buChar char="•"/>
              <a:tabLst/>
              <a:defRPr/>
            </a:pPr>
            <a:r>
              <a:rPr lang="en-AU" sz="1200">
                <a:solidFill>
                  <a:prstClr val="black"/>
                </a:solidFill>
                <a:latin typeface="Helvetica"/>
                <a:cs typeface="Helvetica"/>
              </a:rPr>
              <a:t>banks</a:t>
            </a:r>
            <a:endParaRPr lang="en-AU" sz="1200" b="0" i="0" u="none" strike="noStrike" kern="1200" cap="none" spc="0" normalizeH="0" baseline="0" noProof="0">
              <a:ln>
                <a:noFill/>
              </a:ln>
              <a:solidFill>
                <a:prstClr val="black"/>
              </a:solidFill>
              <a:effectLst/>
              <a:uLnTx/>
              <a:uFillTx/>
              <a:latin typeface="Helvetica"/>
              <a:cs typeface="Helvetica"/>
            </a:endParaRPr>
          </a:p>
          <a:p>
            <a:pPr marL="355600" indent="-172720">
              <a:lnSpc>
                <a:spcPct val="125000"/>
              </a:lnSpc>
              <a:buClr>
                <a:srgbClr val="E7534F"/>
              </a:buClr>
              <a:buFont typeface="Arial" panose="020B0604020202020204" pitchFamily="34" charset="0"/>
              <a:buChar char="•"/>
              <a:defRPr/>
            </a:pPr>
            <a:r>
              <a:rPr lang="en-AU" sz="1200">
                <a:solidFill>
                  <a:prstClr val="black"/>
                </a:solidFill>
                <a:latin typeface="Helvetica"/>
                <a:cs typeface="Helvetica"/>
              </a:rPr>
              <a:t>insurers</a:t>
            </a:r>
          </a:p>
          <a:p>
            <a:pPr marL="355600" marR="0" lvl="0" indent="-172720" algn="l" defTabSz="914400" rtl="0" eaLnBrk="1" fontAlgn="auto" latinLnBrk="0" hangingPunct="1">
              <a:lnSpc>
                <a:spcPct val="125000"/>
              </a:lnSpc>
              <a:spcBef>
                <a:spcPts val="0"/>
              </a:spcBef>
              <a:buClr>
                <a:srgbClr val="E7534F"/>
              </a:buClr>
              <a:buSzTx/>
              <a:buFont typeface="Arial" panose="020B0604020202020204" pitchFamily="34" charset="0"/>
              <a:buChar char="•"/>
              <a:tabLst/>
              <a:defRPr/>
            </a:pPr>
            <a:r>
              <a:rPr lang="en-AU" sz="1200">
                <a:solidFill>
                  <a:prstClr val="black"/>
                </a:solidFill>
                <a:latin typeface="Helvetica"/>
                <a:cs typeface="Helvetica"/>
              </a:rPr>
              <a:t>superannuation</a:t>
            </a:r>
            <a:r>
              <a:rPr kumimoji="0" lang="en-AU" sz="1200" b="0" i="0" u="none" strike="noStrike" kern="1200" cap="none" spc="0" normalizeH="0" baseline="0" noProof="0">
                <a:ln>
                  <a:noFill/>
                </a:ln>
                <a:solidFill>
                  <a:prstClr val="black"/>
                </a:solidFill>
                <a:effectLst/>
                <a:uLnTx/>
                <a:uFillTx/>
                <a:latin typeface="Helvetica"/>
                <a:ea typeface="+mn-ea"/>
                <a:cs typeface="Helvetica"/>
              </a:rPr>
              <a:t> and investment firms</a:t>
            </a:r>
            <a:endParaRPr lang="en-AU" sz="1200" b="0" i="0" u="none" strike="noStrike" kern="1200" cap="none" spc="0" normalizeH="0" baseline="0" noProof="0">
              <a:ln>
                <a:noFill/>
              </a:ln>
              <a:solidFill>
                <a:prstClr val="black"/>
              </a:solidFill>
              <a:effectLst/>
              <a:uLnTx/>
              <a:uFillTx/>
              <a:latin typeface="Helvetica"/>
              <a:cs typeface="Helvetica"/>
            </a:endParaRPr>
          </a:p>
          <a:p>
            <a:pPr marL="355600" marR="0" lvl="0" indent="-172720" algn="l" defTabSz="914400" rtl="0" eaLnBrk="1" fontAlgn="auto" latinLnBrk="0" hangingPunct="1">
              <a:lnSpc>
                <a:spcPct val="125000"/>
              </a:lnSpc>
              <a:spcBef>
                <a:spcPts val="0"/>
              </a:spcBef>
              <a:buClr>
                <a:srgbClr val="E7534F"/>
              </a:buClr>
              <a:buSzTx/>
              <a:buFont typeface="Arial" panose="020B0604020202020204" pitchFamily="34" charset="0"/>
              <a:buChar char="•"/>
              <a:tabLst/>
              <a:defRPr/>
            </a:pPr>
            <a:r>
              <a:rPr lang="en-AU" sz="1200">
                <a:solidFill>
                  <a:prstClr val="black"/>
                </a:solidFill>
                <a:latin typeface="Helvetica"/>
                <a:cs typeface="Helvetica"/>
              </a:rPr>
              <a:t>trading</a:t>
            </a:r>
            <a:r>
              <a:rPr kumimoji="0" lang="en-AU" sz="1200" b="0" i="0" u="none" strike="noStrike" kern="1200" cap="none" spc="0" normalizeH="0" baseline="0" noProof="0">
                <a:ln>
                  <a:noFill/>
                </a:ln>
                <a:solidFill>
                  <a:prstClr val="black"/>
                </a:solidFill>
                <a:effectLst/>
                <a:uLnTx/>
                <a:uFillTx/>
                <a:latin typeface="Helvetica"/>
                <a:ea typeface="+mn-ea"/>
                <a:cs typeface="Helvetica"/>
              </a:rPr>
              <a:t> platforms (including stock exchanges)</a:t>
            </a:r>
            <a:endParaRPr lang="en-AU" sz="1200" b="0" i="0" u="none" strike="noStrike" kern="1200" cap="none" spc="0" normalizeH="0" baseline="0" noProof="0">
              <a:ln>
                <a:noFill/>
              </a:ln>
              <a:solidFill>
                <a:prstClr val="black"/>
              </a:solidFill>
              <a:effectLst/>
              <a:uLnTx/>
              <a:uFillTx/>
              <a:latin typeface="Helvetica"/>
              <a:cs typeface="Helvetica"/>
            </a:endParaRPr>
          </a:p>
          <a:p>
            <a:pPr marL="355600" marR="0" lvl="0" indent="-172720" algn="l" defTabSz="914400" rtl="0" eaLnBrk="1" fontAlgn="auto" latinLnBrk="0" hangingPunct="1">
              <a:lnSpc>
                <a:spcPct val="125000"/>
              </a:lnSpc>
              <a:spcBef>
                <a:spcPts val="0"/>
              </a:spcBef>
              <a:buClr>
                <a:srgbClr val="E7534F"/>
              </a:buClr>
              <a:buSzTx/>
              <a:buFont typeface="Arial" panose="020B0604020202020204" pitchFamily="34" charset="0"/>
              <a:buChar char="•"/>
              <a:tabLst/>
              <a:defRPr/>
            </a:pPr>
            <a:r>
              <a:rPr lang="en-AU" sz="1200">
                <a:solidFill>
                  <a:prstClr val="black"/>
                </a:solidFill>
                <a:latin typeface="Helvetica"/>
                <a:cs typeface="Helvetica"/>
              </a:rPr>
              <a:t>fintech</a:t>
            </a:r>
            <a:r>
              <a:rPr kumimoji="0" lang="en-AU" sz="1200" b="0" i="0" u="none" strike="noStrike" kern="1200" cap="none" spc="0" normalizeH="0" baseline="0" noProof="0">
                <a:ln>
                  <a:noFill/>
                </a:ln>
                <a:solidFill>
                  <a:prstClr val="black"/>
                </a:solidFill>
                <a:effectLst/>
                <a:uLnTx/>
                <a:uFillTx/>
                <a:latin typeface="Helvetica"/>
                <a:ea typeface="+mn-ea"/>
                <a:cs typeface="Helvetica"/>
              </a:rPr>
              <a:t> companies (e.g., payment providers</a:t>
            </a:r>
            <a:r>
              <a:rPr lang="en-AU" sz="1200">
                <a:solidFill>
                  <a:prstClr val="black"/>
                </a:solidFill>
                <a:latin typeface="Helvetica"/>
                <a:cs typeface="Helvetica"/>
              </a:rPr>
              <a:t>).</a:t>
            </a:r>
            <a:endParaRPr lang="en-AU" sz="1200" noProof="0">
              <a:solidFill>
                <a:prstClr val="black"/>
              </a:solidFill>
              <a:latin typeface="Helvetica"/>
              <a:cs typeface="Helvetica"/>
            </a:endParaRPr>
          </a:p>
          <a:p>
            <a:pPr marL="171450" marR="0" lvl="0" indent="-171450" algn="l" defTabSz="914400" rtl="0" eaLnBrk="1" fontAlgn="auto" latinLnBrk="0" hangingPunct="1">
              <a:lnSpc>
                <a:spcPct val="125000"/>
              </a:lnSpc>
              <a:spcBef>
                <a:spcPts val="0"/>
              </a:spcBef>
              <a:buClr>
                <a:srgbClr val="E7534F"/>
              </a:buClr>
              <a:buSzTx/>
              <a:buFont typeface="Arial" panose="020B0604020202020204" pitchFamily="34" charset="0"/>
              <a:buChar char="•"/>
              <a:tabLst/>
              <a:defRPr/>
            </a:pPr>
            <a:endParaRPr lang="en-AU" sz="1200" b="0" i="0" u="none" strike="noStrike" kern="1200" cap="none" spc="0" normalizeH="0" baseline="0" noProof="0">
              <a:ln>
                <a:noFill/>
              </a:ln>
              <a:solidFill>
                <a:prstClr val="black"/>
              </a:solidFill>
              <a:effectLst/>
              <a:uLnTx/>
              <a:uFillTx/>
              <a:latin typeface="Helvetica"/>
              <a:cs typeface="Helvetica"/>
            </a:endParaRPr>
          </a:p>
          <a:p>
            <a:pPr marL="0" marR="0" lvl="0" indent="0" algn="l" defTabSz="914400" rtl="0" eaLnBrk="1" fontAlgn="auto" latinLnBrk="0" hangingPunct="1">
              <a:lnSpc>
                <a:spcPct val="125000"/>
              </a:lnSpc>
              <a:spcBef>
                <a:spcPts val="0"/>
              </a:spcBef>
              <a:buClr>
                <a:srgbClr val="E7534F"/>
              </a:buClr>
              <a:buSzTx/>
              <a:buFontTx/>
              <a:buNone/>
              <a:tabLst/>
              <a:defRPr/>
            </a:pPr>
            <a:r>
              <a:rPr kumimoji="0" lang="en-AU" sz="1200" b="0" i="0" u="none" strike="noStrike" kern="1200" cap="none" spc="0" normalizeH="0" baseline="0" noProof="0">
                <a:ln>
                  <a:noFill/>
                </a:ln>
                <a:solidFill>
                  <a:prstClr val="black"/>
                </a:solidFill>
                <a:effectLst/>
                <a:uLnTx/>
                <a:uFillTx/>
                <a:latin typeface="Helvetica"/>
                <a:ea typeface="+mn-ea"/>
                <a:cs typeface="Helvetica"/>
              </a:rPr>
              <a:t>The statistics shown in this report cover:</a:t>
            </a:r>
            <a:endParaRPr lang="en-AU" sz="1200" b="0" i="0" u="none" strike="noStrike" kern="1200" cap="none" spc="0" normalizeH="0" baseline="0" noProof="0">
              <a:ln>
                <a:noFill/>
              </a:ln>
              <a:solidFill>
                <a:prstClr val="black"/>
              </a:solidFill>
              <a:effectLst/>
              <a:uLnTx/>
              <a:uFillTx/>
              <a:latin typeface="Helvetica"/>
              <a:cs typeface="Helvetica"/>
            </a:endParaRPr>
          </a:p>
          <a:p>
            <a:pPr marL="355600" lvl="0" indent="-172720">
              <a:lnSpc>
                <a:spcPct val="125000"/>
              </a:lnSpc>
              <a:buClr>
                <a:srgbClr val="E7534F"/>
              </a:buClr>
              <a:buFont typeface="Arial" panose="020B0604020202020204" pitchFamily="34" charset="0"/>
              <a:buChar char="•"/>
              <a:defRPr/>
            </a:pPr>
            <a:r>
              <a:rPr lang="en-AU" sz="1200">
                <a:solidFill>
                  <a:prstClr val="black"/>
                </a:solidFill>
                <a:latin typeface="Helvetica"/>
                <a:cs typeface="Helvetica"/>
              </a:rPr>
              <a:t>goals</a:t>
            </a:r>
            <a:r>
              <a:rPr lang="en-AU" sz="1200" noProof="0">
                <a:solidFill>
                  <a:prstClr val="black"/>
                </a:solidFill>
                <a:latin typeface="Helvetica"/>
                <a:cs typeface="Helvetica"/>
              </a:rPr>
              <a:t> and initiatives</a:t>
            </a:r>
          </a:p>
          <a:p>
            <a:pPr marL="355600" indent="-172720">
              <a:lnSpc>
                <a:spcPct val="125000"/>
              </a:lnSpc>
              <a:buClr>
                <a:srgbClr val="E7534F"/>
              </a:buClr>
              <a:buFont typeface="Arial" panose="020B0604020202020204" pitchFamily="34" charset="0"/>
              <a:buChar char="•"/>
              <a:defRPr/>
            </a:pPr>
            <a:r>
              <a:rPr lang="en-AU" sz="1200">
                <a:solidFill>
                  <a:prstClr val="black"/>
                </a:solidFill>
                <a:latin typeface="Helvetica"/>
                <a:cs typeface="Helvetica"/>
              </a:rPr>
              <a:t>investment</a:t>
            </a:r>
            <a:r>
              <a:rPr lang="en-AU" sz="1200" noProof="0">
                <a:solidFill>
                  <a:prstClr val="black"/>
                </a:solidFill>
                <a:latin typeface="Helvetica"/>
                <a:cs typeface="Helvetica"/>
              </a:rPr>
              <a:t> priorities</a:t>
            </a:r>
            <a:r>
              <a:rPr lang="en-AU" sz="1200">
                <a:solidFill>
                  <a:prstClr val="black"/>
                </a:solidFill>
                <a:latin typeface="Helvetica"/>
                <a:cs typeface="Helvetica"/>
              </a:rPr>
              <a:t>,</a:t>
            </a:r>
            <a:r>
              <a:rPr lang="en-AU" sz="1200" noProof="0">
                <a:solidFill>
                  <a:prstClr val="black"/>
                </a:solidFill>
                <a:latin typeface="Helvetica"/>
                <a:cs typeface="Helvetica"/>
              </a:rPr>
              <a:t> budgets</a:t>
            </a:r>
            <a:r>
              <a:rPr lang="en-AU" sz="1200">
                <a:solidFill>
                  <a:prstClr val="black"/>
                </a:solidFill>
                <a:latin typeface="Helvetica"/>
                <a:cs typeface="Helvetica"/>
              </a:rPr>
              <a:t> and challenges.</a:t>
            </a:r>
            <a:endParaRPr lang="en-AU" sz="1200" noProof="0">
              <a:solidFill>
                <a:prstClr val="black"/>
              </a:solidFill>
              <a:latin typeface="Helvetica"/>
              <a:cs typeface="Helvetica"/>
            </a:endParaRPr>
          </a:p>
          <a:p>
            <a:pPr marL="171450" lvl="0" indent="-171450">
              <a:lnSpc>
                <a:spcPct val="125000"/>
              </a:lnSpc>
              <a:buClr>
                <a:srgbClr val="E7534F"/>
              </a:buClr>
              <a:buFont typeface="Arial" panose="020B0604020202020204" pitchFamily="34" charset="0"/>
              <a:buChar char="•"/>
              <a:defRPr/>
            </a:pPr>
            <a:endParaRPr lang="en-AU" sz="1200" noProof="0">
              <a:solidFill>
                <a:prstClr val="black"/>
              </a:solidFill>
              <a:latin typeface="Helvetica"/>
              <a:cs typeface="Helvetica"/>
            </a:endParaRPr>
          </a:p>
          <a:p>
            <a:pPr lvl="0">
              <a:lnSpc>
                <a:spcPct val="125000"/>
              </a:lnSpc>
              <a:spcAft>
                <a:spcPts val="600"/>
              </a:spcAft>
              <a:buClr>
                <a:srgbClr val="E7534F"/>
              </a:buClr>
              <a:defRPr/>
            </a:pPr>
            <a:r>
              <a:rPr lang="en-AU" sz="1200" noProof="0">
                <a:solidFill>
                  <a:prstClr val="black"/>
                </a:solidFill>
                <a:latin typeface="Helvetica"/>
                <a:cs typeface="Helvetica"/>
              </a:rPr>
              <a:t>Surveys were received in February, April, May and June 2026. </a:t>
            </a:r>
          </a:p>
        </p:txBody>
      </p:sp>
      <p:sp>
        <p:nvSpPr>
          <p:cNvPr id="3" name="Rectangle 2">
            <a:extLst>
              <a:ext uri="{FF2B5EF4-FFF2-40B4-BE49-F238E27FC236}">
                <a16:creationId xmlns:a16="http://schemas.microsoft.com/office/drawing/2014/main" id="{FCDB4BEB-E898-C416-1F0D-8AA44DED8E6F}"/>
              </a:ext>
            </a:extLst>
          </p:cNvPr>
          <p:cNvSpPr/>
          <p:nvPr/>
        </p:nvSpPr>
        <p:spPr>
          <a:xfrm>
            <a:off x="572829" y="964879"/>
            <a:ext cx="3597823"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a:ln>
                  <a:noFill/>
                </a:ln>
                <a:solidFill>
                  <a:prstClr val="black"/>
                </a:solidFill>
                <a:effectLst/>
                <a:uLnTx/>
                <a:uFillTx/>
                <a:latin typeface="Helvetica"/>
                <a:ea typeface="+mn-ea"/>
                <a:cs typeface="Helvetica"/>
              </a:rPr>
              <a:t>Document description</a:t>
            </a:r>
          </a:p>
        </p:txBody>
      </p:sp>
      <p:sp>
        <p:nvSpPr>
          <p:cNvPr id="6" name="Rectangle 5">
            <a:extLst>
              <a:ext uri="{FF2B5EF4-FFF2-40B4-BE49-F238E27FC236}">
                <a16:creationId xmlns:a16="http://schemas.microsoft.com/office/drawing/2014/main" id="{24C42335-3FD8-4EDA-2E5C-1E6001BA24EF}"/>
              </a:ext>
            </a:extLst>
          </p:cNvPr>
          <p:cNvSpPr/>
          <p:nvPr/>
        </p:nvSpPr>
        <p:spPr>
          <a:xfrm>
            <a:off x="572829" y="746553"/>
            <a:ext cx="3613591" cy="30777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a:ln>
                  <a:noFill/>
                </a:ln>
                <a:solidFill>
                  <a:srgbClr val="E7534F"/>
                </a:solidFill>
                <a:effectLst/>
                <a:uLnTx/>
                <a:uFillTx/>
                <a:latin typeface="Helvetica"/>
                <a:ea typeface="+mn-ea"/>
                <a:cs typeface="Helvetica"/>
              </a:rPr>
              <a:t>Executive Insights: Financial </a:t>
            </a:r>
            <a:r>
              <a:rPr lang="en-AU" sz="1400" b="1" noProof="0">
                <a:solidFill>
                  <a:srgbClr val="E7534F"/>
                </a:solidFill>
                <a:latin typeface="Helvetica"/>
                <a:cs typeface="Helvetica"/>
              </a:rPr>
              <a:t>sector</a:t>
            </a:r>
            <a:endParaRPr kumimoji="0" lang="en-AU"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cxnSp>
        <p:nvCxnSpPr>
          <p:cNvPr id="7" name="Straight Connector 6">
            <a:extLst>
              <a:ext uri="{FF2B5EF4-FFF2-40B4-BE49-F238E27FC236}">
                <a16:creationId xmlns:a16="http://schemas.microsoft.com/office/drawing/2014/main" id="{2ADEBE6F-5D02-53EE-8361-6BE34D1E7F6C}"/>
              </a:ext>
            </a:extLst>
          </p:cNvPr>
          <p:cNvCxnSpPr>
            <a:cxnSpLocks/>
          </p:cNvCxnSpPr>
          <p:nvPr/>
        </p:nvCxnSpPr>
        <p:spPr>
          <a:xfrm flipV="1">
            <a:off x="4204646" y="274867"/>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76A1EBB0-3EAF-D511-7FD6-F0D29EE5C5EE}"/>
              </a:ext>
            </a:extLst>
          </p:cNvPr>
          <p:cNvSpPr txBox="1"/>
          <p:nvPr/>
        </p:nvSpPr>
        <p:spPr>
          <a:xfrm>
            <a:off x="4481216" y="220507"/>
            <a:ext cx="7505826" cy="67638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25000"/>
              </a:lnSpc>
              <a:spcBef>
                <a:spcPts val="0"/>
              </a:spcBef>
              <a:spcAft>
                <a:spcPts val="600"/>
              </a:spcAft>
              <a:buClr>
                <a:srgbClr val="E7534F"/>
              </a:buClr>
              <a:buSzTx/>
              <a:buFontTx/>
              <a:buNone/>
              <a:tabLst/>
              <a:defRPr/>
            </a:pPr>
            <a:r>
              <a:rPr lang="en-US" sz="1200" b="1">
                <a:solidFill>
                  <a:prstClr val="black"/>
                </a:solidFill>
                <a:latin typeface="Helvetica"/>
                <a:cs typeface="Helvetica"/>
              </a:rPr>
              <a:t>Goals, initiatives and barriers</a:t>
            </a:r>
            <a:endParaRPr lang="en-US" sz="1200" b="1" i="0" u="none" strike="noStrike" kern="1200" cap="none" spc="0" normalizeH="0" baseline="0" noProof="0">
              <a:ln>
                <a:noFill/>
              </a:ln>
              <a:solidFill>
                <a:prstClr val="black"/>
              </a:solidFill>
              <a:effectLst/>
              <a:uLnTx/>
              <a:uFillTx/>
              <a:latin typeface="Helvetica"/>
              <a:cs typeface="Helvetica"/>
            </a:endParaRPr>
          </a:p>
          <a:p>
            <a:pPr marR="0" lvl="0" algn="l" defTabSz="914400" rtl="0" eaLnBrk="1" fontAlgn="auto" latinLnBrk="0" hangingPunct="1">
              <a:lnSpc>
                <a:spcPct val="125000"/>
              </a:lnSpc>
              <a:spcBef>
                <a:spcPts val="0"/>
              </a:spcBef>
              <a:spcAft>
                <a:spcPts val="600"/>
              </a:spcAft>
              <a:buClr>
                <a:srgbClr val="E7534F"/>
              </a:buClr>
              <a:buSzTx/>
              <a:tabLst/>
              <a:defRPr/>
            </a:pPr>
            <a:r>
              <a:rPr lang="en-US" sz="1200">
                <a:solidFill>
                  <a:prstClr val="black"/>
                </a:solidFill>
                <a:latin typeface="Helvetica"/>
                <a:cs typeface="Helvetica"/>
              </a:rPr>
              <a:t>ADAPT’s CIO, Data and AI, Security, Government and Digital Edge surveys in 2026 start with 3 open text questions:</a:t>
            </a:r>
            <a:endParaRPr kumimoji="0" lang="en-US" sz="1200" i="0" u="none" strike="noStrike" kern="1200" cap="none" spc="0" normalizeH="0" baseline="0" noProof="0">
              <a:ln>
                <a:noFill/>
              </a:ln>
              <a:solidFill>
                <a:prstClr val="black"/>
              </a:solidFill>
              <a:effectLst/>
              <a:uLnTx/>
              <a:uFillTx/>
              <a:latin typeface="Helvetica"/>
              <a:ea typeface="+mn-ea"/>
              <a:cs typeface="Helvetica"/>
            </a:endParaRPr>
          </a:p>
          <a:p>
            <a:pPr marL="228600" indent="-228600">
              <a:lnSpc>
                <a:spcPct val="125000"/>
              </a:lnSpc>
              <a:spcAft>
                <a:spcPts val="600"/>
              </a:spcAft>
              <a:buClr>
                <a:srgbClr val="E7534F"/>
              </a:buClr>
              <a:buFont typeface="+mj-lt"/>
              <a:buAutoNum type="arabicPeriod"/>
              <a:defRPr/>
            </a:pPr>
            <a:r>
              <a:rPr lang="en-US" sz="1200" b="1">
                <a:solidFill>
                  <a:prstClr val="black"/>
                </a:solidFill>
                <a:latin typeface="Helvetica"/>
                <a:cs typeface="Helvetica"/>
              </a:rPr>
              <a:t> </a:t>
            </a:r>
            <a:r>
              <a:rPr lang="en-US" sz="1200">
                <a:solidFill>
                  <a:prstClr val="black"/>
                </a:solidFill>
                <a:latin typeface="Helvetica"/>
                <a:cs typeface="Helvetica"/>
              </a:rPr>
              <a:t>Please indicate your top 2 or 3 organisational goals or outcomes for the next 12 months.</a:t>
            </a:r>
          </a:p>
          <a:p>
            <a:pPr marL="228600" indent="-228600">
              <a:lnSpc>
                <a:spcPct val="125000"/>
              </a:lnSpc>
              <a:spcAft>
                <a:spcPts val="600"/>
              </a:spcAft>
              <a:buClr>
                <a:srgbClr val="E7534F"/>
              </a:buClr>
              <a:buFont typeface="+mj-lt"/>
              <a:buAutoNum type="arabicPeriod"/>
              <a:defRPr/>
            </a:pPr>
            <a:r>
              <a:rPr lang="en-US" sz="1200" b="1">
                <a:solidFill>
                  <a:prstClr val="black"/>
                </a:solidFill>
                <a:latin typeface="Helvetica"/>
                <a:cs typeface="Helvetica"/>
              </a:rPr>
              <a:t> </a:t>
            </a:r>
            <a:r>
              <a:rPr kumimoji="0" lang="en-US" sz="1200" b="0" i="0" u="none" strike="noStrike" kern="1200" cap="none" spc="0" normalizeH="0" baseline="0" noProof="0">
                <a:ln>
                  <a:noFill/>
                </a:ln>
                <a:solidFill>
                  <a:prstClr val="black"/>
                </a:solidFill>
                <a:effectLst/>
                <a:uLnTx/>
                <a:uFillTx/>
                <a:latin typeface="Helvetica"/>
                <a:ea typeface="+mn-ea"/>
                <a:cs typeface="Helvetica"/>
              </a:rPr>
              <a:t>Please indicate the top 3 or 4 </a:t>
            </a:r>
            <a:r>
              <a:rPr lang="en-US" sz="1200">
                <a:solidFill>
                  <a:prstClr val="black"/>
                </a:solidFill>
                <a:latin typeface="Helvetica"/>
                <a:cs typeface="Helvetica"/>
              </a:rPr>
              <a:t>initiatives and projects to achieve those outcomes in the next 12 months.</a:t>
            </a:r>
            <a:endParaRPr lang="en-US" sz="1200" b="0" i="0" u="none" strike="noStrike" kern="1200" cap="none" spc="0" normalizeH="0" baseline="0" noProof="0">
              <a:ln>
                <a:noFill/>
              </a:ln>
              <a:solidFill>
                <a:prstClr val="black"/>
              </a:solidFill>
              <a:effectLst/>
              <a:uLnTx/>
              <a:uFillTx/>
              <a:latin typeface="Helvetica"/>
              <a:cs typeface="Helvetica"/>
            </a:endParaRPr>
          </a:p>
          <a:p>
            <a:pPr marL="228600" lvl="0" indent="-228600">
              <a:lnSpc>
                <a:spcPct val="125000"/>
              </a:lnSpc>
              <a:spcAft>
                <a:spcPts val="600"/>
              </a:spcAft>
              <a:buClr>
                <a:srgbClr val="E7534F"/>
              </a:buClr>
              <a:buFont typeface="+mj-lt"/>
              <a:buAutoNum type="arabicPeriod"/>
              <a:defRPr/>
            </a:pPr>
            <a:r>
              <a:rPr lang="en-US" sz="1200" b="1">
                <a:solidFill>
                  <a:prstClr val="black"/>
                </a:solidFill>
                <a:latin typeface="Helvetica"/>
                <a:cs typeface="Helvetica"/>
              </a:rPr>
              <a:t> </a:t>
            </a:r>
            <a:r>
              <a:rPr lang="en-US" sz="1200">
                <a:solidFill>
                  <a:prstClr val="black"/>
                </a:solidFill>
                <a:latin typeface="Helvetica"/>
                <a:cs typeface="Helvetica"/>
              </a:rPr>
              <a:t>What are the main barriers to executing on these initiatives?</a:t>
            </a:r>
            <a:endParaRPr lang="en-US" sz="1200" i="0" u="none" strike="noStrike" kern="1200" cap="none" spc="0" normalizeH="0" baseline="0" noProof="0">
              <a:ln>
                <a:noFill/>
              </a:ln>
              <a:solidFill>
                <a:prstClr val="black"/>
              </a:solidFill>
              <a:effectLst/>
              <a:uLnTx/>
              <a:uFillTx/>
              <a:latin typeface="Helvetica"/>
              <a:cs typeface="Helvetica"/>
            </a:endParaRPr>
          </a:p>
          <a:p>
            <a:pPr marR="0" lvl="0" algn="l" defTabSz="914400" rtl="0" eaLnBrk="1" fontAlgn="auto" latinLnBrk="0" hangingPunct="1">
              <a:lnSpc>
                <a:spcPct val="125000"/>
              </a:lnSpc>
              <a:spcBef>
                <a:spcPts val="0"/>
              </a:spcBef>
              <a:spcAft>
                <a:spcPts val="600"/>
              </a:spcAft>
              <a:buClr>
                <a:srgbClr val="E7534F"/>
              </a:buClr>
              <a:buSzTx/>
              <a:tabLst/>
              <a:defRPr/>
            </a:pPr>
            <a:r>
              <a:rPr lang="en-US" sz="1200" i="1">
                <a:solidFill>
                  <a:prstClr val="black"/>
                </a:solidFill>
                <a:latin typeface="Helvetica"/>
                <a:cs typeface="Helvetica"/>
              </a:rPr>
              <a:t>ADAPT analysts use automated text processing. The open text responses are aggregated on similar themes and ranked by the frequency of themes in the response lines. The final stage of analysis is human quality assurance to ensure accuracy of categorisations</a:t>
            </a:r>
            <a:r>
              <a:rPr lang="en-US" sz="1200">
                <a:solidFill>
                  <a:prstClr val="black"/>
                </a:solidFill>
                <a:latin typeface="Helvetica"/>
                <a:cs typeface="Helvetica"/>
              </a:rPr>
              <a:t>.</a:t>
            </a:r>
            <a:endParaRPr lang="en-US" sz="1200" b="0" i="0" u="none" strike="noStrike" kern="1200" cap="none" spc="0" normalizeH="0" baseline="0" noProof="0">
              <a:ln>
                <a:noFill/>
              </a:ln>
              <a:solidFill>
                <a:prstClr val="black"/>
              </a:solidFill>
              <a:effectLst/>
              <a:uLnTx/>
              <a:uFillTx/>
              <a:latin typeface="Helvetica"/>
              <a:cs typeface="Helvetica"/>
            </a:endParaRPr>
          </a:p>
          <a:p>
            <a:pPr marL="0" marR="0" lvl="0" indent="0" algn="l" defTabSz="914400" rtl="0" eaLnBrk="1" fontAlgn="auto" latinLnBrk="0" hangingPunct="1">
              <a:lnSpc>
                <a:spcPct val="125000"/>
              </a:lnSpc>
              <a:spcBef>
                <a:spcPts val="0"/>
              </a:spcBef>
              <a:spcAft>
                <a:spcPts val="600"/>
              </a:spcAft>
              <a:buClr>
                <a:srgbClr val="E7534F"/>
              </a:buClr>
              <a:buSzTx/>
              <a:buFontTx/>
              <a:buNone/>
              <a:tabLst/>
              <a:defRPr/>
            </a:pPr>
            <a:r>
              <a:rPr kumimoji="0" lang="en-US" sz="1200" b="1" i="0" u="none" strike="noStrike" kern="1200" cap="none" spc="0" normalizeH="0" baseline="0" noProof="0">
                <a:ln>
                  <a:noFill/>
                </a:ln>
                <a:solidFill>
                  <a:prstClr val="black"/>
                </a:solidFill>
                <a:effectLst/>
                <a:uLnTx/>
                <a:uFillTx/>
                <a:latin typeface="Helvetica"/>
                <a:ea typeface="+mn-ea"/>
                <a:cs typeface="Helvetica"/>
              </a:rPr>
              <a:t>Investment priorities and budgets</a:t>
            </a:r>
            <a:endParaRPr lang="en-US" sz="1200" b="1" i="0" u="none" strike="noStrike" kern="1200" cap="none" spc="0" normalizeH="0" baseline="0" noProof="0">
              <a:ln>
                <a:noFill/>
              </a:ln>
              <a:solidFill>
                <a:prstClr val="black"/>
              </a:solidFill>
              <a:effectLst/>
              <a:uLnTx/>
              <a:uFillTx/>
              <a:latin typeface="Helvetica"/>
              <a:cs typeface="Helvetica"/>
            </a:endParaRPr>
          </a:p>
          <a:p>
            <a:pPr marL="171450" marR="0" lvl="0" indent="-171450" algn="l" defTabSz="914400" rtl="0" eaLnBrk="1" fontAlgn="auto" latinLnBrk="0" hangingPunct="1">
              <a:lnSpc>
                <a:spcPct val="125000"/>
              </a:lnSpc>
              <a:spcBef>
                <a:spcPts val="0"/>
              </a:spcBef>
              <a:spcAft>
                <a:spcPts val="600"/>
              </a:spcAft>
              <a:buClr>
                <a:srgbClr val="E7534F"/>
              </a:buClr>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Helvetica"/>
                <a:ea typeface="+mn-ea"/>
                <a:cs typeface="Helvetica"/>
              </a:rPr>
              <a:t>Investment priorities reflect the planned spending intentions of C-suite executives across 242 investment areas captured from the five Edge surveys. </a:t>
            </a:r>
          </a:p>
          <a:p>
            <a:pPr marL="355600" lvl="1" indent="-172720">
              <a:lnSpc>
                <a:spcPct val="125000"/>
              </a:lnSpc>
              <a:spcAft>
                <a:spcPts val="1200"/>
              </a:spcAft>
              <a:buClr>
                <a:srgbClr val="E7534F"/>
              </a:buClr>
              <a:buFont typeface="Courier New" panose="02070309020205020404" pitchFamily="49" charset="0"/>
              <a:buChar char="o"/>
              <a:defRPr/>
            </a:pPr>
            <a:r>
              <a:rPr lang="en-US" sz="1200" i="1">
                <a:solidFill>
                  <a:prstClr val="black"/>
                </a:solidFill>
                <a:latin typeface="Helvetica"/>
                <a:cs typeface="Helvetica"/>
              </a:rPr>
              <a:t>ADAPT</a:t>
            </a:r>
            <a:r>
              <a:rPr kumimoji="0" lang="en-US" sz="1200" b="0" i="1" u="none" strike="noStrike" kern="1200" cap="none" spc="0" normalizeH="0" baseline="0" noProof="0">
                <a:ln>
                  <a:noFill/>
                </a:ln>
                <a:solidFill>
                  <a:prstClr val="black"/>
                </a:solidFill>
                <a:effectLst/>
                <a:uLnTx/>
                <a:uFillTx/>
                <a:latin typeface="Helvetica"/>
                <a:ea typeface="+mn-ea"/>
                <a:cs typeface="Helvetica"/>
              </a:rPr>
              <a:t> analysis consolidated investment options that appeared in at least three surveys, resulting in a final list of 54 comparable investment categories. The figures represent the top 10 investment priorities, ranked according to the proportion of C-suite executives intending to invest in these areas over the next 12 months</a:t>
            </a:r>
            <a:r>
              <a:rPr lang="en-US" sz="1200">
                <a:solidFill>
                  <a:prstClr val="black"/>
                </a:solidFill>
                <a:latin typeface="Helvetica"/>
                <a:cs typeface="Helvetica"/>
              </a:rPr>
              <a:t>.</a:t>
            </a:r>
          </a:p>
          <a:p>
            <a:pPr marL="171450" indent="-171450">
              <a:lnSpc>
                <a:spcPct val="125000"/>
              </a:lnSpc>
              <a:spcAft>
                <a:spcPts val="1200"/>
              </a:spcAft>
              <a:buClr>
                <a:srgbClr val="E7534F"/>
              </a:buClr>
              <a:buFont typeface="Arial" panose="020B0604020202020204" pitchFamily="34" charset="0"/>
              <a:buChar char="•"/>
              <a:defRPr/>
            </a:pPr>
            <a:r>
              <a:rPr lang="en-US" sz="1200">
                <a:solidFill>
                  <a:prstClr val="black"/>
                </a:solidFill>
                <a:latin typeface="Helvetica"/>
                <a:cs typeface="Helvetica"/>
              </a:rPr>
              <a:t>CDAOs indicate the percentage of the budget that is allocated to different areas. The comparisons shown in this report are the average allocation across all CDAOs and the compared industry.</a:t>
            </a:r>
          </a:p>
          <a:p>
            <a:pPr lvl="0">
              <a:lnSpc>
                <a:spcPct val="125000"/>
              </a:lnSpc>
              <a:spcAft>
                <a:spcPts val="600"/>
              </a:spcAft>
              <a:buClr>
                <a:srgbClr val="E7534F"/>
              </a:buClr>
              <a:defRPr/>
            </a:pPr>
            <a:r>
              <a:rPr lang="en-US" sz="1200" b="1">
                <a:solidFill>
                  <a:prstClr val="black"/>
                </a:solidFill>
                <a:latin typeface="Helvetica"/>
                <a:cs typeface="Helvetica"/>
              </a:rPr>
              <a:t>Other question</a:t>
            </a:r>
          </a:p>
          <a:p>
            <a:pPr marL="171450" lvl="0" indent="-171450">
              <a:lnSpc>
                <a:spcPct val="125000"/>
              </a:lnSpc>
              <a:spcAft>
                <a:spcPts val="600"/>
              </a:spcAft>
              <a:buClr>
                <a:srgbClr val="E7534F"/>
              </a:buClr>
              <a:buFont typeface="Arial" panose="020B0604020202020204" pitchFamily="34" charset="0"/>
              <a:buChar char="•"/>
              <a:defRPr/>
            </a:pPr>
            <a:r>
              <a:rPr lang="en-US" sz="1200">
                <a:solidFill>
                  <a:prstClr val="black"/>
                </a:solidFill>
                <a:latin typeface="Helvetica"/>
                <a:cs typeface="Helvetica"/>
              </a:rPr>
              <a:t>ADAPT’s CIO, Government and Digital Edge surveys in 2026 ask the following question:</a:t>
            </a:r>
          </a:p>
          <a:p>
            <a:pPr marL="171450" lvl="0" indent="-171450">
              <a:lnSpc>
                <a:spcPct val="125000"/>
              </a:lnSpc>
              <a:spcAft>
                <a:spcPts val="600"/>
              </a:spcAft>
              <a:buClr>
                <a:srgbClr val="E7534F"/>
              </a:buClr>
              <a:buFont typeface="Arial" panose="020B0604020202020204" pitchFamily="34" charset="0"/>
              <a:buChar char="•"/>
              <a:defRPr/>
            </a:pPr>
            <a:r>
              <a:rPr lang="en-US" sz="1200">
                <a:solidFill>
                  <a:prstClr val="black"/>
                </a:solidFill>
                <a:latin typeface="Helvetica"/>
                <a:cs typeface="Helvetica"/>
              </a:rPr>
              <a:t>What is the biggest constraint holding you back from scaling agentic AI enterprise-wide?</a:t>
            </a:r>
          </a:p>
          <a:p>
            <a:pPr marL="355600" lvl="1" indent="-173038">
              <a:lnSpc>
                <a:spcPct val="125000"/>
              </a:lnSpc>
              <a:buClr>
                <a:srgbClr val="E7534F"/>
              </a:buClr>
              <a:buFont typeface="Courier New" panose="02070309020205020404" pitchFamily="49" charset="0"/>
              <a:buChar char="o"/>
              <a:defRPr/>
            </a:pPr>
            <a:r>
              <a:rPr lang="en-US" sz="1200" i="1">
                <a:solidFill>
                  <a:prstClr val="black"/>
                </a:solidFill>
                <a:latin typeface="Helvetica"/>
                <a:cs typeface="Helvetica"/>
              </a:rPr>
              <a:t>ADAPT analysis identifies the overall sentiment distribution and compares the pattern across categories and the compared industry.</a:t>
            </a:r>
          </a:p>
        </p:txBody>
      </p:sp>
    </p:spTree>
    <p:extLst>
      <p:ext uri="{BB962C8B-B14F-4D97-AF65-F5344CB8AC3E}">
        <p14:creationId xmlns:p14="http://schemas.microsoft.com/office/powerpoint/2010/main" val="806042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1C2CB3E-5D9E-A5BC-38D4-29B215782A80}"/>
              </a:ext>
            </a:extLst>
          </p:cNvPr>
          <p:cNvSpPr>
            <a:spLocks noGrp="1"/>
          </p:cNvSpPr>
          <p:nvPr>
            <p:ph type="body" sz="quarter" idx="10"/>
          </p:nvPr>
        </p:nvSpPr>
        <p:spPr/>
        <p:txBody>
          <a:bodyPr/>
          <a:lstStyle/>
          <a:p>
            <a:r>
              <a:rPr lang="en-AU">
                <a:latin typeface="Helvetica"/>
                <a:cs typeface="Helvetica"/>
              </a:rPr>
              <a:t>Financial services:</a:t>
            </a:r>
          </a:p>
          <a:p>
            <a:endParaRPr lang="en-GB"/>
          </a:p>
        </p:txBody>
      </p:sp>
      <p:sp>
        <p:nvSpPr>
          <p:cNvPr id="4" name="Content Placeholder 3">
            <a:extLst>
              <a:ext uri="{FF2B5EF4-FFF2-40B4-BE49-F238E27FC236}">
                <a16:creationId xmlns:a16="http://schemas.microsoft.com/office/drawing/2014/main" id="{A274893A-776D-6749-5352-D4FBD0B65046}"/>
              </a:ext>
            </a:extLst>
          </p:cNvPr>
          <p:cNvSpPr>
            <a:spLocks noGrp="1"/>
          </p:cNvSpPr>
          <p:nvPr>
            <p:ph sz="quarter" idx="11"/>
          </p:nvPr>
        </p:nvSpPr>
        <p:spPr/>
        <p:txBody>
          <a:bodyPr/>
          <a:lstStyle/>
          <a:p>
            <a:r>
              <a:rPr lang="en-AU" sz="4000">
                <a:latin typeface="Helvetica"/>
                <a:cs typeface="Helvetica"/>
              </a:rPr>
              <a:t>Goals and initiatives</a:t>
            </a:r>
          </a:p>
          <a:p>
            <a:endParaRPr lang="en-GB"/>
          </a:p>
        </p:txBody>
      </p:sp>
    </p:spTree>
    <p:extLst>
      <p:ext uri="{BB962C8B-B14F-4D97-AF65-F5344CB8AC3E}">
        <p14:creationId xmlns:p14="http://schemas.microsoft.com/office/powerpoint/2010/main" val="1342196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089A959-4149-617C-D122-8504E1741702}"/>
              </a:ext>
            </a:extLst>
          </p:cNvPr>
          <p:cNvSpPr>
            <a:spLocks noGrp="1"/>
          </p:cNvSpPr>
          <p:nvPr>
            <p:ph sz="quarter" idx="10"/>
          </p:nvPr>
        </p:nvSpPr>
        <p:spPr/>
        <p:txBody>
          <a:bodyPr/>
          <a:lstStyle/>
          <a:p>
            <a:r>
              <a:rPr lang="en-US">
                <a:solidFill>
                  <a:prstClr val="black"/>
                </a:solidFill>
                <a:latin typeface="Helvetica"/>
              </a:rPr>
              <a:t>Financial services: Top 10 goals</a:t>
            </a:r>
          </a:p>
          <a:p>
            <a:endParaRPr lang="en-GB"/>
          </a:p>
        </p:txBody>
      </p:sp>
      <p:sp>
        <p:nvSpPr>
          <p:cNvPr id="3" name="Content Placeholder 2">
            <a:extLst>
              <a:ext uri="{FF2B5EF4-FFF2-40B4-BE49-F238E27FC236}">
                <a16:creationId xmlns:a16="http://schemas.microsoft.com/office/drawing/2014/main" id="{19B7F8F2-B851-7C0A-4165-C91E13BA0EB0}"/>
              </a:ext>
            </a:extLst>
          </p:cNvPr>
          <p:cNvSpPr>
            <a:spLocks noGrp="1"/>
          </p:cNvSpPr>
          <p:nvPr>
            <p:ph sz="quarter" idx="11"/>
          </p:nvPr>
        </p:nvSpPr>
        <p:spPr/>
        <p:txBody>
          <a:bodyPr/>
          <a:lstStyle/>
          <a:p>
            <a:r>
              <a:rPr lang="en-US" sz="900"/>
              <a:t>ADAPT CIO, Data and AI, Security, Government and Digital Edge surveys in Feb, Apr, May and Jun 2026. Sample size: 739 Australian CIOs, CDAOs, CISOs, Government leaders and CDOs, 190 from Financial Services</a:t>
            </a:r>
          </a:p>
          <a:p>
            <a:endParaRPr lang="en-GB" sz="900"/>
          </a:p>
        </p:txBody>
      </p:sp>
      <p:pic>
        <p:nvPicPr>
          <p:cNvPr id="13" name="Graphic 12">
            <a:extLst>
              <a:ext uri="{FF2B5EF4-FFF2-40B4-BE49-F238E27FC236}">
                <a16:creationId xmlns:a16="http://schemas.microsoft.com/office/drawing/2014/main" id="{CB27C2C5-DE8E-1A96-67D0-D5B8585C3AC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51757" y="986431"/>
            <a:ext cx="11288486" cy="5167860"/>
          </a:xfrm>
          <a:prstGeom prst="rect">
            <a:avLst/>
          </a:prstGeom>
        </p:spPr>
      </p:pic>
    </p:spTree>
    <p:extLst>
      <p:ext uri="{BB962C8B-B14F-4D97-AF65-F5344CB8AC3E}">
        <p14:creationId xmlns:p14="http://schemas.microsoft.com/office/powerpoint/2010/main" val="4087652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6A975B-FF5C-3D7F-1FA7-B6720A20A049}"/>
              </a:ext>
            </a:extLst>
          </p:cNvPr>
          <p:cNvSpPr txBox="1"/>
          <p:nvPr/>
        </p:nvSpPr>
        <p:spPr>
          <a:xfrm>
            <a:off x="551506" y="1545095"/>
            <a:ext cx="3358342" cy="4831194"/>
          </a:xfrm>
          <a:prstGeom prst="rect">
            <a:avLst/>
          </a:prstGeom>
          <a:noFill/>
        </p:spPr>
        <p:txBody>
          <a:bodyPr wrap="square" lIns="91440" tIns="45720" rIns="91440" bIns="45720" rtlCol="0" anchor="t">
            <a:spAutoFit/>
          </a:bodyPr>
          <a:lstStyle/>
          <a:p>
            <a:pPr>
              <a:lnSpc>
                <a:spcPct val="150000"/>
              </a:lnSpc>
              <a:spcAft>
                <a:spcPts val="1200"/>
              </a:spcAft>
              <a:buClr>
                <a:srgbClr val="E7534F"/>
              </a:buClr>
              <a:defRPr/>
            </a:pPr>
            <a:r>
              <a:rPr lang="en-AU" sz="1200" noProof="0">
                <a:latin typeface="Helvetica"/>
                <a:cs typeface="Helvetica"/>
              </a:rPr>
              <a:t>The top goal </a:t>
            </a:r>
            <a:r>
              <a:rPr lang="en-AU" sz="1200">
                <a:latin typeface="Helvetica"/>
                <a:cs typeface="Helvetica"/>
              </a:rPr>
              <a:t>of tech execs in financial services is</a:t>
            </a:r>
            <a:r>
              <a:rPr lang="en-AU" sz="1200" noProof="0">
                <a:latin typeface="Helvetica"/>
                <a:cs typeface="Helvetica"/>
              </a:rPr>
              <a:t> to develop an AI </a:t>
            </a:r>
            <a:r>
              <a:rPr lang="en-AU" sz="1200" noProof="0" err="1">
                <a:latin typeface="Helvetica"/>
                <a:cs typeface="Helvetica"/>
              </a:rPr>
              <a:t>strateg</a:t>
            </a:r>
            <a:r>
              <a:rPr lang="en-AU" sz="1200">
                <a:latin typeface="Helvetica"/>
                <a:cs typeface="Helvetica"/>
              </a:rPr>
              <a:t>y and roadmap</a:t>
            </a:r>
            <a:r>
              <a:rPr lang="en-AU" sz="1200" noProof="0">
                <a:latin typeface="Helvetica"/>
                <a:cs typeface="Helvetica"/>
              </a:rPr>
              <a:t>.</a:t>
            </a:r>
          </a:p>
          <a:p>
            <a:pPr marL="171450" indent="-171450">
              <a:lnSpc>
                <a:spcPct val="150000"/>
              </a:lnSpc>
              <a:spcAft>
                <a:spcPts val="300"/>
              </a:spcAft>
              <a:buClr>
                <a:srgbClr val="E7534F"/>
              </a:buClr>
              <a:buFont typeface="Arial" panose="020B0604020202020204" pitchFamily="34" charset="0"/>
              <a:buChar char="•"/>
              <a:defRPr/>
            </a:pPr>
            <a:r>
              <a:rPr lang="en-AU" sz="1200">
                <a:latin typeface="Helvetica"/>
                <a:cs typeface="Helvetica"/>
              </a:rPr>
              <a:t>The next strategic priorities include:</a:t>
            </a:r>
          </a:p>
          <a:p>
            <a:pPr marL="411162" lvl="1" indent="-228600">
              <a:lnSpc>
                <a:spcPct val="150000"/>
              </a:lnSpc>
              <a:spcAft>
                <a:spcPts val="300"/>
              </a:spcAft>
              <a:buClr>
                <a:srgbClr val="E7534F"/>
              </a:buClr>
              <a:buFont typeface="+mj-lt"/>
              <a:buAutoNum type="arabicPeriod" startAt="2"/>
              <a:defRPr/>
            </a:pPr>
            <a:r>
              <a:rPr lang="en-AU" sz="1200">
                <a:latin typeface="Helvetica"/>
                <a:cs typeface="Helvetica"/>
              </a:rPr>
              <a:t>grow the business</a:t>
            </a:r>
          </a:p>
          <a:p>
            <a:pPr marL="411162" lvl="1" indent="-228600">
              <a:lnSpc>
                <a:spcPct val="150000"/>
              </a:lnSpc>
              <a:spcAft>
                <a:spcPts val="300"/>
              </a:spcAft>
              <a:buClr>
                <a:srgbClr val="E7534F"/>
              </a:buClr>
              <a:buFont typeface="+mj-lt"/>
              <a:buAutoNum type="arabicPeriod" startAt="2"/>
              <a:defRPr/>
            </a:pPr>
            <a:r>
              <a:rPr lang="en-AU" sz="1200">
                <a:latin typeface="Helvetica"/>
                <a:cs typeface="Helvetica"/>
              </a:rPr>
              <a:t>maintain customers</a:t>
            </a:r>
          </a:p>
          <a:p>
            <a:pPr marL="410845" lvl="1" indent="-228600">
              <a:lnSpc>
                <a:spcPct val="150000"/>
              </a:lnSpc>
              <a:spcAft>
                <a:spcPts val="300"/>
              </a:spcAft>
              <a:buClr>
                <a:srgbClr val="E7534F"/>
              </a:buClr>
              <a:buFont typeface="+mj-lt"/>
              <a:buAutoNum type="arabicPeriod" startAt="2"/>
              <a:defRPr/>
            </a:pPr>
            <a:r>
              <a:rPr lang="en-AU" sz="1200">
                <a:latin typeface="Helvetica"/>
                <a:cs typeface="Helvetica"/>
              </a:rPr>
              <a:t>improve operational effectiveness</a:t>
            </a:r>
          </a:p>
          <a:p>
            <a:pPr marL="411162" lvl="1" indent="-228600">
              <a:lnSpc>
                <a:spcPct val="150000"/>
              </a:lnSpc>
              <a:spcAft>
                <a:spcPts val="1200"/>
              </a:spcAft>
              <a:buClr>
                <a:srgbClr val="E7534F"/>
              </a:buClr>
              <a:buFont typeface="+mj-lt"/>
              <a:buAutoNum type="arabicPeriod" startAt="2"/>
              <a:defRPr/>
            </a:pPr>
            <a:r>
              <a:rPr lang="en-AU" sz="1200">
                <a:latin typeface="Helvetica"/>
                <a:cs typeface="Helvetica"/>
              </a:rPr>
              <a:t>modernise tech and simplify processes. </a:t>
            </a:r>
            <a:endParaRPr lang="en-AU" sz="1200" noProof="0">
              <a:latin typeface="Helvetica"/>
              <a:cs typeface="Helvetica"/>
            </a:endParaRPr>
          </a:p>
          <a:p>
            <a:pPr marL="171450" indent="-171450">
              <a:lnSpc>
                <a:spcPct val="150000"/>
              </a:lnSpc>
              <a:spcAft>
                <a:spcPts val="1200"/>
              </a:spcAft>
              <a:buClr>
                <a:srgbClr val="E7534F"/>
              </a:buClr>
              <a:buFont typeface="Arial" panose="020B0604020202020204" pitchFamily="34" charset="0"/>
              <a:buChar char="•"/>
              <a:defRPr/>
            </a:pPr>
            <a:r>
              <a:rPr lang="en-US" sz="1200">
                <a:latin typeface="Helvetica"/>
                <a:cs typeface="Helvetica"/>
              </a:rPr>
              <a:t>Other strategic goals involve building a data-driven and digital organisation, driving innovation and optimising costs.</a:t>
            </a:r>
          </a:p>
          <a:p>
            <a:pPr marL="171450" indent="-171450">
              <a:lnSpc>
                <a:spcPct val="150000"/>
              </a:lnSpc>
              <a:spcAft>
                <a:spcPts val="1200"/>
              </a:spcAft>
              <a:buClr>
                <a:srgbClr val="E7534F"/>
              </a:buClr>
              <a:buFont typeface="Arial" panose="020B0604020202020204" pitchFamily="34" charset="0"/>
              <a:buChar char="•"/>
              <a:defRPr/>
            </a:pPr>
            <a:r>
              <a:rPr lang="en-US" sz="1200">
                <a:latin typeface="Helvetica"/>
                <a:cs typeface="Helvetica"/>
              </a:rPr>
              <a:t>Nine of the top 10 FSI goals align with the strategic priorities pursued in other sectors, except for financial performance and value creation.</a:t>
            </a:r>
            <a:endParaRPr lang="en-AU" sz="1200" noProof="0">
              <a:latin typeface="Helvetica"/>
              <a:cs typeface="Helvetica"/>
            </a:endParaRPr>
          </a:p>
        </p:txBody>
      </p:sp>
      <p:sp>
        <p:nvSpPr>
          <p:cNvPr id="3" name="Rectangle 2">
            <a:extLst>
              <a:ext uri="{FF2B5EF4-FFF2-40B4-BE49-F238E27FC236}">
                <a16:creationId xmlns:a16="http://schemas.microsoft.com/office/drawing/2014/main" id="{FCDB4BEB-E898-C416-1F0D-8AA44DED8E6F}"/>
              </a:ext>
            </a:extLst>
          </p:cNvPr>
          <p:cNvSpPr/>
          <p:nvPr/>
        </p:nvSpPr>
        <p:spPr>
          <a:xfrm>
            <a:off x="551506" y="1143983"/>
            <a:ext cx="3196356"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a:ln>
                  <a:noFill/>
                </a:ln>
                <a:solidFill>
                  <a:prstClr val="black"/>
                </a:solidFill>
                <a:effectLst/>
                <a:uLnTx/>
                <a:uFillTx/>
                <a:latin typeface="Helvetica"/>
                <a:ea typeface="+mn-ea"/>
                <a:cs typeface="Helvetica"/>
              </a:rPr>
              <a:t>Goals</a:t>
            </a:r>
          </a:p>
        </p:txBody>
      </p:sp>
      <p:sp>
        <p:nvSpPr>
          <p:cNvPr id="6" name="Rectangle 5">
            <a:extLst>
              <a:ext uri="{FF2B5EF4-FFF2-40B4-BE49-F238E27FC236}">
                <a16:creationId xmlns:a16="http://schemas.microsoft.com/office/drawing/2014/main" id="{24C42335-3FD8-4EDA-2E5C-1E6001BA24EF}"/>
              </a:ext>
            </a:extLst>
          </p:cNvPr>
          <p:cNvSpPr/>
          <p:nvPr/>
        </p:nvSpPr>
        <p:spPr>
          <a:xfrm>
            <a:off x="551506" y="833699"/>
            <a:ext cx="3196358" cy="307777"/>
          </a:xfrm>
          <a:prstGeom prst="rect">
            <a:avLst/>
          </a:prstGeom>
        </p:spPr>
        <p:txBody>
          <a:bodyPr wrap="square" lIns="91440" tIns="45720" rIns="91440" bIns="45720" anchor="t">
            <a:spAutoFit/>
          </a:bodyPr>
          <a:lstStyle/>
          <a:p>
            <a:pPr lvl="0">
              <a:defRPr/>
            </a:pPr>
            <a:r>
              <a:rPr lang="en-AU" sz="1400" b="1" noProof="0">
                <a:solidFill>
                  <a:srgbClr val="E7534F"/>
                </a:solidFill>
                <a:latin typeface="Helvetica"/>
                <a:cs typeface="Helvetica"/>
              </a:rPr>
              <a:t>Executive </a:t>
            </a:r>
            <a:r>
              <a:rPr lang="en-AU" sz="1400" b="1">
                <a:solidFill>
                  <a:srgbClr val="E7534F"/>
                </a:solidFill>
                <a:latin typeface="Helvetica"/>
                <a:cs typeface="Helvetica"/>
              </a:rPr>
              <a:t>insights</a:t>
            </a:r>
            <a:r>
              <a:rPr lang="en-AU" sz="1400" b="1" noProof="0">
                <a:solidFill>
                  <a:srgbClr val="E7534F"/>
                </a:solidFill>
                <a:latin typeface="Helvetica"/>
                <a:cs typeface="Helvetica"/>
              </a:rPr>
              <a:t>: FSI</a:t>
            </a:r>
            <a:endParaRPr lang="en-AU" sz="1400" noProof="0">
              <a:solidFill>
                <a:prstClr val="black"/>
              </a:solidFill>
              <a:latin typeface="Calibri" panose="020F0502020204030204"/>
              <a:cs typeface="Calibri"/>
            </a:endParaRPr>
          </a:p>
        </p:txBody>
      </p:sp>
      <p:cxnSp>
        <p:nvCxnSpPr>
          <p:cNvPr id="7" name="Straight Connector 6">
            <a:extLst>
              <a:ext uri="{FF2B5EF4-FFF2-40B4-BE49-F238E27FC236}">
                <a16:creationId xmlns:a16="http://schemas.microsoft.com/office/drawing/2014/main" id="{2ADEBE6F-5D02-53EE-8361-6BE34D1E7F6C}"/>
              </a:ext>
            </a:extLst>
          </p:cNvPr>
          <p:cNvCxnSpPr>
            <a:cxnSpLocks/>
          </p:cNvCxnSpPr>
          <p:nvPr/>
        </p:nvCxnSpPr>
        <p:spPr>
          <a:xfrm flipV="1">
            <a:off x="4083688" y="274867"/>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3507BBF-85F0-78E1-7859-65B4C199DE36}"/>
              </a:ext>
            </a:extLst>
          </p:cNvPr>
          <p:cNvSpPr txBox="1"/>
          <p:nvPr/>
        </p:nvSpPr>
        <p:spPr>
          <a:xfrm>
            <a:off x="4298927" y="345880"/>
            <a:ext cx="7740000" cy="640854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nSpc>
                <a:spcPct val="130000"/>
              </a:lnSpc>
              <a:spcAft>
                <a:spcPts val="300"/>
              </a:spcAft>
              <a:buClr>
                <a:srgbClr val="E7534F"/>
              </a:buClr>
              <a:defRPr/>
            </a:pPr>
            <a:r>
              <a:rPr lang="en-US" sz="1200" b="1">
                <a:solidFill>
                  <a:prstClr val="black"/>
                </a:solidFill>
                <a:latin typeface="Helvetica" panose="020B0604020202020204" pitchFamily="34" charset="0"/>
                <a:cs typeface="Helvetica" panose="020B0604020202020204" pitchFamily="34" charset="0"/>
              </a:rPr>
              <a:t>Converging with other sectors on a well-defined AI strategy</a:t>
            </a:r>
          </a:p>
          <a:p>
            <a:pPr marL="171450" indent="-171450">
              <a:lnSpc>
                <a:spcPct val="130000"/>
              </a:lnSpc>
              <a:spcAft>
                <a:spcPts val="1200"/>
              </a:spcAft>
              <a:buClr>
                <a:srgbClr val="E7534F"/>
              </a:buClr>
              <a:buFont typeface="Arial" panose="020B0604020202020204" pitchFamily="34" charset="0"/>
              <a:buChar char="•"/>
              <a:defRPr/>
            </a:pPr>
            <a:r>
              <a:rPr lang="en-US" sz="1200">
                <a:latin typeface="Helvetica"/>
                <a:cs typeface="Helvetica"/>
              </a:rPr>
              <a:t>Both financial services and other sectors rank developing an AI strategy and roadmap as their #1 strategic goal, followed by growing the business. This indicates that AI-led growth is a cross-industry mandate. For FSI, the AI priority is shared across its sub-industries, including banks, insurance, real estate, trusts, payments, and leasing.</a:t>
            </a:r>
          </a:p>
          <a:p>
            <a:pPr>
              <a:lnSpc>
                <a:spcPct val="130000"/>
              </a:lnSpc>
              <a:buClr>
                <a:srgbClr val="E7534F"/>
              </a:buClr>
              <a:defRPr/>
            </a:pPr>
            <a:r>
              <a:rPr lang="en-US" sz="1200" b="1">
                <a:latin typeface="Helvetica"/>
                <a:cs typeface="Helvetica"/>
              </a:rPr>
              <a:t>Realising value from AI to deliver other strategic outcomes</a:t>
            </a:r>
          </a:p>
          <a:p>
            <a:pPr marL="171450" indent="-171450">
              <a:lnSpc>
                <a:spcPct val="130000"/>
              </a:lnSpc>
              <a:buClr>
                <a:srgbClr val="E7534F"/>
              </a:buClr>
              <a:buFont typeface="Arial" panose="020B0604020202020204" pitchFamily="34" charset="0"/>
              <a:buChar char="•"/>
              <a:defRPr/>
            </a:pPr>
            <a:r>
              <a:rPr lang="en-US" sz="1200">
                <a:latin typeface="Helvetica"/>
                <a:cs typeface="Helvetica"/>
              </a:rPr>
              <a:t>FSI execs intend to harness AI value to support other strategic goals, such as staying competitive, improving customer experience and productivity, modernising legacy systems, and simplifying processes.</a:t>
            </a:r>
          </a:p>
          <a:p>
            <a:pPr marL="171450" indent="-171450">
              <a:lnSpc>
                <a:spcPct val="130000"/>
              </a:lnSpc>
              <a:spcAft>
                <a:spcPts val="1200"/>
              </a:spcAft>
              <a:buClr>
                <a:srgbClr val="E7534F"/>
              </a:buClr>
              <a:buFont typeface="Arial" panose="020B0604020202020204" pitchFamily="34" charset="0"/>
              <a:buChar char="•"/>
              <a:defRPr/>
            </a:pPr>
            <a:r>
              <a:rPr lang="en-US" sz="1200">
                <a:latin typeface="Helvetica"/>
                <a:cs typeface="Helvetica"/>
              </a:rPr>
              <a:t>Further motivations include the wider rollout of goal-oriented agents and full autonomy. This is particularly true for detecting cyber security threats and fraud, enhancing customer service and operations, and code generation (ADAPT CIO and Data and AI Edge surveys, Feb and Apr 2026). There's also an imperative to build mature data foundations, workforce capability and governance (</a:t>
            </a:r>
            <a:r>
              <a:rPr lang="en-US" sz="1200">
                <a:latin typeface="Helvetica"/>
                <a:cs typeface="Helvetica"/>
                <a:hlinkClick r:id="rId2" action="ppaction://hlinksldjump"/>
              </a:rPr>
              <a:t>see slide 16</a:t>
            </a:r>
            <a:r>
              <a:rPr lang="en-US" sz="1200">
                <a:latin typeface="Helvetica"/>
                <a:cs typeface="Helvetica"/>
              </a:rPr>
              <a:t>).</a:t>
            </a:r>
            <a:endParaRPr lang="en-US" sz="1200" noProof="0">
              <a:latin typeface="Helvetica"/>
              <a:cs typeface="Helvetica"/>
            </a:endParaRPr>
          </a:p>
          <a:p>
            <a:pPr lvl="0">
              <a:lnSpc>
                <a:spcPct val="130000"/>
              </a:lnSpc>
              <a:spcAft>
                <a:spcPts val="300"/>
              </a:spcAft>
              <a:buClr>
                <a:srgbClr val="E7534F"/>
              </a:buClr>
              <a:defRPr/>
            </a:pPr>
            <a:r>
              <a:rPr lang="en-US" sz="1200" b="1">
                <a:solidFill>
                  <a:prstClr val="black"/>
                </a:solidFill>
                <a:latin typeface="Helvetica"/>
                <a:cs typeface="Helvetica"/>
              </a:rPr>
              <a:t>Becoming a data-driven and digitally-enabled organisation</a:t>
            </a:r>
            <a:endParaRPr lang="en-US" sz="1200">
              <a:solidFill>
                <a:prstClr val="black"/>
              </a:solidFill>
              <a:latin typeface="Helvetica"/>
              <a:cs typeface="Helvetica"/>
            </a:endParaRPr>
          </a:p>
          <a:p>
            <a:pPr marL="171450" indent="-171450">
              <a:lnSpc>
                <a:spcPct val="130000"/>
              </a:lnSpc>
              <a:buClr>
                <a:srgbClr val="E7534F"/>
              </a:buClr>
              <a:buFont typeface="Arial" panose="020B0604020202020204" pitchFamily="34" charset="0"/>
              <a:buChar char="•"/>
              <a:defRPr/>
            </a:pPr>
            <a:r>
              <a:rPr lang="en-US" sz="1200">
                <a:latin typeface="Helvetica"/>
                <a:cs typeface="Helvetica"/>
              </a:rPr>
              <a:t>For FSI, these are essential for scaling AI and delivering more personalised customer experiences. </a:t>
            </a:r>
          </a:p>
          <a:p>
            <a:pPr marL="171450" indent="-171450">
              <a:lnSpc>
                <a:spcPct val="130000"/>
              </a:lnSpc>
              <a:spcAft>
                <a:spcPts val="1200"/>
              </a:spcAft>
              <a:buClr>
                <a:srgbClr val="E7534F"/>
              </a:buClr>
              <a:buFont typeface="Arial" panose="020B0604020202020204" pitchFamily="34" charset="0"/>
              <a:buChar char="•"/>
              <a:defRPr/>
            </a:pPr>
            <a:r>
              <a:rPr lang="en-US" sz="1200">
                <a:latin typeface="Helvetica"/>
                <a:cs typeface="Helvetica"/>
              </a:rPr>
              <a:t>Developing new products and services is crucial too, as it allows the sector to respond to changing customer expectations, emerging competitors and evolving digital business models. Optimising costs also enables FSI organisations to cut the cost-to-serve without compromising customer outcomes and regulatory requirements.</a:t>
            </a:r>
            <a:endParaRPr kumimoji="0" lang="en-US" sz="1200" b="1" i="0" u="none" strike="noStrike" kern="1200" cap="none" spc="0" normalizeH="0" baseline="0">
              <a:ln>
                <a:noFill/>
              </a:ln>
              <a:solidFill>
                <a:prstClr val="black"/>
              </a:solidFill>
              <a:effectLst/>
              <a:uLnTx/>
              <a:uFillTx/>
              <a:latin typeface="Helvetica" panose="020B0604020202020204" pitchFamily="34" charset="0"/>
              <a:cs typeface="Helvetica" panose="020B0604020202020204" pitchFamily="34" charset="0"/>
            </a:endParaRPr>
          </a:p>
          <a:p>
            <a:pPr lvl="0">
              <a:lnSpc>
                <a:spcPct val="130000"/>
              </a:lnSpc>
              <a:spcAft>
                <a:spcPts val="300"/>
              </a:spcAft>
              <a:buClr>
                <a:srgbClr val="E7534F"/>
              </a:buClr>
              <a:defRPr/>
            </a:pPr>
            <a:r>
              <a:rPr kumimoji="0" lang="en-US" sz="1200" b="1" i="0" u="none" strike="noStrike" kern="1200" cap="none" spc="0" normalizeH="0" baseline="0">
                <a:ln>
                  <a:noFill/>
                </a:ln>
                <a:solidFill>
                  <a:prstClr val="black"/>
                </a:solidFill>
                <a:effectLst/>
                <a:uLnTx/>
                <a:uFillTx/>
                <a:latin typeface="Helvetica" panose="020B0604020202020204" pitchFamily="34" charset="0"/>
                <a:cs typeface="Helvetica" panose="020B0604020202020204" pitchFamily="34" charset="0"/>
              </a:rPr>
              <a:t>Creating sustainable financial performance and value creation</a:t>
            </a:r>
            <a:endParaRPr lang="en-US" sz="1200">
              <a:latin typeface="Helvetica"/>
              <a:cs typeface="Helvetica"/>
            </a:endParaRPr>
          </a:p>
          <a:p>
            <a:pPr marL="171450" indent="-171450">
              <a:lnSpc>
                <a:spcPct val="130000"/>
              </a:lnSpc>
              <a:buClr>
                <a:srgbClr val="E7534F"/>
              </a:buClr>
              <a:buFont typeface="Arial" panose="020B0604020202020204" pitchFamily="34" charset="0"/>
              <a:buChar char="•"/>
              <a:defRPr/>
            </a:pPr>
            <a:r>
              <a:rPr lang="en-US" sz="1200">
                <a:latin typeface="Helvetica"/>
                <a:cs typeface="Helvetica"/>
              </a:rPr>
              <a:t>Unlike many sectors that prioritise governance and compliance as a strategic goal, FSI places greater emphasis on financial performance and value creation. This indicates strong expectations for shareholder returns, capital efficiency, and profitable growth, which align with expanding business.</a:t>
            </a:r>
          </a:p>
          <a:p>
            <a:pPr marL="171450" indent="-171450">
              <a:lnSpc>
                <a:spcPct val="130000"/>
              </a:lnSpc>
              <a:spcAft>
                <a:spcPts val="1200"/>
              </a:spcAft>
              <a:buClr>
                <a:srgbClr val="E7534F"/>
              </a:buClr>
              <a:buFont typeface="Arial" panose="020B0604020202020204" pitchFamily="34" charset="0"/>
              <a:buChar char="•"/>
              <a:defRPr/>
            </a:pPr>
            <a:r>
              <a:rPr lang="en-US" sz="1200">
                <a:latin typeface="Helvetica"/>
                <a:cs typeface="Helvetica"/>
              </a:rPr>
              <a:t>Across banks, insurance, real estate and trusts, value creation emerges as the principal measure of success, essentially a matter of reducing downside risk while unlocking potential value.</a:t>
            </a:r>
          </a:p>
        </p:txBody>
      </p:sp>
    </p:spTree>
    <p:extLst>
      <p:ext uri="{BB962C8B-B14F-4D97-AF65-F5344CB8AC3E}">
        <p14:creationId xmlns:p14="http://schemas.microsoft.com/office/powerpoint/2010/main" val="1775104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4D285AF-DCA9-ABD1-D527-A9A75448C0CA}"/>
              </a:ext>
            </a:extLst>
          </p:cNvPr>
          <p:cNvSpPr>
            <a:spLocks noGrp="1"/>
          </p:cNvSpPr>
          <p:nvPr>
            <p:ph sz="quarter" idx="10"/>
          </p:nvPr>
        </p:nvSpPr>
        <p:spPr/>
        <p:txBody>
          <a:bodyPr/>
          <a:lstStyle/>
          <a:p>
            <a:r>
              <a:rPr lang="en-US">
                <a:solidFill>
                  <a:prstClr val="black"/>
                </a:solidFill>
                <a:latin typeface="Helvetica"/>
              </a:rPr>
              <a:t>Financial services: Top 10 initiatives</a:t>
            </a:r>
          </a:p>
          <a:p>
            <a:endParaRPr lang="en-GB"/>
          </a:p>
        </p:txBody>
      </p:sp>
      <p:sp>
        <p:nvSpPr>
          <p:cNvPr id="3" name="Content Placeholder 2">
            <a:extLst>
              <a:ext uri="{FF2B5EF4-FFF2-40B4-BE49-F238E27FC236}">
                <a16:creationId xmlns:a16="http://schemas.microsoft.com/office/drawing/2014/main" id="{6789CEAA-6CB1-E085-031C-585AE900688C}"/>
              </a:ext>
            </a:extLst>
          </p:cNvPr>
          <p:cNvSpPr>
            <a:spLocks noGrp="1"/>
          </p:cNvSpPr>
          <p:nvPr>
            <p:ph sz="quarter" idx="11"/>
          </p:nvPr>
        </p:nvSpPr>
        <p:spPr/>
        <p:txBody>
          <a:bodyPr/>
          <a:lstStyle/>
          <a:p>
            <a:r>
              <a:rPr lang="en-US" sz="900"/>
              <a:t>ADAPT CIO, Data and AI, Security, Government and Digital Edge surveys in Feb, Apr, May and Jun 2026. Sample size: 722 Australian CIOs, CDAOs, CISOs, Government leaders and CDOs, 186 from Financial Services</a:t>
            </a:r>
          </a:p>
          <a:p>
            <a:endParaRPr lang="en-GB" sz="900"/>
          </a:p>
        </p:txBody>
      </p:sp>
      <p:pic>
        <p:nvPicPr>
          <p:cNvPr id="8" name="Graphic 7">
            <a:extLst>
              <a:ext uri="{FF2B5EF4-FFF2-40B4-BE49-F238E27FC236}">
                <a16:creationId xmlns:a16="http://schemas.microsoft.com/office/drawing/2014/main" id="{473D6802-5D5E-69FD-80BD-3BB23D32F147}"/>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451758" y="986431"/>
            <a:ext cx="11288484" cy="5167860"/>
          </a:xfrm>
          <a:prstGeom prst="rect">
            <a:avLst/>
          </a:prstGeom>
        </p:spPr>
      </p:pic>
    </p:spTree>
    <p:extLst>
      <p:ext uri="{BB962C8B-B14F-4D97-AF65-F5344CB8AC3E}">
        <p14:creationId xmlns:p14="http://schemas.microsoft.com/office/powerpoint/2010/main" val="1227644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634F60-FE76-B04D-A093-CB6351C9004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CB2EBE7-5306-17D0-B6BD-B8ED24C93DCD}"/>
              </a:ext>
            </a:extLst>
          </p:cNvPr>
          <p:cNvSpPr txBox="1"/>
          <p:nvPr/>
        </p:nvSpPr>
        <p:spPr>
          <a:xfrm>
            <a:off x="581986" y="1766162"/>
            <a:ext cx="3492000" cy="4007892"/>
          </a:xfrm>
          <a:prstGeom prst="rect">
            <a:avLst/>
          </a:prstGeom>
          <a:noFill/>
        </p:spPr>
        <p:txBody>
          <a:bodyPr wrap="square" lIns="91440" tIns="45720" rIns="91440" bIns="45720" rtlCol="0" anchor="t">
            <a:spAutoFit/>
          </a:bodyPr>
          <a:lstStyle/>
          <a:p>
            <a:pPr marL="171450" indent="-171450">
              <a:lnSpc>
                <a:spcPct val="150000"/>
              </a:lnSpc>
              <a:spcAft>
                <a:spcPts val="300"/>
              </a:spcAft>
              <a:buClr>
                <a:srgbClr val="E7534F"/>
              </a:buClr>
              <a:buFont typeface="Arial" panose="020B0604020202020204" pitchFamily="34" charset="0"/>
              <a:buChar char="•"/>
              <a:defRPr/>
            </a:pPr>
            <a:r>
              <a:rPr lang="en-AU" sz="1200">
                <a:latin typeface="Helvetica"/>
                <a:cs typeface="Helvetica"/>
              </a:rPr>
              <a:t>The financial services sector, and others, </a:t>
            </a:r>
            <a:r>
              <a:rPr lang="en-AU" sz="1200" noProof="0">
                <a:latin typeface="Helvetica"/>
                <a:cs typeface="Helvetica"/>
              </a:rPr>
              <a:t>shared the same </a:t>
            </a:r>
            <a:r>
              <a:rPr lang="en-AU" sz="1200">
                <a:latin typeface="Helvetica"/>
                <a:cs typeface="Helvetica"/>
              </a:rPr>
              <a:t>#1 and #3 </a:t>
            </a:r>
            <a:r>
              <a:rPr lang="en-AU" sz="1200" noProof="0">
                <a:latin typeface="Helvetica"/>
                <a:cs typeface="Helvetica"/>
              </a:rPr>
              <a:t>initiatives. </a:t>
            </a:r>
            <a:endParaRPr lang="en-US"/>
          </a:p>
          <a:p>
            <a:pPr marL="355600" indent="-172720">
              <a:lnSpc>
                <a:spcPct val="150000"/>
              </a:lnSpc>
              <a:spcAft>
                <a:spcPts val="1200"/>
              </a:spcAft>
              <a:buClr>
                <a:srgbClr val="E7534F"/>
              </a:buClr>
              <a:buFont typeface="Wingdings" panose="05000000000000000000" pitchFamily="2" charset="2"/>
              <a:buChar char="Ø"/>
              <a:defRPr/>
            </a:pPr>
            <a:r>
              <a:rPr lang="en-AU" sz="1200">
                <a:latin typeface="Helvetica"/>
                <a:cs typeface="Helvetica"/>
              </a:rPr>
              <a:t>Agentic</a:t>
            </a:r>
            <a:r>
              <a:rPr lang="en-AU" sz="1200" noProof="0">
                <a:latin typeface="Helvetica"/>
                <a:cs typeface="Helvetica"/>
              </a:rPr>
              <a:t> AI ranks higher in </a:t>
            </a:r>
            <a:r>
              <a:rPr lang="en-AU" sz="1200">
                <a:latin typeface="Helvetica"/>
                <a:cs typeface="Helvetica"/>
              </a:rPr>
              <a:t>the FSI sector, compared to other industries.</a:t>
            </a:r>
            <a:endParaRPr lang="en-AU" sz="1200" noProof="0">
              <a:latin typeface="Helvetica"/>
              <a:cs typeface="Helvetica"/>
            </a:endParaRPr>
          </a:p>
          <a:p>
            <a:pPr marL="171450" indent="-171450">
              <a:lnSpc>
                <a:spcPct val="150000"/>
              </a:lnSpc>
              <a:spcAft>
                <a:spcPts val="1200"/>
              </a:spcAft>
              <a:buClr>
                <a:srgbClr val="E7534F"/>
              </a:buClr>
              <a:buFont typeface="Arial" panose="020B0604020202020204" pitchFamily="34" charset="0"/>
              <a:buChar char="•"/>
              <a:defRPr/>
            </a:pPr>
            <a:r>
              <a:rPr lang="en-US" sz="1200" noProof="0">
                <a:latin typeface="Helvetica"/>
                <a:cs typeface="Helvetica"/>
              </a:rPr>
              <a:t>While other sectors focus on modernising back-office systems, evolving operating models and ensuring AI governance, FSI </a:t>
            </a:r>
            <a:r>
              <a:rPr lang="en-US" sz="1200">
                <a:latin typeface="Helvetica"/>
                <a:cs typeface="Helvetica"/>
              </a:rPr>
              <a:t>aims for improved omnichannel experiences and modern customer-facing apps </a:t>
            </a:r>
            <a:br>
              <a:rPr lang="en-US" sz="1200">
                <a:latin typeface="Helvetica"/>
                <a:cs typeface="Helvetica"/>
              </a:rPr>
            </a:br>
            <a:r>
              <a:rPr lang="en-US" sz="1200">
                <a:latin typeface="Helvetica"/>
                <a:cs typeface="Helvetica"/>
              </a:rPr>
              <a:t>and portals.</a:t>
            </a:r>
            <a:endParaRPr lang="en-US" sz="1200" noProof="0">
              <a:latin typeface="Helvetica"/>
              <a:cs typeface="Helvetica"/>
            </a:endParaRPr>
          </a:p>
          <a:p>
            <a:pPr marL="171450" indent="-171450">
              <a:lnSpc>
                <a:spcPct val="150000"/>
              </a:lnSpc>
              <a:spcAft>
                <a:spcPts val="1200"/>
              </a:spcAft>
              <a:buClr>
                <a:srgbClr val="E7534F"/>
              </a:buClr>
              <a:buFont typeface="Arial" panose="020B0604020202020204" pitchFamily="34" charset="0"/>
              <a:buChar char="•"/>
              <a:defRPr/>
            </a:pPr>
            <a:r>
              <a:rPr lang="en-US" sz="1200" noProof="0">
                <a:latin typeface="Helvetica"/>
                <a:cs typeface="Helvetica"/>
              </a:rPr>
              <a:t>The </a:t>
            </a:r>
            <a:r>
              <a:rPr lang="en-US" sz="1200">
                <a:latin typeface="Helvetica"/>
                <a:cs typeface="Helvetica"/>
              </a:rPr>
              <a:t>#7 to #</a:t>
            </a:r>
            <a:r>
              <a:rPr lang="en-US" sz="1200" noProof="0">
                <a:latin typeface="Helvetica"/>
                <a:cs typeface="Helvetica"/>
              </a:rPr>
              <a:t>10 initiatives </a:t>
            </a:r>
            <a:r>
              <a:rPr lang="en-US" sz="1200">
                <a:latin typeface="Helvetica"/>
                <a:cs typeface="Helvetica"/>
              </a:rPr>
              <a:t>highlight</a:t>
            </a:r>
            <a:r>
              <a:rPr lang="en-US" sz="1200" noProof="0">
                <a:latin typeface="Helvetica"/>
                <a:cs typeface="Helvetica"/>
              </a:rPr>
              <a:t> the importance of capabilities that </a:t>
            </a:r>
            <a:r>
              <a:rPr lang="en-US" sz="1200">
                <a:latin typeface="Helvetica"/>
                <a:cs typeface="Helvetica"/>
              </a:rPr>
              <a:t>enable </a:t>
            </a:r>
            <a:r>
              <a:rPr lang="en-US" sz="1200" noProof="0">
                <a:latin typeface="Helvetica"/>
                <a:cs typeface="Helvetica"/>
              </a:rPr>
              <a:t>AI growth and value creation.</a:t>
            </a:r>
            <a:endParaRPr kumimoji="0" lang="en-AU" sz="1200" i="0" u="none" strike="noStrike" kern="1200" cap="none" spc="0" normalizeH="0" baseline="0" noProof="0">
              <a:ln>
                <a:noFill/>
              </a:ln>
              <a:effectLst/>
              <a:uLnTx/>
              <a:uFillTx/>
              <a:latin typeface="Helvetica"/>
              <a:cs typeface="Helvetica"/>
            </a:endParaRPr>
          </a:p>
        </p:txBody>
      </p:sp>
      <p:sp>
        <p:nvSpPr>
          <p:cNvPr id="3" name="Rectangle 2">
            <a:extLst>
              <a:ext uri="{FF2B5EF4-FFF2-40B4-BE49-F238E27FC236}">
                <a16:creationId xmlns:a16="http://schemas.microsoft.com/office/drawing/2014/main" id="{8B36FF60-843A-ED33-504C-3E80543B716D}"/>
              </a:ext>
            </a:extLst>
          </p:cNvPr>
          <p:cNvSpPr/>
          <p:nvPr/>
        </p:nvSpPr>
        <p:spPr>
          <a:xfrm>
            <a:off x="581986" y="1286223"/>
            <a:ext cx="3196356"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a:ln>
                  <a:noFill/>
                </a:ln>
                <a:solidFill>
                  <a:prstClr val="black"/>
                </a:solidFill>
                <a:effectLst/>
                <a:uLnTx/>
                <a:uFillTx/>
                <a:latin typeface="Helvetica"/>
                <a:ea typeface="+mn-ea"/>
                <a:cs typeface="Helvetica"/>
              </a:rPr>
              <a:t>Initiatives</a:t>
            </a:r>
          </a:p>
        </p:txBody>
      </p:sp>
      <p:sp>
        <p:nvSpPr>
          <p:cNvPr id="6" name="Rectangle 5">
            <a:extLst>
              <a:ext uri="{FF2B5EF4-FFF2-40B4-BE49-F238E27FC236}">
                <a16:creationId xmlns:a16="http://schemas.microsoft.com/office/drawing/2014/main" id="{448DA71F-DDD0-3BC9-C7E6-EBA01DCD0F43}"/>
              </a:ext>
            </a:extLst>
          </p:cNvPr>
          <p:cNvSpPr/>
          <p:nvPr/>
        </p:nvSpPr>
        <p:spPr>
          <a:xfrm>
            <a:off x="581986" y="960173"/>
            <a:ext cx="3196358" cy="307777"/>
          </a:xfrm>
          <a:prstGeom prst="rect">
            <a:avLst/>
          </a:prstGeom>
        </p:spPr>
        <p:txBody>
          <a:bodyPr wrap="square" lIns="91440" tIns="45720" rIns="91440" bIns="45720" anchor="t">
            <a:spAutoFit/>
          </a:bodyPr>
          <a:lstStyle/>
          <a:p>
            <a:pPr lvl="0">
              <a:defRPr/>
            </a:pPr>
            <a:r>
              <a:rPr lang="en-AU" sz="1400" b="1" noProof="0">
                <a:solidFill>
                  <a:srgbClr val="E7534F"/>
                </a:solidFill>
                <a:latin typeface="Helvetica"/>
                <a:cs typeface="Helvetica"/>
              </a:rPr>
              <a:t>Executive Insights: FSI</a:t>
            </a:r>
            <a:endParaRPr lang="en-AU" sz="1400" noProof="0">
              <a:solidFill>
                <a:prstClr val="black"/>
              </a:solidFill>
              <a:latin typeface="Calibri" panose="020F0502020204030204"/>
              <a:cs typeface="Calibri"/>
            </a:endParaRPr>
          </a:p>
        </p:txBody>
      </p:sp>
      <p:cxnSp>
        <p:nvCxnSpPr>
          <p:cNvPr id="7" name="Straight Connector 6">
            <a:extLst>
              <a:ext uri="{FF2B5EF4-FFF2-40B4-BE49-F238E27FC236}">
                <a16:creationId xmlns:a16="http://schemas.microsoft.com/office/drawing/2014/main" id="{47EE05A0-7618-A96D-4D20-600F44D8393D}"/>
              </a:ext>
            </a:extLst>
          </p:cNvPr>
          <p:cNvCxnSpPr>
            <a:cxnSpLocks/>
          </p:cNvCxnSpPr>
          <p:nvPr/>
        </p:nvCxnSpPr>
        <p:spPr>
          <a:xfrm flipV="1">
            <a:off x="4130986" y="274867"/>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CD5D916-4706-5FF4-00C1-2676014F6B71}"/>
              </a:ext>
            </a:extLst>
          </p:cNvPr>
          <p:cNvSpPr txBox="1"/>
          <p:nvPr/>
        </p:nvSpPr>
        <p:spPr>
          <a:xfrm>
            <a:off x="4325114" y="322028"/>
            <a:ext cx="7740000" cy="64931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nSpc>
                <a:spcPct val="150000"/>
              </a:lnSpc>
              <a:spcAft>
                <a:spcPts val="300"/>
              </a:spcAft>
              <a:buClr>
                <a:srgbClr val="E7534F"/>
              </a:buClr>
              <a:defRPr/>
            </a:pPr>
            <a:r>
              <a:rPr lang="en-US" sz="1200" b="1">
                <a:solidFill>
                  <a:prstClr val="black"/>
                </a:solidFill>
                <a:latin typeface="Helvetica"/>
                <a:cs typeface="Helvetica"/>
              </a:rPr>
              <a:t>Prioritising initiatives that directly scale AI, business growth and customer value</a:t>
            </a:r>
          </a:p>
          <a:p>
            <a:pPr marL="171450" indent="-171450">
              <a:lnSpc>
                <a:spcPct val="150000"/>
              </a:lnSpc>
              <a:buClr>
                <a:srgbClr val="E7534F"/>
              </a:buClr>
              <a:buFont typeface="Arial" panose="020B0604020202020204" pitchFamily="34" charset="0"/>
              <a:buChar char="•"/>
              <a:defRPr/>
            </a:pPr>
            <a:r>
              <a:rPr lang="en-US" sz="1200">
                <a:latin typeface="Helvetica"/>
                <a:cs typeface="Helvetica"/>
              </a:rPr>
              <a:t>The automation, AI scale, agentic AI, modern data platforms, analytics, omnichannel experiences, and modern customer-facing apps initiatives directly connect with the higher intent of becoming an AI-strategic, data-driven and digitally-enabled organisation.</a:t>
            </a:r>
          </a:p>
          <a:p>
            <a:pPr marL="171450" indent="-171450">
              <a:lnSpc>
                <a:spcPct val="150000"/>
              </a:lnSpc>
              <a:spcAft>
                <a:spcPts val="1200"/>
              </a:spcAft>
              <a:buClr>
                <a:srgbClr val="E7534F"/>
              </a:buClr>
              <a:buFont typeface="Arial" panose="020B0604020202020204" pitchFamily="34" charset="0"/>
              <a:buChar char="•"/>
              <a:defRPr/>
            </a:pPr>
            <a:r>
              <a:rPr lang="en-US" sz="1200">
                <a:latin typeface="Helvetica"/>
                <a:cs typeface="Helvetica"/>
              </a:rPr>
              <a:t>FSI execs consider these initiatives vital for achieving measurable improvements in productivity, customer growth, and financial performance, which align closely with their focus on AI strategy and value creation.</a:t>
            </a:r>
            <a:endParaRPr lang="en-US" sz="1200" b="1">
              <a:solidFill>
                <a:prstClr val="black"/>
              </a:solidFill>
              <a:latin typeface="Helvetica"/>
              <a:cs typeface="Helvetica"/>
            </a:endParaRPr>
          </a:p>
          <a:p>
            <a:pPr lvl="0">
              <a:lnSpc>
                <a:spcPct val="150000"/>
              </a:lnSpc>
              <a:spcAft>
                <a:spcPts val="300"/>
              </a:spcAft>
              <a:buClr>
                <a:srgbClr val="E7534F"/>
              </a:buClr>
              <a:defRPr/>
            </a:pPr>
            <a:r>
              <a:rPr lang="en-US" sz="1200" b="1">
                <a:solidFill>
                  <a:prstClr val="black"/>
                </a:solidFill>
                <a:latin typeface="Helvetica"/>
                <a:cs typeface="Helvetica"/>
              </a:rPr>
              <a:t>Agentic AI supports high-value customers</a:t>
            </a:r>
          </a:p>
          <a:p>
            <a:pPr marL="171450" indent="-171450">
              <a:lnSpc>
                <a:spcPct val="150000"/>
              </a:lnSpc>
              <a:buClr>
                <a:srgbClr val="E7534F"/>
              </a:buClr>
              <a:buFont typeface="Arial" panose="020B0604020202020204" pitchFamily="34" charset="0"/>
              <a:buChar char="•"/>
              <a:defRPr/>
            </a:pPr>
            <a:r>
              <a:rPr lang="en-US" sz="1200">
                <a:latin typeface="Helvetica"/>
                <a:cs typeface="Helvetica"/>
              </a:rPr>
              <a:t>Agentic AI is highly priortised across FSI subsectors, such as banks, insurance, leasing, real estate, trusts and superannuation.</a:t>
            </a:r>
          </a:p>
          <a:p>
            <a:pPr marL="171450" indent="-171450">
              <a:lnSpc>
                <a:spcPct val="150000"/>
              </a:lnSpc>
              <a:spcAft>
                <a:spcPts val="1200"/>
              </a:spcAft>
              <a:buClr>
                <a:srgbClr val="E7534F"/>
              </a:buClr>
              <a:buFont typeface="Arial" panose="020B0604020202020204" pitchFamily="34" charset="0"/>
              <a:buChar char="•"/>
              <a:defRPr/>
            </a:pPr>
            <a:r>
              <a:rPr lang="en-US" sz="1200">
                <a:latin typeface="Helvetica"/>
                <a:cs typeface="Helvetica"/>
              </a:rPr>
              <a:t>FSI operations are already deeply process-oriented, encompassing loan approvals, claims processing, KYC/AML checks, trade reconciliation and fraud detection. These high-volume processes are prime candidates for automation ahead of more advanced AI.</a:t>
            </a:r>
            <a:endParaRPr lang="en-US" sz="1200" b="1">
              <a:solidFill>
                <a:prstClr val="black"/>
              </a:solidFill>
              <a:latin typeface="Helvetica"/>
              <a:cs typeface="Helvetica"/>
            </a:endParaRPr>
          </a:p>
          <a:p>
            <a:pPr lvl="0">
              <a:lnSpc>
                <a:spcPct val="150000"/>
              </a:lnSpc>
              <a:spcAft>
                <a:spcPts val="300"/>
              </a:spcAft>
              <a:buClr>
                <a:srgbClr val="E7534F"/>
              </a:buClr>
              <a:defRPr/>
            </a:pPr>
            <a:r>
              <a:rPr lang="en-US" sz="1200" b="1">
                <a:solidFill>
                  <a:prstClr val="black"/>
                </a:solidFill>
                <a:latin typeface="Helvetica"/>
                <a:cs typeface="Helvetica"/>
              </a:rPr>
              <a:t>For financial services, customer-centric transformation is a competitive differentiator</a:t>
            </a:r>
          </a:p>
          <a:p>
            <a:pPr marL="171450" indent="-171450">
              <a:lnSpc>
                <a:spcPct val="150000"/>
              </a:lnSpc>
              <a:buClr>
                <a:srgbClr val="E7534F"/>
              </a:buClr>
              <a:buFont typeface="Arial" panose="020B0604020202020204" pitchFamily="34" charset="0"/>
              <a:buChar char="•"/>
              <a:defRPr/>
            </a:pPr>
            <a:r>
              <a:rPr lang="en-US" sz="1200">
                <a:latin typeface="Helvetica"/>
                <a:cs typeface="Helvetica"/>
              </a:rPr>
              <a:t>The greater focus on omnichannel experiences and modern customer-facing apps and portals reflects growing expectations for seamless, personalised and digital-enabled financial services across its subsectors.</a:t>
            </a:r>
          </a:p>
          <a:p>
            <a:pPr marL="171450" indent="-171450">
              <a:lnSpc>
                <a:spcPct val="150000"/>
              </a:lnSpc>
              <a:spcAft>
                <a:spcPts val="1200"/>
              </a:spcAft>
              <a:buClr>
                <a:srgbClr val="E7534F"/>
              </a:buClr>
              <a:buFont typeface="Arial" panose="020B0604020202020204" pitchFamily="34" charset="0"/>
              <a:buChar char="•"/>
              <a:defRPr/>
            </a:pPr>
            <a:r>
              <a:rPr lang="en-US" sz="1200">
                <a:solidFill>
                  <a:prstClr val="black"/>
                </a:solidFill>
                <a:latin typeface="Helvetica"/>
                <a:cs typeface="Helvetica"/>
              </a:rPr>
              <a:t>FSI execs are redesigning high-value customer journeys where AI can improve service quality while maintaining governance and regulatory controls.</a:t>
            </a:r>
          </a:p>
          <a:p>
            <a:pPr>
              <a:lnSpc>
                <a:spcPct val="150000"/>
              </a:lnSpc>
              <a:spcAft>
                <a:spcPts val="300"/>
              </a:spcAft>
              <a:buClr>
                <a:srgbClr val="E7534F"/>
              </a:buClr>
              <a:defRPr/>
            </a:pPr>
            <a:r>
              <a:rPr lang="en-US" sz="1200" b="1">
                <a:latin typeface="Helvetica" panose="020B0604020202020204" pitchFamily="34" charset="0"/>
                <a:cs typeface="Helvetica" panose="020B0604020202020204" pitchFamily="34" charset="0"/>
              </a:rPr>
              <a:t>Initiatives #7 to #10 centre on intelligence, complexity reduction, operating-model change and resilience</a:t>
            </a:r>
            <a:endParaRPr lang="en-US" sz="1200" b="1" noProof="0">
              <a:latin typeface="Helvetica" panose="020B0604020202020204" pitchFamily="34" charset="0"/>
              <a:cs typeface="Helvetica" panose="020B0604020202020204" pitchFamily="34" charset="0"/>
            </a:endParaRPr>
          </a:p>
          <a:p>
            <a:pPr marL="171450" lvl="0" indent="-171450">
              <a:lnSpc>
                <a:spcPct val="150000"/>
              </a:lnSpc>
              <a:buClr>
                <a:srgbClr val="E7534F"/>
              </a:buClr>
              <a:buFont typeface="Arial" panose="020B0604020202020204" pitchFamily="34" charset="0"/>
              <a:buChar char="•"/>
              <a:defRPr/>
            </a:pPr>
            <a:r>
              <a:rPr lang="en-US" sz="1200">
                <a:latin typeface="Helvetica"/>
                <a:cs typeface="Helvetica"/>
              </a:rPr>
              <a:t>Taken together, these initiatives deliver stronger growth in both customers and revenue, alongside </a:t>
            </a:r>
            <a:br>
              <a:rPr lang="en-US" sz="1200">
                <a:latin typeface="Helvetica"/>
                <a:cs typeface="Helvetica"/>
              </a:rPr>
            </a:br>
            <a:r>
              <a:rPr lang="en-US" sz="1200">
                <a:latin typeface="Helvetica"/>
                <a:cs typeface="Helvetica"/>
              </a:rPr>
              <a:t>scalable value creation achieved at lower cost and with faster execution.</a:t>
            </a:r>
          </a:p>
        </p:txBody>
      </p:sp>
    </p:spTree>
    <p:extLst>
      <p:ext uri="{BB962C8B-B14F-4D97-AF65-F5344CB8AC3E}">
        <p14:creationId xmlns:p14="http://schemas.microsoft.com/office/powerpoint/2010/main" val="386146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4FF8C2D-1F47-6D2D-4B9F-05266F85E439}"/>
              </a:ext>
            </a:extLst>
          </p:cNvPr>
          <p:cNvSpPr>
            <a:spLocks noGrp="1"/>
          </p:cNvSpPr>
          <p:nvPr>
            <p:ph type="body" sz="quarter" idx="10"/>
          </p:nvPr>
        </p:nvSpPr>
        <p:spPr/>
        <p:txBody>
          <a:bodyPr/>
          <a:lstStyle/>
          <a:p>
            <a:r>
              <a:rPr lang="en-AU">
                <a:latin typeface="Helvetica"/>
                <a:cs typeface="Helvetica"/>
              </a:rPr>
              <a:t>Financial services:</a:t>
            </a:r>
          </a:p>
          <a:p>
            <a:endParaRPr lang="en-GB"/>
          </a:p>
        </p:txBody>
      </p:sp>
      <p:sp>
        <p:nvSpPr>
          <p:cNvPr id="3" name="Content Placeholder 2">
            <a:extLst>
              <a:ext uri="{FF2B5EF4-FFF2-40B4-BE49-F238E27FC236}">
                <a16:creationId xmlns:a16="http://schemas.microsoft.com/office/drawing/2014/main" id="{B649F3B9-7E75-3E23-CDA3-670E67218874}"/>
              </a:ext>
            </a:extLst>
          </p:cNvPr>
          <p:cNvSpPr>
            <a:spLocks noGrp="1"/>
          </p:cNvSpPr>
          <p:nvPr>
            <p:ph sz="quarter" idx="11"/>
          </p:nvPr>
        </p:nvSpPr>
        <p:spPr/>
        <p:txBody>
          <a:bodyPr/>
          <a:lstStyle/>
          <a:p>
            <a:r>
              <a:rPr lang="en-AU" sz="4000">
                <a:latin typeface="Helvetica"/>
                <a:cs typeface="Helvetica"/>
              </a:rPr>
              <a:t>Investment priorities </a:t>
            </a:r>
            <a:br>
              <a:rPr lang="en-AU" sz="4000">
                <a:latin typeface="Helvetica"/>
                <a:cs typeface="Helvetica"/>
              </a:rPr>
            </a:br>
            <a:r>
              <a:rPr lang="en-AU" sz="4000">
                <a:latin typeface="Helvetica"/>
                <a:cs typeface="Helvetica"/>
              </a:rPr>
              <a:t>and budgets</a:t>
            </a:r>
          </a:p>
          <a:p>
            <a:endParaRPr lang="en-GB"/>
          </a:p>
        </p:txBody>
      </p:sp>
    </p:spTree>
    <p:extLst>
      <p:ext uri="{BB962C8B-B14F-4D97-AF65-F5344CB8AC3E}">
        <p14:creationId xmlns:p14="http://schemas.microsoft.com/office/powerpoint/2010/main" val="1953620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E7601ED-ABBB-4875-79DB-2B9191D90DAD}"/>
              </a:ext>
            </a:extLst>
          </p:cNvPr>
          <p:cNvSpPr>
            <a:spLocks noGrp="1"/>
          </p:cNvSpPr>
          <p:nvPr>
            <p:ph sz="quarter" idx="10"/>
          </p:nvPr>
        </p:nvSpPr>
        <p:spPr/>
        <p:txBody>
          <a:bodyPr/>
          <a:lstStyle/>
          <a:p>
            <a:r>
              <a:rPr lang="en-US">
                <a:solidFill>
                  <a:prstClr val="black"/>
                </a:solidFill>
                <a:latin typeface="Helvetica"/>
              </a:rPr>
              <a:t>Financial services: Top 10 IPs</a:t>
            </a:r>
          </a:p>
          <a:p>
            <a:endParaRPr lang="en-GB"/>
          </a:p>
        </p:txBody>
      </p:sp>
      <p:sp>
        <p:nvSpPr>
          <p:cNvPr id="3" name="Content Placeholder 2">
            <a:extLst>
              <a:ext uri="{FF2B5EF4-FFF2-40B4-BE49-F238E27FC236}">
                <a16:creationId xmlns:a16="http://schemas.microsoft.com/office/drawing/2014/main" id="{A36B7ACC-4976-AC3C-3196-D40AD92C456D}"/>
              </a:ext>
            </a:extLst>
          </p:cNvPr>
          <p:cNvSpPr>
            <a:spLocks noGrp="1"/>
          </p:cNvSpPr>
          <p:nvPr>
            <p:ph sz="quarter" idx="11"/>
          </p:nvPr>
        </p:nvSpPr>
        <p:spPr/>
        <p:txBody>
          <a:bodyPr/>
          <a:lstStyle/>
          <a:p>
            <a:r>
              <a:rPr lang="en-US" sz="900"/>
              <a:t>ADAPT CIO, Data and AI, Security, Government and Digital Edge surveys in Feb, Apr, May and Jun 2026. Sample size: 768 Australian CIOs, CDAOs, CISOs, Government leaders and CDOs, 199 from Financial Services</a:t>
            </a:r>
          </a:p>
          <a:p>
            <a:endParaRPr lang="en-GB" sz="900"/>
          </a:p>
        </p:txBody>
      </p:sp>
      <p:pic>
        <p:nvPicPr>
          <p:cNvPr id="15" name="Graphic 14">
            <a:extLst>
              <a:ext uri="{FF2B5EF4-FFF2-40B4-BE49-F238E27FC236}">
                <a16:creationId xmlns:a16="http://schemas.microsoft.com/office/drawing/2014/main" id="{1796E010-AC7C-92E5-4CDD-1253DD63805C}"/>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451758" y="986431"/>
            <a:ext cx="11288484" cy="5167860"/>
          </a:xfrm>
          <a:prstGeom prst="rect">
            <a:avLst/>
          </a:prstGeom>
        </p:spPr>
      </p:pic>
    </p:spTree>
    <p:extLst>
      <p:ext uri="{BB962C8B-B14F-4D97-AF65-F5344CB8AC3E}">
        <p14:creationId xmlns:p14="http://schemas.microsoft.com/office/powerpoint/2010/main" val="440659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406D8-9178-55B7-23D3-939BD199E56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B0FE7CD-C9D8-209A-85CD-71A54869E97F}"/>
              </a:ext>
            </a:extLst>
          </p:cNvPr>
          <p:cNvSpPr txBox="1"/>
          <p:nvPr/>
        </p:nvSpPr>
        <p:spPr>
          <a:xfrm>
            <a:off x="499454" y="1745550"/>
            <a:ext cx="3578229" cy="4128118"/>
          </a:xfrm>
          <a:prstGeom prst="rect">
            <a:avLst/>
          </a:prstGeom>
          <a:noFill/>
        </p:spPr>
        <p:txBody>
          <a:bodyPr wrap="square" lIns="91440" tIns="45720" rIns="91440" bIns="45720" rtlCol="0" anchor="t">
            <a:spAutoFit/>
          </a:bodyPr>
          <a:lstStyle/>
          <a:p>
            <a:pPr marL="171450" indent="-171450">
              <a:lnSpc>
                <a:spcPct val="150000"/>
              </a:lnSpc>
              <a:spcAft>
                <a:spcPts val="1200"/>
              </a:spcAft>
              <a:buClr>
                <a:srgbClr val="E7534F"/>
              </a:buClr>
              <a:buFont typeface="Arial" panose="020B0604020202020204" pitchFamily="34" charset="0"/>
              <a:buChar char="•"/>
              <a:defRPr/>
            </a:pPr>
            <a:r>
              <a:rPr lang="en-US" sz="1200" noProof="0">
                <a:latin typeface="Helvetica"/>
                <a:cs typeface="Helvetica"/>
              </a:rPr>
              <a:t>About 82% of FSI executives are planning to invest in AI agents in the next 12 months, 3% higher than in other sectors. </a:t>
            </a:r>
            <a:endParaRPr lang="en-US"/>
          </a:p>
          <a:p>
            <a:pPr marL="171450" indent="-171450">
              <a:lnSpc>
                <a:spcPct val="150000"/>
              </a:lnSpc>
              <a:spcAft>
                <a:spcPts val="1200"/>
              </a:spcAft>
              <a:buClr>
                <a:srgbClr val="E7534F"/>
              </a:buClr>
              <a:buFont typeface="Arial" panose="020B0604020202020204" pitchFamily="34" charset="0"/>
              <a:buChar char="•"/>
              <a:defRPr/>
            </a:pPr>
            <a:r>
              <a:rPr lang="en-AU" sz="1200">
                <a:latin typeface="Helvetica"/>
                <a:cs typeface="Helvetica"/>
              </a:rPr>
              <a:t>In contrast with other sectors, FSI will allocate more capital to security</a:t>
            </a:r>
            <a:r>
              <a:rPr lang="en-AU" sz="1200" noProof="0">
                <a:latin typeface="Helvetica"/>
                <a:cs typeface="Helvetica"/>
              </a:rPr>
              <a:t>.</a:t>
            </a:r>
          </a:p>
          <a:p>
            <a:pPr marL="171450" indent="-171450">
              <a:lnSpc>
                <a:spcPct val="150000"/>
              </a:lnSpc>
              <a:spcAft>
                <a:spcPts val="1200"/>
              </a:spcAft>
              <a:buClr>
                <a:srgbClr val="E7534F"/>
              </a:buClr>
              <a:buFont typeface="Arial" panose="020B0604020202020204" pitchFamily="34" charset="0"/>
              <a:buChar char="•"/>
              <a:defRPr/>
            </a:pPr>
            <a:r>
              <a:rPr lang="en-AU" sz="1200">
                <a:latin typeface="Helvetica"/>
                <a:cs typeface="Helvetica"/>
              </a:rPr>
              <a:t>Investments in people, platforms and data architecture will become increasingly significant as AI becomes more of an operating model challenge than a technology challenge</a:t>
            </a:r>
            <a:r>
              <a:rPr lang="en-AU" sz="1200" noProof="0">
                <a:latin typeface="Helvetica"/>
                <a:cs typeface="Helvetica"/>
              </a:rPr>
              <a:t>.</a:t>
            </a:r>
          </a:p>
          <a:p>
            <a:pPr marL="171450" indent="-171450">
              <a:lnSpc>
                <a:spcPct val="150000"/>
              </a:lnSpc>
              <a:spcAft>
                <a:spcPts val="1200"/>
              </a:spcAft>
              <a:buClr>
                <a:srgbClr val="E7534F"/>
              </a:buClr>
              <a:buFont typeface="Arial" panose="020B0604020202020204" pitchFamily="34" charset="0"/>
              <a:buChar char="•"/>
              <a:defRPr/>
            </a:pPr>
            <a:r>
              <a:rPr kumimoji="0" lang="en-AU" sz="1200" i="0" u="none" strike="noStrike" kern="1200" cap="none" spc="0" normalizeH="0" baseline="0">
                <a:ln>
                  <a:noFill/>
                </a:ln>
                <a:effectLst/>
                <a:uLnTx/>
                <a:uFillTx/>
                <a:latin typeface="Helvetica"/>
                <a:cs typeface="Helvetica"/>
              </a:rPr>
              <a:t>Despite having a lower </a:t>
            </a:r>
            <a:r>
              <a:rPr lang="en-AU" sz="1200">
                <a:latin typeface="Helvetica"/>
                <a:cs typeface="Helvetica"/>
              </a:rPr>
              <a:t>FSI investment priority than with other sectors, chatbots and conversational AI remain essential for productivity.</a:t>
            </a:r>
            <a:endParaRPr kumimoji="0" lang="en-AU" sz="1200" i="0" u="none" strike="noStrike" kern="1200" cap="none" spc="0" normalizeH="0" baseline="0" noProof="0">
              <a:ln>
                <a:noFill/>
              </a:ln>
              <a:effectLst/>
              <a:uLnTx/>
              <a:uFillTx/>
              <a:latin typeface="Helvetica"/>
              <a:cs typeface="Helvetica"/>
            </a:endParaRPr>
          </a:p>
        </p:txBody>
      </p:sp>
      <p:sp>
        <p:nvSpPr>
          <p:cNvPr id="3" name="Rectangle 2">
            <a:extLst>
              <a:ext uri="{FF2B5EF4-FFF2-40B4-BE49-F238E27FC236}">
                <a16:creationId xmlns:a16="http://schemas.microsoft.com/office/drawing/2014/main" id="{A37F5056-0542-E14C-771C-8D11A5D0EC3E}"/>
              </a:ext>
            </a:extLst>
          </p:cNvPr>
          <p:cNvSpPr/>
          <p:nvPr/>
        </p:nvSpPr>
        <p:spPr>
          <a:xfrm>
            <a:off x="499454" y="1286223"/>
            <a:ext cx="3196356"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a:ln>
                  <a:noFill/>
                </a:ln>
                <a:solidFill>
                  <a:prstClr val="black"/>
                </a:solidFill>
                <a:effectLst/>
                <a:uLnTx/>
                <a:uFillTx/>
                <a:latin typeface="Helvetica"/>
                <a:ea typeface="+mn-ea"/>
                <a:cs typeface="Helvetica"/>
              </a:rPr>
              <a:t>Investment priorities</a:t>
            </a:r>
          </a:p>
        </p:txBody>
      </p:sp>
      <p:sp>
        <p:nvSpPr>
          <p:cNvPr id="6" name="Rectangle 5">
            <a:extLst>
              <a:ext uri="{FF2B5EF4-FFF2-40B4-BE49-F238E27FC236}">
                <a16:creationId xmlns:a16="http://schemas.microsoft.com/office/drawing/2014/main" id="{E315CF54-D45B-B209-B451-4E6351B03A81}"/>
              </a:ext>
            </a:extLst>
          </p:cNvPr>
          <p:cNvSpPr/>
          <p:nvPr/>
        </p:nvSpPr>
        <p:spPr>
          <a:xfrm>
            <a:off x="499454" y="1007468"/>
            <a:ext cx="3196358" cy="307777"/>
          </a:xfrm>
          <a:prstGeom prst="rect">
            <a:avLst/>
          </a:prstGeom>
        </p:spPr>
        <p:txBody>
          <a:bodyPr wrap="square" lIns="91440" tIns="45720" rIns="91440" bIns="45720" anchor="t">
            <a:spAutoFit/>
          </a:bodyPr>
          <a:lstStyle/>
          <a:p>
            <a:pPr lvl="0">
              <a:defRPr/>
            </a:pPr>
            <a:r>
              <a:rPr lang="en-AU" sz="1400" b="1" noProof="0">
                <a:solidFill>
                  <a:srgbClr val="E7534F"/>
                </a:solidFill>
                <a:latin typeface="Helvetica"/>
                <a:cs typeface="Helvetica"/>
              </a:rPr>
              <a:t>Executive Insights: FSI</a:t>
            </a:r>
            <a:endParaRPr lang="en-AU" sz="1400" noProof="0">
              <a:solidFill>
                <a:prstClr val="black"/>
              </a:solidFill>
              <a:latin typeface="Calibri" panose="020F0502020204030204"/>
              <a:cs typeface="Calibri"/>
            </a:endParaRPr>
          </a:p>
        </p:txBody>
      </p:sp>
      <p:cxnSp>
        <p:nvCxnSpPr>
          <p:cNvPr id="7" name="Straight Connector 6">
            <a:extLst>
              <a:ext uri="{FF2B5EF4-FFF2-40B4-BE49-F238E27FC236}">
                <a16:creationId xmlns:a16="http://schemas.microsoft.com/office/drawing/2014/main" id="{C5FFCD46-1F67-69B7-6EED-F1EF1C356F40}"/>
              </a:ext>
            </a:extLst>
          </p:cNvPr>
          <p:cNvCxnSpPr>
            <a:cxnSpLocks/>
          </p:cNvCxnSpPr>
          <p:nvPr/>
        </p:nvCxnSpPr>
        <p:spPr>
          <a:xfrm flipV="1">
            <a:off x="4194048" y="274867"/>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9B2C3E17-05F0-3DD9-A03D-DB767698055F}"/>
              </a:ext>
            </a:extLst>
          </p:cNvPr>
          <p:cNvSpPr txBox="1"/>
          <p:nvPr/>
        </p:nvSpPr>
        <p:spPr>
          <a:xfrm>
            <a:off x="4310414" y="164420"/>
            <a:ext cx="7696180" cy="65291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nSpc>
                <a:spcPct val="150000"/>
              </a:lnSpc>
              <a:spcAft>
                <a:spcPts val="300"/>
              </a:spcAft>
              <a:buClr>
                <a:srgbClr val="E7534F"/>
              </a:buClr>
              <a:defRPr/>
            </a:pPr>
            <a:r>
              <a:rPr lang="en-US" sz="1200" b="1" noProof="0">
                <a:solidFill>
                  <a:prstClr val="black"/>
                </a:solidFill>
                <a:latin typeface="Helvetica" panose="020B0604020202020204" pitchFamily="34" charset="0"/>
                <a:cs typeface="Helvetica" panose="020B0604020202020204" pitchFamily="34" charset="0"/>
              </a:rPr>
              <a:t>Capital will be deployed primarily to accelerate adoption and build an AI-ready enterprise </a:t>
            </a:r>
          </a:p>
          <a:p>
            <a:pPr marL="171450" lvl="0" indent="-171450">
              <a:lnSpc>
                <a:spcPct val="150000"/>
              </a:lnSpc>
              <a:spcAft>
                <a:spcPts val="300"/>
              </a:spcAft>
              <a:buClr>
                <a:srgbClr val="E7534F"/>
              </a:buClr>
              <a:buFont typeface="Arial" panose="020B0604020202020204" pitchFamily="34" charset="0"/>
              <a:buChar char="•"/>
              <a:defRPr/>
            </a:pPr>
            <a:r>
              <a:rPr lang="en-US" sz="1200" noProof="0">
                <a:latin typeface="Helvetica"/>
                <a:cs typeface="Helvetica"/>
              </a:rPr>
              <a:t>As the #1, #2 and #4 initiatives directly support AI strategy, FSI execs ensure that their top investments strongly connect to deliver enterprise AI capability and scalable execution. </a:t>
            </a:r>
          </a:p>
          <a:p>
            <a:pPr marL="171450" indent="-171450">
              <a:lnSpc>
                <a:spcPct val="150000"/>
              </a:lnSpc>
              <a:spcAft>
                <a:spcPts val="1200"/>
              </a:spcAft>
              <a:buClr>
                <a:srgbClr val="E7534F"/>
              </a:buClr>
              <a:buFont typeface="Arial" panose="020B0604020202020204" pitchFamily="34" charset="0"/>
              <a:buChar char="•"/>
              <a:defRPr/>
            </a:pPr>
            <a:r>
              <a:rPr lang="en-US" sz="1200" noProof="0">
                <a:latin typeface="Helvetica"/>
                <a:cs typeface="Helvetica"/>
              </a:rPr>
              <a:t>Compared with other sectors, financial services show higher investment priorities in AI agents, foundational models and AI development platforms. Aside from these, the top investments appear to convert AI goals into growth, customer value, productivity, tech resilience and financial performance</a:t>
            </a:r>
            <a:r>
              <a:rPr lang="en-AU" sz="1200" noProof="0">
                <a:latin typeface="Helvetica"/>
                <a:cs typeface="Helvetica"/>
              </a:rPr>
              <a:t>.</a:t>
            </a:r>
          </a:p>
          <a:p>
            <a:pPr lvl="0">
              <a:lnSpc>
                <a:spcPct val="150000"/>
              </a:lnSpc>
              <a:spcAft>
                <a:spcPts val="300"/>
              </a:spcAft>
              <a:buClr>
                <a:srgbClr val="E7534F"/>
              </a:buClr>
              <a:defRPr/>
            </a:pPr>
            <a:r>
              <a:rPr lang="en-AU" sz="1200" b="1">
                <a:solidFill>
                  <a:prstClr val="black"/>
                </a:solidFill>
                <a:latin typeface="Helvetica" panose="020B0604020202020204" pitchFamily="34" charset="0"/>
                <a:cs typeface="Helvetica" panose="020B0604020202020204" pitchFamily="34" charset="0"/>
              </a:rPr>
              <a:t>Higher investments in security are intended to capture more value from customers</a:t>
            </a:r>
            <a:endParaRPr lang="en-AU" sz="1200" b="1" i="0" u="none" strike="noStrike" kern="1200" cap="none" spc="0" normalizeH="0" baseline="0" noProof="0">
              <a:ln>
                <a:noFill/>
              </a:ln>
              <a:solidFill>
                <a:prstClr val="black"/>
              </a:solidFill>
              <a:effectLst/>
              <a:uLnTx/>
              <a:uFillTx/>
              <a:latin typeface="Helvetica" panose="020B0604020202020204" pitchFamily="34" charset="0"/>
              <a:cs typeface="Helvetica" panose="020B0604020202020204" pitchFamily="34" charset="0"/>
            </a:endParaRPr>
          </a:p>
          <a:p>
            <a:pPr marL="171450" indent="-171450">
              <a:lnSpc>
                <a:spcPct val="150000"/>
              </a:lnSpc>
              <a:buClr>
                <a:srgbClr val="E7534F"/>
              </a:buClr>
              <a:buFont typeface="Arial" panose="020B0604020202020204" pitchFamily="34" charset="0"/>
              <a:buChar char="•"/>
              <a:defRPr/>
            </a:pPr>
            <a:r>
              <a:rPr lang="en-US" sz="1200">
                <a:latin typeface="Helvetica"/>
                <a:cs typeface="Helvetica"/>
              </a:rPr>
              <a:t>Although security and trust were not mentioned in the top 10 strategic goals and initiatives, c</a:t>
            </a:r>
            <a:r>
              <a:rPr lang="en-US" sz="1200" noProof="0">
                <a:latin typeface="Helvetica"/>
                <a:cs typeface="Helvetica"/>
              </a:rPr>
              <a:t>yber security </a:t>
            </a:r>
            <a:br>
              <a:rPr lang="en-US" sz="1200" noProof="0">
                <a:latin typeface="Helvetica"/>
                <a:cs typeface="Helvetica"/>
              </a:rPr>
            </a:br>
            <a:r>
              <a:rPr lang="en-US" sz="1200" noProof="0">
                <a:latin typeface="Helvetica"/>
                <a:cs typeface="Helvetica"/>
              </a:rPr>
              <a:t>still dominates investment, where AI and data capabilities are necessary to maintain trust and resilience. </a:t>
            </a:r>
          </a:p>
          <a:p>
            <a:pPr marL="171450" indent="-171450">
              <a:lnSpc>
                <a:spcPct val="150000"/>
              </a:lnSpc>
              <a:spcAft>
                <a:spcPts val="1200"/>
              </a:spcAft>
              <a:buClr>
                <a:srgbClr val="E7534F"/>
              </a:buClr>
              <a:buFont typeface="Arial" panose="020B0604020202020204" pitchFamily="34" charset="0"/>
              <a:buChar char="•"/>
              <a:defRPr/>
            </a:pPr>
            <a:r>
              <a:rPr lang="en-US" sz="1200" noProof="0">
                <a:latin typeface="Helvetica"/>
                <a:cs typeface="Helvetica"/>
              </a:rPr>
              <a:t>As AI and agentic systems gain access to sensitive customer data and the ability to execute financial transactions, the cyber risk surface grows exponentially, </a:t>
            </a:r>
            <a:r>
              <a:rPr lang="en-US" sz="1200">
                <a:latin typeface="Helvetica"/>
                <a:cs typeface="Helvetica"/>
              </a:rPr>
              <a:t>driving </a:t>
            </a:r>
            <a:r>
              <a:rPr lang="en-US" sz="1200" noProof="0">
                <a:latin typeface="Helvetica"/>
                <a:cs typeface="Helvetica"/>
              </a:rPr>
              <a:t>security investment as a prerequisite for AI adoption</a:t>
            </a:r>
            <a:r>
              <a:rPr lang="en-AU" sz="1200" noProof="0">
                <a:latin typeface="Helvetica"/>
                <a:cs typeface="Helvetica"/>
              </a:rPr>
              <a:t>. This also explains the high investment plans in </a:t>
            </a:r>
            <a:r>
              <a:rPr lang="en-US" sz="1200" noProof="0">
                <a:latin typeface="Helvetica"/>
                <a:cs typeface="Helvetica"/>
              </a:rPr>
              <a:t>cyber security skills, awareness, and engagement.</a:t>
            </a:r>
            <a:endParaRPr lang="en-AU" sz="1200" noProof="0">
              <a:latin typeface="Helvetica"/>
              <a:cs typeface="Helvetica"/>
            </a:endParaRPr>
          </a:p>
          <a:p>
            <a:pPr lvl="0">
              <a:lnSpc>
                <a:spcPct val="150000"/>
              </a:lnSpc>
              <a:spcAft>
                <a:spcPts val="300"/>
              </a:spcAft>
              <a:buClr>
                <a:srgbClr val="E7534F"/>
              </a:buClr>
              <a:defRPr/>
            </a:pPr>
            <a:r>
              <a:rPr lang="en-AU" sz="1200" b="1" noProof="0">
                <a:solidFill>
                  <a:prstClr val="black"/>
                </a:solidFill>
                <a:latin typeface="Helvetica"/>
                <a:cs typeface="Helvetica"/>
              </a:rPr>
              <a:t> </a:t>
            </a:r>
            <a:r>
              <a:rPr lang="en-US" sz="1200" b="1" noProof="0">
                <a:solidFill>
                  <a:prstClr val="black"/>
                </a:solidFill>
                <a:latin typeface="Helvetica"/>
                <a:cs typeface="Helvetica"/>
              </a:rPr>
              <a:t>People, platform and data architecture investments</a:t>
            </a:r>
            <a:endParaRPr lang="en-AU" sz="1200" b="1" noProof="0">
              <a:solidFill>
                <a:prstClr val="black"/>
              </a:solidFill>
              <a:latin typeface="Helvetica"/>
              <a:cs typeface="Helvetica"/>
            </a:endParaRPr>
          </a:p>
          <a:p>
            <a:pPr marL="171450" indent="-171450">
              <a:lnSpc>
                <a:spcPct val="150000"/>
              </a:lnSpc>
              <a:spcAft>
                <a:spcPts val="1200"/>
              </a:spcAft>
              <a:buClr>
                <a:srgbClr val="E7534F"/>
              </a:buClr>
              <a:buFont typeface="Arial" panose="020B0604020202020204" pitchFamily="34" charset="0"/>
              <a:buChar char="•"/>
              <a:defRPr/>
            </a:pPr>
            <a:r>
              <a:rPr lang="en-US" sz="1200">
                <a:latin typeface="Helvetica"/>
                <a:cs typeface="Helvetica"/>
              </a:rPr>
              <a:t>FSI execs are increasing investment in developing the leadership for technical literacy. This implies that AI and data skills gaps in technical roles are a strategic risk. Hence, building internal AI engineering and data science leadership is essential. Moreover, investments in AI development platforms and cloud- and AI-ready data architecture are intended to improve governance maturity and decision-making redesign</a:t>
            </a:r>
            <a:r>
              <a:rPr lang="en-AU" sz="1200" noProof="0">
                <a:latin typeface="Helvetica"/>
                <a:cs typeface="Helvetica"/>
              </a:rPr>
              <a:t>.</a:t>
            </a:r>
          </a:p>
          <a:p>
            <a:pPr>
              <a:lnSpc>
                <a:spcPct val="150000"/>
              </a:lnSpc>
              <a:spcAft>
                <a:spcPts val="300"/>
              </a:spcAft>
              <a:buClr>
                <a:srgbClr val="E7534F"/>
              </a:buClr>
              <a:defRPr/>
            </a:pPr>
            <a:r>
              <a:rPr lang="en-AU" sz="1200" b="1">
                <a:latin typeface="Helvetica" panose="020B0604020202020204" pitchFamily="34" charset="0"/>
                <a:cs typeface="Helvetica" panose="020B0604020202020204" pitchFamily="34" charset="0"/>
              </a:rPr>
              <a:t>Chatbots and conversational AI remain a significant investment area for unlocking productivity</a:t>
            </a:r>
            <a:endParaRPr lang="en-AU" sz="1200" b="1" noProof="0">
              <a:latin typeface="Helvetica" panose="020B0604020202020204" pitchFamily="34" charset="0"/>
              <a:cs typeface="Helvetica" panose="020B0604020202020204" pitchFamily="34" charset="0"/>
            </a:endParaRPr>
          </a:p>
          <a:p>
            <a:pPr marL="171450" lvl="0" indent="-171450">
              <a:lnSpc>
                <a:spcPct val="150000"/>
              </a:lnSpc>
              <a:buClr>
                <a:srgbClr val="E7534F"/>
              </a:buClr>
              <a:buFont typeface="Arial" panose="020B0604020202020204" pitchFamily="34" charset="0"/>
              <a:buChar char="•"/>
              <a:defRPr/>
            </a:pPr>
            <a:r>
              <a:rPr lang="en-US" sz="1200" noProof="0">
                <a:latin typeface="Helvetica"/>
                <a:cs typeface="Helvetica"/>
              </a:rPr>
              <a:t>The investment priority of financial services in chatbots and conversational is lower by 5% compared with other sectors. However, this is still a high-value investment. For financial services, chatbots and conversational AI are intended to drive better customer experiences and productivity.</a:t>
            </a:r>
            <a:endParaRPr lang="en-AU" sz="1200" noProof="0">
              <a:latin typeface="Helvetica"/>
              <a:cs typeface="Helvetica"/>
            </a:endParaRPr>
          </a:p>
        </p:txBody>
      </p:sp>
    </p:spTree>
    <p:extLst>
      <p:ext uri="{BB962C8B-B14F-4D97-AF65-F5344CB8AC3E}">
        <p14:creationId xmlns:p14="http://schemas.microsoft.com/office/powerpoint/2010/main" val="4110380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FF21AB9D-673C-EEFE-B3D6-6CDD319FE1B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21129" y="1195253"/>
            <a:ext cx="11549742" cy="5148384"/>
          </a:xfrm>
          <a:prstGeom prst="rect">
            <a:avLst/>
          </a:prstGeom>
        </p:spPr>
      </p:pic>
      <p:sp>
        <p:nvSpPr>
          <p:cNvPr id="2" name="Content Placeholder 1">
            <a:extLst>
              <a:ext uri="{FF2B5EF4-FFF2-40B4-BE49-F238E27FC236}">
                <a16:creationId xmlns:a16="http://schemas.microsoft.com/office/drawing/2014/main" id="{9CA38045-4D43-62B6-EE74-35829E4D9263}"/>
              </a:ext>
            </a:extLst>
          </p:cNvPr>
          <p:cNvSpPr>
            <a:spLocks noGrp="1"/>
          </p:cNvSpPr>
          <p:nvPr>
            <p:ph sz="quarter" idx="10"/>
          </p:nvPr>
        </p:nvSpPr>
        <p:spPr>
          <a:xfrm>
            <a:off x="260702" y="188458"/>
            <a:ext cx="8504926" cy="750840"/>
          </a:xfrm>
        </p:spPr>
        <p:txBody>
          <a:bodyPr/>
          <a:lstStyle/>
          <a:p>
            <a:r>
              <a:rPr lang="en-US"/>
              <a:t>Average data, AI &amp; analytics budget for the current financial year ($m AUD) per employee size across industry</a:t>
            </a:r>
            <a:endParaRPr lang="en-GB"/>
          </a:p>
        </p:txBody>
      </p:sp>
      <p:sp>
        <p:nvSpPr>
          <p:cNvPr id="3" name="Content Placeholder 2">
            <a:extLst>
              <a:ext uri="{FF2B5EF4-FFF2-40B4-BE49-F238E27FC236}">
                <a16:creationId xmlns:a16="http://schemas.microsoft.com/office/drawing/2014/main" id="{49C43BAD-1F10-236F-F5E0-B45FBB9FF051}"/>
              </a:ext>
            </a:extLst>
          </p:cNvPr>
          <p:cNvSpPr>
            <a:spLocks noGrp="1"/>
          </p:cNvSpPr>
          <p:nvPr>
            <p:ph sz="quarter" idx="11"/>
          </p:nvPr>
        </p:nvSpPr>
        <p:spPr/>
        <p:txBody>
          <a:bodyPr/>
          <a:lstStyle/>
          <a:p>
            <a:r>
              <a:rPr lang="en-US"/>
              <a:t>Source : ADAPT DATA and AI Edge Survey in Apr 2026. Sample size : 121 Australian CDAOs</a:t>
            </a:r>
          </a:p>
          <a:p>
            <a:endParaRPr lang="en-GB"/>
          </a:p>
        </p:txBody>
      </p:sp>
    </p:spTree>
    <p:extLst>
      <p:ext uri="{BB962C8B-B14F-4D97-AF65-F5344CB8AC3E}">
        <p14:creationId xmlns:p14="http://schemas.microsoft.com/office/powerpoint/2010/main" val="2841448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9807F8D9-3E6B-C90E-E193-A896FD1A0DCB}"/>
              </a:ext>
            </a:extLst>
          </p:cNvPr>
          <p:cNvSpPr>
            <a:spLocks noGrp="1"/>
          </p:cNvSpPr>
          <p:nvPr>
            <p:ph sz="quarter" idx="10"/>
          </p:nvPr>
        </p:nvSpPr>
        <p:spPr/>
        <p:txBody>
          <a:bodyPr/>
          <a:lstStyle/>
          <a:p>
            <a:r>
              <a:rPr lang="en-US"/>
              <a:t>Percentage allocation of data, AI &amp; analytics budget</a:t>
            </a:r>
            <a:endParaRPr lang="en-GB"/>
          </a:p>
        </p:txBody>
      </p:sp>
      <p:sp>
        <p:nvSpPr>
          <p:cNvPr id="6" name="Content Placeholder 5">
            <a:extLst>
              <a:ext uri="{FF2B5EF4-FFF2-40B4-BE49-F238E27FC236}">
                <a16:creationId xmlns:a16="http://schemas.microsoft.com/office/drawing/2014/main" id="{34A445E6-13D8-9C81-5FDF-A0D7EDFCE3C0}"/>
              </a:ext>
            </a:extLst>
          </p:cNvPr>
          <p:cNvSpPr>
            <a:spLocks noGrp="1"/>
          </p:cNvSpPr>
          <p:nvPr>
            <p:ph sz="quarter" idx="11"/>
          </p:nvPr>
        </p:nvSpPr>
        <p:spPr/>
        <p:txBody>
          <a:bodyPr/>
          <a:lstStyle/>
          <a:p>
            <a:r>
              <a:rPr lang="en-US"/>
              <a:t>Source : ADAPT Data and AI Edge Survey in Apr 2026. Sample size : 85 Australian CDAOs</a:t>
            </a:r>
          </a:p>
          <a:p>
            <a:endParaRPr lang="en-GB"/>
          </a:p>
        </p:txBody>
      </p:sp>
      <p:pic>
        <p:nvPicPr>
          <p:cNvPr id="4" name="Graphic 3">
            <a:extLst>
              <a:ext uri="{FF2B5EF4-FFF2-40B4-BE49-F238E27FC236}">
                <a16:creationId xmlns:a16="http://schemas.microsoft.com/office/drawing/2014/main" id="{2B7D30A0-6737-3A03-82BC-E6161228256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06829" y="886540"/>
            <a:ext cx="11778342" cy="5509450"/>
          </a:xfrm>
          <a:prstGeom prst="rect">
            <a:avLst/>
          </a:prstGeom>
        </p:spPr>
      </p:pic>
    </p:spTree>
    <p:extLst>
      <p:ext uri="{BB962C8B-B14F-4D97-AF65-F5344CB8AC3E}">
        <p14:creationId xmlns:p14="http://schemas.microsoft.com/office/powerpoint/2010/main" val="3076877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2E279-2C35-DC6A-6682-2EF16483D19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6217549-B2D1-83AF-BDD0-47E4E0A61134}"/>
              </a:ext>
            </a:extLst>
          </p:cNvPr>
          <p:cNvSpPr txBox="1"/>
          <p:nvPr/>
        </p:nvSpPr>
        <p:spPr>
          <a:xfrm>
            <a:off x="592493" y="1733740"/>
            <a:ext cx="3427257" cy="3843809"/>
          </a:xfrm>
          <a:prstGeom prst="rect">
            <a:avLst/>
          </a:prstGeom>
          <a:noFill/>
        </p:spPr>
        <p:txBody>
          <a:bodyPr wrap="square" lIns="91440" tIns="45720" rIns="91440" bIns="45720" rtlCol="0" anchor="t">
            <a:spAutoFit/>
          </a:bodyPr>
          <a:lstStyle/>
          <a:p>
            <a:pPr marL="171450" indent="-171450">
              <a:lnSpc>
                <a:spcPct val="150000"/>
              </a:lnSpc>
              <a:spcAft>
                <a:spcPts val="1200"/>
              </a:spcAft>
              <a:buClr>
                <a:srgbClr val="E7534F"/>
              </a:buClr>
              <a:buFont typeface="Arial" panose="020B0604020202020204" pitchFamily="34" charset="0"/>
              <a:buChar char="•"/>
              <a:defRPr/>
            </a:pPr>
            <a:r>
              <a:rPr lang="en-US" sz="1200" noProof="0">
                <a:latin typeface="Helvetica"/>
                <a:cs typeface="Helvetica"/>
              </a:rPr>
              <a:t>Budgets for data, AI and analytics are significantly high in financial services compared with other sectors. </a:t>
            </a:r>
          </a:p>
          <a:p>
            <a:pPr marL="171450" indent="-171450">
              <a:lnSpc>
                <a:spcPct val="150000"/>
              </a:lnSpc>
              <a:spcAft>
                <a:spcPts val="300"/>
              </a:spcAft>
              <a:buClr>
                <a:srgbClr val="E7534F"/>
              </a:buClr>
              <a:buFont typeface="Arial" panose="020B0604020202020204" pitchFamily="34" charset="0"/>
              <a:buChar char="•"/>
              <a:defRPr/>
            </a:pPr>
            <a:r>
              <a:rPr lang="en-US" sz="1200">
                <a:latin typeface="Helvetica"/>
                <a:cs typeface="Helvetica"/>
              </a:rPr>
              <a:t>The largest proportion of budgets are allocated to:</a:t>
            </a:r>
            <a:endParaRPr lang="en-AU" sz="1200" noProof="0">
              <a:latin typeface="Helvetica"/>
              <a:cs typeface="Helvetica"/>
            </a:endParaRPr>
          </a:p>
          <a:p>
            <a:pPr marL="355600" lvl="1" indent="-173038">
              <a:lnSpc>
                <a:spcPct val="150000"/>
              </a:lnSpc>
              <a:spcAft>
                <a:spcPts val="300"/>
              </a:spcAft>
              <a:buClr>
                <a:srgbClr val="E7534F"/>
              </a:buClr>
              <a:buFont typeface="Wingdings" panose="05000000000000000000" pitchFamily="2" charset="2"/>
              <a:buChar char="Ø"/>
              <a:defRPr/>
            </a:pPr>
            <a:r>
              <a:rPr lang="en-AU" sz="1200" noProof="0">
                <a:latin typeface="Helvetica"/>
                <a:cs typeface="Helvetica"/>
              </a:rPr>
              <a:t>modern data platforms (30%)</a:t>
            </a:r>
          </a:p>
          <a:p>
            <a:pPr marL="355600" lvl="1" indent="-173038">
              <a:lnSpc>
                <a:spcPct val="150000"/>
              </a:lnSpc>
              <a:spcAft>
                <a:spcPts val="300"/>
              </a:spcAft>
              <a:buClr>
                <a:srgbClr val="E7534F"/>
              </a:buClr>
              <a:buFont typeface="Wingdings" panose="05000000000000000000" pitchFamily="2" charset="2"/>
              <a:buChar char="Ø"/>
              <a:defRPr/>
            </a:pPr>
            <a:r>
              <a:rPr lang="en-US" sz="1200" noProof="0">
                <a:latin typeface="Helvetica"/>
                <a:cs typeface="Helvetica"/>
              </a:rPr>
              <a:t>integration and data quality (11%)</a:t>
            </a:r>
          </a:p>
          <a:p>
            <a:pPr marL="355600" lvl="1" indent="-173038">
              <a:lnSpc>
                <a:spcPct val="150000"/>
              </a:lnSpc>
              <a:spcAft>
                <a:spcPts val="300"/>
              </a:spcAft>
              <a:buClr>
                <a:srgbClr val="E7534F"/>
              </a:buClr>
              <a:buFont typeface="Wingdings" panose="05000000000000000000" pitchFamily="2" charset="2"/>
              <a:buChar char="Ø"/>
              <a:defRPr/>
            </a:pPr>
            <a:r>
              <a:rPr lang="en-US" sz="1200" noProof="0">
                <a:latin typeface="Helvetica"/>
                <a:cs typeface="Helvetica"/>
              </a:rPr>
              <a:t>analytics and AI platforms (11%)</a:t>
            </a:r>
          </a:p>
          <a:p>
            <a:pPr marL="355600" lvl="1" indent="-172720">
              <a:lnSpc>
                <a:spcPct val="150000"/>
              </a:lnSpc>
              <a:spcAft>
                <a:spcPts val="1200"/>
              </a:spcAft>
              <a:buClr>
                <a:srgbClr val="E7534F"/>
              </a:buClr>
              <a:buFont typeface="Wingdings" panose="05000000000000000000" pitchFamily="2" charset="2"/>
              <a:buChar char="Ø"/>
              <a:defRPr/>
            </a:pPr>
            <a:r>
              <a:rPr lang="en-AU" sz="1200" noProof="0">
                <a:latin typeface="Helvetica"/>
                <a:cs typeface="Helvetica"/>
              </a:rPr>
              <a:t>BI tools (10</a:t>
            </a:r>
            <a:r>
              <a:rPr lang="en-AU" sz="1200">
                <a:latin typeface="Helvetica"/>
                <a:cs typeface="Helvetica"/>
              </a:rPr>
              <a:t>%).</a:t>
            </a:r>
            <a:endParaRPr lang="en-AU" sz="1200" noProof="0">
              <a:latin typeface="Helvetica"/>
              <a:cs typeface="Helvetica"/>
            </a:endParaRPr>
          </a:p>
          <a:p>
            <a:pPr marL="171450" indent="-171450">
              <a:lnSpc>
                <a:spcPct val="150000"/>
              </a:lnSpc>
              <a:spcAft>
                <a:spcPts val="1200"/>
              </a:spcAft>
              <a:buClr>
                <a:srgbClr val="E7534F"/>
              </a:buClr>
              <a:buFont typeface="Arial" panose="020B0604020202020204" pitchFamily="34" charset="0"/>
              <a:buChar char="•"/>
              <a:defRPr/>
            </a:pPr>
            <a:r>
              <a:rPr kumimoji="0" lang="en-US" sz="1200" i="0" u="none" strike="noStrike" kern="1200" cap="none" spc="0" normalizeH="0" baseline="0">
                <a:ln>
                  <a:noFill/>
                </a:ln>
                <a:effectLst/>
                <a:uLnTx/>
                <a:uFillTx/>
                <a:latin typeface="Helvetica"/>
                <a:cs typeface="Helvetica"/>
              </a:rPr>
              <a:t>Budgets on generative AI (9%) and agentic AI (9%) initiatives are comparably low compared with other sectors.</a:t>
            </a:r>
            <a:endParaRPr kumimoji="0" lang="en-AU" sz="1200" i="0" u="none" strike="noStrike" kern="1200" cap="none" spc="0" normalizeH="0" baseline="0" noProof="0">
              <a:ln>
                <a:noFill/>
              </a:ln>
              <a:effectLst/>
              <a:uLnTx/>
              <a:uFillTx/>
              <a:latin typeface="Helvetica"/>
              <a:cs typeface="Helvetica"/>
            </a:endParaRPr>
          </a:p>
        </p:txBody>
      </p:sp>
      <p:sp>
        <p:nvSpPr>
          <p:cNvPr id="3" name="Rectangle 2">
            <a:extLst>
              <a:ext uri="{FF2B5EF4-FFF2-40B4-BE49-F238E27FC236}">
                <a16:creationId xmlns:a16="http://schemas.microsoft.com/office/drawing/2014/main" id="{95854F22-22C8-863D-BD89-E107473ABC73}"/>
              </a:ext>
            </a:extLst>
          </p:cNvPr>
          <p:cNvSpPr/>
          <p:nvPr/>
        </p:nvSpPr>
        <p:spPr>
          <a:xfrm>
            <a:off x="592493" y="1286223"/>
            <a:ext cx="3196356"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a:ln>
                  <a:noFill/>
                </a:ln>
                <a:solidFill>
                  <a:prstClr val="black"/>
                </a:solidFill>
                <a:effectLst/>
                <a:uLnTx/>
                <a:uFillTx/>
                <a:latin typeface="Helvetica"/>
                <a:ea typeface="+mn-ea"/>
                <a:cs typeface="Helvetica"/>
              </a:rPr>
              <a:t>Budgets</a:t>
            </a:r>
          </a:p>
        </p:txBody>
      </p:sp>
      <p:sp>
        <p:nvSpPr>
          <p:cNvPr id="6" name="Rectangle 5">
            <a:extLst>
              <a:ext uri="{FF2B5EF4-FFF2-40B4-BE49-F238E27FC236}">
                <a16:creationId xmlns:a16="http://schemas.microsoft.com/office/drawing/2014/main" id="{D843E1B9-D618-F4D7-530A-FC29F5EB936B}"/>
              </a:ext>
            </a:extLst>
          </p:cNvPr>
          <p:cNvSpPr/>
          <p:nvPr/>
        </p:nvSpPr>
        <p:spPr>
          <a:xfrm>
            <a:off x="592493" y="991705"/>
            <a:ext cx="3196358" cy="307777"/>
          </a:xfrm>
          <a:prstGeom prst="rect">
            <a:avLst/>
          </a:prstGeom>
        </p:spPr>
        <p:txBody>
          <a:bodyPr wrap="square" lIns="91440" tIns="45720" rIns="91440" bIns="45720" anchor="t">
            <a:spAutoFit/>
          </a:bodyPr>
          <a:lstStyle/>
          <a:p>
            <a:pPr lvl="0">
              <a:defRPr/>
            </a:pPr>
            <a:r>
              <a:rPr lang="en-AU" sz="1400" b="1" noProof="0">
                <a:solidFill>
                  <a:srgbClr val="E7534F"/>
                </a:solidFill>
                <a:latin typeface="Helvetica"/>
                <a:cs typeface="Helvetica"/>
              </a:rPr>
              <a:t>Executive insights: FSI</a:t>
            </a:r>
            <a:endParaRPr lang="en-AU" sz="1400" noProof="0">
              <a:solidFill>
                <a:prstClr val="black"/>
              </a:solidFill>
              <a:latin typeface="Calibri" panose="020F0502020204030204"/>
              <a:cs typeface="Calibri"/>
            </a:endParaRPr>
          </a:p>
        </p:txBody>
      </p:sp>
      <p:cxnSp>
        <p:nvCxnSpPr>
          <p:cNvPr id="7" name="Straight Connector 6">
            <a:extLst>
              <a:ext uri="{FF2B5EF4-FFF2-40B4-BE49-F238E27FC236}">
                <a16:creationId xmlns:a16="http://schemas.microsoft.com/office/drawing/2014/main" id="{3BBD6C85-95FE-BF22-7851-53D5517E6CB8}"/>
              </a:ext>
            </a:extLst>
          </p:cNvPr>
          <p:cNvCxnSpPr>
            <a:cxnSpLocks/>
          </p:cNvCxnSpPr>
          <p:nvPr/>
        </p:nvCxnSpPr>
        <p:spPr>
          <a:xfrm flipV="1">
            <a:off x="4067922" y="274867"/>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6772617-820C-4BC8-7D1D-C365BD8095DC}"/>
              </a:ext>
            </a:extLst>
          </p:cNvPr>
          <p:cNvSpPr txBox="1"/>
          <p:nvPr/>
        </p:nvSpPr>
        <p:spPr>
          <a:xfrm>
            <a:off x="4400438" y="672348"/>
            <a:ext cx="7573410" cy="55133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nSpc>
                <a:spcPct val="150000"/>
              </a:lnSpc>
              <a:spcAft>
                <a:spcPts val="300"/>
              </a:spcAft>
              <a:buClr>
                <a:srgbClr val="E7534F"/>
              </a:buClr>
              <a:defRPr/>
            </a:pPr>
            <a:r>
              <a:rPr lang="en-US" sz="1200" b="1" noProof="0">
                <a:solidFill>
                  <a:prstClr val="black"/>
                </a:solidFill>
                <a:latin typeface="Helvetica" panose="020B0604020202020204" pitchFamily="34" charset="0"/>
                <a:cs typeface="Helvetica" panose="020B0604020202020204" pitchFamily="34" charset="0"/>
              </a:rPr>
              <a:t>Financial services invests more in data, AI and analytics than any other sector</a:t>
            </a:r>
          </a:p>
          <a:p>
            <a:pPr marL="171450" indent="-171450">
              <a:lnSpc>
                <a:spcPct val="150000"/>
              </a:lnSpc>
              <a:spcAft>
                <a:spcPts val="300"/>
              </a:spcAft>
              <a:buClr>
                <a:srgbClr val="E7534F"/>
              </a:buClr>
              <a:buFont typeface="Arial" panose="020B0604020202020204" pitchFamily="34" charset="0"/>
              <a:buChar char="•"/>
              <a:defRPr/>
            </a:pPr>
            <a:r>
              <a:rPr lang="en-US" sz="1200">
                <a:latin typeface="Helvetica"/>
                <a:cs typeface="Helvetica"/>
              </a:rPr>
              <a:t>However, investment alone does not guarantee success. The scale and complexity of the data these organisations manage, often orders of magnitude greater than in other industries, make AI adoption significantly more challenging</a:t>
            </a:r>
            <a:r>
              <a:rPr lang="en-US" sz="1200" noProof="0">
                <a:latin typeface="Helvetica"/>
                <a:cs typeface="Helvetica"/>
              </a:rPr>
              <a:t>. </a:t>
            </a:r>
          </a:p>
          <a:p>
            <a:pPr marL="171450" indent="-171450">
              <a:lnSpc>
                <a:spcPct val="150000"/>
              </a:lnSpc>
              <a:spcAft>
                <a:spcPts val="1200"/>
              </a:spcAft>
              <a:buClr>
                <a:srgbClr val="E7534F"/>
              </a:buClr>
              <a:buFont typeface="Arial" panose="020B0604020202020204" pitchFamily="34" charset="0"/>
              <a:buChar char="•"/>
              <a:defRPr/>
            </a:pPr>
            <a:r>
              <a:rPr lang="en-US" sz="1200" noProof="0">
                <a:latin typeface="Helvetica"/>
                <a:cs typeface="Helvetica"/>
              </a:rPr>
              <a:t>Despite this significant funding, FSI </a:t>
            </a:r>
            <a:r>
              <a:rPr lang="en-US" sz="1200">
                <a:latin typeface="Helvetica"/>
                <a:cs typeface="Helvetica"/>
              </a:rPr>
              <a:t>execs report</a:t>
            </a:r>
            <a:r>
              <a:rPr lang="en-US" sz="1200" noProof="0">
                <a:latin typeface="Helvetica"/>
                <a:cs typeface="Helvetica"/>
              </a:rPr>
              <a:t> relatively modest AI ROI confidence (ADAPT CIO and Data Edge surveys, Feb and Apr 2026). This gap reflects the structural complexities (#4, #7 and #8 execution barriers) that slow value realisation, rather than a lack of funding and resources.</a:t>
            </a:r>
            <a:endParaRPr lang="en-AU" sz="1200" noProof="0">
              <a:latin typeface="Helvetica"/>
              <a:cs typeface="Helvetica"/>
            </a:endParaRPr>
          </a:p>
          <a:p>
            <a:pPr lvl="0">
              <a:lnSpc>
                <a:spcPct val="150000"/>
              </a:lnSpc>
              <a:spcAft>
                <a:spcPts val="300"/>
              </a:spcAft>
              <a:buClr>
                <a:srgbClr val="E7534F"/>
              </a:buClr>
              <a:defRPr/>
            </a:pPr>
            <a:r>
              <a:rPr lang="en-AU" sz="1200" b="1">
                <a:solidFill>
                  <a:prstClr val="black"/>
                </a:solidFill>
                <a:latin typeface="Helvetica" panose="020B0604020202020204" pitchFamily="34" charset="0"/>
                <a:cs typeface="Helvetica" panose="020B0604020202020204" pitchFamily="34" charset="0"/>
              </a:rPr>
              <a:t>Modern data platforms’ spending is high due to costs</a:t>
            </a:r>
            <a:endParaRPr lang="en-AU" sz="1200" b="1" i="0" u="none" strike="noStrike" kern="1200" cap="none" spc="0" normalizeH="0" baseline="0" noProof="0">
              <a:ln>
                <a:noFill/>
              </a:ln>
              <a:solidFill>
                <a:prstClr val="black"/>
              </a:solidFill>
              <a:effectLst/>
              <a:uLnTx/>
              <a:uFillTx/>
              <a:latin typeface="Helvetica" panose="020B0604020202020204" pitchFamily="34" charset="0"/>
              <a:cs typeface="Helvetica" panose="020B0604020202020204" pitchFamily="34" charset="0"/>
            </a:endParaRPr>
          </a:p>
          <a:p>
            <a:pPr marL="171450" indent="-171450">
              <a:lnSpc>
                <a:spcPct val="150000"/>
              </a:lnSpc>
              <a:buClr>
                <a:srgbClr val="E7534F"/>
              </a:buClr>
              <a:buFont typeface="Arial" panose="020B0604020202020204" pitchFamily="34" charset="0"/>
              <a:buChar char="•"/>
              <a:defRPr/>
            </a:pPr>
            <a:r>
              <a:rPr lang="en-US" sz="1200" noProof="0">
                <a:latin typeface="Helvetica"/>
                <a:cs typeface="Helvetica"/>
              </a:rPr>
              <a:t>The higher budget allocation for modern data platforms shows that FSI execs recognise that AI value cannot scale without heavily investing in data foundations and architecture. </a:t>
            </a:r>
          </a:p>
          <a:p>
            <a:pPr marL="171450" indent="-171450">
              <a:lnSpc>
                <a:spcPct val="150000"/>
              </a:lnSpc>
              <a:spcAft>
                <a:spcPts val="1200"/>
              </a:spcAft>
              <a:buClr>
                <a:srgbClr val="E7534F"/>
              </a:buClr>
              <a:buFont typeface="Arial" panose="020B0604020202020204" pitchFamily="34" charset="0"/>
              <a:buChar char="•"/>
              <a:defRPr/>
            </a:pPr>
            <a:r>
              <a:rPr lang="en-US" sz="1200" noProof="0">
                <a:latin typeface="Helvetica"/>
                <a:cs typeface="Helvetica"/>
              </a:rPr>
              <a:t>Modern data platforms increase in funding is aligned with high investment plans in AI development platforms, cloud and data security, and </a:t>
            </a:r>
            <a:r>
              <a:rPr lang="en-US" sz="1200">
                <a:latin typeface="Helvetica"/>
                <a:cs typeface="Helvetica"/>
              </a:rPr>
              <a:t>cloud</a:t>
            </a:r>
            <a:r>
              <a:rPr lang="en-US" sz="1200" noProof="0">
                <a:latin typeface="Helvetica"/>
                <a:cs typeface="Helvetica"/>
              </a:rPr>
              <a:t> and AI-ready data architecture. Acquiring these investments </a:t>
            </a:r>
            <a:r>
              <a:rPr lang="en-US" sz="1200">
                <a:latin typeface="Helvetica"/>
                <a:cs typeface="Helvetica"/>
              </a:rPr>
              <a:t>requires an upfront cost. </a:t>
            </a:r>
            <a:r>
              <a:rPr lang="en-US" sz="1200" noProof="0">
                <a:latin typeface="Helvetica"/>
                <a:cs typeface="Helvetica"/>
              </a:rPr>
              <a:t>Hence, an increased budget for modern data platforms is essential</a:t>
            </a:r>
            <a:r>
              <a:rPr lang="en-AU" sz="1200" noProof="0">
                <a:latin typeface="Helvetica"/>
                <a:cs typeface="Helvetica"/>
              </a:rPr>
              <a:t>.</a:t>
            </a:r>
          </a:p>
          <a:p>
            <a:pPr lvl="0">
              <a:lnSpc>
                <a:spcPct val="150000"/>
              </a:lnSpc>
              <a:spcAft>
                <a:spcPts val="300"/>
              </a:spcAft>
              <a:buClr>
                <a:srgbClr val="E7534F"/>
              </a:buClr>
              <a:defRPr/>
            </a:pPr>
            <a:r>
              <a:rPr lang="en-AU" sz="1200" b="1" noProof="0">
                <a:solidFill>
                  <a:prstClr val="black"/>
                </a:solidFill>
                <a:latin typeface="Helvetica"/>
                <a:cs typeface="Helvetica"/>
              </a:rPr>
              <a:t> </a:t>
            </a:r>
            <a:r>
              <a:rPr lang="en-US" sz="1200" b="1" noProof="0">
                <a:solidFill>
                  <a:prstClr val="black"/>
                </a:solidFill>
                <a:latin typeface="Helvetica"/>
                <a:cs typeface="Helvetica"/>
              </a:rPr>
              <a:t>Increasing budgets on integration, data quality, platforms in analytics and AI, and BI tools</a:t>
            </a:r>
            <a:endParaRPr lang="en-AU" sz="1200" b="1" noProof="0">
              <a:solidFill>
                <a:prstClr val="black"/>
              </a:solidFill>
              <a:latin typeface="Helvetica"/>
              <a:cs typeface="Helvetica"/>
            </a:endParaRPr>
          </a:p>
          <a:p>
            <a:pPr marL="171450" indent="-171450">
              <a:lnSpc>
                <a:spcPct val="150000"/>
              </a:lnSpc>
              <a:buClr>
                <a:srgbClr val="E7534F"/>
              </a:buClr>
              <a:buFont typeface="Arial" panose="020B0604020202020204" pitchFamily="34" charset="0"/>
              <a:buChar char="•"/>
              <a:defRPr/>
            </a:pPr>
            <a:r>
              <a:rPr lang="en-US" sz="1200">
                <a:latin typeface="Helvetica"/>
                <a:cs typeface="Helvetica"/>
              </a:rPr>
              <a:t>Financial services are spending more on the foundations around AI than on AI models themselves. </a:t>
            </a:r>
            <a:br>
              <a:rPr lang="en-US" sz="1200">
                <a:latin typeface="Helvetica"/>
                <a:cs typeface="Helvetica"/>
              </a:rPr>
            </a:br>
            <a:r>
              <a:rPr lang="en-US" sz="1200">
                <a:latin typeface="Helvetica"/>
                <a:cs typeface="Helvetica"/>
              </a:rPr>
              <a:t>Despite higher priority investments in AI, budgets are relatively lower than that of other sectors.</a:t>
            </a:r>
          </a:p>
          <a:p>
            <a:pPr marL="171450" indent="-171450">
              <a:lnSpc>
                <a:spcPct val="150000"/>
              </a:lnSpc>
              <a:spcAft>
                <a:spcPts val="1200"/>
              </a:spcAft>
              <a:buClr>
                <a:srgbClr val="E7534F"/>
              </a:buClr>
              <a:buFont typeface="Arial" panose="020B0604020202020204" pitchFamily="34" charset="0"/>
              <a:buChar char="•"/>
              <a:defRPr/>
            </a:pPr>
            <a:r>
              <a:rPr lang="en-US" sz="1200">
                <a:latin typeface="Helvetica"/>
                <a:cs typeface="Helvetica"/>
              </a:rPr>
              <a:t>Before investing to realise AI value, financial services executives prioritise connected operations, trusted data, embedded automation, foundational AI capabilities and informed decision-making</a:t>
            </a:r>
            <a:r>
              <a:rPr lang="en-AU" sz="1200" noProof="0">
                <a:latin typeface="Helvetica"/>
                <a:cs typeface="Helvetica"/>
              </a:rPr>
              <a:t>.</a:t>
            </a:r>
          </a:p>
        </p:txBody>
      </p:sp>
    </p:spTree>
    <p:extLst>
      <p:ext uri="{BB962C8B-B14F-4D97-AF65-F5344CB8AC3E}">
        <p14:creationId xmlns:p14="http://schemas.microsoft.com/office/powerpoint/2010/main" val="2052155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358DE3B-CBDF-D22A-27AF-4A68BC533669}"/>
            </a:ext>
          </a:extLst>
        </p:cNvPr>
        <p:cNvGrpSpPr/>
        <p:nvPr/>
      </p:nvGrpSpPr>
      <p:grpSpPr>
        <a:xfrm>
          <a:off x="0" y="0"/>
          <a:ext cx="0" cy="0"/>
          <a:chOff x="0" y="0"/>
          <a:chExt cx="0" cy="0"/>
        </a:xfrm>
      </p:grpSpPr>
      <p:grpSp>
        <p:nvGrpSpPr>
          <p:cNvPr id="9" name="ADAPT WHITE GRID" hidden="1">
            <a:extLst>
              <a:ext uri="{FF2B5EF4-FFF2-40B4-BE49-F238E27FC236}">
                <a16:creationId xmlns:a16="http://schemas.microsoft.com/office/drawing/2014/main" id="{91D00223-86FD-6529-A350-FCDB4E3F5BF2}"/>
              </a:ext>
            </a:extLst>
          </p:cNvPr>
          <p:cNvGrpSpPr>
            <a:grpSpLocks noGrp="1" noUngrp="1" noRot="1" noMove="1" noResize="1"/>
          </p:cNvGrpSpPr>
          <p:nvPr/>
        </p:nvGrpSpPr>
        <p:grpSpPr>
          <a:xfrm>
            <a:off x="0" y="0"/>
            <a:ext cx="12192000" cy="6858000"/>
            <a:chOff x="0" y="0"/>
            <a:chExt cx="12192000" cy="6858000"/>
          </a:xfrm>
        </p:grpSpPr>
        <p:grpSp>
          <p:nvGrpSpPr>
            <p:cNvPr id="10" name="ADAPT GRID GUTTERS">
              <a:extLst>
                <a:ext uri="{FF2B5EF4-FFF2-40B4-BE49-F238E27FC236}">
                  <a16:creationId xmlns:a16="http://schemas.microsoft.com/office/drawing/2014/main" id="{F2312195-7EAE-296F-370F-06846B175EA3}"/>
                </a:ext>
              </a:extLst>
            </p:cNvPr>
            <p:cNvGrpSpPr>
              <a:grpSpLocks noGrp="1" noUngrp="1" noRot="1" noMove="1" noResize="1"/>
            </p:cNvGrpSpPr>
            <p:nvPr/>
          </p:nvGrpSpPr>
          <p:grpSpPr>
            <a:xfrm>
              <a:off x="575999" y="576001"/>
              <a:ext cx="11040001" cy="5706000"/>
              <a:chOff x="575999" y="576001"/>
              <a:chExt cx="11040001" cy="5706000"/>
            </a:xfrm>
            <a:solidFill>
              <a:schemeClr val="accent6">
                <a:alpha val="10000"/>
              </a:schemeClr>
            </a:solidFill>
          </p:grpSpPr>
          <p:sp>
            <p:nvSpPr>
              <p:cNvPr id="34" name="Rectangle 33">
                <a:extLst>
                  <a:ext uri="{FF2B5EF4-FFF2-40B4-BE49-F238E27FC236}">
                    <a16:creationId xmlns:a16="http://schemas.microsoft.com/office/drawing/2014/main" id="{C131A935-B53A-8721-B15A-EF6A357B3478}"/>
                  </a:ext>
                </a:extLst>
              </p:cNvPr>
              <p:cNvSpPr>
                <a:spLocks noGrp="1" noRot="1" noMove="1" noResize="1" noEditPoints="1" noAdjustHandles="1" noChangeArrowheads="1" noChangeShapeType="1"/>
              </p:cNvSpPr>
              <p:nvPr/>
            </p:nvSpPr>
            <p:spPr>
              <a:xfrm>
                <a:off x="1067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5" name="Rectangle 34">
                <a:extLst>
                  <a:ext uri="{FF2B5EF4-FFF2-40B4-BE49-F238E27FC236}">
                    <a16:creationId xmlns:a16="http://schemas.microsoft.com/office/drawing/2014/main" id="{B8AFC393-D013-130A-AB97-5B76B8A0E0B6}"/>
                  </a:ext>
                </a:extLst>
              </p:cNvPr>
              <p:cNvSpPr>
                <a:spLocks noGrp="1" noRot="1" noMove="1" noResize="1" noEditPoints="1" noAdjustHandles="1" noChangeArrowheads="1" noChangeShapeType="1"/>
              </p:cNvSpPr>
              <p:nvPr/>
            </p:nvSpPr>
            <p:spPr>
              <a:xfrm>
                <a:off x="972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6" name="Rectangle 35">
                <a:extLst>
                  <a:ext uri="{FF2B5EF4-FFF2-40B4-BE49-F238E27FC236}">
                    <a16:creationId xmlns:a16="http://schemas.microsoft.com/office/drawing/2014/main" id="{049048DD-8E1B-E6FA-D683-8E98B12A7C85}"/>
                  </a:ext>
                </a:extLst>
              </p:cNvPr>
              <p:cNvSpPr>
                <a:spLocks noGrp="1" noRot="1" noMove="1" noResize="1" noEditPoints="1" noAdjustHandles="1" noChangeArrowheads="1" noChangeShapeType="1"/>
              </p:cNvSpPr>
              <p:nvPr/>
            </p:nvSpPr>
            <p:spPr>
              <a:xfrm>
                <a:off x="878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7" name="Rectangle 36">
                <a:extLst>
                  <a:ext uri="{FF2B5EF4-FFF2-40B4-BE49-F238E27FC236}">
                    <a16:creationId xmlns:a16="http://schemas.microsoft.com/office/drawing/2014/main" id="{2A5CBCE9-BCB3-D07F-B2C6-2B05D9340643}"/>
                  </a:ext>
                </a:extLst>
              </p:cNvPr>
              <p:cNvSpPr>
                <a:spLocks noGrp="1" noRot="1" noMove="1" noResize="1" noEditPoints="1" noAdjustHandles="1" noChangeArrowheads="1" noChangeShapeType="1"/>
              </p:cNvSpPr>
              <p:nvPr/>
            </p:nvSpPr>
            <p:spPr>
              <a:xfrm>
                <a:off x="784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8" name="Rectangle 37">
                <a:extLst>
                  <a:ext uri="{FF2B5EF4-FFF2-40B4-BE49-F238E27FC236}">
                    <a16:creationId xmlns:a16="http://schemas.microsoft.com/office/drawing/2014/main" id="{727F7A89-BE5F-F2CB-2571-BB0BC060F123}"/>
                  </a:ext>
                </a:extLst>
              </p:cNvPr>
              <p:cNvSpPr>
                <a:spLocks noGrp="1" noRot="1" noMove="1" noResize="1" noEditPoints="1" noAdjustHandles="1" noChangeArrowheads="1" noChangeShapeType="1"/>
              </p:cNvSpPr>
              <p:nvPr/>
            </p:nvSpPr>
            <p:spPr>
              <a:xfrm>
                <a:off x="689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9" name="Rectangle 38">
                <a:extLst>
                  <a:ext uri="{FF2B5EF4-FFF2-40B4-BE49-F238E27FC236}">
                    <a16:creationId xmlns:a16="http://schemas.microsoft.com/office/drawing/2014/main" id="{520EB0D7-FBC9-C59A-5F9F-B441D2E08F9A}"/>
                  </a:ext>
                </a:extLst>
              </p:cNvPr>
              <p:cNvSpPr>
                <a:spLocks noGrp="1" noRot="1" noMove="1" noResize="1" noEditPoints="1" noAdjustHandles="1" noChangeArrowheads="1" noChangeShapeType="1"/>
              </p:cNvSpPr>
              <p:nvPr/>
            </p:nvSpPr>
            <p:spPr>
              <a:xfrm>
                <a:off x="595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0" name="Rectangle 39">
                <a:extLst>
                  <a:ext uri="{FF2B5EF4-FFF2-40B4-BE49-F238E27FC236}">
                    <a16:creationId xmlns:a16="http://schemas.microsoft.com/office/drawing/2014/main" id="{3F3D7F2B-8E49-19F4-3498-013EF34D8685}"/>
                  </a:ext>
                </a:extLst>
              </p:cNvPr>
              <p:cNvSpPr>
                <a:spLocks noGrp="1" noRot="1" noMove="1" noResize="1" noEditPoints="1" noAdjustHandles="1" noChangeArrowheads="1" noChangeShapeType="1"/>
              </p:cNvSpPr>
              <p:nvPr/>
            </p:nvSpPr>
            <p:spPr>
              <a:xfrm>
                <a:off x="5008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1" name="Rectangle 40">
                <a:extLst>
                  <a:ext uri="{FF2B5EF4-FFF2-40B4-BE49-F238E27FC236}">
                    <a16:creationId xmlns:a16="http://schemas.microsoft.com/office/drawing/2014/main" id="{BE581105-373B-860C-0575-2C8550253717}"/>
                  </a:ext>
                </a:extLst>
              </p:cNvPr>
              <p:cNvSpPr>
                <a:spLocks noGrp="1" noRot="1" noMove="1" noResize="1" noEditPoints="1" noAdjustHandles="1" noChangeArrowheads="1" noChangeShapeType="1"/>
              </p:cNvSpPr>
              <p:nvPr/>
            </p:nvSpPr>
            <p:spPr>
              <a:xfrm>
                <a:off x="4064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2" name="Rectangle 41">
                <a:extLst>
                  <a:ext uri="{FF2B5EF4-FFF2-40B4-BE49-F238E27FC236}">
                    <a16:creationId xmlns:a16="http://schemas.microsoft.com/office/drawing/2014/main" id="{63103633-E1FB-B787-B193-3ACD09782BC4}"/>
                  </a:ext>
                </a:extLst>
              </p:cNvPr>
              <p:cNvSpPr>
                <a:spLocks noGrp="1" noRot="1" noMove="1" noResize="1" noEditPoints="1" noAdjustHandles="1" noChangeArrowheads="1" noChangeShapeType="1"/>
              </p:cNvSpPr>
              <p:nvPr/>
            </p:nvSpPr>
            <p:spPr>
              <a:xfrm>
                <a:off x="3120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3" name="Rectangle 42">
                <a:extLst>
                  <a:ext uri="{FF2B5EF4-FFF2-40B4-BE49-F238E27FC236}">
                    <a16:creationId xmlns:a16="http://schemas.microsoft.com/office/drawing/2014/main" id="{BC4C7DE1-94B6-37BE-1CCC-7E5620E00249}"/>
                  </a:ext>
                </a:extLst>
              </p:cNvPr>
              <p:cNvSpPr>
                <a:spLocks noGrp="1" noRot="1" noMove="1" noResize="1" noEditPoints="1" noAdjustHandles="1" noChangeArrowheads="1" noChangeShapeType="1"/>
              </p:cNvSpPr>
              <p:nvPr/>
            </p:nvSpPr>
            <p:spPr>
              <a:xfrm>
                <a:off x="2176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4" name="Rectangle 43">
                <a:extLst>
                  <a:ext uri="{FF2B5EF4-FFF2-40B4-BE49-F238E27FC236}">
                    <a16:creationId xmlns:a16="http://schemas.microsoft.com/office/drawing/2014/main" id="{99E2877C-B5D2-62EC-2B2D-476366EBC0B5}"/>
                  </a:ext>
                </a:extLst>
              </p:cNvPr>
              <p:cNvSpPr>
                <a:spLocks noGrp="1" noRot="1" noMove="1" noResize="1" noEditPoints="1" noAdjustHandles="1" noChangeArrowheads="1" noChangeShapeType="1"/>
              </p:cNvSpPr>
              <p:nvPr/>
            </p:nvSpPr>
            <p:spPr>
              <a:xfrm>
                <a:off x="1232000" y="576001"/>
                <a:ext cx="288000" cy="5706000"/>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5" name="Rectangle 44">
                <a:extLst>
                  <a:ext uri="{FF2B5EF4-FFF2-40B4-BE49-F238E27FC236}">
                    <a16:creationId xmlns:a16="http://schemas.microsoft.com/office/drawing/2014/main" id="{5DDACA67-B7EE-EF13-9FA5-98F55013D780}"/>
                  </a:ext>
                </a:extLst>
              </p:cNvPr>
              <p:cNvSpPr>
                <a:spLocks noGrp="1" noRot="1" noMove="1" noResize="1" noEditPoints="1" noAdjustHandles="1" noChangeArrowheads="1" noChangeShapeType="1"/>
              </p:cNvSpPr>
              <p:nvPr/>
            </p:nvSpPr>
            <p:spPr>
              <a:xfrm rot="5400000">
                <a:off x="5951998" y="-4088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6" name="Rectangle 45">
                <a:extLst>
                  <a:ext uri="{FF2B5EF4-FFF2-40B4-BE49-F238E27FC236}">
                    <a16:creationId xmlns:a16="http://schemas.microsoft.com/office/drawing/2014/main" id="{D35234BF-262A-EF11-E094-DE0D7242A2FA}"/>
                  </a:ext>
                </a:extLst>
              </p:cNvPr>
              <p:cNvSpPr>
                <a:spLocks noGrp="1" noRot="1" noMove="1" noResize="1" noEditPoints="1" noAdjustHandles="1" noChangeArrowheads="1" noChangeShapeType="1"/>
              </p:cNvSpPr>
              <p:nvPr/>
            </p:nvSpPr>
            <p:spPr>
              <a:xfrm rot="5400000">
                <a:off x="5951999" y="-3089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7" name="Rectangle 46">
                <a:extLst>
                  <a:ext uri="{FF2B5EF4-FFF2-40B4-BE49-F238E27FC236}">
                    <a16:creationId xmlns:a16="http://schemas.microsoft.com/office/drawing/2014/main" id="{04B71BD4-995B-5FD4-8B44-432D9C1F3FA7}"/>
                  </a:ext>
                </a:extLst>
              </p:cNvPr>
              <p:cNvSpPr>
                <a:spLocks noGrp="1" noRot="1" noMove="1" noResize="1" noEditPoints="1" noAdjustHandles="1" noChangeArrowheads="1" noChangeShapeType="1"/>
              </p:cNvSpPr>
              <p:nvPr/>
            </p:nvSpPr>
            <p:spPr>
              <a:xfrm rot="5400000">
                <a:off x="5952000" y="-2090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8" name="Rectangle 47">
                <a:extLst>
                  <a:ext uri="{FF2B5EF4-FFF2-40B4-BE49-F238E27FC236}">
                    <a16:creationId xmlns:a16="http://schemas.microsoft.com/office/drawing/2014/main" id="{4712BC73-A240-3A60-3462-658660DC09E9}"/>
                  </a:ext>
                </a:extLst>
              </p:cNvPr>
              <p:cNvSpPr>
                <a:spLocks noGrp="1" noRot="1" noMove="1" noResize="1" noEditPoints="1" noAdjustHandles="1" noChangeArrowheads="1" noChangeShapeType="1"/>
              </p:cNvSpPr>
              <p:nvPr/>
            </p:nvSpPr>
            <p:spPr>
              <a:xfrm rot="5400000">
                <a:off x="5952001" y="-1091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49" name="Rectangle 48">
                <a:extLst>
                  <a:ext uri="{FF2B5EF4-FFF2-40B4-BE49-F238E27FC236}">
                    <a16:creationId xmlns:a16="http://schemas.microsoft.com/office/drawing/2014/main" id="{951D65A9-480B-C234-AA32-8A31854806D1}"/>
                  </a:ext>
                </a:extLst>
              </p:cNvPr>
              <p:cNvSpPr>
                <a:spLocks noGrp="1" noRot="1" noMove="1" noResize="1" noEditPoints="1" noAdjustHandles="1" noChangeArrowheads="1" noChangeShapeType="1"/>
              </p:cNvSpPr>
              <p:nvPr/>
            </p:nvSpPr>
            <p:spPr>
              <a:xfrm rot="5400000">
                <a:off x="5952002" y="-92999"/>
                <a:ext cx="288000" cy="11039997"/>
              </a:xfrm>
              <a:prstGeom prst="rect">
                <a:avLst/>
              </a:prstGeom>
              <a:grpFill/>
              <a:ln w="6350">
                <a:no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grpSp>
        <p:grpSp>
          <p:nvGrpSpPr>
            <p:cNvPr id="11" name="ADAPT GRID MARGIN">
              <a:extLst>
                <a:ext uri="{FF2B5EF4-FFF2-40B4-BE49-F238E27FC236}">
                  <a16:creationId xmlns:a16="http://schemas.microsoft.com/office/drawing/2014/main" id="{C0103CA5-0E59-9073-1752-FEF80B2F2A53}"/>
                </a:ext>
              </a:extLst>
            </p:cNvPr>
            <p:cNvGrpSpPr>
              <a:grpSpLocks noGrp="1" noUngrp="1" noRot="1" noMove="1" noResize="1"/>
            </p:cNvGrpSpPr>
            <p:nvPr/>
          </p:nvGrpSpPr>
          <p:grpSpPr>
            <a:xfrm>
              <a:off x="0" y="0"/>
              <a:ext cx="12192000" cy="6858000"/>
              <a:chOff x="0" y="0"/>
              <a:chExt cx="12192000" cy="6858000"/>
            </a:xfrm>
          </p:grpSpPr>
          <p:sp>
            <p:nvSpPr>
              <p:cNvPr id="30" name="Rectangle 29">
                <a:extLst>
                  <a:ext uri="{FF2B5EF4-FFF2-40B4-BE49-F238E27FC236}">
                    <a16:creationId xmlns:a16="http://schemas.microsoft.com/office/drawing/2014/main" id="{681C1D01-807A-B8A7-5FBE-EB4201BB827B}"/>
                  </a:ext>
                </a:extLst>
              </p:cNvPr>
              <p:cNvSpPr>
                <a:spLocks noGrp="1" noRot="1" noMove="1" noResize="1" noEditPoints="1" noAdjustHandles="1" noChangeArrowheads="1" noChangeShapeType="1"/>
              </p:cNvSpPr>
              <p:nvPr/>
            </p:nvSpPr>
            <p:spPr>
              <a:xfrm>
                <a:off x="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1" name="Rectangle 30">
                <a:extLst>
                  <a:ext uri="{FF2B5EF4-FFF2-40B4-BE49-F238E27FC236}">
                    <a16:creationId xmlns:a16="http://schemas.microsoft.com/office/drawing/2014/main" id="{B09EDF7F-F904-AFD6-AAD3-800D1837967A}"/>
                  </a:ext>
                </a:extLst>
              </p:cNvPr>
              <p:cNvSpPr>
                <a:spLocks noGrp="1" noRot="1" noMove="1" noResize="1" noEditPoints="1" noAdjustHandles="1" noChangeArrowheads="1" noChangeShapeType="1"/>
              </p:cNvSpPr>
              <p:nvPr/>
            </p:nvSpPr>
            <p:spPr>
              <a:xfrm>
                <a:off x="11616000" y="0"/>
                <a:ext cx="576000" cy="6858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2" name="Rectangle 31">
                <a:extLst>
                  <a:ext uri="{FF2B5EF4-FFF2-40B4-BE49-F238E27FC236}">
                    <a16:creationId xmlns:a16="http://schemas.microsoft.com/office/drawing/2014/main" id="{33424579-D9B9-1838-869D-2F23947D1EB9}"/>
                  </a:ext>
                </a:extLst>
              </p:cNvPr>
              <p:cNvSpPr>
                <a:spLocks noGrp="1" noRot="1" noMove="1" noResize="1" noEditPoints="1" noAdjustHandles="1" noChangeArrowheads="1" noChangeShapeType="1"/>
              </p:cNvSpPr>
              <p:nvPr/>
            </p:nvSpPr>
            <p:spPr>
              <a:xfrm rot="5400000">
                <a:off x="5808000" y="474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sp>
            <p:nvSpPr>
              <p:cNvPr id="33" name="Rectangle 32">
                <a:extLst>
                  <a:ext uri="{FF2B5EF4-FFF2-40B4-BE49-F238E27FC236}">
                    <a16:creationId xmlns:a16="http://schemas.microsoft.com/office/drawing/2014/main" id="{DF3A12C2-6B06-7CF1-2197-DFAF270A76D3}"/>
                  </a:ext>
                </a:extLst>
              </p:cNvPr>
              <p:cNvSpPr>
                <a:spLocks noGrp="1" noRot="1" noMove="1" noResize="1" noEditPoints="1" noAdjustHandles="1" noChangeArrowheads="1" noChangeShapeType="1"/>
              </p:cNvSpPr>
              <p:nvPr/>
            </p:nvSpPr>
            <p:spPr>
              <a:xfrm rot="5400000">
                <a:off x="5808000" y="-5808000"/>
                <a:ext cx="576000" cy="12192000"/>
              </a:xfrm>
              <a:prstGeom prst="rect">
                <a:avLst/>
              </a:prstGeom>
              <a:solidFill>
                <a:schemeClr val="accent5">
                  <a:alpha val="20000"/>
                </a:schemeClr>
              </a:solidFill>
              <a:ln w="6350">
                <a:no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latin typeface="Helvetica" panose="020B0403020202020204" pitchFamily="34" charset="0"/>
                </a:endParaRPr>
              </a:p>
            </p:txBody>
          </p:sp>
        </p:grpSp>
        <p:grpSp>
          <p:nvGrpSpPr>
            <p:cNvPr id="12" name="ADAPT GRID 12x6">
              <a:extLst>
                <a:ext uri="{FF2B5EF4-FFF2-40B4-BE49-F238E27FC236}">
                  <a16:creationId xmlns:a16="http://schemas.microsoft.com/office/drawing/2014/main" id="{E01ABC72-DADA-CF81-1FDC-A073B4F22E89}"/>
                </a:ext>
              </a:extLst>
            </p:cNvPr>
            <p:cNvGrpSpPr>
              <a:grpSpLocks noGrp="1" noUngrp="1" noRot="1" noMove="1" noResize="1"/>
            </p:cNvGrpSpPr>
            <p:nvPr/>
          </p:nvGrpSpPr>
          <p:grpSpPr>
            <a:xfrm>
              <a:off x="575996" y="575999"/>
              <a:ext cx="11040004" cy="5706002"/>
              <a:chOff x="575996" y="575999"/>
              <a:chExt cx="11040004" cy="5706002"/>
            </a:xfrm>
          </p:grpSpPr>
          <p:cxnSp>
            <p:nvCxnSpPr>
              <p:cNvPr id="13" name="Straight Connector 12">
                <a:extLst>
                  <a:ext uri="{FF2B5EF4-FFF2-40B4-BE49-F238E27FC236}">
                    <a16:creationId xmlns:a16="http://schemas.microsoft.com/office/drawing/2014/main" id="{3BD0B2D7-72BE-A261-C48C-17CBB03ECEAE}"/>
                  </a:ext>
                </a:extLst>
              </p:cNvPr>
              <p:cNvCxnSpPr>
                <a:cxnSpLocks noGrp="1" noRot="1" noMove="1" noResize="1" noEditPoints="1" noAdjustHandles="1" noChangeArrowheads="1" noChangeShapeType="1"/>
              </p:cNvCxnSpPr>
              <p:nvPr/>
            </p:nvCxnSpPr>
            <p:spPr>
              <a:xfrm>
                <a:off x="1081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4" name="Straight Connector 13">
                <a:extLst>
                  <a:ext uri="{FF2B5EF4-FFF2-40B4-BE49-F238E27FC236}">
                    <a16:creationId xmlns:a16="http://schemas.microsoft.com/office/drawing/2014/main" id="{F67F30A3-B805-ADF4-3E8F-23E52176279E}"/>
                  </a:ext>
                </a:extLst>
              </p:cNvPr>
              <p:cNvCxnSpPr>
                <a:cxnSpLocks noGrp="1" noRot="1" noMove="1" noResize="1" noEditPoints="1" noAdjustHandles="1" noChangeArrowheads="1" noChangeShapeType="1"/>
              </p:cNvCxnSpPr>
              <p:nvPr/>
            </p:nvCxnSpPr>
            <p:spPr>
              <a:xfrm>
                <a:off x="987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5" name="Straight Connector 14">
                <a:extLst>
                  <a:ext uri="{FF2B5EF4-FFF2-40B4-BE49-F238E27FC236}">
                    <a16:creationId xmlns:a16="http://schemas.microsoft.com/office/drawing/2014/main" id="{6084BA5E-64C1-8DA5-A316-0516A7A65397}"/>
                  </a:ext>
                </a:extLst>
              </p:cNvPr>
              <p:cNvCxnSpPr>
                <a:cxnSpLocks noGrp="1" noRot="1" noMove="1" noResize="1" noEditPoints="1" noAdjustHandles="1" noChangeArrowheads="1" noChangeShapeType="1"/>
              </p:cNvCxnSpPr>
              <p:nvPr/>
            </p:nvCxnSpPr>
            <p:spPr>
              <a:xfrm>
                <a:off x="892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6" name="Straight Connector 15">
                <a:extLst>
                  <a:ext uri="{FF2B5EF4-FFF2-40B4-BE49-F238E27FC236}">
                    <a16:creationId xmlns:a16="http://schemas.microsoft.com/office/drawing/2014/main" id="{21FEEBB2-9588-0AE5-719D-E7C1BBDBE0E2}"/>
                  </a:ext>
                </a:extLst>
              </p:cNvPr>
              <p:cNvCxnSpPr>
                <a:cxnSpLocks noGrp="1" noRot="1" noMove="1" noResize="1" noEditPoints="1" noAdjustHandles="1" noChangeArrowheads="1" noChangeShapeType="1"/>
              </p:cNvCxnSpPr>
              <p:nvPr/>
            </p:nvCxnSpPr>
            <p:spPr>
              <a:xfrm>
                <a:off x="798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7" name="Straight Connector 16">
                <a:extLst>
                  <a:ext uri="{FF2B5EF4-FFF2-40B4-BE49-F238E27FC236}">
                    <a16:creationId xmlns:a16="http://schemas.microsoft.com/office/drawing/2014/main" id="{91D03B58-8DA6-8C9A-75AD-9A7C8841834C}"/>
                  </a:ext>
                </a:extLst>
              </p:cNvPr>
              <p:cNvCxnSpPr>
                <a:cxnSpLocks noGrp="1" noRot="1" noMove="1" noResize="1" noEditPoints="1" noAdjustHandles="1" noChangeArrowheads="1" noChangeShapeType="1"/>
              </p:cNvCxnSpPr>
              <p:nvPr/>
            </p:nvCxnSpPr>
            <p:spPr>
              <a:xfrm>
                <a:off x="704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8" name="Straight Connector 17">
                <a:extLst>
                  <a:ext uri="{FF2B5EF4-FFF2-40B4-BE49-F238E27FC236}">
                    <a16:creationId xmlns:a16="http://schemas.microsoft.com/office/drawing/2014/main" id="{3F67296F-C67A-7484-85F8-7B2C055381AC}"/>
                  </a:ext>
                </a:extLst>
              </p:cNvPr>
              <p:cNvCxnSpPr>
                <a:cxnSpLocks noGrp="1" noRot="1" noMove="1" noResize="1" noEditPoints="1" noAdjustHandles="1" noChangeArrowheads="1" noChangeShapeType="1"/>
              </p:cNvCxnSpPr>
              <p:nvPr/>
            </p:nvCxnSpPr>
            <p:spPr>
              <a:xfrm>
                <a:off x="609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19" name="Straight Connector 18">
                <a:extLst>
                  <a:ext uri="{FF2B5EF4-FFF2-40B4-BE49-F238E27FC236}">
                    <a16:creationId xmlns:a16="http://schemas.microsoft.com/office/drawing/2014/main" id="{08C70A9D-FBD9-8540-4518-A58776ACD080}"/>
                  </a:ext>
                </a:extLst>
              </p:cNvPr>
              <p:cNvCxnSpPr>
                <a:cxnSpLocks noGrp="1" noRot="1" noMove="1" noResize="1" noEditPoints="1" noAdjustHandles="1" noChangeArrowheads="1" noChangeShapeType="1"/>
              </p:cNvCxnSpPr>
              <p:nvPr/>
            </p:nvCxnSpPr>
            <p:spPr>
              <a:xfrm>
                <a:off x="5152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0" name="Straight Connector 19">
                <a:extLst>
                  <a:ext uri="{FF2B5EF4-FFF2-40B4-BE49-F238E27FC236}">
                    <a16:creationId xmlns:a16="http://schemas.microsoft.com/office/drawing/2014/main" id="{8DE7AAAB-8CED-F3E0-0DED-D6F1352FAC23}"/>
                  </a:ext>
                </a:extLst>
              </p:cNvPr>
              <p:cNvCxnSpPr>
                <a:cxnSpLocks noGrp="1" noRot="1" noMove="1" noResize="1" noEditPoints="1" noAdjustHandles="1" noChangeArrowheads="1" noChangeShapeType="1"/>
              </p:cNvCxnSpPr>
              <p:nvPr/>
            </p:nvCxnSpPr>
            <p:spPr>
              <a:xfrm>
                <a:off x="4208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1" name="Straight Connector 20">
                <a:extLst>
                  <a:ext uri="{FF2B5EF4-FFF2-40B4-BE49-F238E27FC236}">
                    <a16:creationId xmlns:a16="http://schemas.microsoft.com/office/drawing/2014/main" id="{1759600B-1D1E-8875-A605-EA7A0B732135}"/>
                  </a:ext>
                </a:extLst>
              </p:cNvPr>
              <p:cNvCxnSpPr>
                <a:cxnSpLocks noGrp="1" noRot="1" noMove="1" noResize="1" noEditPoints="1" noAdjustHandles="1" noChangeArrowheads="1" noChangeShapeType="1"/>
              </p:cNvCxnSpPr>
              <p:nvPr/>
            </p:nvCxnSpPr>
            <p:spPr>
              <a:xfrm>
                <a:off x="3264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2" name="Straight Connector 21">
                <a:extLst>
                  <a:ext uri="{FF2B5EF4-FFF2-40B4-BE49-F238E27FC236}">
                    <a16:creationId xmlns:a16="http://schemas.microsoft.com/office/drawing/2014/main" id="{1CCA09B3-AD8B-81D9-CB12-79BDE217E867}"/>
                  </a:ext>
                </a:extLst>
              </p:cNvPr>
              <p:cNvCxnSpPr>
                <a:cxnSpLocks noGrp="1" noRot="1" noMove="1" noResize="1" noEditPoints="1" noAdjustHandles="1" noChangeArrowheads="1" noChangeShapeType="1"/>
              </p:cNvCxnSpPr>
              <p:nvPr/>
            </p:nvCxnSpPr>
            <p:spPr>
              <a:xfrm>
                <a:off x="2320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3" name="Straight Connector 22">
                <a:extLst>
                  <a:ext uri="{FF2B5EF4-FFF2-40B4-BE49-F238E27FC236}">
                    <a16:creationId xmlns:a16="http://schemas.microsoft.com/office/drawing/2014/main" id="{CF35B724-C02F-786A-ACBD-0BFCA70CA780}"/>
                  </a:ext>
                </a:extLst>
              </p:cNvPr>
              <p:cNvCxnSpPr>
                <a:cxnSpLocks noGrp="1" noRot="1" noMove="1" noResize="1" noEditPoints="1" noAdjustHandles="1" noChangeArrowheads="1" noChangeShapeType="1"/>
              </p:cNvCxnSpPr>
              <p:nvPr/>
            </p:nvCxnSpPr>
            <p:spPr>
              <a:xfrm>
                <a:off x="1376000" y="576001"/>
                <a:ext cx="0" cy="5706000"/>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4" name="Straight Connector 23">
                <a:extLst>
                  <a:ext uri="{FF2B5EF4-FFF2-40B4-BE49-F238E27FC236}">
                    <a16:creationId xmlns:a16="http://schemas.microsoft.com/office/drawing/2014/main" id="{051A6AE8-D037-4F0E-B4B3-95B3586E3393}"/>
                  </a:ext>
                </a:extLst>
              </p:cNvPr>
              <p:cNvCxnSpPr>
                <a:cxnSpLocks noGrp="1" noRot="1" noMove="1" noResize="1" noEditPoints="1" noAdjustHandles="1" noChangeArrowheads="1" noChangeShapeType="1"/>
              </p:cNvCxnSpPr>
              <p:nvPr/>
            </p:nvCxnSpPr>
            <p:spPr>
              <a:xfrm rot="5400000">
                <a:off x="6095998" y="-4088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5" name="Straight Connector 24">
                <a:extLst>
                  <a:ext uri="{FF2B5EF4-FFF2-40B4-BE49-F238E27FC236}">
                    <a16:creationId xmlns:a16="http://schemas.microsoft.com/office/drawing/2014/main" id="{CB534687-FBEF-3EDD-8E7F-FD45D6030DEB}"/>
                  </a:ext>
                </a:extLst>
              </p:cNvPr>
              <p:cNvCxnSpPr>
                <a:cxnSpLocks noGrp="1" noRot="1" noMove="1" noResize="1" noEditPoints="1" noAdjustHandles="1" noChangeArrowheads="1" noChangeShapeType="1"/>
              </p:cNvCxnSpPr>
              <p:nvPr/>
            </p:nvCxnSpPr>
            <p:spPr>
              <a:xfrm rot="5400000">
                <a:off x="6095999" y="-3089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6" name="Straight Connector 25">
                <a:extLst>
                  <a:ext uri="{FF2B5EF4-FFF2-40B4-BE49-F238E27FC236}">
                    <a16:creationId xmlns:a16="http://schemas.microsoft.com/office/drawing/2014/main" id="{50E6D7E5-3B8B-F43F-2225-6C466BC316E8}"/>
                  </a:ext>
                </a:extLst>
              </p:cNvPr>
              <p:cNvCxnSpPr>
                <a:cxnSpLocks noGrp="1" noRot="1" noMove="1" noResize="1" noEditPoints="1" noAdjustHandles="1" noChangeArrowheads="1" noChangeShapeType="1"/>
              </p:cNvCxnSpPr>
              <p:nvPr/>
            </p:nvCxnSpPr>
            <p:spPr>
              <a:xfrm rot="5400000">
                <a:off x="6096000" y="-2090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7" name="Straight Connector 26">
                <a:extLst>
                  <a:ext uri="{FF2B5EF4-FFF2-40B4-BE49-F238E27FC236}">
                    <a16:creationId xmlns:a16="http://schemas.microsoft.com/office/drawing/2014/main" id="{145E9C4E-423E-8BFE-062B-D41D768C6BFA}"/>
                  </a:ext>
                </a:extLst>
              </p:cNvPr>
              <p:cNvCxnSpPr>
                <a:cxnSpLocks noGrp="1" noRot="1" noMove="1" noResize="1" noEditPoints="1" noAdjustHandles="1" noChangeArrowheads="1" noChangeShapeType="1"/>
              </p:cNvCxnSpPr>
              <p:nvPr/>
            </p:nvCxnSpPr>
            <p:spPr>
              <a:xfrm rot="5400000">
                <a:off x="6096001" y="-1091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cxnSp>
            <p:nvCxnSpPr>
              <p:cNvPr id="28" name="Straight Connector 27">
                <a:extLst>
                  <a:ext uri="{FF2B5EF4-FFF2-40B4-BE49-F238E27FC236}">
                    <a16:creationId xmlns:a16="http://schemas.microsoft.com/office/drawing/2014/main" id="{2FCE4C2D-DAA6-3F5C-BE9E-CFBC2AD7E0E1}"/>
                  </a:ext>
                </a:extLst>
              </p:cNvPr>
              <p:cNvCxnSpPr>
                <a:cxnSpLocks noGrp="1" noRot="1" noMove="1" noResize="1" noEditPoints="1" noAdjustHandles="1" noChangeArrowheads="1" noChangeShapeType="1"/>
              </p:cNvCxnSpPr>
              <p:nvPr/>
            </p:nvCxnSpPr>
            <p:spPr>
              <a:xfrm rot="5400000">
                <a:off x="6096002" y="-92999"/>
                <a:ext cx="0" cy="11039997"/>
              </a:xfrm>
              <a:prstGeom prst="line">
                <a:avLst/>
              </a:prstGeom>
              <a:noFill/>
              <a:ln w="6350">
                <a:solidFill>
                  <a:schemeClr val="bg1">
                    <a:lumMod val="85000"/>
                  </a:schemeClr>
                </a:solidFill>
                <a:prstDash val="solid"/>
              </a:ln>
            </p:spPr>
            <p:style>
              <a:lnRef idx="2">
                <a:schemeClr val="accent1">
                  <a:shade val="15000"/>
                </a:schemeClr>
              </a:lnRef>
              <a:fillRef idx="1">
                <a:schemeClr val="accent1"/>
              </a:fillRef>
              <a:effectRef idx="0">
                <a:schemeClr val="accent1"/>
              </a:effectRef>
              <a:fontRef idx="minor">
                <a:schemeClr val="lt1"/>
              </a:fontRef>
            </p:style>
          </p:cxnSp>
          <p:sp>
            <p:nvSpPr>
              <p:cNvPr id="29" name="Rectangle 28">
                <a:extLst>
                  <a:ext uri="{FF2B5EF4-FFF2-40B4-BE49-F238E27FC236}">
                    <a16:creationId xmlns:a16="http://schemas.microsoft.com/office/drawing/2014/main" id="{0D4E93BD-6F95-F118-246F-65764E197CD5}"/>
                  </a:ext>
                </a:extLst>
              </p:cNvPr>
              <p:cNvSpPr>
                <a:spLocks noGrp="1" noRot="1" noMove="1" noResize="1" noEditPoints="1" noAdjustHandles="1" noChangeArrowheads="1" noChangeShapeType="1"/>
              </p:cNvSpPr>
              <p:nvPr/>
            </p:nvSpPr>
            <p:spPr>
              <a:xfrm>
                <a:off x="575996" y="575999"/>
                <a:ext cx="11039998" cy="5705999"/>
              </a:xfrm>
              <a:prstGeom prst="rect">
                <a:avLst/>
              </a:prstGeom>
              <a:no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noProof="0"/>
              </a:p>
            </p:txBody>
          </p:sp>
        </p:grpSp>
      </p:grpSp>
      <p:sp>
        <p:nvSpPr>
          <p:cNvPr id="4" name="Text Placeholder 3">
            <a:extLst>
              <a:ext uri="{FF2B5EF4-FFF2-40B4-BE49-F238E27FC236}">
                <a16:creationId xmlns:a16="http://schemas.microsoft.com/office/drawing/2014/main" id="{DDF7D562-84D7-EB23-268A-CC6AD561C3C8}"/>
              </a:ext>
            </a:extLst>
          </p:cNvPr>
          <p:cNvSpPr>
            <a:spLocks noGrp="1"/>
          </p:cNvSpPr>
          <p:nvPr>
            <p:ph type="body" sz="quarter" idx="10"/>
          </p:nvPr>
        </p:nvSpPr>
        <p:spPr/>
        <p:txBody>
          <a:bodyPr/>
          <a:lstStyle/>
          <a:p>
            <a:r>
              <a:rPr lang="en-AU">
                <a:latin typeface="Helvetica"/>
                <a:cs typeface="Helvetica"/>
              </a:rPr>
              <a:t>Financial services:</a:t>
            </a:r>
          </a:p>
          <a:p>
            <a:endParaRPr lang="en-GB"/>
          </a:p>
        </p:txBody>
      </p:sp>
      <p:sp>
        <p:nvSpPr>
          <p:cNvPr id="5" name="Content Placeholder 4">
            <a:extLst>
              <a:ext uri="{FF2B5EF4-FFF2-40B4-BE49-F238E27FC236}">
                <a16:creationId xmlns:a16="http://schemas.microsoft.com/office/drawing/2014/main" id="{68869064-953E-4B09-A76E-563ADAB13348}"/>
              </a:ext>
            </a:extLst>
          </p:cNvPr>
          <p:cNvSpPr>
            <a:spLocks noGrp="1"/>
          </p:cNvSpPr>
          <p:nvPr>
            <p:ph sz="quarter" idx="11"/>
          </p:nvPr>
        </p:nvSpPr>
        <p:spPr/>
        <p:txBody>
          <a:bodyPr/>
          <a:lstStyle/>
          <a:p>
            <a:r>
              <a:rPr lang="en-AU" sz="4000">
                <a:latin typeface="Helvetica"/>
                <a:cs typeface="Helvetica"/>
              </a:rPr>
              <a:t>Challenges</a:t>
            </a:r>
          </a:p>
        </p:txBody>
      </p:sp>
    </p:spTree>
    <p:extLst>
      <p:ext uri="{BB962C8B-B14F-4D97-AF65-F5344CB8AC3E}">
        <p14:creationId xmlns:p14="http://schemas.microsoft.com/office/powerpoint/2010/main" val="4258883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84DFC15A-2C65-FC43-4BD5-38FD64E7AA4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51758" y="986432"/>
            <a:ext cx="11288484" cy="5167860"/>
          </a:xfrm>
          <a:prstGeom prst="rect">
            <a:avLst/>
          </a:prstGeom>
        </p:spPr>
      </p:pic>
      <p:sp>
        <p:nvSpPr>
          <p:cNvPr id="2" name="Content Placeholder 1">
            <a:extLst>
              <a:ext uri="{FF2B5EF4-FFF2-40B4-BE49-F238E27FC236}">
                <a16:creationId xmlns:a16="http://schemas.microsoft.com/office/drawing/2014/main" id="{22C11F60-0258-CEE0-A107-122862E4999E}"/>
              </a:ext>
            </a:extLst>
          </p:cNvPr>
          <p:cNvSpPr>
            <a:spLocks noGrp="1"/>
          </p:cNvSpPr>
          <p:nvPr>
            <p:ph sz="quarter" idx="10"/>
          </p:nvPr>
        </p:nvSpPr>
        <p:spPr/>
        <p:txBody>
          <a:bodyPr/>
          <a:lstStyle/>
          <a:p>
            <a:r>
              <a:rPr lang="en-US">
                <a:solidFill>
                  <a:prstClr val="black"/>
                </a:solidFill>
                <a:latin typeface="Helvetica"/>
              </a:rPr>
              <a:t>Financial services: Top 10 execution barriers</a:t>
            </a:r>
          </a:p>
          <a:p>
            <a:endParaRPr lang="en-GB"/>
          </a:p>
        </p:txBody>
      </p:sp>
      <p:sp>
        <p:nvSpPr>
          <p:cNvPr id="3" name="Content Placeholder 2">
            <a:extLst>
              <a:ext uri="{FF2B5EF4-FFF2-40B4-BE49-F238E27FC236}">
                <a16:creationId xmlns:a16="http://schemas.microsoft.com/office/drawing/2014/main" id="{85967391-D9C2-B301-1616-2309A7F54918}"/>
              </a:ext>
            </a:extLst>
          </p:cNvPr>
          <p:cNvSpPr>
            <a:spLocks noGrp="1"/>
          </p:cNvSpPr>
          <p:nvPr>
            <p:ph sz="quarter" idx="11"/>
          </p:nvPr>
        </p:nvSpPr>
        <p:spPr/>
        <p:txBody>
          <a:bodyPr/>
          <a:lstStyle/>
          <a:p>
            <a:pPr>
              <a:defRPr sz="1200" i="1">
                <a:latin typeface="Helvetica"/>
              </a:defRPr>
            </a:pPr>
            <a:r>
              <a:rPr lang="en-US" sz="900"/>
              <a:t>ADAPT Security, Government and Digital Edge surveys in May and Jun 2026. Sample size: 303 Australian CISOs, Government leaders and CDOs, 61 from Financial Services</a:t>
            </a:r>
          </a:p>
          <a:p>
            <a:endParaRPr lang="en-GB" sz="900"/>
          </a:p>
        </p:txBody>
      </p:sp>
    </p:spTree>
    <p:extLst>
      <p:ext uri="{BB962C8B-B14F-4D97-AF65-F5344CB8AC3E}">
        <p14:creationId xmlns:p14="http://schemas.microsoft.com/office/powerpoint/2010/main" val="2333127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73393EBC-95DE-75EA-16B0-8CCEE4588E33}"/>
              </a:ext>
            </a:extLst>
          </p:cNvPr>
          <p:cNvSpPr>
            <a:spLocks noGrp="1"/>
          </p:cNvSpPr>
          <p:nvPr>
            <p:ph sz="quarter" idx="10"/>
          </p:nvPr>
        </p:nvSpPr>
        <p:spPr/>
        <p:txBody>
          <a:bodyPr/>
          <a:lstStyle/>
          <a:p>
            <a:r>
              <a:rPr lang="en-US">
                <a:solidFill>
                  <a:prstClr val="black"/>
                </a:solidFill>
                <a:latin typeface="Helvetica"/>
              </a:rPr>
              <a:t>Financial services: Top agentic AI constraints</a:t>
            </a:r>
            <a:endParaRPr lang="en-US">
              <a:solidFill>
                <a:prstClr val="black"/>
              </a:solidFill>
              <a:latin typeface="Helvetica"/>
              <a:cs typeface="Helvetica"/>
            </a:endParaRPr>
          </a:p>
          <a:p>
            <a:endParaRPr lang="en-GB"/>
          </a:p>
        </p:txBody>
      </p:sp>
      <p:sp>
        <p:nvSpPr>
          <p:cNvPr id="6" name="Content Placeholder 5">
            <a:extLst>
              <a:ext uri="{FF2B5EF4-FFF2-40B4-BE49-F238E27FC236}">
                <a16:creationId xmlns:a16="http://schemas.microsoft.com/office/drawing/2014/main" id="{5997673C-2496-28E4-110A-7F8542F4224B}"/>
              </a:ext>
            </a:extLst>
          </p:cNvPr>
          <p:cNvSpPr>
            <a:spLocks noGrp="1"/>
          </p:cNvSpPr>
          <p:nvPr>
            <p:ph sz="quarter" idx="11"/>
          </p:nvPr>
        </p:nvSpPr>
        <p:spPr/>
        <p:txBody>
          <a:bodyPr/>
          <a:lstStyle/>
          <a:p>
            <a:r>
              <a:rPr lang="en-US"/>
              <a:t>ADAPT CIO, Government and Digital Edge Survey in Feb and Jun 2026. Sample size: 418 Australian CIOs, Government leaders and CDOs, 93 from Financial Services</a:t>
            </a:r>
          </a:p>
          <a:p>
            <a:endParaRPr lang="en-GB"/>
          </a:p>
        </p:txBody>
      </p:sp>
      <p:pic>
        <p:nvPicPr>
          <p:cNvPr id="3" name="Graphic 2">
            <a:extLst>
              <a:ext uri="{FF2B5EF4-FFF2-40B4-BE49-F238E27FC236}">
                <a16:creationId xmlns:a16="http://schemas.microsoft.com/office/drawing/2014/main" id="{A6EBF1E0-9AE1-717C-FDE3-85EE7B06DAD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36193" y="1018015"/>
            <a:ext cx="11519614" cy="5388428"/>
          </a:xfrm>
          <a:prstGeom prst="rect">
            <a:avLst/>
          </a:prstGeom>
        </p:spPr>
      </p:pic>
    </p:spTree>
    <p:extLst>
      <p:ext uri="{BB962C8B-B14F-4D97-AF65-F5344CB8AC3E}">
        <p14:creationId xmlns:p14="http://schemas.microsoft.com/office/powerpoint/2010/main" val="3998693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2A588-F7A6-29B2-4B5C-125BC3BC7BA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C5E61CF-3A96-0CB1-FFE1-310F4DD28099}"/>
              </a:ext>
            </a:extLst>
          </p:cNvPr>
          <p:cNvSpPr/>
          <p:nvPr/>
        </p:nvSpPr>
        <p:spPr>
          <a:xfrm>
            <a:off x="576727" y="1144329"/>
            <a:ext cx="3196356"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a:ln>
                  <a:noFill/>
                </a:ln>
                <a:solidFill>
                  <a:prstClr val="black"/>
                </a:solidFill>
                <a:effectLst/>
                <a:uLnTx/>
                <a:uFillTx/>
                <a:latin typeface="Helvetica"/>
                <a:ea typeface="+mn-ea"/>
                <a:cs typeface="Helvetica"/>
              </a:rPr>
              <a:t>Challenges</a:t>
            </a:r>
          </a:p>
        </p:txBody>
      </p:sp>
      <p:sp>
        <p:nvSpPr>
          <p:cNvPr id="6" name="Rectangle 5">
            <a:extLst>
              <a:ext uri="{FF2B5EF4-FFF2-40B4-BE49-F238E27FC236}">
                <a16:creationId xmlns:a16="http://schemas.microsoft.com/office/drawing/2014/main" id="{9F405FE3-94F8-26BD-F01B-D216B2F007B6}"/>
              </a:ext>
            </a:extLst>
          </p:cNvPr>
          <p:cNvSpPr/>
          <p:nvPr/>
        </p:nvSpPr>
        <p:spPr>
          <a:xfrm>
            <a:off x="576727" y="849810"/>
            <a:ext cx="3196358" cy="307777"/>
          </a:xfrm>
          <a:prstGeom prst="rect">
            <a:avLst/>
          </a:prstGeom>
        </p:spPr>
        <p:txBody>
          <a:bodyPr wrap="square" lIns="91440" tIns="45720" rIns="91440" bIns="45720" anchor="t">
            <a:spAutoFit/>
          </a:bodyPr>
          <a:lstStyle/>
          <a:p>
            <a:pPr lvl="0">
              <a:defRPr/>
            </a:pPr>
            <a:r>
              <a:rPr lang="en-AU" sz="1400" b="1" noProof="0">
                <a:solidFill>
                  <a:srgbClr val="E7534F"/>
                </a:solidFill>
                <a:latin typeface="Helvetica"/>
                <a:cs typeface="Helvetica"/>
              </a:rPr>
              <a:t>Executive Insights: FSI</a:t>
            </a:r>
            <a:endParaRPr lang="en-AU" sz="1400" noProof="0">
              <a:solidFill>
                <a:prstClr val="black"/>
              </a:solidFill>
              <a:latin typeface="Calibri" panose="020F0502020204030204"/>
              <a:cs typeface="Calibri"/>
            </a:endParaRPr>
          </a:p>
        </p:txBody>
      </p:sp>
      <p:cxnSp>
        <p:nvCxnSpPr>
          <p:cNvPr id="7" name="Straight Connector 6">
            <a:extLst>
              <a:ext uri="{FF2B5EF4-FFF2-40B4-BE49-F238E27FC236}">
                <a16:creationId xmlns:a16="http://schemas.microsoft.com/office/drawing/2014/main" id="{FEF123AA-32BE-8D10-68B9-33A566BF12B4}"/>
              </a:ext>
            </a:extLst>
          </p:cNvPr>
          <p:cNvCxnSpPr>
            <a:cxnSpLocks/>
          </p:cNvCxnSpPr>
          <p:nvPr/>
        </p:nvCxnSpPr>
        <p:spPr>
          <a:xfrm flipV="1">
            <a:off x="4099454" y="274867"/>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111F703-B20D-DBA7-8630-DA07D7100B74}"/>
              </a:ext>
            </a:extLst>
          </p:cNvPr>
          <p:cNvSpPr txBox="1"/>
          <p:nvPr/>
        </p:nvSpPr>
        <p:spPr>
          <a:xfrm>
            <a:off x="4320201" y="326644"/>
            <a:ext cx="7740000" cy="620471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lvl="0">
              <a:lnSpc>
                <a:spcPct val="130000"/>
              </a:lnSpc>
              <a:spcAft>
                <a:spcPts val="300"/>
              </a:spcAft>
              <a:buClr>
                <a:srgbClr val="E7534F"/>
              </a:buClr>
              <a:defRPr/>
            </a:pPr>
            <a:r>
              <a:rPr lang="en-AU" sz="1200" b="1">
                <a:solidFill>
                  <a:prstClr val="black"/>
                </a:solidFill>
                <a:latin typeface="Helvetica" panose="020B0604020202020204" pitchFamily="34" charset="0"/>
                <a:cs typeface="Helvetica" panose="020B0604020202020204" pitchFamily="34" charset="0"/>
              </a:rPr>
              <a:t>Aside from insufficient funding, </a:t>
            </a:r>
            <a:r>
              <a:rPr lang="en-US" sz="1200" b="1">
                <a:solidFill>
                  <a:prstClr val="black"/>
                </a:solidFill>
                <a:latin typeface="Helvetica" panose="020B0604020202020204" pitchFamily="34" charset="0"/>
                <a:cs typeface="Helvetica" panose="020B0604020202020204" pitchFamily="34" charset="0"/>
              </a:rPr>
              <a:t>too many priorities are competing for finite transformation capacity</a:t>
            </a:r>
            <a:endParaRPr lang="en-AU" sz="1200" b="1" noProof="0">
              <a:solidFill>
                <a:prstClr val="black"/>
              </a:solidFill>
              <a:latin typeface="Helvetica" panose="020B0604020202020204" pitchFamily="34" charset="0"/>
              <a:cs typeface="Helvetica" panose="020B0604020202020204" pitchFamily="34" charset="0"/>
            </a:endParaRPr>
          </a:p>
          <a:p>
            <a:pPr marL="171450" indent="-171450">
              <a:lnSpc>
                <a:spcPct val="130000"/>
              </a:lnSpc>
              <a:buClr>
                <a:srgbClr val="E7534F"/>
              </a:buClr>
              <a:buFont typeface="Arial" panose="020B0604020202020204" pitchFamily="34" charset="0"/>
              <a:buChar char="•"/>
              <a:defRPr/>
            </a:pPr>
            <a:r>
              <a:rPr lang="en-US" sz="1200" noProof="0">
                <a:latin typeface="Helvetica"/>
                <a:cs typeface="Helvetica"/>
              </a:rPr>
              <a:t>This leads to capital allocation becoming fragmented before generating business value</a:t>
            </a:r>
            <a:r>
              <a:rPr lang="en-AU" sz="1200" noProof="0">
                <a:latin typeface="Helvetica"/>
                <a:cs typeface="Helvetica"/>
              </a:rPr>
              <a:t>. </a:t>
            </a:r>
          </a:p>
          <a:p>
            <a:pPr marL="171450" indent="-171450">
              <a:lnSpc>
                <a:spcPct val="130000"/>
              </a:lnSpc>
              <a:spcAft>
                <a:spcPts val="1200"/>
              </a:spcAft>
              <a:buClr>
                <a:srgbClr val="E7534F"/>
              </a:buClr>
              <a:buFont typeface="Arial" panose="020B0604020202020204" pitchFamily="34" charset="0"/>
              <a:buChar char="•"/>
              <a:defRPr/>
            </a:pPr>
            <a:r>
              <a:rPr lang="en-AU" sz="1200" noProof="0">
                <a:latin typeface="Helvetica"/>
                <a:cs typeface="Helvetica"/>
              </a:rPr>
              <a:t>Transformation is becoming increasingly difficult to absorb at pace due to workforce and operating model readiness challenges. In financial services, successful execution increasingly depends on business ownership, with AI governance extending beyond the CIO. Investment is also required in AI capability development and operating model redesign. Building both leadership capability and technical expertise is essential to delivering sustainable AI outcomes.</a:t>
            </a:r>
          </a:p>
          <a:p>
            <a:pPr lvl="0">
              <a:lnSpc>
                <a:spcPct val="130000"/>
              </a:lnSpc>
              <a:spcAft>
                <a:spcPts val="300"/>
              </a:spcAft>
              <a:buClr>
                <a:srgbClr val="E7534F"/>
              </a:buClr>
              <a:defRPr/>
            </a:pPr>
            <a:r>
              <a:rPr lang="en-AU" sz="1200" b="1">
                <a:solidFill>
                  <a:prstClr val="black"/>
                </a:solidFill>
                <a:latin typeface="Helvetica" panose="020B0604020202020204" pitchFamily="34" charset="0"/>
                <a:cs typeface="Helvetica" panose="020B0604020202020204" pitchFamily="34" charset="0"/>
              </a:rPr>
              <a:t>Technology and architecture constraints</a:t>
            </a:r>
            <a:endParaRPr lang="en-AU" sz="1200" b="1" i="0" u="none" strike="noStrike" kern="1200" cap="none" spc="0" normalizeH="0" baseline="0" noProof="0">
              <a:ln>
                <a:noFill/>
              </a:ln>
              <a:solidFill>
                <a:prstClr val="black"/>
              </a:solidFill>
              <a:effectLst/>
              <a:uLnTx/>
              <a:uFillTx/>
              <a:latin typeface="Helvetica" panose="020B0604020202020204" pitchFamily="34" charset="0"/>
              <a:cs typeface="Helvetica" panose="020B0604020202020204" pitchFamily="34" charset="0"/>
            </a:endParaRPr>
          </a:p>
          <a:p>
            <a:pPr marL="171450" indent="-171450">
              <a:lnSpc>
                <a:spcPct val="130000"/>
              </a:lnSpc>
              <a:spcAft>
                <a:spcPts val="1200"/>
              </a:spcAft>
              <a:buClr>
                <a:srgbClr val="E7534F"/>
              </a:buClr>
              <a:buFont typeface="Arial" panose="020B0604020202020204" pitchFamily="34" charset="0"/>
              <a:buChar char="•"/>
              <a:defRPr/>
            </a:pPr>
            <a:r>
              <a:rPr lang="en-US" sz="1200" noProof="0">
                <a:latin typeface="Helvetica"/>
                <a:cs typeface="Helvetica"/>
              </a:rPr>
              <a:t>These challenges have a significant impact on strategic goals #5, #6 and #7 for financial services. They also explain why budgets are increasingly directed towards integration, data quality, analytics, AI platforms and business intelligence (BI) tools. Without a strong underlying architecture, automation may scale poorly, limiting the success of broader AI initiatives. They also explain why financial services organisations often favour targeted workflow redesign over wholesale process re-engineering when implementing new technologies. </a:t>
            </a:r>
            <a:endParaRPr lang="en-AU" sz="1200" noProof="0">
              <a:latin typeface="Helvetica"/>
              <a:cs typeface="Helvetica"/>
            </a:endParaRPr>
          </a:p>
          <a:p>
            <a:pPr lvl="0">
              <a:lnSpc>
                <a:spcPct val="130000"/>
              </a:lnSpc>
              <a:spcAft>
                <a:spcPts val="300"/>
              </a:spcAft>
              <a:buClr>
                <a:srgbClr val="E7534F"/>
              </a:buClr>
              <a:defRPr/>
            </a:pPr>
            <a:r>
              <a:rPr lang="en-US" sz="1200" b="1" noProof="0">
                <a:solidFill>
                  <a:prstClr val="black"/>
                </a:solidFill>
                <a:latin typeface="Helvetica"/>
                <a:cs typeface="Helvetica"/>
              </a:rPr>
              <a:t>Governance and regulatory execution barriers</a:t>
            </a:r>
            <a:r>
              <a:rPr lang="en-AU" sz="1200" b="1" noProof="0">
                <a:solidFill>
                  <a:prstClr val="black"/>
                </a:solidFill>
                <a:latin typeface="Helvetica"/>
                <a:cs typeface="Helvetica"/>
              </a:rPr>
              <a:t> </a:t>
            </a:r>
          </a:p>
          <a:p>
            <a:pPr marL="171450" indent="-171450">
              <a:lnSpc>
                <a:spcPct val="130000"/>
              </a:lnSpc>
              <a:spcAft>
                <a:spcPts val="1200"/>
              </a:spcAft>
              <a:buClr>
                <a:srgbClr val="E7534F"/>
              </a:buClr>
              <a:buFont typeface="Arial" panose="020B0604020202020204" pitchFamily="34" charset="0"/>
              <a:buChar char="•"/>
              <a:defRPr/>
            </a:pPr>
            <a:r>
              <a:rPr lang="en-US" sz="1200" noProof="0">
                <a:latin typeface="Helvetica"/>
                <a:cs typeface="Helvetica"/>
              </a:rPr>
              <a:t>Although financial services have broader governance coverage for AI initiatives, unclear regulatory requirements and AI roadmap remain challenges. Governance gaps are a top 3 agentic AI constraint. The obstacle is no longer whether to govern AI, but whether governance is </a:t>
            </a:r>
            <a:r>
              <a:rPr lang="en-US" sz="1200">
                <a:latin typeface="Helvetica"/>
                <a:cs typeface="Helvetica"/>
              </a:rPr>
              <a:t>done at</a:t>
            </a:r>
            <a:r>
              <a:rPr lang="en-US" sz="1200" noProof="0">
                <a:latin typeface="Helvetica"/>
                <a:cs typeface="Helvetica"/>
              </a:rPr>
              <a:t> the speed of AI</a:t>
            </a:r>
            <a:r>
              <a:rPr lang="en-AU" sz="1200" noProof="0">
                <a:latin typeface="Helvetica"/>
                <a:cs typeface="Helvetica"/>
              </a:rPr>
              <a:t>.</a:t>
            </a:r>
          </a:p>
          <a:p>
            <a:pPr>
              <a:lnSpc>
                <a:spcPct val="130000"/>
              </a:lnSpc>
              <a:spcAft>
                <a:spcPts val="300"/>
              </a:spcAft>
              <a:buClr>
                <a:srgbClr val="E7534F"/>
              </a:buClr>
              <a:defRPr/>
            </a:pPr>
            <a:r>
              <a:rPr lang="en-US" sz="1200" b="1" noProof="0">
                <a:latin typeface="Helvetica" panose="020B0604020202020204" pitchFamily="34" charset="0"/>
                <a:cs typeface="Helvetica" panose="020B0604020202020204" pitchFamily="34" charset="0"/>
              </a:rPr>
              <a:t>Data maturity and integration are limiting autonomous execution</a:t>
            </a:r>
            <a:endParaRPr lang="en-AU" sz="1200" b="1" noProof="0">
              <a:latin typeface="Helvetica" panose="020B0604020202020204" pitchFamily="34" charset="0"/>
              <a:cs typeface="Helvetica" panose="020B0604020202020204" pitchFamily="34" charset="0"/>
            </a:endParaRPr>
          </a:p>
          <a:p>
            <a:pPr marL="171450" lvl="0" indent="-171450">
              <a:lnSpc>
                <a:spcPct val="130000"/>
              </a:lnSpc>
              <a:buClr>
                <a:srgbClr val="E7534F"/>
              </a:buClr>
              <a:buFont typeface="Arial" panose="020B0604020202020204" pitchFamily="34" charset="0"/>
              <a:buChar char="•"/>
              <a:defRPr/>
            </a:pPr>
            <a:r>
              <a:rPr lang="en-US" sz="1200" noProof="0">
                <a:latin typeface="Helvetica"/>
                <a:cs typeface="Helvetica"/>
              </a:rPr>
              <a:t>The high investment priorities in AI platforms, cloud- and AI-ready data architecture, and data governance explain why data maturity becomes the largest scaling barrier of agentic AI. For financial services, workforce capability matters more than executive sponsorship. The low emphasis on executive caution indicates </a:t>
            </a:r>
            <a:br>
              <a:rPr lang="en-US" sz="1200" noProof="0">
                <a:latin typeface="Helvetica"/>
                <a:cs typeface="Helvetica"/>
              </a:rPr>
            </a:br>
            <a:r>
              <a:rPr lang="en-US" sz="1200" noProof="0">
                <a:latin typeface="Helvetica"/>
                <a:cs typeface="Helvetica"/>
              </a:rPr>
              <a:t>leaders are increasingly supportive, but organisations are struggling to redesign work.</a:t>
            </a:r>
            <a:endParaRPr lang="en-AU" sz="1200" noProof="0">
              <a:latin typeface="Helvetica"/>
              <a:cs typeface="Helvetica"/>
            </a:endParaRPr>
          </a:p>
        </p:txBody>
      </p:sp>
      <p:sp>
        <p:nvSpPr>
          <p:cNvPr id="2" name="TextBox 1">
            <a:extLst>
              <a:ext uri="{FF2B5EF4-FFF2-40B4-BE49-F238E27FC236}">
                <a16:creationId xmlns:a16="http://schemas.microsoft.com/office/drawing/2014/main" id="{1C796AD0-31F2-A50D-1C5A-B9059AE8A84C}"/>
              </a:ext>
            </a:extLst>
          </p:cNvPr>
          <p:cNvSpPr txBox="1"/>
          <p:nvPr/>
        </p:nvSpPr>
        <p:spPr>
          <a:xfrm>
            <a:off x="576727" y="1541938"/>
            <a:ext cx="3459661" cy="4597862"/>
          </a:xfrm>
          <a:prstGeom prst="rect">
            <a:avLst/>
          </a:prstGeom>
          <a:noFill/>
        </p:spPr>
        <p:txBody>
          <a:bodyPr wrap="square" lIns="91440" tIns="45720" rIns="91440" bIns="45720" rtlCol="0" anchor="t">
            <a:spAutoFit/>
          </a:bodyPr>
          <a:lstStyle/>
          <a:p>
            <a:pPr marL="171450" indent="-171450">
              <a:lnSpc>
                <a:spcPct val="150000"/>
              </a:lnSpc>
              <a:spcAft>
                <a:spcPts val="300"/>
              </a:spcAft>
              <a:buClr>
                <a:srgbClr val="E7534F"/>
              </a:buClr>
              <a:buFont typeface="Arial" panose="020B0604020202020204" pitchFamily="34" charset="0"/>
              <a:buChar char="•"/>
              <a:defRPr/>
            </a:pPr>
            <a:r>
              <a:rPr lang="en-US" sz="1200" noProof="0">
                <a:latin typeface="Helvetica"/>
                <a:cs typeface="Helvetica"/>
              </a:rPr>
              <a:t>The #1 execution barrier </a:t>
            </a:r>
            <a:r>
              <a:rPr lang="en-US" sz="1200">
                <a:latin typeface="Helvetica"/>
                <a:cs typeface="Helvetica"/>
              </a:rPr>
              <a:t>for execs in the FSI sector is</a:t>
            </a:r>
            <a:r>
              <a:rPr lang="en-US" sz="1200" noProof="0">
                <a:latin typeface="Helvetica"/>
                <a:cs typeface="Helvetica"/>
              </a:rPr>
              <a:t> the lack of funding/resources, which strongly aligns with other sectors, along with </a:t>
            </a:r>
            <a:r>
              <a:rPr lang="en-US" sz="1200">
                <a:latin typeface="Helvetica"/>
                <a:cs typeface="Helvetica"/>
              </a:rPr>
              <a:t>the #2 to #4 barriers</a:t>
            </a:r>
            <a:r>
              <a:rPr lang="en-AU" sz="1200">
                <a:latin typeface="Helvetica"/>
                <a:cs typeface="Helvetica"/>
              </a:rPr>
              <a:t>.</a:t>
            </a:r>
            <a:endParaRPr lang="en-US"/>
          </a:p>
          <a:p>
            <a:pPr marL="355600" indent="-173038">
              <a:lnSpc>
                <a:spcPct val="150000"/>
              </a:lnSpc>
              <a:spcAft>
                <a:spcPts val="1200"/>
              </a:spcAft>
              <a:buClr>
                <a:srgbClr val="E7534F"/>
              </a:buClr>
              <a:buFont typeface="Wingdings" panose="05000000000000000000" pitchFamily="2" charset="2"/>
              <a:buChar char="Ø"/>
              <a:defRPr/>
            </a:pPr>
            <a:r>
              <a:rPr lang="en-PH" sz="1200">
                <a:latin typeface="Helvetica"/>
                <a:cs typeface="Helvetica"/>
              </a:rPr>
              <a:t>Additionally, 9 of the top 10 execution barriers are also found in other sectors</a:t>
            </a:r>
            <a:r>
              <a:rPr lang="en-AU" sz="1200">
                <a:latin typeface="Helvetica"/>
                <a:cs typeface="Helvetica"/>
              </a:rPr>
              <a:t>.</a:t>
            </a:r>
            <a:endParaRPr lang="en-AU" sz="1200" noProof="0">
              <a:latin typeface="Helvetica"/>
              <a:cs typeface="Helvetica"/>
            </a:endParaRPr>
          </a:p>
          <a:p>
            <a:pPr marL="171450" indent="-171450">
              <a:lnSpc>
                <a:spcPct val="150000"/>
              </a:lnSpc>
              <a:spcAft>
                <a:spcPts val="300"/>
              </a:spcAft>
              <a:buClr>
                <a:srgbClr val="E7534F"/>
              </a:buClr>
              <a:buFont typeface="Arial" panose="020B0604020202020204" pitchFamily="34" charset="0"/>
              <a:buChar char="•"/>
              <a:defRPr/>
            </a:pPr>
            <a:r>
              <a:rPr lang="en-AU" sz="1200">
                <a:latin typeface="Helvetica"/>
                <a:cs typeface="Helvetica"/>
              </a:rPr>
              <a:t>Top agentic AI constraints include: </a:t>
            </a:r>
          </a:p>
          <a:p>
            <a:pPr marL="411162" indent="-228600">
              <a:lnSpc>
                <a:spcPct val="150000"/>
              </a:lnSpc>
              <a:spcAft>
                <a:spcPts val="300"/>
              </a:spcAft>
              <a:buClr>
                <a:srgbClr val="E7534F"/>
              </a:buClr>
              <a:buFont typeface="+mj-lt"/>
              <a:buAutoNum type="arabicPeriod"/>
              <a:defRPr/>
            </a:pPr>
            <a:r>
              <a:rPr lang="en-AU" sz="1200">
                <a:latin typeface="Helvetica"/>
                <a:cs typeface="Helvetica"/>
              </a:rPr>
              <a:t>data foundations not ready (28%)</a:t>
            </a:r>
          </a:p>
          <a:p>
            <a:pPr marL="411162" indent="-228600">
              <a:lnSpc>
                <a:spcPct val="150000"/>
              </a:lnSpc>
              <a:spcAft>
                <a:spcPts val="300"/>
              </a:spcAft>
              <a:buClr>
                <a:srgbClr val="E7534F"/>
              </a:buClr>
              <a:buFont typeface="+mj-lt"/>
              <a:buAutoNum type="arabicPeriod"/>
              <a:defRPr/>
            </a:pPr>
            <a:r>
              <a:rPr lang="en-US" sz="1200" noProof="0">
                <a:latin typeface="Helvetica"/>
                <a:cs typeface="Helvetica"/>
              </a:rPr>
              <a:t>workforce readiness (18%)</a:t>
            </a:r>
          </a:p>
          <a:p>
            <a:pPr marL="410845" indent="-228600">
              <a:lnSpc>
                <a:spcPct val="150000"/>
              </a:lnSpc>
              <a:spcAft>
                <a:spcPts val="600"/>
              </a:spcAft>
              <a:buClr>
                <a:srgbClr val="E7534F"/>
              </a:buClr>
              <a:buFont typeface="+mj-lt"/>
              <a:buAutoNum type="arabicPeriod" startAt="3"/>
              <a:defRPr/>
            </a:pPr>
            <a:r>
              <a:rPr lang="en-US" sz="1200" noProof="0">
                <a:latin typeface="Helvetica"/>
                <a:cs typeface="Helvetica"/>
              </a:rPr>
              <a:t>governance gaps (13</a:t>
            </a:r>
            <a:r>
              <a:rPr lang="en-US" sz="1200">
                <a:latin typeface="Helvetica"/>
                <a:cs typeface="Helvetica"/>
              </a:rPr>
              <a:t>%).</a:t>
            </a:r>
            <a:endParaRPr lang="en-US" sz="1200" noProof="0">
              <a:latin typeface="Helvetica"/>
              <a:cs typeface="Helvetica"/>
            </a:endParaRPr>
          </a:p>
          <a:p>
            <a:pPr marL="171450" indent="-171450">
              <a:lnSpc>
                <a:spcPct val="150000"/>
              </a:lnSpc>
              <a:spcAft>
                <a:spcPts val="300"/>
              </a:spcAft>
              <a:buClr>
                <a:srgbClr val="E7534F"/>
              </a:buClr>
              <a:buFont typeface="Arial" panose="020B0604020202020204" pitchFamily="34" charset="0"/>
              <a:buChar char="•"/>
              <a:defRPr/>
            </a:pPr>
            <a:r>
              <a:rPr lang="en-US" sz="1200" noProof="0">
                <a:latin typeface="Helvetica"/>
                <a:cs typeface="Helvetica"/>
              </a:rPr>
              <a:t>Executive caution is less of a challenge in scaling agentic AI for </a:t>
            </a:r>
            <a:r>
              <a:rPr lang="en-US" sz="1200">
                <a:latin typeface="Helvetica"/>
                <a:cs typeface="Helvetica"/>
              </a:rPr>
              <a:t>the FSI sector</a:t>
            </a:r>
            <a:r>
              <a:rPr lang="en-US" sz="1200" noProof="0">
                <a:latin typeface="Helvetica"/>
                <a:cs typeface="Helvetica"/>
              </a:rPr>
              <a:t>. However, they stress significant obstacles in integration and incomplete business re-engineering challenges</a:t>
            </a:r>
            <a:r>
              <a:rPr lang="en-US" sz="1200">
                <a:latin typeface="Helvetica"/>
                <a:cs typeface="Helvetica"/>
              </a:rPr>
              <a:t>.</a:t>
            </a:r>
            <a:endParaRPr lang="en-US" sz="1200" noProof="0">
              <a:latin typeface="Helvetica"/>
              <a:cs typeface="Helvetica"/>
            </a:endParaRPr>
          </a:p>
        </p:txBody>
      </p:sp>
    </p:spTree>
    <p:extLst>
      <p:ext uri="{BB962C8B-B14F-4D97-AF65-F5344CB8AC3E}">
        <p14:creationId xmlns:p14="http://schemas.microsoft.com/office/powerpoint/2010/main" val="20277986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B99B7DF-BA3E-79B4-4A44-FD098620180E}"/>
              </a:ext>
            </a:extLst>
          </p:cNvPr>
          <p:cNvSpPr>
            <a:spLocks noGrp="1"/>
          </p:cNvSpPr>
          <p:nvPr>
            <p:ph type="body" sz="quarter" idx="11"/>
          </p:nvPr>
        </p:nvSpPr>
        <p:spPr/>
        <p:txBody>
          <a:bodyPr/>
          <a:lstStyle/>
          <a:p>
            <a:r>
              <a:rPr lang="en-AU" sz="4000">
                <a:latin typeface="Helvetica"/>
                <a:cs typeface="Helvetica"/>
              </a:rPr>
              <a:t>Survey demographics</a:t>
            </a:r>
          </a:p>
          <a:p>
            <a:endParaRPr lang="en-GB"/>
          </a:p>
        </p:txBody>
      </p:sp>
    </p:spTree>
    <p:extLst>
      <p:ext uri="{BB962C8B-B14F-4D97-AF65-F5344CB8AC3E}">
        <p14:creationId xmlns:p14="http://schemas.microsoft.com/office/powerpoint/2010/main" val="1191328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DE49BFB-E3EB-C243-87B5-487BC7D0170B}"/>
              </a:ext>
            </a:extLst>
          </p:cNvPr>
          <p:cNvSpPr/>
          <p:nvPr/>
        </p:nvSpPr>
        <p:spPr>
          <a:xfrm>
            <a:off x="289004" y="169748"/>
            <a:ext cx="9417963" cy="461665"/>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Helvetica Neue" panose="02000503000000020004"/>
                <a:ea typeface="+mn-ea"/>
                <a:cs typeface="Helvetica"/>
              </a:rPr>
              <a:t>Survey demographics: Financial services organisations in 2026</a:t>
            </a:r>
            <a:endParaRPr kumimoji="0" lang="en-AU" sz="2400" b="1" i="0" u="none" strike="noStrike" kern="1200" cap="none" spc="0" normalizeH="0" baseline="0" noProof="0">
              <a:ln>
                <a:noFill/>
              </a:ln>
              <a:solidFill>
                <a:srgbClr val="000000"/>
              </a:solidFill>
              <a:effectLst/>
              <a:uLnTx/>
              <a:uFillTx/>
              <a:latin typeface="Helvetica Neue" panose="02000503000000020004"/>
              <a:ea typeface="+mn-ea"/>
              <a:cs typeface="Helvetica"/>
            </a:endParaRPr>
          </a:p>
        </p:txBody>
      </p:sp>
      <p:pic>
        <p:nvPicPr>
          <p:cNvPr id="7" name="Graphic 6">
            <a:extLst>
              <a:ext uri="{FF2B5EF4-FFF2-40B4-BE49-F238E27FC236}">
                <a16:creationId xmlns:a16="http://schemas.microsoft.com/office/drawing/2014/main" id="{312AAB1C-5F5C-E8B7-EB13-C7C379060BE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1129" y="743289"/>
            <a:ext cx="11549742" cy="5795048"/>
          </a:xfrm>
          <a:prstGeom prst="rect">
            <a:avLst/>
          </a:prstGeom>
        </p:spPr>
      </p:pic>
    </p:spTree>
    <p:extLst>
      <p:ext uri="{BB962C8B-B14F-4D97-AF65-F5344CB8AC3E}">
        <p14:creationId xmlns:p14="http://schemas.microsoft.com/office/powerpoint/2010/main" val="2375443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86A975B-FF5C-3D7F-1FA7-B6720A20A049}"/>
              </a:ext>
            </a:extLst>
          </p:cNvPr>
          <p:cNvSpPr txBox="1"/>
          <p:nvPr/>
        </p:nvSpPr>
        <p:spPr>
          <a:xfrm>
            <a:off x="517813" y="1630613"/>
            <a:ext cx="3851381" cy="415671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50000"/>
              </a:lnSpc>
              <a:spcBef>
                <a:spcPts val="0"/>
              </a:spcBef>
              <a:spcAft>
                <a:spcPts val="600"/>
              </a:spcAft>
              <a:buClr>
                <a:srgbClr val="E7534F"/>
              </a:buClr>
              <a:buSzTx/>
              <a:buFontTx/>
              <a:buNone/>
              <a:tabLst/>
              <a:defRPr/>
            </a:pPr>
            <a:r>
              <a:rPr kumimoji="0" lang="en-AU" sz="1100" b="1" i="0" u="none" strike="noStrike" kern="1200" cap="none" spc="0" normalizeH="0" baseline="0" noProof="0">
                <a:ln>
                  <a:noFill/>
                </a:ln>
                <a:solidFill>
                  <a:prstClr val="black"/>
                </a:solidFill>
                <a:effectLst/>
                <a:uLnTx/>
                <a:uFillTx/>
                <a:latin typeface="Helvetica"/>
                <a:ea typeface="+mn-ea"/>
                <a:cs typeface="Helvetica"/>
              </a:rPr>
              <a:t>Why does sample size matter?</a:t>
            </a:r>
          </a:p>
          <a:p>
            <a:pPr marL="0" marR="0" lvl="0" indent="0" algn="l" defTabSz="914400" rtl="0" eaLnBrk="1" fontAlgn="auto" latinLnBrk="0" hangingPunct="1">
              <a:lnSpc>
                <a:spcPct val="150000"/>
              </a:lnSpc>
              <a:spcBef>
                <a:spcPts val="0"/>
              </a:spcBef>
              <a:spcAft>
                <a:spcPts val="18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Each set of statistics is unique with measures,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distribution, variance and sample size. It is generally accepted in statistics that as sample size increases, analysts make fewer assumptions about the data, resulting in statistics that more accurately represent the truth.</a:t>
            </a:r>
          </a:p>
          <a:p>
            <a:pPr marL="0" marR="0" lvl="0" indent="0" algn="l" defTabSz="914400" rtl="0" eaLnBrk="1" fontAlgn="auto" latinLnBrk="0" hangingPunct="1">
              <a:lnSpc>
                <a:spcPct val="150000"/>
              </a:lnSpc>
              <a:spcBef>
                <a:spcPts val="0"/>
              </a:spcBef>
              <a:spcAft>
                <a:spcPts val="18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ADAPT endeavours to provide transparency of sample size, whereby we provide a source on data slides with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the number of respondents and the survey where those respondents come from. In data and insights slide decks, ADAPT usually provides some insight on the breakdown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of the demographics at the end of the slide deck. </a:t>
            </a:r>
          </a:p>
          <a:p>
            <a:pPr marL="0" marR="0" lvl="0" indent="0" algn="l" defTabSz="914400" rtl="0" eaLnBrk="1" fontAlgn="auto" latinLnBrk="0" hangingPunct="1">
              <a:lnSpc>
                <a:spcPct val="150000"/>
              </a:lnSpc>
              <a:spcBef>
                <a:spcPts val="0"/>
              </a:spcBef>
              <a:spcAft>
                <a:spcPts val="6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To protect privacy, ADAPT does not release lists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of individual respondents to surveys. </a:t>
            </a:r>
          </a:p>
        </p:txBody>
      </p:sp>
      <p:grpSp>
        <p:nvGrpSpPr>
          <p:cNvPr id="2" name="Group 1">
            <a:extLst>
              <a:ext uri="{FF2B5EF4-FFF2-40B4-BE49-F238E27FC236}">
                <a16:creationId xmlns:a16="http://schemas.microsoft.com/office/drawing/2014/main" id="{AA848627-DABB-AC47-DF8D-97A1B8C124AF}"/>
              </a:ext>
            </a:extLst>
          </p:cNvPr>
          <p:cNvGrpSpPr/>
          <p:nvPr/>
        </p:nvGrpSpPr>
        <p:grpSpPr>
          <a:xfrm>
            <a:off x="517813" y="783413"/>
            <a:ext cx="4129258" cy="769442"/>
            <a:chOff x="819810" y="1621037"/>
            <a:chExt cx="4129258" cy="769442"/>
          </a:xfrm>
        </p:grpSpPr>
        <p:sp>
          <p:nvSpPr>
            <p:cNvPr id="3" name="Rectangle 2">
              <a:extLst>
                <a:ext uri="{FF2B5EF4-FFF2-40B4-BE49-F238E27FC236}">
                  <a16:creationId xmlns:a16="http://schemas.microsoft.com/office/drawing/2014/main" id="{FCDB4BEB-E898-C416-1F0D-8AA44DED8E6F}"/>
                </a:ext>
              </a:extLst>
            </p:cNvPr>
            <p:cNvSpPr/>
            <p:nvPr/>
          </p:nvSpPr>
          <p:spPr>
            <a:xfrm>
              <a:off x="819811" y="1928814"/>
              <a:ext cx="4129255" cy="461665"/>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2400" b="1" i="0" u="none" strike="noStrike" kern="1200" cap="none" spc="0" normalizeH="0" baseline="0" noProof="0">
                  <a:ln>
                    <a:noFill/>
                  </a:ln>
                  <a:solidFill>
                    <a:prstClr val="black"/>
                  </a:solidFill>
                  <a:effectLst/>
                  <a:uLnTx/>
                  <a:uFillTx/>
                  <a:latin typeface="Helvetica"/>
                  <a:ea typeface="+mn-ea"/>
                  <a:cs typeface="Helvetica"/>
                </a:rPr>
                <a:t>Notes on sample sizes</a:t>
              </a:r>
            </a:p>
          </p:txBody>
        </p:sp>
        <p:sp>
          <p:nvSpPr>
            <p:cNvPr id="6" name="Rectangle 5">
              <a:extLst>
                <a:ext uri="{FF2B5EF4-FFF2-40B4-BE49-F238E27FC236}">
                  <a16:creationId xmlns:a16="http://schemas.microsoft.com/office/drawing/2014/main" id="{24C42335-3FD8-4EDA-2E5C-1E6001BA24EF}"/>
                </a:ext>
              </a:extLst>
            </p:cNvPr>
            <p:cNvSpPr/>
            <p:nvPr/>
          </p:nvSpPr>
          <p:spPr>
            <a:xfrm>
              <a:off x="819810" y="1621037"/>
              <a:ext cx="4129258" cy="30777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a:ln>
                    <a:noFill/>
                  </a:ln>
                  <a:solidFill>
                    <a:srgbClr val="E7534F"/>
                  </a:solidFill>
                  <a:effectLst/>
                  <a:uLnTx/>
                  <a:uFillTx/>
                  <a:latin typeface="Helvetica"/>
                  <a:ea typeface="+mn-ea"/>
                  <a:cs typeface="Helvetica"/>
                </a:rPr>
                <a:t>ADAPT Data Analytics: </a:t>
              </a:r>
              <a:endParaRPr kumimoji="0" lang="en-AU"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grpSp>
      <p:cxnSp>
        <p:nvCxnSpPr>
          <p:cNvPr id="7" name="Straight Connector 6">
            <a:extLst>
              <a:ext uri="{FF2B5EF4-FFF2-40B4-BE49-F238E27FC236}">
                <a16:creationId xmlns:a16="http://schemas.microsoft.com/office/drawing/2014/main" id="{2ADEBE6F-5D02-53EE-8361-6BE34D1E7F6C}"/>
              </a:ext>
            </a:extLst>
          </p:cNvPr>
          <p:cNvCxnSpPr>
            <a:cxnSpLocks/>
          </p:cNvCxnSpPr>
          <p:nvPr/>
        </p:nvCxnSpPr>
        <p:spPr>
          <a:xfrm flipV="1">
            <a:off x="4525529" y="274866"/>
            <a:ext cx="0" cy="6308267"/>
          </a:xfrm>
          <a:prstGeom prst="line">
            <a:avLst/>
          </a:prstGeom>
          <a:ln w="6350">
            <a:solidFill>
              <a:schemeClr val="bg1">
                <a:lumMod val="85000"/>
              </a:schemeClr>
            </a:solidFill>
            <a:prstDash val="soli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3507BBF-85F0-78E1-7859-65B4C199DE36}"/>
              </a:ext>
            </a:extLst>
          </p:cNvPr>
          <p:cNvSpPr txBox="1"/>
          <p:nvPr/>
        </p:nvSpPr>
        <p:spPr>
          <a:xfrm>
            <a:off x="4636911" y="199473"/>
            <a:ext cx="7504706" cy="44337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50000"/>
              </a:lnSpc>
              <a:spcBef>
                <a:spcPts val="0"/>
              </a:spcBef>
              <a:spcAft>
                <a:spcPts val="0"/>
              </a:spcAft>
              <a:buClr>
                <a:srgbClr val="E7534F"/>
              </a:buClr>
              <a:buSzTx/>
              <a:buFontTx/>
              <a:buNone/>
              <a:tabLst/>
              <a:defRPr/>
            </a:pPr>
            <a:r>
              <a:rPr kumimoji="0" lang="en-AU" sz="1100" b="1" i="0" u="none" strike="noStrike" kern="1200" cap="none" spc="0" normalizeH="0" baseline="0" noProof="0">
                <a:ln>
                  <a:noFill/>
                </a:ln>
                <a:solidFill>
                  <a:prstClr val="black"/>
                </a:solidFill>
                <a:effectLst/>
                <a:uLnTx/>
                <a:uFillTx/>
                <a:latin typeface="Helvetica"/>
                <a:ea typeface="+mn-ea"/>
                <a:cs typeface="Helvetica"/>
              </a:rPr>
              <a:t>For sector, segment and persona comparisons</a:t>
            </a:r>
          </a:p>
          <a:p>
            <a:pPr marL="0" marR="0" lvl="0" indent="0" algn="l" defTabSz="914400" rtl="0" eaLnBrk="1" fontAlgn="auto" latinLnBrk="0" hangingPunct="1">
              <a:lnSpc>
                <a:spcPct val="150000"/>
              </a:lnSpc>
              <a:spcBef>
                <a:spcPts val="0"/>
              </a:spcBef>
              <a:spcAft>
                <a:spcPts val="12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Central limit theorem a fundamental concept in statistics that determines when a sample size is large enough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to be considered reliable. There are different formulas and some debate amongst statisticians about the appropriate sample size. For industry comparisons or other subset analyses, a sample size of ( n &gt; 20 ) is generally considered acceptable for drawing meaningful insights. This threshold aligns with common statistical practices, where a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sample size of 20 to 30 is generally the minimum needed to assume a normal distribution of the data.</a:t>
            </a:r>
          </a:p>
          <a:p>
            <a:pPr marL="0" marR="0" lvl="0" indent="0" algn="l" defTabSz="914400" rtl="0" eaLnBrk="1" fontAlgn="auto" latinLnBrk="0" hangingPunct="1">
              <a:lnSpc>
                <a:spcPct val="150000"/>
              </a:lnSpc>
              <a:spcBef>
                <a:spcPts val="0"/>
              </a:spcBef>
              <a:spcAft>
                <a:spcPts val="0"/>
              </a:spcAft>
              <a:buClr>
                <a:srgbClr val="E7534F"/>
              </a:buClr>
              <a:buSzTx/>
              <a:buFontTx/>
              <a:buNone/>
              <a:tabLst/>
              <a:defRPr/>
            </a:pPr>
            <a:r>
              <a:rPr kumimoji="0" lang="en-AU" sz="1100" b="1" i="0" u="none" strike="noStrike" kern="1200" cap="none" spc="0" normalizeH="0" baseline="0" noProof="0">
                <a:ln>
                  <a:noFill/>
                </a:ln>
                <a:solidFill>
                  <a:prstClr val="black"/>
                </a:solidFill>
                <a:effectLst/>
                <a:uLnTx/>
                <a:uFillTx/>
                <a:latin typeface="Helvetica"/>
                <a:ea typeface="+mn-ea"/>
                <a:cs typeface="Helvetica"/>
              </a:rPr>
              <a:t>Sample sizes below 20, but equal to or greater than 15</a:t>
            </a:r>
            <a:endParaRPr kumimoji="0" lang="en-AU" sz="1100" b="0" i="0" u="none" strike="noStrike" kern="1200" cap="none" spc="0" normalizeH="0" baseline="0" noProof="0">
              <a:ln>
                <a:noFill/>
              </a:ln>
              <a:solidFill>
                <a:prstClr val="black"/>
              </a:solidFill>
              <a:effectLst/>
              <a:uLnTx/>
              <a:uFillTx/>
              <a:latin typeface="Helvetica"/>
              <a:ea typeface="+mn-ea"/>
              <a:cs typeface="Helvetica"/>
            </a:endParaRPr>
          </a:p>
          <a:p>
            <a:pPr marL="0" marR="0" lvl="0" indent="0" algn="l" defTabSz="914400" rtl="0" eaLnBrk="1" fontAlgn="auto" latinLnBrk="0" hangingPunct="1">
              <a:lnSpc>
                <a:spcPct val="150000"/>
              </a:lnSpc>
              <a:spcBef>
                <a:spcPts val="0"/>
              </a:spcBef>
              <a:spcAft>
                <a:spcPts val="12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When the sample size is between 15 and 20, while not fully representative, it can still offer valuable insights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into trends. These statistics should be viewed as indicative, highlighting general directions in industry efforts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or barriers to investment but treated with some caution due to the smaller number of observations. </a:t>
            </a:r>
            <a:endParaRPr kumimoji="0" lang="en-AU" sz="1100" b="1" i="0" u="none" strike="noStrike" kern="1200" cap="none" spc="0" normalizeH="0" baseline="0" noProof="0">
              <a:ln>
                <a:noFill/>
              </a:ln>
              <a:solidFill>
                <a:prstClr val="black"/>
              </a:solidFill>
              <a:effectLst/>
              <a:uLnTx/>
              <a:uFillTx/>
              <a:latin typeface="Helvetica"/>
              <a:ea typeface="+mn-ea"/>
              <a:cs typeface="Helvetica"/>
            </a:endParaRPr>
          </a:p>
          <a:p>
            <a:pPr marL="0" marR="0" lvl="0" indent="0" algn="l" defTabSz="914400" rtl="0" eaLnBrk="1" fontAlgn="auto" latinLnBrk="0" hangingPunct="1">
              <a:lnSpc>
                <a:spcPct val="150000"/>
              </a:lnSpc>
              <a:spcBef>
                <a:spcPts val="0"/>
              </a:spcBef>
              <a:spcAft>
                <a:spcPts val="0"/>
              </a:spcAft>
              <a:buClr>
                <a:srgbClr val="E7534F"/>
              </a:buClr>
              <a:buSzTx/>
              <a:buFontTx/>
              <a:buNone/>
              <a:tabLst/>
              <a:defRPr/>
            </a:pPr>
            <a:r>
              <a:rPr kumimoji="0" lang="en-AU" sz="1100" b="1" i="0" u="none" strike="noStrike" kern="1200" cap="none" spc="0" normalizeH="0" baseline="0" noProof="0">
                <a:ln>
                  <a:noFill/>
                </a:ln>
                <a:solidFill>
                  <a:prstClr val="black"/>
                </a:solidFill>
                <a:effectLst/>
                <a:uLnTx/>
                <a:uFillTx/>
                <a:latin typeface="Helvetica"/>
                <a:ea typeface="+mn-ea"/>
                <a:cs typeface="Helvetica"/>
              </a:rPr>
              <a:t>Sample sizes less than 15, but greater or equal to 10</a:t>
            </a:r>
          </a:p>
          <a:p>
            <a:pPr marL="0" marR="0" lvl="0" indent="0" algn="l" defTabSz="914400" rtl="0" eaLnBrk="1" fontAlgn="auto" latinLnBrk="0" hangingPunct="1">
              <a:lnSpc>
                <a:spcPct val="150000"/>
              </a:lnSpc>
              <a:spcBef>
                <a:spcPts val="0"/>
              </a:spcBef>
              <a:spcAft>
                <a:spcPts val="600"/>
              </a:spcAft>
              <a:buClr>
                <a:srgbClr val="E7534F"/>
              </a:buClr>
              <a:buSzTx/>
              <a:buFontTx/>
              <a:buNone/>
              <a:tabLst/>
              <a:defRPr/>
            </a:pPr>
            <a:r>
              <a:rPr kumimoji="0" lang="en-AU" sz="1100" b="0" i="0" u="none" strike="noStrike" kern="1200" cap="none" spc="0" normalizeH="0" baseline="0" noProof="0">
                <a:ln>
                  <a:noFill/>
                </a:ln>
                <a:solidFill>
                  <a:prstClr val="black"/>
                </a:solidFill>
                <a:effectLst/>
                <a:uLnTx/>
                <a:uFillTx/>
                <a:latin typeface="Helvetica"/>
                <a:ea typeface="+mn-ea"/>
                <a:cs typeface="Helvetica"/>
              </a:rPr>
              <a:t>For samples between 10 and 15, the data provides a snapshot guideline only. While such small samples can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show early trends, it's important to recognise that this does not guarantee future respondents will reflect the same trends. For instance, while 100% of respondents in a sample of 10 might invest in AI, it would be unrealistic to assume this pattern will hold as the sample size grows. However, if the sample size increases to 20, it is unlikely </a:t>
            </a:r>
            <a:br>
              <a:rPr kumimoji="0" lang="en-AU" sz="1100" b="0" i="0" u="none" strike="noStrike" kern="1200" cap="none" spc="0" normalizeH="0" baseline="0" noProof="0">
                <a:ln>
                  <a:noFill/>
                </a:ln>
                <a:solidFill>
                  <a:prstClr val="black"/>
                </a:solidFill>
                <a:effectLst/>
                <a:uLnTx/>
                <a:uFillTx/>
                <a:latin typeface="Helvetica"/>
                <a:ea typeface="+mn-ea"/>
                <a:cs typeface="Helvetica"/>
              </a:rPr>
            </a:br>
            <a:r>
              <a:rPr kumimoji="0" lang="en-AU" sz="1100" b="0" i="0" u="none" strike="noStrike" kern="1200" cap="none" spc="0" normalizeH="0" baseline="0" noProof="0">
                <a:ln>
                  <a:noFill/>
                </a:ln>
                <a:solidFill>
                  <a:prstClr val="black"/>
                </a:solidFill>
                <a:effectLst/>
                <a:uLnTx/>
                <a:uFillTx/>
                <a:latin typeface="Helvetica"/>
                <a:ea typeface="+mn-ea"/>
                <a:cs typeface="Helvetica"/>
              </a:rPr>
              <a:t>that the trend will change drastically, and the next 10 respondents will have no investment.</a:t>
            </a:r>
          </a:p>
        </p:txBody>
      </p:sp>
      <p:pic>
        <p:nvPicPr>
          <p:cNvPr id="1026" name="Picture 2" descr="Output image">
            <a:extLst>
              <a:ext uri="{FF2B5EF4-FFF2-40B4-BE49-F238E27FC236}">
                <a16:creationId xmlns:a16="http://schemas.microsoft.com/office/drawing/2014/main" id="{D892AF15-2132-86E8-5C67-A1936113F10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36501" y="4761268"/>
            <a:ext cx="3442247" cy="19378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0934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4C42335-3FD8-4EDA-2E5C-1E6001BA24EF}"/>
              </a:ext>
            </a:extLst>
          </p:cNvPr>
          <p:cNvSpPr/>
          <p:nvPr/>
        </p:nvSpPr>
        <p:spPr>
          <a:xfrm>
            <a:off x="643103" y="986390"/>
            <a:ext cx="2763287" cy="307777"/>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400" b="1" i="0" u="none" strike="noStrike" kern="1200" cap="none" spc="0" normalizeH="0" baseline="0" noProof="0">
                <a:ln>
                  <a:noFill/>
                </a:ln>
                <a:solidFill>
                  <a:srgbClr val="E7534F"/>
                </a:solidFill>
                <a:effectLst/>
                <a:uLnTx/>
                <a:uFillTx/>
                <a:latin typeface="Helvetica"/>
                <a:ea typeface="Calibri" panose="020F0502020204030204"/>
                <a:cs typeface="Helvetica"/>
              </a:rPr>
              <a:t>About ADAPT</a:t>
            </a:r>
            <a:endParaRPr kumimoji="0" lang="en-AU" sz="1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pic>
        <p:nvPicPr>
          <p:cNvPr id="3" name="Graphic 2">
            <a:extLst>
              <a:ext uri="{FF2B5EF4-FFF2-40B4-BE49-F238E27FC236}">
                <a16:creationId xmlns:a16="http://schemas.microsoft.com/office/drawing/2014/main" id="{F1C1DFBE-8AAE-184B-85F3-C420829F21A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66448" y="4101711"/>
            <a:ext cx="1102737" cy="263521"/>
          </a:xfrm>
          <a:prstGeom prst="rect">
            <a:avLst/>
          </a:prstGeom>
        </p:spPr>
      </p:pic>
      <p:cxnSp>
        <p:nvCxnSpPr>
          <p:cNvPr id="12" name="Straight Connector 11">
            <a:extLst>
              <a:ext uri="{FF2B5EF4-FFF2-40B4-BE49-F238E27FC236}">
                <a16:creationId xmlns:a16="http://schemas.microsoft.com/office/drawing/2014/main" id="{4DF16FEA-89C2-7EF9-2A3F-98C32E5C8F99}"/>
              </a:ext>
            </a:extLst>
          </p:cNvPr>
          <p:cNvCxnSpPr>
            <a:cxnSpLocks/>
          </p:cNvCxnSpPr>
          <p:nvPr/>
        </p:nvCxnSpPr>
        <p:spPr>
          <a:xfrm>
            <a:off x="736304" y="5004079"/>
            <a:ext cx="11130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4914B63C-7808-584A-C0F5-F8C7596A708F}"/>
              </a:ext>
            </a:extLst>
          </p:cNvPr>
          <p:cNvSpPr/>
          <p:nvPr/>
        </p:nvSpPr>
        <p:spPr>
          <a:xfrm>
            <a:off x="643103" y="4510264"/>
            <a:ext cx="2903965" cy="333809"/>
          </a:xfrm>
          <a:prstGeom prst="rect">
            <a:avLst/>
          </a:prstGeom>
        </p:spPr>
        <p:txBody>
          <a:bodyPr wrap="square" lIns="91440" tIns="45720" rIns="91440" bIns="45720" anchor="t">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1800" b="0" i="0" u="none" strike="noStrike" kern="1200" cap="none" spc="0" normalizeH="0" baseline="30000" noProof="0">
                <a:ln>
                  <a:noFill/>
                </a:ln>
                <a:solidFill>
                  <a:srgbClr val="000000"/>
                </a:solidFill>
                <a:effectLst/>
                <a:uLnTx/>
                <a:uFillTx/>
                <a:latin typeface="Helvetica Neue" panose="02000503000000020004" pitchFamily="2"/>
                <a:ea typeface="+mn-ea"/>
                <a:cs typeface="+mn-cs"/>
              </a:rPr>
              <a:t>adapt.com.au   |   hello@adapt.com.au  </a:t>
            </a:r>
          </a:p>
        </p:txBody>
      </p:sp>
      <p:sp>
        <p:nvSpPr>
          <p:cNvPr id="2" name="TextBox 1">
            <a:extLst>
              <a:ext uri="{FF2B5EF4-FFF2-40B4-BE49-F238E27FC236}">
                <a16:creationId xmlns:a16="http://schemas.microsoft.com/office/drawing/2014/main" id="{A5D71141-9890-C21A-07E0-7CA9BFD79C8C}"/>
              </a:ext>
            </a:extLst>
          </p:cNvPr>
          <p:cNvSpPr txBox="1"/>
          <p:nvPr/>
        </p:nvSpPr>
        <p:spPr>
          <a:xfrm>
            <a:off x="643103" y="1419222"/>
            <a:ext cx="7897996" cy="1999650"/>
          </a:xfrm>
          <a:prstGeom prst="rect">
            <a:avLst/>
          </a:prstGeom>
          <a:noFill/>
        </p:spPr>
        <p:txBody>
          <a:bodyPr wrap="square" lIns="91440" tIns="45720" rIns="91440" bIns="45720" rtlCol="0" anchor="t">
            <a:spAutoFit/>
          </a:bodyPr>
          <a:lstStyle>
            <a:defPPr>
              <a:defRPr lang="en-US"/>
            </a:defPPr>
            <a:lvl1pPr>
              <a:lnSpc>
                <a:spcPts val="2340"/>
              </a:lnSpc>
              <a:defRPr sz="1400">
                <a:latin typeface="Helvetica Light" panose="020B0403020202020204" pitchFamily="34" charset="0"/>
                <a:cs typeface="Helvetica"/>
              </a:defRPr>
            </a:lvl1p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ADAPT is a specialist Research &amp; Advisory firm providing local market insights and benchmarking data </a:t>
            </a:r>
            <a:b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br>
            <a: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to Australia and New Zealand’s senior technology and business community. </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Since 2011, we’ve been empowering the leaders of the region’s top enterprise and government organisations </a:t>
            </a:r>
            <a:b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br>
            <a:r>
              <a:rPr kumimoji="0" lang="en-AU" sz="1200" b="0" i="0" u="none" strike="noStrike" kern="1200" cap="none" spc="0" normalizeH="0" baseline="0" noProof="0">
                <a:ln>
                  <a:noFill/>
                </a:ln>
                <a:solidFill>
                  <a:srgbClr val="000000"/>
                </a:solidFill>
                <a:effectLst/>
                <a:uLnTx/>
                <a:uFillTx/>
                <a:latin typeface="Helvetica" panose="020B0403020202020204" pitchFamily="34" charset="0"/>
                <a:ea typeface="+mn-ea"/>
                <a:cs typeface="Helvetica"/>
              </a:rPr>
              <a:t>to stay at the forefront of modern trends and build for the future. Our industry leading conferences, private roundtable events and custom research projects equip business leaders with the knowledge, relationships, inspiration and tools they need to make better strategic decisions.</a:t>
            </a:r>
          </a:p>
        </p:txBody>
      </p:sp>
      <p:sp>
        <p:nvSpPr>
          <p:cNvPr id="7" name="TextBox 6">
            <a:extLst>
              <a:ext uri="{FF2B5EF4-FFF2-40B4-BE49-F238E27FC236}">
                <a16:creationId xmlns:a16="http://schemas.microsoft.com/office/drawing/2014/main" id="{15FED3C1-DC81-FA3E-F2A5-917737CFEFF8}"/>
              </a:ext>
            </a:extLst>
          </p:cNvPr>
          <p:cNvSpPr txBox="1"/>
          <p:nvPr/>
        </p:nvSpPr>
        <p:spPr>
          <a:xfrm>
            <a:off x="653150" y="5117644"/>
            <a:ext cx="11254145" cy="1569660"/>
          </a:xfrm>
          <a:prstGeom prst="rect">
            <a:avLst/>
          </a:prstGeom>
          <a:noFill/>
        </p:spPr>
        <p:txBody>
          <a:bodyPr wrap="square" lIns="91440" tIns="45720" rIns="91440" bIns="45720" rtlCol="0" anchor="t">
            <a:spAutoFit/>
          </a:bodyPr>
          <a:lstStyle>
            <a:defPPr>
              <a:defRPr lang="en-US"/>
            </a:defPPr>
            <a:lvl1pPr>
              <a:lnSpc>
                <a:spcPts val="2340"/>
              </a:lnSpc>
              <a:defRPr sz="1400">
                <a:latin typeface="Helvetica Light" panose="020B0403020202020204" pitchFamily="34" charset="0"/>
                <a:cs typeface="Helvetica"/>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800" b="1"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Data Validation</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Results contained in this report (Report) are based on survey responses as provided by our clients and publicly available information. ADAPT does not subject the data contained in the Report to audit or review procedures or any other testing to validate the accuracy or reasonableness of the data provided by the participating clients. While we do not manipulate the survey responses, we do make an effort to identify outlier data or conflicting results that could lead to misinterpretations before the preparation of the Report.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800" b="1"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Intended Use of the Report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AU"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The Report is designed to help technology executives in Australia and New Zealand make independent decisions regarding financial, resourcing and operational performance matters. The information and data contained in the Report are provided as is and are for information purposes only. They are not intended or implied to be recommendations and in no event will ADAPT be liable for any decisions or actions taken in reliance of the results obtained through the use of the information and/or data contained in the Report.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800" b="1"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Research MSA and Privacy Policy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800" b="0" i="0" u="none" strike="noStrike" kern="1200" cap="none" spc="0" normalizeH="0" baseline="0" noProof="0">
                <a:ln>
                  <a:noFill/>
                </a:ln>
                <a:solidFill>
                  <a:srgbClr val="FFFFFF">
                    <a:lumMod val="65000"/>
                  </a:srgbClr>
                </a:solidFill>
                <a:effectLst/>
                <a:uLnTx/>
                <a:uFillTx/>
                <a:latin typeface="Helvetica" panose="020B0403020202020204" pitchFamily="34" charset="0"/>
                <a:ea typeface="+mn-ea"/>
                <a:cs typeface="Helvetica"/>
              </a:rPr>
              <a:t>The Report and any other information provided by ADAPT is subject to the Research and Advisory Master Services Agreement and the ADAPT Privacy Policy.</a:t>
            </a:r>
          </a:p>
        </p:txBody>
      </p:sp>
    </p:spTree>
    <p:extLst>
      <p:ext uri="{BB962C8B-B14F-4D97-AF65-F5344CB8AC3E}">
        <p14:creationId xmlns:p14="http://schemas.microsoft.com/office/powerpoint/2010/main" val="3133465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8950287" y="1900427"/>
            <a:ext cx="2425700" cy="1005205"/>
          </a:xfrm>
          <a:prstGeom prst="rect">
            <a:avLst/>
          </a:prstGeom>
        </p:spPr>
        <p:txBody>
          <a:bodyPr vert="horz" wrap="square" lIns="0" tIns="12700" rIns="0" bIns="0" rtlCol="0">
            <a:spAutoFit/>
          </a:bodyPr>
          <a:lstStyle/>
          <a:p>
            <a:pPr marL="12700" marR="1010285"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Live</a:t>
            </a:r>
            <a:r>
              <a:rPr kumimoji="0" lang="en-AU" sz="1400" b="1" i="0" u="none" strike="noStrike" kern="1200" cap="none" spc="-8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Access</a:t>
            </a:r>
            <a:r>
              <a:rPr kumimoji="0" lang="en-AU" sz="1400" b="1"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to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ADAPT</a:t>
            </a:r>
            <a:r>
              <a:rPr kumimoji="0" lang="en-AU" sz="1400" b="1"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Analysts</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1700"/>
              </a:lnSpc>
              <a:spcBef>
                <a:spcPts val="320"/>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Through</a:t>
            </a:r>
            <a:r>
              <a:rPr kumimoji="0" lang="en-AU" sz="1200" b="0" i="0" u="none" strike="noStrike" kern="1200" cap="none" spc="-5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live</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ADAPT</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analyst</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market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briefings</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and</a:t>
            </a:r>
            <a:r>
              <a:rPr kumimoji="0" lang="en-AU" sz="1200" b="0"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Q&amp;A</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sessions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4" name="object 4"/>
          <p:cNvSpPr txBox="1"/>
          <p:nvPr/>
        </p:nvSpPr>
        <p:spPr>
          <a:xfrm>
            <a:off x="8950287" y="3543300"/>
            <a:ext cx="2340610" cy="993140"/>
          </a:xfrm>
          <a:prstGeom prst="rect">
            <a:avLst/>
          </a:prstGeom>
        </p:spPr>
        <p:txBody>
          <a:bodyPr vert="horz" wrap="square" lIns="0" tIns="12700" rIns="0" bIns="0" rtlCol="0">
            <a:spAutoFit/>
          </a:bodyPr>
          <a:lstStyle/>
          <a:p>
            <a:pPr marL="12700" marR="809625"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Bespoke</a:t>
            </a:r>
            <a:r>
              <a:rPr kumimoji="0" lang="en-AU" sz="1400" b="1" i="0" u="none" strike="noStrike" kern="1200" cap="none" spc="-9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Analysis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of</a:t>
            </a:r>
            <a:r>
              <a:rPr kumimoji="0" lang="en-AU" sz="1400" b="1" i="0" u="none" strike="noStrike" kern="1200" cap="none" spc="-6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ADAPT</a:t>
            </a:r>
            <a:r>
              <a:rPr kumimoji="0" lang="en-AU" sz="1400" b="1"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Data</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3300"/>
              </a:lnSpc>
              <a:spcBef>
                <a:spcPts val="175"/>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Receive</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custom</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cuts</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and</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analysis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of</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ADAPT</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proprietary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data.</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5" name="object 5"/>
          <p:cNvSpPr txBox="1"/>
          <p:nvPr/>
        </p:nvSpPr>
        <p:spPr>
          <a:xfrm>
            <a:off x="8950287" y="5164835"/>
            <a:ext cx="2402840" cy="1227455"/>
          </a:xfrm>
          <a:prstGeom prst="rect">
            <a:avLst/>
          </a:prstGeom>
        </p:spPr>
        <p:txBody>
          <a:bodyPr vert="horz" wrap="square" lIns="0" tIns="12700" rIns="0" bIns="0" rtlCol="0">
            <a:spAutoFit/>
          </a:bodyPr>
          <a:lstStyle/>
          <a:p>
            <a:pPr marL="12700" marR="1022350"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Dedicated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Analyst</a:t>
            </a:r>
            <a:r>
              <a:rPr kumimoji="0" lang="en-AU" sz="1400" b="1"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Briefing</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1700"/>
              </a:lnSpc>
              <a:spcBef>
                <a:spcPts val="175"/>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Leverage</a:t>
            </a:r>
            <a:r>
              <a:rPr kumimoji="0" lang="en-AU" sz="1200" b="0"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a:t>
            </a:r>
            <a:r>
              <a:rPr kumimoji="0" lang="en-AU" sz="1200" b="0"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dedicated</a:t>
            </a:r>
            <a:r>
              <a:rPr kumimoji="0" lang="en-AU" sz="1200" b="0" i="0" u="none" strike="noStrike" kern="1200" cap="none" spc="7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briefing</a:t>
            </a:r>
            <a:r>
              <a:rPr kumimoji="0" lang="en-AU" sz="1200" b="0" i="0" u="none" strike="noStrike" kern="1200" cap="none" spc="7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with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ADAPT</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analyst</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to</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help</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validate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your</a:t>
            </a:r>
            <a:r>
              <a:rPr kumimoji="0" lang="en-AU" sz="1200" b="0"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strategies.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6" name="object 6"/>
          <p:cNvSpPr txBox="1"/>
          <p:nvPr/>
        </p:nvSpPr>
        <p:spPr>
          <a:xfrm>
            <a:off x="4852250" y="1825582"/>
            <a:ext cx="2148205" cy="1029064"/>
          </a:xfrm>
          <a:prstGeom prst="rect">
            <a:avLst/>
          </a:prstGeom>
        </p:spPr>
        <p:txBody>
          <a:bodyPr vert="horz" wrap="square" lIns="0" tIns="31750" rIns="0" bIns="0" rtlCol="0">
            <a:spAutoFit/>
          </a:bodyPr>
          <a:lstStyle/>
          <a:p>
            <a:pPr marL="12700" marR="5080" lvl="0" indent="0" algn="l" defTabSz="914400" rtl="0" eaLnBrk="1" fontAlgn="auto" latinLnBrk="0" hangingPunct="1">
              <a:lnSpc>
                <a:spcPct val="133200"/>
              </a:lnSpc>
              <a:spcBef>
                <a:spcPts val="25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Market</a:t>
            </a:r>
            <a:r>
              <a:rPr kumimoji="0" lang="en-AU" sz="1400" b="1"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Trend</a:t>
            </a:r>
            <a:r>
              <a:rPr kumimoji="0" lang="en-AU" sz="1400" b="1"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Reports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Access</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a</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library</a:t>
            </a:r>
            <a:r>
              <a:rPr kumimoji="0" lang="en-AU" sz="1200" b="0" i="0" u="none" strike="noStrike" kern="1200" cap="none" spc="3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of</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fact-</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based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actionable</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insights,</a:t>
            </a:r>
            <a:r>
              <a:rPr kumimoji="0" lang="en-AU" sz="1200" b="0"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deep</a:t>
            </a:r>
            <a:r>
              <a:rPr kumimoji="0" lang="en-AU" sz="1200" b="0"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dives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on</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ANZ</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business</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&amp;</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IT</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3">
                  <a:extLst>
                    <a:ext uri="{A12FA001-AC4F-418D-AE19-62706E023703}">
                      <ahyp:hlinkClr xmlns:ahyp="http://schemas.microsoft.com/office/drawing/2018/hyperlinkcolor" val="tx"/>
                    </a:ext>
                  </a:extLst>
                </a:hlinkClick>
              </a:rPr>
              <a:t>trends.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7" name="object 7"/>
          <p:cNvSpPr txBox="1"/>
          <p:nvPr/>
        </p:nvSpPr>
        <p:spPr>
          <a:xfrm>
            <a:off x="945305" y="5164835"/>
            <a:ext cx="2710180" cy="1227455"/>
          </a:xfrm>
          <a:prstGeom prst="rect">
            <a:avLst/>
          </a:prstGeom>
        </p:spPr>
        <p:txBody>
          <a:bodyPr vert="horz" wrap="square" lIns="0" tIns="12700" rIns="0" bIns="0" rtlCol="0">
            <a:spAutoFit/>
          </a:bodyPr>
          <a:lstStyle/>
          <a:p>
            <a:pPr marL="12700" marR="1149350"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Premier</a:t>
            </a:r>
            <a:r>
              <a:rPr kumimoji="0" lang="en-AU" sz="1400" b="1"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Executive Community</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1700"/>
              </a:lnSpc>
              <a:spcBef>
                <a:spcPts val="175"/>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Unlock</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access</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to</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our</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exclusive</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network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of</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Australia’s</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leading</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technology</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and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business</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executives.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8" name="object 8"/>
          <p:cNvSpPr txBox="1"/>
          <p:nvPr/>
        </p:nvSpPr>
        <p:spPr>
          <a:xfrm>
            <a:off x="4852250" y="5164835"/>
            <a:ext cx="2667000" cy="1227455"/>
          </a:xfrm>
          <a:prstGeom prst="rect">
            <a:avLst/>
          </a:prstGeom>
        </p:spPr>
        <p:txBody>
          <a:bodyPr vert="horz" wrap="square" lIns="0" tIns="12700" rIns="0" bIns="0" rtlCol="0">
            <a:spAutoFit/>
          </a:bodyPr>
          <a:lstStyle/>
          <a:p>
            <a:pPr marL="12700" marR="272415"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Dedicated</a:t>
            </a:r>
            <a:r>
              <a:rPr kumimoji="0" lang="en-AU" sz="1400" b="1" i="0" u="none" strike="noStrike" kern="1200" cap="none" spc="-6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Account</a:t>
            </a:r>
            <a:r>
              <a:rPr kumimoji="0" lang="en-AU" sz="1400" b="1"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Manager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&amp;</a:t>
            </a:r>
            <a:r>
              <a:rPr kumimoji="0" lang="en-AU" sz="1400" b="1"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Impact</a:t>
            </a:r>
            <a:r>
              <a:rPr kumimoji="0" lang="en-AU" sz="1400" b="1" i="0" u="none" strike="noStrike" kern="1200" cap="none" spc="-6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Assessments</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just" defTabSz="914400" rtl="0" eaLnBrk="1" fontAlgn="auto" latinLnBrk="0" hangingPunct="1">
              <a:lnSpc>
                <a:spcPct val="131700"/>
              </a:lnSpc>
              <a:spcBef>
                <a:spcPts val="175"/>
              </a:spcBef>
              <a:spcAft>
                <a:spcPts val="0"/>
              </a:spcAft>
              <a:buClrTx/>
              <a:buSzTx/>
              <a:buFontTx/>
              <a:buNone/>
              <a:tabLst/>
              <a:defRPr/>
            </a:pP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Your</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Account</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Manager</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will</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ensure</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you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and</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your</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team</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are getting</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the</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most</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out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of</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your</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2">
                  <a:extLst>
                    <a:ext uri="{A12FA001-AC4F-418D-AE19-62706E023703}">
                      <ahyp:hlinkClr xmlns:ahyp="http://schemas.microsoft.com/office/drawing/2018/hyperlinkcolor" val="tx"/>
                    </a:ext>
                  </a:extLst>
                </a:hlinkClick>
              </a:rPr>
              <a:t>subscription.</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9" name="object 9"/>
          <p:cNvSpPr txBox="1"/>
          <p:nvPr/>
        </p:nvSpPr>
        <p:spPr>
          <a:xfrm>
            <a:off x="945305" y="1900427"/>
            <a:ext cx="2847975" cy="1005205"/>
          </a:xfrm>
          <a:prstGeom prst="rect">
            <a:avLst/>
          </a:prstGeom>
        </p:spPr>
        <p:txBody>
          <a:bodyPr vert="horz" wrap="square" lIns="0" tIns="12700" rIns="0" bIns="0" rtlCol="0">
            <a:spAutoFit/>
          </a:bodyPr>
          <a:lstStyle/>
          <a:p>
            <a:pPr marL="12700" marR="1093470"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Community</a:t>
            </a:r>
            <a:r>
              <a:rPr kumimoji="0" lang="en-AU" sz="1400" b="1"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400" b="1"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Case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Studies</a:t>
            </a:r>
            <a:r>
              <a:rPr kumimoji="0" lang="en-AU" sz="1400" b="1" i="0" u="none" strike="noStrike" kern="1200" cap="none" spc="-3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&amp;</a:t>
            </a:r>
            <a:r>
              <a:rPr kumimoji="0" lang="en-AU" sz="1400" b="1"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Interviews</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1700"/>
              </a:lnSpc>
              <a:spcBef>
                <a:spcPts val="320"/>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Case studies</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detailing</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the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successes</a:t>
            </a:r>
            <a:r>
              <a:rPr kumimoji="0" lang="en-AU" sz="1200" b="0" i="0" u="none" strike="noStrike" kern="1200" cap="none" spc="50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and</a:t>
            </a:r>
            <a:r>
              <a:rPr kumimoji="0" lang="en-AU" sz="1200" b="0"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challenges</a:t>
            </a:r>
            <a:r>
              <a:rPr kumimoji="0" lang="en-AU" sz="1200" b="0"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of</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projects</a:t>
            </a:r>
            <a:r>
              <a:rPr kumimoji="0" lang="en-AU" sz="1200" b="0" i="0" u="none" strike="noStrike" kern="1200" cap="none" spc="4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and</a:t>
            </a:r>
            <a:r>
              <a:rPr kumimoji="0" lang="en-AU" sz="1200" b="0"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4">
                  <a:extLst>
                    <a:ext uri="{A12FA001-AC4F-418D-AE19-62706E023703}">
                      <ahyp:hlinkClr xmlns:ahyp="http://schemas.microsoft.com/office/drawing/2018/hyperlinkcolor" val="tx"/>
                    </a:ext>
                  </a:extLst>
                </a:hlinkClick>
              </a:rPr>
              <a:t>initiatives.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10" name="object 10"/>
          <p:cNvSpPr txBox="1"/>
          <p:nvPr/>
        </p:nvSpPr>
        <p:spPr>
          <a:xfrm>
            <a:off x="945305" y="3543300"/>
            <a:ext cx="2774950" cy="993140"/>
          </a:xfrm>
          <a:prstGeom prst="rect">
            <a:avLst/>
          </a:prstGeom>
        </p:spPr>
        <p:txBody>
          <a:bodyPr vert="horz" wrap="square" lIns="0" tIns="12700" rIns="0" bIns="0" rtlCol="0">
            <a:spAutoFit/>
          </a:bodyPr>
          <a:lstStyle/>
          <a:p>
            <a:pPr marL="12700" marR="1464310"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Downloadable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Data</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&amp;</a:t>
            </a:r>
            <a:r>
              <a:rPr kumimoji="0" lang="en-AU" sz="1400" b="1"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Insights</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3300"/>
              </a:lnSpc>
              <a:spcBef>
                <a:spcPts val="175"/>
              </a:spcBef>
              <a:spcAft>
                <a:spcPts val="0"/>
              </a:spcAft>
              <a:buClrTx/>
              <a:buSzTx/>
              <a:buFontTx/>
              <a:buNone/>
              <a:tabLst/>
              <a:defRPr/>
            </a:pP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Elevate</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your</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business</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cases</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with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downloadable</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market</a:t>
            </a:r>
            <a:r>
              <a:rPr kumimoji="0" lang="en-AU" sz="1200" b="0" i="0" u="none" strike="noStrike" kern="1200" cap="none" spc="3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and</a:t>
            </a:r>
            <a:r>
              <a:rPr kumimoji="0" lang="en-AU" sz="1200" b="0" i="0" u="none" strike="noStrike" kern="1200" cap="none" spc="3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industry</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 </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5">
                  <a:extLst>
                    <a:ext uri="{A12FA001-AC4F-418D-AE19-62706E023703}">
                      <ahyp:hlinkClr xmlns:ahyp="http://schemas.microsoft.com/office/drawing/2018/hyperlinkcolor" val="tx"/>
                    </a:ext>
                  </a:extLst>
                </a:hlinkClick>
              </a:rPr>
              <a:t>data.</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11" name="object 11"/>
          <p:cNvSpPr txBox="1"/>
          <p:nvPr/>
        </p:nvSpPr>
        <p:spPr>
          <a:xfrm>
            <a:off x="4852250" y="3543300"/>
            <a:ext cx="3020695" cy="993140"/>
          </a:xfrm>
          <a:prstGeom prst="rect">
            <a:avLst/>
          </a:prstGeom>
        </p:spPr>
        <p:txBody>
          <a:bodyPr vert="horz" wrap="square" lIns="0" tIns="12700" rIns="0" bIns="0" rtlCol="0">
            <a:spAutoFit/>
          </a:bodyPr>
          <a:lstStyle/>
          <a:p>
            <a:pPr marL="12700" marR="1699260" lvl="0" indent="0" algn="l" defTabSz="914400" rtl="0" eaLnBrk="1" fontAlgn="auto" latinLnBrk="0" hangingPunct="1">
              <a:lnSpc>
                <a:spcPct val="107100"/>
              </a:lnSpc>
              <a:spcBef>
                <a:spcPts val="100"/>
              </a:spcBef>
              <a:spcAft>
                <a:spcPts val="0"/>
              </a:spcAft>
              <a:buClrTx/>
              <a:buSzTx/>
              <a:buFontTx/>
              <a:buNone/>
              <a:tabLst/>
              <a:defRPr/>
            </a:pPr>
            <a:r>
              <a:rPr kumimoji="0" lang="en-AU" sz="1400" b="1"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Industry</a:t>
            </a:r>
            <a:r>
              <a:rPr kumimoji="0" lang="en-AU" sz="1400" b="1" i="0" u="none" strike="noStrike" kern="1200" cap="none" spc="-4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400" b="1"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Expert Presentations</a:t>
            </a:r>
            <a:endParaRPr kumimoji="0" lang="en-AU" sz="14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a:p>
            <a:pPr marL="12700" marR="5080" lvl="0" indent="0" algn="l" defTabSz="914400" rtl="0" eaLnBrk="1" fontAlgn="auto" latinLnBrk="0" hangingPunct="1">
              <a:lnSpc>
                <a:spcPct val="133300"/>
              </a:lnSpc>
              <a:spcBef>
                <a:spcPts val="175"/>
              </a:spcBef>
              <a:spcAft>
                <a:spcPts val="0"/>
              </a:spcAft>
              <a:buClrTx/>
              <a:buSzTx/>
              <a:buFontTx/>
              <a:buNone/>
              <a:tabLst/>
              <a:defRPr/>
            </a:pP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Watch keynotes</a:t>
            </a:r>
            <a:r>
              <a:rPr kumimoji="0" lang="en-AU" sz="1200" b="0" i="0" u="none" strike="noStrike" kern="1200" cap="none" spc="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or read</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distilled</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1-page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executive</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summaries</a:t>
            </a:r>
            <a:r>
              <a:rPr kumimoji="0" lang="en-AU" sz="1200" b="0" i="0" u="none" strike="noStrike" kern="1200" cap="none" spc="-1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from</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our</a:t>
            </a:r>
            <a:r>
              <a:rPr kumimoji="0" lang="en-AU" sz="1200" b="0" i="0" u="none" strike="noStrike" kern="1200" cap="none" spc="-25"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Edge</a:t>
            </a:r>
            <a:r>
              <a:rPr kumimoji="0" lang="en-AU" sz="1200" b="0" i="0" u="none" strike="noStrike" kern="1200" cap="none" spc="-2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 </a:t>
            </a:r>
            <a:r>
              <a:rPr kumimoji="0" lang="en-AU" sz="1200" b="0" i="0" u="none" strike="noStrike" kern="1200" cap="none" spc="-1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hlinkClick r:id="rId6">
                  <a:extLst>
                    <a:ext uri="{A12FA001-AC4F-418D-AE19-62706E023703}">
                      <ahyp:hlinkClr xmlns:ahyp="http://schemas.microsoft.com/office/drawing/2018/hyperlinkcolor" val="tx"/>
                    </a:ext>
                  </a:extLst>
                </a:hlinkClick>
              </a:rPr>
              <a:t>Events.</a:t>
            </a:r>
            <a:endParaRPr kumimoji="0" lang="en-AU" sz="120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12" name="object 12"/>
          <p:cNvSpPr txBox="1"/>
          <p:nvPr/>
        </p:nvSpPr>
        <p:spPr>
          <a:xfrm>
            <a:off x="9245866" y="6590467"/>
            <a:ext cx="2788285" cy="159018"/>
          </a:xfrm>
          <a:prstGeom prst="rect">
            <a:avLst/>
          </a:prstGeom>
        </p:spPr>
        <p:txBody>
          <a:bodyPr vert="horz" wrap="square" lIns="0" tIns="12700" rIns="0" bIns="0" rtlCol="0">
            <a:spAutoFit/>
          </a:bodyPr>
          <a:lstStyle/>
          <a:p>
            <a:pPr marL="12700" marR="0" lvl="0" indent="0" algn="l" defTabSz="914400" rtl="0" eaLnBrk="1" fontAlgn="auto" latinLnBrk="0" hangingPunct="1">
              <a:lnSpc>
                <a:spcPct val="100000"/>
              </a:lnSpc>
              <a:spcBef>
                <a:spcPts val="100"/>
              </a:spcBef>
              <a:spcAft>
                <a:spcPts val="0"/>
              </a:spcAft>
              <a:buClrTx/>
              <a:buSzTx/>
              <a:buFontTx/>
              <a:buNone/>
              <a:tabLst/>
              <a:defRPr/>
            </a:pPr>
            <a:r>
              <a:rPr kumimoji="0" lang="en-AU" sz="950" b="0" i="1" u="none" strike="noStrike" kern="1200" cap="none" spc="-25" normalizeH="0" baseline="0" noProof="0">
                <a:ln>
                  <a:noFill/>
                </a:ln>
                <a:solidFill>
                  <a:srgbClr val="3B3838"/>
                </a:solidFill>
                <a:effectLst/>
                <a:uLnTx/>
                <a:uFillTx/>
                <a:latin typeface="Arial"/>
                <a:ea typeface="+mn-ea"/>
                <a:cs typeface="Arial"/>
              </a:rPr>
              <a:t>*Inclusions</a:t>
            </a:r>
            <a:r>
              <a:rPr kumimoji="0" lang="en-AU" sz="950" b="0" i="1" u="none" strike="noStrike" kern="1200" cap="none" spc="-5" normalizeH="0" baseline="0" noProof="0">
                <a:ln>
                  <a:noFill/>
                </a:ln>
                <a:solidFill>
                  <a:srgbClr val="3B3838"/>
                </a:solidFill>
                <a:effectLst/>
                <a:uLnTx/>
                <a:uFillTx/>
                <a:latin typeface="Arial"/>
                <a:ea typeface="+mn-ea"/>
                <a:cs typeface="Arial"/>
              </a:rPr>
              <a:t> </a:t>
            </a:r>
            <a:r>
              <a:rPr kumimoji="0" lang="en-AU" sz="950" b="0" i="1" u="none" strike="noStrike" kern="1200" cap="none" spc="-40" normalizeH="0" baseline="0" noProof="0">
                <a:ln>
                  <a:noFill/>
                </a:ln>
                <a:solidFill>
                  <a:srgbClr val="3B3838"/>
                </a:solidFill>
                <a:effectLst/>
                <a:uLnTx/>
                <a:uFillTx/>
                <a:latin typeface="Arial"/>
                <a:ea typeface="+mn-ea"/>
                <a:cs typeface="Arial"/>
              </a:rPr>
              <a:t>may</a:t>
            </a:r>
            <a:r>
              <a:rPr kumimoji="0" lang="en-AU" sz="950" b="0" i="1" u="none" strike="noStrike" kern="1200" cap="none" spc="-5" normalizeH="0" baseline="0" noProof="0">
                <a:ln>
                  <a:noFill/>
                </a:ln>
                <a:solidFill>
                  <a:srgbClr val="3B3838"/>
                </a:solidFill>
                <a:effectLst/>
                <a:uLnTx/>
                <a:uFillTx/>
                <a:latin typeface="Arial"/>
                <a:ea typeface="+mn-ea"/>
                <a:cs typeface="Arial"/>
              </a:rPr>
              <a:t> </a:t>
            </a:r>
            <a:r>
              <a:rPr kumimoji="0" lang="en-AU" sz="950" b="0" i="1" u="none" strike="noStrike" kern="1200" cap="none" spc="-25" normalizeH="0" baseline="0" noProof="0">
                <a:ln>
                  <a:noFill/>
                </a:ln>
                <a:solidFill>
                  <a:srgbClr val="3B3838"/>
                </a:solidFill>
                <a:effectLst/>
                <a:uLnTx/>
                <a:uFillTx/>
                <a:latin typeface="Arial"/>
                <a:ea typeface="+mn-ea"/>
                <a:cs typeface="Arial"/>
              </a:rPr>
              <a:t>vary</a:t>
            </a:r>
            <a:r>
              <a:rPr kumimoji="0" lang="en-AU" sz="950" b="0" i="1" u="none" strike="noStrike" kern="1200" cap="none" spc="-5" normalizeH="0" baseline="0" noProof="0">
                <a:ln>
                  <a:noFill/>
                </a:ln>
                <a:solidFill>
                  <a:srgbClr val="3B3838"/>
                </a:solidFill>
                <a:effectLst/>
                <a:uLnTx/>
                <a:uFillTx/>
                <a:latin typeface="Arial"/>
                <a:ea typeface="+mn-ea"/>
                <a:cs typeface="Arial"/>
              </a:rPr>
              <a:t> </a:t>
            </a:r>
            <a:r>
              <a:rPr kumimoji="0" lang="en-AU" sz="950" b="0" i="1" u="none" strike="noStrike" kern="1200" cap="none" spc="-10" normalizeH="0" baseline="0" noProof="0">
                <a:ln>
                  <a:noFill/>
                </a:ln>
                <a:solidFill>
                  <a:srgbClr val="3B3838"/>
                </a:solidFill>
                <a:effectLst/>
                <a:uLnTx/>
                <a:uFillTx/>
                <a:latin typeface="Arial"/>
                <a:ea typeface="+mn-ea"/>
                <a:cs typeface="Arial"/>
              </a:rPr>
              <a:t>depending</a:t>
            </a:r>
            <a:r>
              <a:rPr kumimoji="0" lang="en-AU" sz="950" b="0" i="1" u="none" strike="noStrike" kern="1200" cap="none" spc="-5" normalizeH="0" baseline="0" noProof="0">
                <a:ln>
                  <a:noFill/>
                </a:ln>
                <a:solidFill>
                  <a:srgbClr val="3B3838"/>
                </a:solidFill>
                <a:effectLst/>
                <a:uLnTx/>
                <a:uFillTx/>
                <a:latin typeface="Arial"/>
                <a:ea typeface="+mn-ea"/>
                <a:cs typeface="Arial"/>
              </a:rPr>
              <a:t> </a:t>
            </a:r>
            <a:r>
              <a:rPr kumimoji="0" lang="en-AU" sz="950" b="0" i="1" u="none" strike="noStrike" kern="1200" cap="none" spc="-20" normalizeH="0" baseline="0" noProof="0">
                <a:ln>
                  <a:noFill/>
                </a:ln>
                <a:solidFill>
                  <a:srgbClr val="3B3838"/>
                </a:solidFill>
                <a:effectLst/>
                <a:uLnTx/>
                <a:uFillTx/>
                <a:latin typeface="Arial"/>
                <a:ea typeface="+mn-ea"/>
                <a:cs typeface="Arial"/>
              </a:rPr>
              <a:t>on</a:t>
            </a:r>
            <a:r>
              <a:rPr kumimoji="0" lang="en-AU" sz="950" b="0" i="1" u="none" strike="noStrike" kern="1200" cap="none" spc="0" normalizeH="0" baseline="0" noProof="0">
                <a:ln>
                  <a:noFill/>
                </a:ln>
                <a:solidFill>
                  <a:srgbClr val="3B3838"/>
                </a:solidFill>
                <a:effectLst/>
                <a:uLnTx/>
                <a:uFillTx/>
                <a:latin typeface="Arial"/>
                <a:ea typeface="+mn-ea"/>
                <a:cs typeface="Arial"/>
              </a:rPr>
              <a:t> </a:t>
            </a:r>
            <a:r>
              <a:rPr kumimoji="0" lang="en-AU" sz="950" b="0" i="1" u="none" strike="noStrike" kern="1200" cap="none" spc="-20" normalizeH="0" baseline="0" noProof="0">
                <a:ln>
                  <a:noFill/>
                </a:ln>
                <a:solidFill>
                  <a:srgbClr val="3B3838"/>
                </a:solidFill>
                <a:effectLst/>
                <a:uLnTx/>
                <a:uFillTx/>
                <a:latin typeface="Arial"/>
                <a:ea typeface="+mn-ea"/>
                <a:cs typeface="Arial"/>
              </a:rPr>
              <a:t>subscription</a:t>
            </a:r>
            <a:r>
              <a:rPr kumimoji="0" lang="en-AU" sz="950" b="0" i="1" u="none" strike="noStrike" kern="1200" cap="none" spc="-5" normalizeH="0" baseline="0" noProof="0">
                <a:ln>
                  <a:noFill/>
                </a:ln>
                <a:solidFill>
                  <a:srgbClr val="3B3838"/>
                </a:solidFill>
                <a:effectLst/>
                <a:uLnTx/>
                <a:uFillTx/>
                <a:latin typeface="Arial"/>
                <a:ea typeface="+mn-ea"/>
                <a:cs typeface="Arial"/>
              </a:rPr>
              <a:t> </a:t>
            </a:r>
            <a:r>
              <a:rPr kumimoji="0" lang="en-AU" sz="950" b="0" i="1" u="none" strike="noStrike" kern="1200" cap="none" spc="-10" normalizeH="0" baseline="0" noProof="0">
                <a:ln>
                  <a:noFill/>
                </a:ln>
                <a:solidFill>
                  <a:srgbClr val="3B3838"/>
                </a:solidFill>
                <a:effectLst/>
                <a:uLnTx/>
                <a:uFillTx/>
                <a:latin typeface="Arial"/>
                <a:ea typeface="+mn-ea"/>
                <a:cs typeface="Arial"/>
              </a:rPr>
              <a:t>level.</a:t>
            </a:r>
            <a:endParaRPr kumimoji="0" lang="en-AU" sz="950" b="0" i="0" u="none" strike="noStrike" kern="1200" cap="none" spc="0" normalizeH="0" baseline="0" noProof="0">
              <a:ln>
                <a:noFill/>
              </a:ln>
              <a:solidFill>
                <a:prstClr val="black"/>
              </a:solidFill>
              <a:effectLst/>
              <a:uLnTx/>
              <a:uFillTx/>
              <a:latin typeface="Arial"/>
              <a:ea typeface="+mn-ea"/>
              <a:cs typeface="Arial"/>
            </a:endParaRPr>
          </a:p>
        </p:txBody>
      </p:sp>
      <p:grpSp>
        <p:nvGrpSpPr>
          <p:cNvPr id="13" name="object 13"/>
          <p:cNvGrpSpPr/>
          <p:nvPr/>
        </p:nvGrpSpPr>
        <p:grpSpPr>
          <a:xfrm>
            <a:off x="656730" y="1947100"/>
            <a:ext cx="8185150" cy="180340"/>
            <a:chOff x="656730" y="1947100"/>
            <a:chExt cx="8185150" cy="180340"/>
          </a:xfrm>
        </p:grpSpPr>
        <p:pic>
          <p:nvPicPr>
            <p:cNvPr id="14" name="object 14"/>
            <p:cNvPicPr/>
            <p:nvPr/>
          </p:nvPicPr>
          <p:blipFill>
            <a:blip r:embed="rId7" cstate="print"/>
            <a:stretch>
              <a:fillRect/>
            </a:stretch>
          </p:blipFill>
          <p:spPr>
            <a:xfrm>
              <a:off x="656730" y="1947100"/>
              <a:ext cx="179999" cy="179997"/>
            </a:xfrm>
            <a:prstGeom prst="rect">
              <a:avLst/>
            </a:prstGeom>
          </p:spPr>
        </p:pic>
        <p:pic>
          <p:nvPicPr>
            <p:cNvPr id="15" name="object 15"/>
            <p:cNvPicPr/>
            <p:nvPr/>
          </p:nvPicPr>
          <p:blipFill>
            <a:blip r:embed="rId8" cstate="print"/>
            <a:stretch>
              <a:fillRect/>
            </a:stretch>
          </p:blipFill>
          <p:spPr>
            <a:xfrm>
              <a:off x="701040" y="1990344"/>
              <a:ext cx="94487" cy="94487"/>
            </a:xfrm>
            <a:prstGeom prst="rect">
              <a:avLst/>
            </a:prstGeom>
          </p:spPr>
        </p:pic>
        <p:pic>
          <p:nvPicPr>
            <p:cNvPr id="16" name="object 16"/>
            <p:cNvPicPr/>
            <p:nvPr/>
          </p:nvPicPr>
          <p:blipFill>
            <a:blip r:embed="rId7" cstate="print"/>
            <a:stretch>
              <a:fillRect/>
            </a:stretch>
          </p:blipFill>
          <p:spPr>
            <a:xfrm>
              <a:off x="4567643" y="1947100"/>
              <a:ext cx="180009" cy="179997"/>
            </a:xfrm>
            <a:prstGeom prst="rect">
              <a:avLst/>
            </a:prstGeom>
          </p:spPr>
        </p:pic>
        <p:pic>
          <p:nvPicPr>
            <p:cNvPr id="17" name="object 17"/>
            <p:cNvPicPr/>
            <p:nvPr/>
          </p:nvPicPr>
          <p:blipFill>
            <a:blip r:embed="rId9" cstate="print"/>
            <a:stretch>
              <a:fillRect/>
            </a:stretch>
          </p:blipFill>
          <p:spPr>
            <a:xfrm>
              <a:off x="4611624" y="1990344"/>
              <a:ext cx="94487" cy="94487"/>
            </a:xfrm>
            <a:prstGeom prst="rect">
              <a:avLst/>
            </a:prstGeom>
          </p:spPr>
        </p:pic>
        <p:pic>
          <p:nvPicPr>
            <p:cNvPr id="18" name="object 18"/>
            <p:cNvPicPr/>
            <p:nvPr/>
          </p:nvPicPr>
          <p:blipFill>
            <a:blip r:embed="rId10" cstate="print"/>
            <a:stretch>
              <a:fillRect/>
            </a:stretch>
          </p:blipFill>
          <p:spPr>
            <a:xfrm>
              <a:off x="8661691" y="1947100"/>
              <a:ext cx="179997" cy="179997"/>
            </a:xfrm>
            <a:prstGeom prst="rect">
              <a:avLst/>
            </a:prstGeom>
          </p:spPr>
        </p:pic>
        <p:pic>
          <p:nvPicPr>
            <p:cNvPr id="19" name="object 19"/>
            <p:cNvPicPr/>
            <p:nvPr/>
          </p:nvPicPr>
          <p:blipFill>
            <a:blip r:embed="rId11" cstate="print"/>
            <a:stretch>
              <a:fillRect/>
            </a:stretch>
          </p:blipFill>
          <p:spPr>
            <a:xfrm>
              <a:off x="8705087" y="1990344"/>
              <a:ext cx="94488" cy="94487"/>
            </a:xfrm>
            <a:prstGeom prst="rect">
              <a:avLst/>
            </a:prstGeom>
          </p:spPr>
        </p:pic>
      </p:grpSp>
      <p:grpSp>
        <p:nvGrpSpPr>
          <p:cNvPr id="20" name="object 20"/>
          <p:cNvGrpSpPr/>
          <p:nvPr/>
        </p:nvGrpSpPr>
        <p:grpSpPr>
          <a:xfrm>
            <a:off x="656730" y="3595674"/>
            <a:ext cx="180340" cy="180340"/>
            <a:chOff x="656730" y="3595674"/>
            <a:chExt cx="180340" cy="180340"/>
          </a:xfrm>
        </p:grpSpPr>
        <p:pic>
          <p:nvPicPr>
            <p:cNvPr id="21" name="object 21"/>
            <p:cNvPicPr/>
            <p:nvPr/>
          </p:nvPicPr>
          <p:blipFill>
            <a:blip r:embed="rId12" cstate="print"/>
            <a:stretch>
              <a:fillRect/>
            </a:stretch>
          </p:blipFill>
          <p:spPr>
            <a:xfrm>
              <a:off x="656730" y="3595674"/>
              <a:ext cx="179999" cy="179997"/>
            </a:xfrm>
            <a:prstGeom prst="rect">
              <a:avLst/>
            </a:prstGeom>
          </p:spPr>
        </p:pic>
        <p:pic>
          <p:nvPicPr>
            <p:cNvPr id="22" name="object 22"/>
            <p:cNvPicPr/>
            <p:nvPr/>
          </p:nvPicPr>
          <p:blipFill>
            <a:blip r:embed="rId13" cstate="print"/>
            <a:stretch>
              <a:fillRect/>
            </a:stretch>
          </p:blipFill>
          <p:spPr>
            <a:xfrm>
              <a:off x="701040" y="3639311"/>
              <a:ext cx="94487" cy="94487"/>
            </a:xfrm>
            <a:prstGeom prst="rect">
              <a:avLst/>
            </a:prstGeom>
          </p:spPr>
        </p:pic>
      </p:grpSp>
      <p:grpSp>
        <p:nvGrpSpPr>
          <p:cNvPr id="23" name="object 23"/>
          <p:cNvGrpSpPr/>
          <p:nvPr/>
        </p:nvGrpSpPr>
        <p:grpSpPr>
          <a:xfrm>
            <a:off x="656730" y="5205095"/>
            <a:ext cx="180340" cy="180340"/>
            <a:chOff x="656730" y="5205095"/>
            <a:chExt cx="180340" cy="180340"/>
          </a:xfrm>
        </p:grpSpPr>
        <p:pic>
          <p:nvPicPr>
            <p:cNvPr id="24" name="object 24"/>
            <p:cNvPicPr/>
            <p:nvPr/>
          </p:nvPicPr>
          <p:blipFill>
            <a:blip r:embed="rId7" cstate="print"/>
            <a:stretch>
              <a:fillRect/>
            </a:stretch>
          </p:blipFill>
          <p:spPr>
            <a:xfrm>
              <a:off x="656730" y="5205095"/>
              <a:ext cx="179999" cy="179997"/>
            </a:xfrm>
            <a:prstGeom prst="rect">
              <a:avLst/>
            </a:prstGeom>
          </p:spPr>
        </p:pic>
        <p:pic>
          <p:nvPicPr>
            <p:cNvPr id="25" name="object 25"/>
            <p:cNvPicPr/>
            <p:nvPr/>
          </p:nvPicPr>
          <p:blipFill>
            <a:blip r:embed="rId14" cstate="print"/>
            <a:stretch>
              <a:fillRect/>
            </a:stretch>
          </p:blipFill>
          <p:spPr>
            <a:xfrm>
              <a:off x="701040" y="5248656"/>
              <a:ext cx="94487" cy="94487"/>
            </a:xfrm>
            <a:prstGeom prst="rect">
              <a:avLst/>
            </a:prstGeom>
          </p:spPr>
        </p:pic>
      </p:grpSp>
      <p:sp>
        <p:nvSpPr>
          <p:cNvPr id="26" name="object 26"/>
          <p:cNvSpPr/>
          <p:nvPr/>
        </p:nvSpPr>
        <p:spPr>
          <a:xfrm>
            <a:off x="-6" y="3269208"/>
            <a:ext cx="12192635" cy="0"/>
          </a:xfrm>
          <a:custGeom>
            <a:avLst/>
            <a:gdLst/>
            <a:ahLst/>
            <a:cxnLst/>
            <a:rect l="l" t="t" r="r" b="b"/>
            <a:pathLst>
              <a:path w="12192635">
                <a:moveTo>
                  <a:pt x="12192006" y="0"/>
                </a:moveTo>
                <a:lnTo>
                  <a:pt x="0" y="1"/>
                </a:lnTo>
              </a:path>
            </a:pathLst>
          </a:custGeom>
          <a:ln w="6350">
            <a:solidFill>
              <a:srgbClr val="D0CEC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object 27"/>
          <p:cNvSpPr/>
          <p:nvPr/>
        </p:nvSpPr>
        <p:spPr>
          <a:xfrm>
            <a:off x="-6" y="4861115"/>
            <a:ext cx="12192635" cy="0"/>
          </a:xfrm>
          <a:custGeom>
            <a:avLst/>
            <a:gdLst/>
            <a:ahLst/>
            <a:cxnLst/>
            <a:rect l="l" t="t" r="r" b="b"/>
            <a:pathLst>
              <a:path w="12192635">
                <a:moveTo>
                  <a:pt x="12192006" y="0"/>
                </a:moveTo>
                <a:lnTo>
                  <a:pt x="0" y="1"/>
                </a:lnTo>
              </a:path>
            </a:pathLst>
          </a:custGeom>
          <a:ln w="6350">
            <a:solidFill>
              <a:srgbClr val="D0CECE"/>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28" name="object 28"/>
          <p:cNvGrpSpPr/>
          <p:nvPr/>
        </p:nvGrpSpPr>
        <p:grpSpPr>
          <a:xfrm>
            <a:off x="4567644" y="3595674"/>
            <a:ext cx="180340" cy="180340"/>
            <a:chOff x="4567644" y="3595674"/>
            <a:chExt cx="180340" cy="180340"/>
          </a:xfrm>
        </p:grpSpPr>
        <p:pic>
          <p:nvPicPr>
            <p:cNvPr id="29" name="object 29"/>
            <p:cNvPicPr/>
            <p:nvPr/>
          </p:nvPicPr>
          <p:blipFill>
            <a:blip r:embed="rId12" cstate="print"/>
            <a:stretch>
              <a:fillRect/>
            </a:stretch>
          </p:blipFill>
          <p:spPr>
            <a:xfrm>
              <a:off x="4567644" y="3595674"/>
              <a:ext cx="180009" cy="179997"/>
            </a:xfrm>
            <a:prstGeom prst="rect">
              <a:avLst/>
            </a:prstGeom>
          </p:spPr>
        </p:pic>
        <p:pic>
          <p:nvPicPr>
            <p:cNvPr id="30" name="object 30"/>
            <p:cNvPicPr/>
            <p:nvPr/>
          </p:nvPicPr>
          <p:blipFill>
            <a:blip r:embed="rId15" cstate="print"/>
            <a:stretch>
              <a:fillRect/>
            </a:stretch>
          </p:blipFill>
          <p:spPr>
            <a:xfrm>
              <a:off x="4611624" y="3639311"/>
              <a:ext cx="94487" cy="94487"/>
            </a:xfrm>
            <a:prstGeom prst="rect">
              <a:avLst/>
            </a:prstGeom>
          </p:spPr>
        </p:pic>
      </p:grpSp>
      <p:grpSp>
        <p:nvGrpSpPr>
          <p:cNvPr id="31" name="object 31"/>
          <p:cNvGrpSpPr/>
          <p:nvPr/>
        </p:nvGrpSpPr>
        <p:grpSpPr>
          <a:xfrm>
            <a:off x="4567644" y="5205095"/>
            <a:ext cx="180340" cy="180340"/>
            <a:chOff x="4567644" y="5205095"/>
            <a:chExt cx="180340" cy="180340"/>
          </a:xfrm>
        </p:grpSpPr>
        <p:pic>
          <p:nvPicPr>
            <p:cNvPr id="32" name="object 32"/>
            <p:cNvPicPr/>
            <p:nvPr/>
          </p:nvPicPr>
          <p:blipFill>
            <a:blip r:embed="rId7" cstate="print"/>
            <a:stretch>
              <a:fillRect/>
            </a:stretch>
          </p:blipFill>
          <p:spPr>
            <a:xfrm>
              <a:off x="4567644" y="5205095"/>
              <a:ext cx="180009" cy="179997"/>
            </a:xfrm>
            <a:prstGeom prst="rect">
              <a:avLst/>
            </a:prstGeom>
          </p:spPr>
        </p:pic>
        <p:pic>
          <p:nvPicPr>
            <p:cNvPr id="33" name="object 33"/>
            <p:cNvPicPr/>
            <p:nvPr/>
          </p:nvPicPr>
          <p:blipFill>
            <a:blip r:embed="rId16" cstate="print"/>
            <a:stretch>
              <a:fillRect/>
            </a:stretch>
          </p:blipFill>
          <p:spPr>
            <a:xfrm>
              <a:off x="4611624" y="5248656"/>
              <a:ext cx="94487" cy="94487"/>
            </a:xfrm>
            <a:prstGeom prst="rect">
              <a:avLst/>
            </a:prstGeom>
          </p:spPr>
        </p:pic>
      </p:grpSp>
      <p:grpSp>
        <p:nvGrpSpPr>
          <p:cNvPr id="34" name="object 34"/>
          <p:cNvGrpSpPr/>
          <p:nvPr/>
        </p:nvGrpSpPr>
        <p:grpSpPr>
          <a:xfrm>
            <a:off x="8661692" y="3595674"/>
            <a:ext cx="180340" cy="180340"/>
            <a:chOff x="8661692" y="3595674"/>
            <a:chExt cx="180340" cy="180340"/>
          </a:xfrm>
        </p:grpSpPr>
        <p:pic>
          <p:nvPicPr>
            <p:cNvPr id="35" name="object 35"/>
            <p:cNvPicPr/>
            <p:nvPr/>
          </p:nvPicPr>
          <p:blipFill>
            <a:blip r:embed="rId17" cstate="print"/>
            <a:stretch>
              <a:fillRect/>
            </a:stretch>
          </p:blipFill>
          <p:spPr>
            <a:xfrm>
              <a:off x="8661692" y="3595674"/>
              <a:ext cx="179997" cy="179997"/>
            </a:xfrm>
            <a:prstGeom prst="rect">
              <a:avLst/>
            </a:prstGeom>
          </p:spPr>
        </p:pic>
        <p:pic>
          <p:nvPicPr>
            <p:cNvPr id="36" name="object 36"/>
            <p:cNvPicPr/>
            <p:nvPr/>
          </p:nvPicPr>
          <p:blipFill>
            <a:blip r:embed="rId18" cstate="print"/>
            <a:stretch>
              <a:fillRect/>
            </a:stretch>
          </p:blipFill>
          <p:spPr>
            <a:xfrm>
              <a:off x="8705088" y="3639311"/>
              <a:ext cx="94488" cy="94487"/>
            </a:xfrm>
            <a:prstGeom prst="rect">
              <a:avLst/>
            </a:prstGeom>
          </p:spPr>
        </p:pic>
      </p:grpSp>
      <p:grpSp>
        <p:nvGrpSpPr>
          <p:cNvPr id="37" name="object 37"/>
          <p:cNvGrpSpPr/>
          <p:nvPr/>
        </p:nvGrpSpPr>
        <p:grpSpPr>
          <a:xfrm>
            <a:off x="8661692" y="5205095"/>
            <a:ext cx="180340" cy="180340"/>
            <a:chOff x="8661692" y="5205095"/>
            <a:chExt cx="180340" cy="180340"/>
          </a:xfrm>
        </p:grpSpPr>
        <p:pic>
          <p:nvPicPr>
            <p:cNvPr id="38" name="object 38"/>
            <p:cNvPicPr/>
            <p:nvPr/>
          </p:nvPicPr>
          <p:blipFill>
            <a:blip r:embed="rId10" cstate="print"/>
            <a:stretch>
              <a:fillRect/>
            </a:stretch>
          </p:blipFill>
          <p:spPr>
            <a:xfrm>
              <a:off x="8661692" y="5205095"/>
              <a:ext cx="179997" cy="179997"/>
            </a:xfrm>
            <a:prstGeom prst="rect">
              <a:avLst/>
            </a:prstGeom>
          </p:spPr>
        </p:pic>
        <p:pic>
          <p:nvPicPr>
            <p:cNvPr id="39" name="object 39"/>
            <p:cNvPicPr/>
            <p:nvPr/>
          </p:nvPicPr>
          <p:blipFill>
            <a:blip r:embed="rId19" cstate="print"/>
            <a:stretch>
              <a:fillRect/>
            </a:stretch>
          </p:blipFill>
          <p:spPr>
            <a:xfrm>
              <a:off x="8705088" y="5248656"/>
              <a:ext cx="94488" cy="94487"/>
            </a:xfrm>
            <a:prstGeom prst="rect">
              <a:avLst/>
            </a:prstGeom>
          </p:spPr>
        </p:pic>
      </p:grpSp>
      <p:sp>
        <p:nvSpPr>
          <p:cNvPr id="40" name="object 40"/>
          <p:cNvSpPr txBox="1"/>
          <p:nvPr/>
        </p:nvSpPr>
        <p:spPr>
          <a:xfrm>
            <a:off x="2187016" y="795244"/>
            <a:ext cx="8032115" cy="470000"/>
          </a:xfrm>
          <a:prstGeom prst="rect">
            <a:avLst/>
          </a:prstGeom>
        </p:spPr>
        <p:txBody>
          <a:bodyPr vert="horz" wrap="square" lIns="0" tIns="12065" rIns="0" bIns="0" rtlCol="0">
            <a:spAutoFit/>
          </a:bodyPr>
          <a:lstStyle/>
          <a:p>
            <a:pPr marL="12700" marR="5080" lvl="0" indent="20955" algn="l" defTabSz="914400" rtl="0" eaLnBrk="1" fontAlgn="auto" latinLnBrk="0" hangingPunct="1">
              <a:lnSpc>
                <a:spcPct val="137400"/>
              </a:lnSpc>
              <a:spcBef>
                <a:spcPts val="95"/>
              </a:spcBef>
              <a:spcAft>
                <a:spcPts val="0"/>
              </a:spcAft>
              <a:buClrTx/>
              <a:buSzTx/>
              <a:buFontTx/>
              <a:buNone/>
              <a:tabLst/>
              <a:defRPr/>
            </a:pP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Members</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of</a:t>
            </a:r>
            <a:r>
              <a:rPr kumimoji="0" lang="en-AU" sz="1150" b="0" i="0" u="none" strike="noStrike" kern="1200" cap="none" spc="15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ADAPT’s</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Research</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&amp;</a:t>
            </a:r>
            <a:r>
              <a:rPr kumimoji="0" lang="en-AU" sz="1150" b="0" i="0" u="none" strike="noStrike" kern="1200" cap="none" spc="14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Advisory</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platform</a:t>
            </a:r>
            <a:r>
              <a:rPr kumimoji="0" lang="en-AU" sz="1150" b="0" i="0" u="none" strike="noStrike" kern="1200" cap="none" spc="14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have</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access</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to</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an</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entire</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suite</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of</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market</a:t>
            </a:r>
            <a:r>
              <a:rPr kumimoji="0" lang="en-AU" sz="1150" b="0" i="0" u="none" strike="noStrike" kern="1200" cap="none" spc="15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leading</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content,</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1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insights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and</a:t>
            </a:r>
            <a:r>
              <a:rPr kumimoji="0" lang="en-AU" sz="1150" b="0" i="0" u="none" strike="noStrike" kern="1200" cap="none" spc="14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resources</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to</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help</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you</a:t>
            </a:r>
            <a:r>
              <a:rPr kumimoji="0" lang="en-AU" sz="1150" b="0" i="0" u="none" strike="noStrike" kern="1200" cap="none" spc="13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execute</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in</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your</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role.</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For</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any</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assistance</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contact</a:t>
            </a:r>
            <a:r>
              <a:rPr kumimoji="0" lang="en-AU" sz="1150" b="0" i="0" u="none" strike="noStrike" kern="1200" cap="none" spc="14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your</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Account</a:t>
            </a:r>
            <a:r>
              <a:rPr kumimoji="0" lang="en-AU" sz="1150" b="0" i="0" u="none" strike="noStrike" kern="1200" cap="none" spc="15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Manager</a:t>
            </a:r>
            <a:r>
              <a:rPr kumimoji="0" lang="en-AU" sz="1150" b="0" i="0" u="none" strike="noStrike" kern="1200" cap="none" spc="14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in</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the</a:t>
            </a:r>
            <a:r>
              <a:rPr kumimoji="0" lang="en-AU" sz="1150" b="0" i="0" u="none" strike="noStrike" kern="1200" cap="none" spc="13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help</a:t>
            </a:r>
            <a:r>
              <a:rPr kumimoji="0" lang="en-AU" sz="1150" b="0" i="0" u="none" strike="noStrike" kern="1200" cap="none" spc="145"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 </a:t>
            </a:r>
            <a:r>
              <a:rPr kumimoji="0" lang="en-AU" sz="1150" b="0" i="0" u="none" strike="noStrike" kern="1200" cap="none" spc="-10" normalizeH="0" baseline="0" noProof="0">
                <a:ln>
                  <a:noFill/>
                </a:ln>
                <a:solidFill>
                  <a:srgbClr val="FFFFFF"/>
                </a:solidFill>
                <a:effectLst/>
                <a:uLnTx/>
                <a:uFillTx/>
                <a:latin typeface="Helvetica" panose="020B0604020202020204" pitchFamily="34" charset="0"/>
                <a:ea typeface="+mn-ea"/>
                <a:cs typeface="Helvetica" panose="020B0604020202020204" pitchFamily="34" charset="0"/>
              </a:rPr>
              <a:t>section.</a:t>
            </a:r>
            <a:endParaRPr kumimoji="0" lang="en-AU" sz="1150" b="0" i="0" u="none" strike="noStrike" kern="1200" cap="none" spc="0" normalizeH="0" baseline="0" noProof="0">
              <a:ln>
                <a:noFill/>
              </a:ln>
              <a:solidFill>
                <a:prstClr val="black"/>
              </a:solidFill>
              <a:effectLst/>
              <a:uLnTx/>
              <a:uFillTx/>
              <a:latin typeface="Helvetica" panose="020B0604020202020204" pitchFamily="34" charset="0"/>
              <a:ea typeface="+mn-ea"/>
              <a:cs typeface="Helvetica" panose="020B0604020202020204" pitchFamily="34" charset="0"/>
            </a:endParaRPr>
          </a:p>
        </p:txBody>
      </p:sp>
      <p:sp>
        <p:nvSpPr>
          <p:cNvPr id="44" name="object 2">
            <a:extLst>
              <a:ext uri="{FF2B5EF4-FFF2-40B4-BE49-F238E27FC236}">
                <a16:creationId xmlns:a16="http://schemas.microsoft.com/office/drawing/2014/main" id="{30E5ECB8-6EEE-4295-31E5-1B91C1A61DF0}"/>
              </a:ext>
            </a:extLst>
          </p:cNvPr>
          <p:cNvSpPr txBox="1">
            <a:spLocks/>
          </p:cNvSpPr>
          <p:nvPr/>
        </p:nvSpPr>
        <p:spPr>
          <a:xfrm>
            <a:off x="3395268" y="334771"/>
            <a:ext cx="5401462" cy="391159"/>
          </a:xfrm>
          <a:prstGeom prst="rect">
            <a:avLst/>
          </a:prstGeom>
        </p:spPr>
        <p:txBody>
          <a:bodyPr vert="horz" wrap="square" lIns="0" tIns="12700" rIns="0" bIns="0" rtlCol="0">
            <a:spAutoFit/>
          </a:bodyPr>
          <a:lstStyle>
            <a:lvl1pPr>
              <a:defRPr sz="2400" b="1" i="0">
                <a:solidFill>
                  <a:schemeClr val="bg1"/>
                </a:solidFill>
                <a:latin typeface="Arial"/>
                <a:ea typeface="+mj-ea"/>
                <a:cs typeface="Arial"/>
              </a:defRPr>
            </a:lvl1pPr>
          </a:lstStyle>
          <a:p>
            <a:pPr marL="12700">
              <a:spcBef>
                <a:spcPts val="100"/>
              </a:spcBef>
            </a:pPr>
            <a:r>
              <a:rPr lang="en-AU" kern="0" noProof="0">
                <a:latin typeface="Helvetica" panose="020B0604020202020204" pitchFamily="34" charset="0"/>
                <a:cs typeface="Helvetica" panose="020B0604020202020204" pitchFamily="34" charset="0"/>
              </a:rPr>
              <a:t>Additional</a:t>
            </a:r>
            <a:r>
              <a:rPr lang="en-AU" kern="0" spc="-20" noProof="0">
                <a:latin typeface="Helvetica" panose="020B0604020202020204" pitchFamily="34" charset="0"/>
                <a:cs typeface="Helvetica" panose="020B0604020202020204" pitchFamily="34" charset="0"/>
              </a:rPr>
              <a:t> </a:t>
            </a:r>
            <a:r>
              <a:rPr lang="en-AU" kern="0" noProof="0">
                <a:latin typeface="Helvetica" panose="020B0604020202020204" pitchFamily="34" charset="0"/>
                <a:cs typeface="Helvetica" panose="020B0604020202020204" pitchFamily="34" charset="0"/>
              </a:rPr>
              <a:t>resources</a:t>
            </a:r>
            <a:r>
              <a:rPr lang="en-AU" kern="0" spc="-15" noProof="0">
                <a:latin typeface="Helvetica" panose="020B0604020202020204" pitchFamily="34" charset="0"/>
                <a:cs typeface="Helvetica" panose="020B0604020202020204" pitchFamily="34" charset="0"/>
              </a:rPr>
              <a:t> </a:t>
            </a:r>
            <a:r>
              <a:rPr lang="en-AU" kern="0" noProof="0">
                <a:latin typeface="Helvetica" panose="020B0604020202020204" pitchFamily="34" charset="0"/>
                <a:cs typeface="Helvetica" panose="020B0604020202020204" pitchFamily="34" charset="0"/>
              </a:rPr>
              <a:t>you</a:t>
            </a:r>
            <a:r>
              <a:rPr lang="en-AU" kern="0" spc="-20" noProof="0">
                <a:latin typeface="Helvetica" panose="020B0604020202020204" pitchFamily="34" charset="0"/>
                <a:cs typeface="Helvetica" panose="020B0604020202020204" pitchFamily="34" charset="0"/>
              </a:rPr>
              <a:t> </a:t>
            </a:r>
            <a:r>
              <a:rPr lang="en-AU" kern="0" noProof="0">
                <a:latin typeface="Helvetica" panose="020B0604020202020204" pitchFamily="34" charset="0"/>
                <a:cs typeface="Helvetica" panose="020B0604020202020204" pitchFamily="34" charset="0"/>
              </a:rPr>
              <a:t>can</a:t>
            </a:r>
            <a:r>
              <a:rPr lang="en-AU" kern="0" spc="-20" noProof="0">
                <a:latin typeface="Helvetica" panose="020B0604020202020204" pitchFamily="34" charset="0"/>
                <a:cs typeface="Helvetica" panose="020B0604020202020204" pitchFamily="34" charset="0"/>
              </a:rPr>
              <a:t> </a:t>
            </a:r>
            <a:r>
              <a:rPr lang="en-AU" kern="0" spc="-10" noProof="0">
                <a:latin typeface="Helvetica" panose="020B0604020202020204" pitchFamily="34" charset="0"/>
                <a:cs typeface="Helvetica" panose="020B0604020202020204" pitchFamily="34" charset="0"/>
              </a:rPr>
              <a:t>access</a:t>
            </a:r>
          </a:p>
        </p:txBody>
      </p:sp>
    </p:spTree>
    <p:extLst>
      <p:ext uri="{BB962C8B-B14F-4D97-AF65-F5344CB8AC3E}">
        <p14:creationId xmlns:p14="http://schemas.microsoft.com/office/powerpoint/2010/main" val="2043221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60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Sector Analysis Slide Master">
  <a:themeElements>
    <a:clrScheme name="ADAPT Color">
      <a:dk1>
        <a:sysClr val="windowText" lastClr="000000"/>
      </a:dk1>
      <a:lt1>
        <a:sysClr val="window" lastClr="FFFFFF"/>
      </a:lt1>
      <a:dk2>
        <a:srgbClr val="0A0A0A"/>
      </a:dk2>
      <a:lt2>
        <a:srgbClr val="E8E8E8"/>
      </a:lt2>
      <a:accent1>
        <a:srgbClr val="E7534F"/>
      </a:accent1>
      <a:accent2>
        <a:srgbClr val="F5BAB9"/>
      </a:accent2>
      <a:accent3>
        <a:srgbClr val="FADDDC"/>
      </a:accent3>
      <a:accent4>
        <a:srgbClr val="595959"/>
      </a:accent4>
      <a:accent5>
        <a:srgbClr val="A6A6A6"/>
      </a:accent5>
      <a:accent6>
        <a:srgbClr val="E1E1E1"/>
      </a:accent6>
      <a:hlink>
        <a:srgbClr val="E7534F"/>
      </a:hlink>
      <a:folHlink>
        <a:srgbClr val="0A0A0A"/>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Sector Analysis Slide Master">
  <a:themeElements>
    <a:clrScheme name="ADAPT Color">
      <a:dk1>
        <a:sysClr val="windowText" lastClr="000000"/>
      </a:dk1>
      <a:lt1>
        <a:sysClr val="window" lastClr="FFFFFF"/>
      </a:lt1>
      <a:dk2>
        <a:srgbClr val="0A0A0A"/>
      </a:dk2>
      <a:lt2>
        <a:srgbClr val="E8E8E8"/>
      </a:lt2>
      <a:accent1>
        <a:srgbClr val="E7534F"/>
      </a:accent1>
      <a:accent2>
        <a:srgbClr val="F5BAB9"/>
      </a:accent2>
      <a:accent3>
        <a:srgbClr val="FADDDC"/>
      </a:accent3>
      <a:accent4>
        <a:srgbClr val="595959"/>
      </a:accent4>
      <a:accent5>
        <a:srgbClr val="A6A6A6"/>
      </a:accent5>
      <a:accent6>
        <a:srgbClr val="E1E1E1"/>
      </a:accent6>
      <a:hlink>
        <a:srgbClr val="E7534F"/>
      </a:hlink>
      <a:folHlink>
        <a:srgbClr val="0A0A0A"/>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5_Custom Design">
  <a:themeElements>
    <a:clrScheme name="ADAPT Color">
      <a:dk1>
        <a:sysClr val="windowText" lastClr="000000"/>
      </a:dk1>
      <a:lt1>
        <a:sysClr val="window" lastClr="FFFFFF"/>
      </a:lt1>
      <a:dk2>
        <a:srgbClr val="0A0A0A"/>
      </a:dk2>
      <a:lt2>
        <a:srgbClr val="E8E8E8"/>
      </a:lt2>
      <a:accent1>
        <a:srgbClr val="E7534F"/>
      </a:accent1>
      <a:accent2>
        <a:srgbClr val="F5BAB9"/>
      </a:accent2>
      <a:accent3>
        <a:srgbClr val="FADDDC"/>
      </a:accent3>
      <a:accent4>
        <a:srgbClr val="595959"/>
      </a:accent4>
      <a:accent5>
        <a:srgbClr val="A6A6A6"/>
      </a:accent5>
      <a:accent6>
        <a:srgbClr val="E1E1E1"/>
      </a:accent6>
      <a:hlink>
        <a:srgbClr val="E7534F"/>
      </a:hlink>
      <a:folHlink>
        <a:srgbClr val="0A0A0A"/>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earchTerms xmlns="507dee17-6aae-496b-8a1e-0f1e47f95f1a" xsi:nil="true"/>
    <Keychallenges xmlns="507dee17-6aae-496b-8a1e-0f1e47f95f1a" xsi:nil="true"/>
    <Indsutry xmlns="507dee17-6aae-496b-8a1e-0f1e47f95f1a" xsi:nil="true"/>
    <year xmlns="507dee17-6aae-496b-8a1e-0f1e47f95f1a" xsi:nil="true"/>
    <TaxCatchAll xmlns="6b548529-d317-4b85-942f-248fe0d44d93" xsi:nil="true"/>
    <lcf76f155ced4ddcb4097134ff3c332f xmlns="507dee17-6aae-496b-8a1e-0f1e47f95f1a">
      <Terms xmlns="http://schemas.microsoft.com/office/infopath/2007/PartnerControls"/>
    </lcf76f155ced4ddcb4097134ff3c332f>
    <SharedWithUsers xmlns="6b548529-d317-4b85-942f-248fe0d44d93">
      <UserInfo>
        <DisplayName/>
        <AccountId xsi:nil="true"/>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3F0E2E35C7FC547A4E113B88C746E98" ma:contentTypeVersion="22" ma:contentTypeDescription="Create a new document." ma:contentTypeScope="" ma:versionID="c1d2ca7c30a2f176d2c050a78bd7db1f">
  <xsd:schema xmlns:xsd="http://www.w3.org/2001/XMLSchema" xmlns:xs="http://www.w3.org/2001/XMLSchema" xmlns:p="http://schemas.microsoft.com/office/2006/metadata/properties" xmlns:ns2="6b548529-d317-4b85-942f-248fe0d44d93" xmlns:ns3="507dee17-6aae-496b-8a1e-0f1e47f95f1a" targetNamespace="http://schemas.microsoft.com/office/2006/metadata/properties" ma:root="true" ma:fieldsID="d9803f41bfd62143365b8c2bb6701a09" ns2:_="" ns3:_="">
    <xsd:import namespace="6b548529-d317-4b85-942f-248fe0d44d93"/>
    <xsd:import namespace="507dee17-6aae-496b-8a1e-0f1e47f95f1a"/>
    <xsd:element name="properties">
      <xsd:complexType>
        <xsd:sequence>
          <xsd:element name="documentManagement">
            <xsd:complexType>
              <xsd:all>
                <xsd:element ref="ns2:SharedWithUsers" minOccurs="0"/>
                <xsd:element ref="ns2:SharedWithDetails" minOccurs="0"/>
                <xsd:element ref="ns3:SearchTerms" minOccurs="0"/>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GenerationTime" minOccurs="0"/>
                <xsd:element ref="ns3:MediaServiceEventHashCode" minOccurs="0"/>
                <xsd:element ref="ns3:MediaServiceOCR" minOccurs="0"/>
                <xsd:element ref="ns3:MediaLengthInSeconds" minOccurs="0"/>
                <xsd:element ref="ns3:Keychallenges" minOccurs="0"/>
                <xsd:element ref="ns3:Indsutry" minOccurs="0"/>
                <xsd:element ref="ns3:year"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548529-d317-4b85-942f-248fe0d44d9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f485b663-2aff-4673-a82a-b12cb1024c9d}" ma:internalName="TaxCatchAll" ma:showField="CatchAllData" ma:web="6b548529-d317-4b85-942f-248fe0d44d9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07dee17-6aae-496b-8a1e-0f1e47f95f1a" elementFormDefault="qualified">
    <xsd:import namespace="http://schemas.microsoft.com/office/2006/documentManagement/types"/>
    <xsd:import namespace="http://schemas.microsoft.com/office/infopath/2007/PartnerControls"/>
    <xsd:element name="SearchTerms" ma:index="10" nillable="true" ma:displayName="Search Terms" ma:format="Dropdown" ma:internalName="SearchTerms">
      <xsd:simpleType>
        <xsd:restriction base="dms:Text">
          <xsd:maxLength value="255"/>
        </xsd:restriction>
      </xsd:simple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Keychallenges" ma:index="20" nillable="true" ma:displayName="Key challenges" ma:format="Dropdown" ma:internalName="Keychallenges">
      <xsd:simpleType>
        <xsd:restriction base="dms:Note">
          <xsd:maxLength value="255"/>
        </xsd:restriction>
      </xsd:simpleType>
    </xsd:element>
    <xsd:element name="Indsutry" ma:index="21" nillable="true" ma:displayName="Indsutry" ma:format="Dropdown" ma:internalName="Indsutry">
      <xsd:complexType>
        <xsd:complexContent>
          <xsd:extension base="dms:MultiChoice">
            <xsd:sequence>
              <xsd:element name="Value" maxOccurs="unbounded" minOccurs="0" nillable="true">
                <xsd:simpleType>
                  <xsd:restriction base="dms:Choice">
                    <xsd:enumeration value="Retailing"/>
                    <xsd:enumeration value="Education"/>
                    <xsd:enumeration value="Government"/>
                  </xsd:restriction>
                </xsd:simpleType>
              </xsd:element>
            </xsd:sequence>
          </xsd:extension>
        </xsd:complexContent>
      </xsd:complexType>
    </xsd:element>
    <xsd:element name="year" ma:index="22" nillable="true" ma:displayName="year" ma:format="Dropdown" ma:internalName="year">
      <xsd:simpleType>
        <xsd:restriction base="dms:Choice">
          <xsd:enumeration value="2020"/>
          <xsd:enumeration value="2021"/>
          <xsd:enumeration value="Choice 3"/>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15abc23-978a-4c3a-9ac6-7569edd9917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3E56D1C-D1D3-4A92-9009-384247BFDC21}">
  <ds:schemaRefs>
    <ds:schemaRef ds:uri="http://schemas.microsoft.com/sharepoint/v3/contenttype/forms"/>
  </ds:schemaRefs>
</ds:datastoreItem>
</file>

<file path=customXml/itemProps2.xml><?xml version="1.0" encoding="utf-8"?>
<ds:datastoreItem xmlns:ds="http://schemas.openxmlformats.org/officeDocument/2006/customXml" ds:itemID="{50E8EB12-63A9-4124-9D0A-8FD8F792EEF4}">
  <ds:schemaRefs>
    <ds:schemaRef ds:uri="507dee17-6aae-496b-8a1e-0f1e47f95f1a"/>
    <ds:schemaRef ds:uri="6b548529-d317-4b85-942f-248fe0d44d9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C6CAE67-D532-479F-8145-A3D9CFD5FCD1}">
  <ds:schemaRefs>
    <ds:schemaRef ds:uri="507dee17-6aae-496b-8a1e-0f1e47f95f1a"/>
    <ds:schemaRef ds:uri="6b548529-d317-4b85-942f-248fe0d44d9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a0f027e4-a701-4a83-ae24-810f60db4cf3}" enabled="0" method="" siteId="{a0f027e4-a701-4a83-ae24-810f60db4cf3}" removed="1"/>
</clbl:labelList>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23</Slides>
  <Notes>5</Notes>
  <HiddenSlides>0</HiddenSlides>
  <ScaleCrop>false</ScaleCrop>
  <HeadingPairs>
    <vt:vector size="4" baseType="variant">
      <vt:variant>
        <vt:lpstr>Theme</vt:lpstr>
      </vt:variant>
      <vt:variant>
        <vt:i4>3</vt:i4>
      </vt:variant>
      <vt:variant>
        <vt:lpstr>Slide Titles</vt:lpstr>
      </vt:variant>
      <vt:variant>
        <vt:i4>23</vt:i4>
      </vt:variant>
    </vt:vector>
  </HeadingPairs>
  <TitlesOfParts>
    <vt:vector size="26" baseType="lpstr">
      <vt:lpstr>1_Sector Analysis Slide Master</vt:lpstr>
      <vt:lpstr>Sector Analysis Slide Master</vt:lpstr>
      <vt:lpstr>5_Custom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Francis Olivier Roble</dc:creator>
  <cp:revision>2</cp:revision>
  <dcterms:created xsi:type="dcterms:W3CDTF">2025-05-08T04:40:18Z</dcterms:created>
  <dcterms:modified xsi:type="dcterms:W3CDTF">2026-09-02T05:13:59Z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0x01010003F0E2E35C7FC547A4E113B88C746E98</vt:lpwstr>
  </property>
  <property fmtid="{D5CDD505-2E9C-101B-9397-08002B2CF9AE}" pid="3" name="MediaServiceImageTags">
    <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