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7" r:id="rId4"/>
    <p:sldMasterId id="2147483838" r:id="rId5"/>
    <p:sldMasterId id="2147483905" r:id="rId6"/>
  </p:sldMasterIdLst>
  <p:notesMasterIdLst>
    <p:notesMasterId r:id="rId30"/>
  </p:notesMasterIdLst>
  <p:sldIdLst>
    <p:sldId id="2147376773" r:id="rId7"/>
    <p:sldId id="2147376683" r:id="rId8"/>
    <p:sldId id="2147376949" r:id="rId9"/>
    <p:sldId id="2147483646" r:id="rId10"/>
    <p:sldId id="266" r:id="rId11"/>
    <p:sldId id="256" r:id="rId12"/>
    <p:sldId id="2147376777" r:id="rId13"/>
    <p:sldId id="2147376950" r:id="rId14"/>
    <p:sldId id="2147483647" r:id="rId15"/>
    <p:sldId id="257" r:id="rId16"/>
    <p:sldId id="2147377262" r:id="rId17"/>
    <p:sldId id="262" r:id="rId18"/>
    <p:sldId id="2147376952" r:id="rId19"/>
    <p:sldId id="260" r:id="rId20"/>
    <p:sldId id="258" r:id="rId21"/>
    <p:sldId id="261" r:id="rId22"/>
    <p:sldId id="2147376951" r:id="rId23"/>
    <p:sldId id="2147483645" r:id="rId24"/>
    <p:sldId id="2147376779" r:id="rId25"/>
    <p:sldId id="2147483643" r:id="rId26"/>
    <p:sldId id="2147376360" r:id="rId27"/>
    <p:sldId id="2147376793" r:id="rId28"/>
    <p:sldId id="2147376791" r:id="rId29"/>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9BC460F-8633-F25F-F510-A95225BBAA79}" name="Patricia Allen" initials="PA" userId="S::patricia.allen@adapt.com.au::d97f0a36-ce00-48a2-8b3a-af76816aadf7" providerId="AD"/>
  <p188:author id="{D1C2762C-6B19-D9F9-4051-A1F1A2E43031}" name="Francis Olivier" initials="" userId="S::francis.olivier@adapt.com.au::3631bac9-3f1b-472b-abd4-c5b32c1291ad" providerId="AD"/>
  <p188:author id="{D0F4AD36-8B39-895B-C014-DDDE60543046}" name="Byron Connolly" initials="BC" userId="S::byron.connolly@adapt.com.au::4cc4c652-673a-4968-9eb6-ad1b8e0a1a32" providerId="AD"/>
  <p188:author id="{41F84B64-B5AB-1C3E-59A4-2331F0F5F601}" name="Aarjun Kumar" initials="AK" userId="S::aarjun.kumar@adapt.com.au::75a13c2f-2fe6-493b-8a42-5face6af43f8" providerId="AD"/>
  <p188:author id="{08FF026B-0093-C3A2-E8B8-B4BBF1138074}" name="Patricia Allen" initials="PA" userId="S::patricia.allen@adapt.com.au::346380ed-8562-4683-9b3e-72fe32eb1059" providerId="AD"/>
  <p188:author id="{74209C8C-6802-0F84-A42D-CC7E8D7F0896}" name="Nathan Paul Bustamante" initials="" userId="S::Nathan.Bustamante@adapt.com.au::830e36e5-6239-4f03-9c92-69284c36609a" providerId="AD"/>
  <p188:author id="{35B74EDA-D041-11EF-D3DF-62916A12BAA7}" name="Maricris Santilles" initials="MS" userId="S::Maricris.Santilles@adapt.com.au::7b436d3d-65a3-481f-8565-8b0e2e2362f1" providerId="AD"/>
  <p188:author id="{9F08F4DC-2822-8A69-8CD9-383FED73C290}" name="Honey Mari Gay" initials="HG" userId="S::Honey.Gay@adapt.com.au::7c742808-f04d-4bad-b3ab-55b3219eceb2" providerId="AD"/>
  <p188:author id="{223E8AE4-EAE1-E290-D5D2-F800C1B8D50E}" name="Francis Olivier" initials="FO" userId="S::francis.olivier@adapt.com.au::36be19e6-b354-43ca-844b-80a3dd3a80a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55854"/>
    <a:srgbClr val="E7534F"/>
    <a:srgbClr val="F08080"/>
    <a:srgbClr val="A9A9A9"/>
    <a:srgbClr val="D3D3D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C0BBE5-DC7D-4ACA-9CE0-ADD7A41869AB}" v="6" dt="2026-09-09T05:45:07.2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FCE31C-E088-44EB-ADD7-F91E7D59E169}" type="datetimeFigureOut">
              <a:rPr lang="en-AU" smtClean="0"/>
              <a:t>24/09/2026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06B608-E85F-4D7C-9813-2DDFA3256EA5}" type="slidenum">
              <a:rPr lang="en-AU" smtClean="0"/>
              <a:t>‹#›</a:t>
            </a:fld>
            <a:endParaRPr lang="en-AU"/>
          </a:p>
        </p:txBody>
      </p:sp>
    </p:spTree>
    <p:extLst>
      <p:ext uri="{BB962C8B-B14F-4D97-AF65-F5344CB8AC3E}">
        <p14:creationId xmlns:p14="http://schemas.microsoft.com/office/powerpoint/2010/main" val="3699374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AU"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82170-454F-4374-A382-D0B66F568786}"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6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2B276-E57A-C494-A6AD-5CF93229D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64D71F-39EC-727F-FA2B-313A33FEE58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0DC4732-10AF-4914-1A8D-012B3EAEEC01}"/>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E31B39F2-8A24-3127-0171-9916EB375C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299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C21C8-6B8F-7687-178D-99DA3F6ED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4651FC-F2EB-8D0F-A8E2-ED940C8C91B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772DEF4-155F-9258-93B0-2490251D89BB}"/>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8366C096-B438-84EE-0504-B8960AB59B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448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5"/>
          </p:nvPr>
        </p:nvSpPr>
        <p:spPr/>
        <p:txBody>
          <a:bodyPr/>
          <a:lstStyle/>
          <a:p>
            <a:fld id="{1B06B608-E85F-4D7C-9813-2DDFA3256EA5}" type="slidenum">
              <a:rPr lang="en-AU" smtClean="0"/>
              <a:t>11</a:t>
            </a:fld>
            <a:endParaRPr lang="en-AU"/>
          </a:p>
        </p:txBody>
      </p:sp>
    </p:spTree>
    <p:extLst>
      <p:ext uri="{BB962C8B-B14F-4D97-AF65-F5344CB8AC3E}">
        <p14:creationId xmlns:p14="http://schemas.microsoft.com/office/powerpoint/2010/main" val="1989476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502C8-796D-73D1-EE4D-C8BA15F99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F6263-D711-2596-F085-916B68BCD8C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6F1696D-C8F7-2253-8D33-16EC94B5C96B}"/>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BFEC075E-A406-C63E-6E9F-3FCD635A63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682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82539-7450-64CD-DB45-EF7689A75C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50330A-F6A7-3638-00BC-E6FAC99269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A4C144F-A44E-B79D-5AA2-4779868B9ABF}"/>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8E7FC531-D873-84EF-BEC1-7D2437ADFA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4959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F5780-47F3-AF45-AA3F-DCA5F5579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420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4A1A0-4828-4556-A429-D8D1F97EC206}"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860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AU"/>
          </a:p>
        </p:txBody>
      </p:sp>
      <p:sp>
        <p:nvSpPr>
          <p:cNvPr id="3" name="Notes Placeholder 2"/>
          <p:cNvSpPr>
            <a:spLocks noGrp="1"/>
          </p:cNvSpPr>
          <p:nvPr>
            <p:ph type="body" idx="1"/>
          </p:nvPr>
        </p:nvSpPr>
        <p:spPr/>
        <p:txBody>
          <a:bodyPr/>
          <a:lstStyle/>
          <a:p>
            <a:endParaRPr lang="en-AU"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C82170-454F-4374-A382-D0B66F568786}"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9146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0" i="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4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image" Target="../media/image15.svg"/><Relationship Id="rId1" Type="http://schemas.openxmlformats.org/officeDocument/2006/relationships/slideMaster" Target="../slideMasters/slideMaster1.xml"/><Relationship Id="rId4" Type="http://schemas.openxmlformats.org/officeDocument/2006/relationships/hyperlink" Target="mailto:hello@adapt.com.au" TargetMode="Externa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2.sv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image" Target="../media/image15.svg"/><Relationship Id="rId1" Type="http://schemas.openxmlformats.org/officeDocument/2006/relationships/slideMaster" Target="../slideMasters/slideMaster2.xml"/><Relationship Id="rId4" Type="http://schemas.openxmlformats.org/officeDocument/2006/relationships/hyperlink" Target="mailto:hello@adapt.com.au" TargetMode="Externa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80F28C-E115-A212-B101-AE4C9CA6032A}"/>
              </a:ext>
            </a:extLst>
          </p:cNvPr>
          <p:cNvPicPr>
            <a:picLocks noChangeAspect="1"/>
          </p:cNvPicPr>
          <p:nvPr userDrawn="1"/>
        </p:nvPicPr>
        <p:blipFill>
          <a:blip r:embed="rId2">
            <a:extLst>
              <a:ext uri="{28A0092B-C50C-407E-A947-70E740481C1C}">
                <a14:useLocalDpi xmlns:a14="http://schemas.microsoft.com/office/drawing/2010/main" val="0"/>
              </a:ext>
            </a:extLst>
          </a:blip>
          <a:srcRect t="22077" b="22077"/>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a:spLocks noGrp="1" noRot="1" noMove="1" noResize="1" noEditPoints="1" noAdjustHandles="1" noChangeArrowheads="1" noChangeShapeType="1"/>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4A4E753A-A27B-69BF-1C8F-B18028375D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28085" y="6188988"/>
            <a:ext cx="1070429" cy="259030"/>
          </a:xfrm>
          <a:prstGeom prst="rect">
            <a:avLst/>
          </a:prstGeom>
        </p:spPr>
      </p:pic>
      <p:sp>
        <p:nvSpPr>
          <p:cNvPr id="4" name="TextBox 3">
            <a:extLst>
              <a:ext uri="{FF2B5EF4-FFF2-40B4-BE49-F238E27FC236}">
                <a16:creationId xmlns:a16="http://schemas.microsoft.com/office/drawing/2014/main" id="{5A8F872D-A391-56AF-6D19-B514FC756A20}"/>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a:t>
            </a:r>
            <a:r>
              <a:rPr lang="en-PH" sz="1800" b="1" spc="0">
                <a:solidFill>
                  <a:srgbClr val="E7534F"/>
                </a:solidFill>
                <a:latin typeface="Helvetica"/>
                <a:cs typeface="Helvetica"/>
              </a:rPr>
              <a:t>Sector Analysis</a:t>
            </a:r>
            <a:endParaRPr kumimoji="0" lang="en-PH" sz="1800" b="1" i="0" u="none" strike="noStrike" kern="1200" cap="none" spc="0" normalizeH="0" baseline="0" noProof="0">
              <a:ln>
                <a:noFill/>
              </a:ln>
              <a:solidFill>
                <a:srgbClr val="E7534F"/>
              </a:solidFill>
              <a:effectLst/>
              <a:uLnTx/>
              <a:uFillTx/>
              <a:latin typeface="Helvetica"/>
              <a:cs typeface="Helvetica"/>
            </a:endParaRPr>
          </a:p>
        </p:txBody>
      </p:sp>
      <p:sp>
        <p:nvSpPr>
          <p:cNvPr id="10" name="Text Placeholder 9">
            <a:extLst>
              <a:ext uri="{FF2B5EF4-FFF2-40B4-BE49-F238E27FC236}">
                <a16:creationId xmlns:a16="http://schemas.microsoft.com/office/drawing/2014/main" id="{B3A110A4-E5D1-E219-0287-06409875E7D4}"/>
              </a:ext>
            </a:extLst>
          </p:cNvPr>
          <p:cNvSpPr>
            <a:spLocks noGrp="1"/>
          </p:cNvSpPr>
          <p:nvPr>
            <p:ph type="body" sz="quarter" idx="10"/>
          </p:nvPr>
        </p:nvSpPr>
        <p:spPr>
          <a:xfrm>
            <a:off x="532564" y="4239107"/>
            <a:ext cx="9118758" cy="1319863"/>
          </a:xfrm>
          <a:prstGeom prst="rect">
            <a:avLst/>
          </a:prstGeom>
        </p:spPr>
        <p:txBody>
          <a:bodyPr/>
          <a:lstStyle>
            <a:lvl1pPr>
              <a:lnSpc>
                <a:spcPct val="80000"/>
              </a:lnSpc>
              <a:buNone/>
              <a:defRPr sz="4000" b="1">
                <a:solidFill>
                  <a:schemeClr val="bg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12" name="Rectangle 11">
            <a:extLst>
              <a:ext uri="{FF2B5EF4-FFF2-40B4-BE49-F238E27FC236}">
                <a16:creationId xmlns:a16="http://schemas.microsoft.com/office/drawing/2014/main" id="{7724AA12-E92D-69FA-C173-013FD705F0BD}"/>
              </a:ext>
            </a:extLst>
          </p:cNvPr>
          <p:cNvSpPr/>
          <p:nvPr userDrawn="1"/>
        </p:nvSpPr>
        <p:spPr>
          <a:xfrm>
            <a:off x="641133" y="5617783"/>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17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BC1068-FF0F-9740-E636-B92DCE873841}"/>
              </a:ext>
            </a:extLst>
          </p:cNvPr>
          <p:cNvPicPr>
            <a:picLocks noChangeAspect="1"/>
          </p:cNvPicPr>
          <p:nvPr userDrawn="1"/>
        </p:nvPicPr>
        <p:blipFill>
          <a:blip r:embed="rId2">
            <a:extLst>
              <a:ext uri="{28A0092B-C50C-407E-A947-70E740481C1C}">
                <a14:useLocalDpi xmlns:a14="http://schemas.microsoft.com/office/drawing/2010/main" val="0"/>
              </a:ext>
            </a:extLst>
          </a:blip>
          <a:srcRect t="22077" b="22077"/>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a:spLocks noGrp="1" noRot="1" noMove="1" noResize="1" noEditPoints="1" noAdjustHandles="1" noChangeArrowheads="1" noChangeShapeType="1"/>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4A4E753A-A27B-69BF-1C8F-B18028375D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28085" y="6188988"/>
            <a:ext cx="1070429" cy="259030"/>
          </a:xfrm>
          <a:prstGeom prst="rect">
            <a:avLst/>
          </a:prstGeom>
        </p:spPr>
      </p:pic>
      <p:sp>
        <p:nvSpPr>
          <p:cNvPr id="4" name="TextBox 3">
            <a:extLst>
              <a:ext uri="{FF2B5EF4-FFF2-40B4-BE49-F238E27FC236}">
                <a16:creationId xmlns:a16="http://schemas.microsoft.com/office/drawing/2014/main" id="{5A8F872D-A391-56AF-6D19-B514FC756A20}"/>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a:t>
            </a:r>
            <a:r>
              <a:rPr lang="en-PH" sz="1800" b="1" spc="0">
                <a:solidFill>
                  <a:srgbClr val="E7534F"/>
                </a:solidFill>
                <a:latin typeface="Helvetica"/>
                <a:cs typeface="Helvetica"/>
              </a:rPr>
              <a:t>Sector Analysis</a:t>
            </a:r>
            <a:endParaRPr kumimoji="0" lang="en-PH" sz="1800" b="1" i="0" u="none" strike="noStrike" kern="1200" cap="none" spc="0" normalizeH="0" baseline="0" noProof="0">
              <a:ln>
                <a:noFill/>
              </a:ln>
              <a:solidFill>
                <a:srgbClr val="E7534F"/>
              </a:solidFill>
              <a:effectLst/>
              <a:uLnTx/>
              <a:uFillTx/>
              <a:latin typeface="Helvetica"/>
              <a:cs typeface="Helvetica"/>
            </a:endParaRPr>
          </a:p>
        </p:txBody>
      </p:sp>
      <p:sp>
        <p:nvSpPr>
          <p:cNvPr id="10" name="Text Placeholder 9">
            <a:extLst>
              <a:ext uri="{FF2B5EF4-FFF2-40B4-BE49-F238E27FC236}">
                <a16:creationId xmlns:a16="http://schemas.microsoft.com/office/drawing/2014/main" id="{B3A110A4-E5D1-E219-0287-06409875E7D4}"/>
              </a:ext>
            </a:extLst>
          </p:cNvPr>
          <p:cNvSpPr>
            <a:spLocks noGrp="1"/>
          </p:cNvSpPr>
          <p:nvPr>
            <p:ph type="body" sz="quarter" idx="10"/>
          </p:nvPr>
        </p:nvSpPr>
        <p:spPr>
          <a:xfrm>
            <a:off x="532564" y="4239107"/>
            <a:ext cx="9118758" cy="1319863"/>
          </a:xfrm>
          <a:prstGeom prst="rect">
            <a:avLst/>
          </a:prstGeom>
        </p:spPr>
        <p:txBody>
          <a:bodyPr/>
          <a:lstStyle>
            <a:lvl1pPr>
              <a:lnSpc>
                <a:spcPct val="80000"/>
              </a:lnSpc>
              <a:buNone/>
              <a:defRPr sz="4000" b="1">
                <a:solidFill>
                  <a:schemeClr val="bg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12" name="Rectangle 11">
            <a:extLst>
              <a:ext uri="{FF2B5EF4-FFF2-40B4-BE49-F238E27FC236}">
                <a16:creationId xmlns:a16="http://schemas.microsoft.com/office/drawing/2014/main" id="{7724AA12-E92D-69FA-C173-013FD705F0BD}"/>
              </a:ext>
            </a:extLst>
          </p:cNvPr>
          <p:cNvSpPr/>
          <p:nvPr userDrawn="1"/>
        </p:nvSpPr>
        <p:spPr>
          <a:xfrm>
            <a:off x="641133" y="5617783"/>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0275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lide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797722-E5AF-2503-A0D9-A5B8F9814E6D}"/>
              </a:ext>
            </a:extLst>
          </p:cNvPr>
          <p:cNvPicPr>
            <a:picLocks noChangeAspect="1"/>
          </p:cNvPicPr>
          <p:nvPr userDrawn="1"/>
        </p:nvPicPr>
        <p:blipFill>
          <a:blip r:embed="rId2">
            <a:extLst>
              <a:ext uri="{28A0092B-C50C-407E-A947-70E740481C1C}">
                <a14:useLocalDpi xmlns:a14="http://schemas.microsoft.com/office/drawing/2010/main" val="0"/>
              </a:ext>
            </a:extLst>
          </a:blip>
          <a:srcRect l="30665" r="30665"/>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11" name="Text Placeholder 10">
            <a:extLst>
              <a:ext uri="{FF2B5EF4-FFF2-40B4-BE49-F238E27FC236}">
                <a16:creationId xmlns:a16="http://schemas.microsoft.com/office/drawing/2014/main" id="{6EA75B0E-9DCB-7440-84FF-84BCB55A7668}"/>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6" name="Content Placeholder 15">
            <a:extLst>
              <a:ext uri="{FF2B5EF4-FFF2-40B4-BE49-F238E27FC236}">
                <a16:creationId xmlns:a16="http://schemas.microsoft.com/office/drawing/2014/main" id="{2C4F54E8-E931-060A-B08D-AE094ADE67D5}"/>
              </a:ext>
            </a:extLst>
          </p:cNvPr>
          <p:cNvSpPr>
            <a:spLocks noGrp="1"/>
          </p:cNvSpPr>
          <p:nvPr>
            <p:ph sz="quarter" idx="11"/>
          </p:nvPr>
        </p:nvSpPr>
        <p:spPr>
          <a:xfrm>
            <a:off x="530454" y="2815774"/>
            <a:ext cx="7394344" cy="1136803"/>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5" name="Rectangle 4">
            <a:extLst>
              <a:ext uri="{FF2B5EF4-FFF2-40B4-BE49-F238E27FC236}">
                <a16:creationId xmlns:a16="http://schemas.microsoft.com/office/drawing/2014/main" id="{456AD045-6714-2794-ADAF-CF10F800686E}"/>
              </a:ext>
            </a:extLst>
          </p:cNvPr>
          <p:cNvSpPr/>
          <p:nvPr userDrawn="1"/>
        </p:nvSpPr>
        <p:spPr>
          <a:xfrm>
            <a:off x="664283" y="4223674"/>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458020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lide Cov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A71BFA-BD5B-44EE-AC66-048EFE265BC0}"/>
              </a:ext>
            </a:extLst>
          </p:cNvPr>
          <p:cNvPicPr>
            <a:picLocks noChangeAspect="1"/>
          </p:cNvPicPr>
          <p:nvPr userDrawn="1"/>
        </p:nvPicPr>
        <p:blipFill>
          <a:blip r:embed="rId2">
            <a:extLst>
              <a:ext uri="{28A0092B-C50C-407E-A947-70E740481C1C}">
                <a14:useLocalDpi xmlns:a14="http://schemas.microsoft.com/office/drawing/2010/main" val="0"/>
              </a:ext>
            </a:extLst>
          </a:blip>
          <a:srcRect l="30665" r="30665"/>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5" name="Rectangle 4">
            <a:extLst>
              <a:ext uri="{FF2B5EF4-FFF2-40B4-BE49-F238E27FC236}">
                <a16:creationId xmlns:a16="http://schemas.microsoft.com/office/drawing/2014/main" id="{E68781A9-59D0-8498-0FA0-811590B50859}"/>
              </a:ext>
            </a:extLst>
          </p:cNvPr>
          <p:cNvSpPr/>
          <p:nvPr/>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1" name="Text Placeholder 10">
            <a:extLst>
              <a:ext uri="{FF2B5EF4-FFF2-40B4-BE49-F238E27FC236}">
                <a16:creationId xmlns:a16="http://schemas.microsoft.com/office/drawing/2014/main" id="{6EA75B0E-9DCB-7440-84FF-84BCB55A7668}"/>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6" name="Content Placeholder 15">
            <a:extLst>
              <a:ext uri="{FF2B5EF4-FFF2-40B4-BE49-F238E27FC236}">
                <a16:creationId xmlns:a16="http://schemas.microsoft.com/office/drawing/2014/main" id="{2C4F54E8-E931-060A-B08D-AE094ADE67D5}"/>
              </a:ext>
            </a:extLst>
          </p:cNvPr>
          <p:cNvSpPr>
            <a:spLocks noGrp="1"/>
          </p:cNvSpPr>
          <p:nvPr>
            <p:ph sz="quarter" idx="11"/>
          </p:nvPr>
        </p:nvSpPr>
        <p:spPr>
          <a:xfrm>
            <a:off x="530454" y="2815774"/>
            <a:ext cx="7394344" cy="584061"/>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Tree>
    <p:extLst>
      <p:ext uri="{BB962C8B-B14F-4D97-AF65-F5344CB8AC3E}">
        <p14:creationId xmlns:p14="http://schemas.microsoft.com/office/powerpoint/2010/main" val="3371749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lide 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3188AE-D403-656A-3C15-77F82F1A1ACD}"/>
              </a:ext>
            </a:extLst>
          </p:cNvPr>
          <p:cNvPicPr>
            <a:picLocks noChangeAspect="1"/>
          </p:cNvPicPr>
          <p:nvPr userDrawn="1"/>
        </p:nvPicPr>
        <p:blipFill>
          <a:blip r:embed="rId2">
            <a:extLst>
              <a:ext uri="{28A0092B-C50C-407E-A947-70E740481C1C}">
                <a14:useLocalDpi xmlns:a14="http://schemas.microsoft.com/office/drawing/2010/main" val="0"/>
              </a:ext>
            </a:extLst>
          </a:blip>
          <a:srcRect l="30665" r="30665"/>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4" name="Content Placeholder 15">
            <a:extLst>
              <a:ext uri="{FF2B5EF4-FFF2-40B4-BE49-F238E27FC236}">
                <a16:creationId xmlns:a16="http://schemas.microsoft.com/office/drawing/2014/main" id="{B12F3BDF-66D3-99A6-531F-A66429C1FC23}"/>
              </a:ext>
            </a:extLst>
          </p:cNvPr>
          <p:cNvSpPr>
            <a:spLocks noGrp="1"/>
          </p:cNvSpPr>
          <p:nvPr>
            <p:ph sz="quarter" idx="11"/>
          </p:nvPr>
        </p:nvSpPr>
        <p:spPr>
          <a:xfrm>
            <a:off x="530454" y="2554519"/>
            <a:ext cx="7394344" cy="1136803"/>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10" name="Rectangle 9">
            <a:extLst>
              <a:ext uri="{FF2B5EF4-FFF2-40B4-BE49-F238E27FC236}">
                <a16:creationId xmlns:a16="http://schemas.microsoft.com/office/drawing/2014/main" id="{26650C9D-EAD4-4A29-9AFB-06C59B71CE34}"/>
              </a:ext>
            </a:extLst>
          </p:cNvPr>
          <p:cNvSpPr/>
          <p:nvPr userDrawn="1"/>
        </p:nvSpPr>
        <p:spPr>
          <a:xfrm>
            <a:off x="664283" y="389442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3853672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lide 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0A3848-73C4-B8DD-1E33-64662B2A97ED}"/>
              </a:ext>
            </a:extLst>
          </p:cNvPr>
          <p:cNvPicPr>
            <a:picLocks noChangeAspect="1"/>
          </p:cNvPicPr>
          <p:nvPr userDrawn="1"/>
        </p:nvPicPr>
        <p:blipFill>
          <a:blip r:embed="rId2">
            <a:extLst>
              <a:ext uri="{28A0092B-C50C-407E-A947-70E740481C1C}">
                <a14:useLocalDpi xmlns:a14="http://schemas.microsoft.com/office/drawing/2010/main" val="0"/>
              </a:ext>
            </a:extLst>
          </a:blip>
          <a:srcRect l="30665" r="30665"/>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14" name="Text Placeholder 10">
            <a:extLst>
              <a:ext uri="{FF2B5EF4-FFF2-40B4-BE49-F238E27FC236}">
                <a16:creationId xmlns:a16="http://schemas.microsoft.com/office/drawing/2014/main" id="{AA294916-916C-7FA5-B464-9B011A5EE5DA}"/>
              </a:ext>
            </a:extLst>
          </p:cNvPr>
          <p:cNvSpPr>
            <a:spLocks noGrp="1"/>
          </p:cNvSpPr>
          <p:nvPr>
            <p:ph type="body" sz="quarter" idx="11"/>
          </p:nvPr>
        </p:nvSpPr>
        <p:spPr>
          <a:xfrm>
            <a:off x="529851" y="2930714"/>
            <a:ext cx="7365917" cy="44484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800" b="1">
                <a:solidFill>
                  <a:schemeClr val="bg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Click to edit Master text</a:t>
            </a:r>
          </a:p>
          <a:p>
            <a:pPr lvl="0"/>
            <a:endParaRPr lang="en-GB"/>
          </a:p>
        </p:txBody>
      </p:sp>
      <p:sp>
        <p:nvSpPr>
          <p:cNvPr id="4" name="Rectangle 3">
            <a:extLst>
              <a:ext uri="{FF2B5EF4-FFF2-40B4-BE49-F238E27FC236}">
                <a16:creationId xmlns:a16="http://schemas.microsoft.com/office/drawing/2014/main" id="{3BDE86E5-4105-46BE-7FBF-3E82DD415B16}"/>
              </a:ext>
            </a:extLst>
          </p:cNvPr>
          <p:cNvSpPr/>
          <p:nvPr userDrawn="1"/>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4058995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_Title Slide">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D1881A9B-42CE-5917-F136-ACE864C10E8B}"/>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F20AB313-D176-64F3-A93E-22C1D30812B4}"/>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4FEBBC68-A5DF-7818-C7D3-7EF7269BFB0E}"/>
              </a:ext>
            </a:extLst>
          </p:cNvPr>
          <p:cNvSpPr>
            <a:spLocks noGrp="1"/>
          </p:cNvSpPr>
          <p:nvPr>
            <p:ph sz="quarter" idx="10"/>
          </p:nvPr>
        </p:nvSpPr>
        <p:spPr>
          <a:xfrm>
            <a:off x="231673" y="188458"/>
            <a:ext cx="10261600" cy="406626"/>
          </a:xfrm>
          <a:prstGeom prst="rect">
            <a:avLst/>
          </a:prstGeom>
        </p:spPr>
        <p:txBody>
          <a:bodyPr/>
          <a:lstStyle>
            <a:lvl1pPr marL="0" indent="0">
              <a:buNone/>
              <a:defRPr sz="24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14" name="Content Placeholder 13">
            <a:extLst>
              <a:ext uri="{FF2B5EF4-FFF2-40B4-BE49-F238E27FC236}">
                <a16:creationId xmlns:a16="http://schemas.microsoft.com/office/drawing/2014/main" id="{BE1791A6-1862-32B5-3607-27874E364AE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07386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_Title Slide (for 2 lines)">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53C234E5-F866-5554-7BDB-10858B54CD98}"/>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155560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ck_Title Slide">
    <p:bg>
      <p:bgPr>
        <a:solidFill>
          <a:schemeClr val="accent6">
            <a:lumMod val="10000"/>
          </a:schemeClr>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B0ACAEB-C55E-E7AC-1E07-97E0A50CE2BC}"/>
              </a:ext>
            </a:extLst>
          </p:cNvPr>
          <p:cNvCxnSpPr>
            <a:cxnSpLocks/>
          </p:cNvCxnSpPr>
          <p:nvPr userDrawn="1"/>
        </p:nvCxnSpPr>
        <p:spPr>
          <a:xfrm>
            <a:off x="328246" y="701172"/>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ipart&#10;&#10;Description automatically generated">
            <a:extLst>
              <a:ext uri="{FF2B5EF4-FFF2-40B4-BE49-F238E27FC236}">
                <a16:creationId xmlns:a16="http://schemas.microsoft.com/office/drawing/2014/main" id="{BEE3C352-128A-3587-4625-DFCBACB8F6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
        <p:nvSpPr>
          <p:cNvPr id="2" name="Content Placeholder 8">
            <a:extLst>
              <a:ext uri="{FF2B5EF4-FFF2-40B4-BE49-F238E27FC236}">
                <a16:creationId xmlns:a16="http://schemas.microsoft.com/office/drawing/2014/main" id="{16565034-E4CE-1C39-66E6-3564C89CE59C}"/>
              </a:ext>
            </a:extLst>
          </p:cNvPr>
          <p:cNvSpPr>
            <a:spLocks noGrp="1"/>
          </p:cNvSpPr>
          <p:nvPr>
            <p:ph sz="quarter" idx="10"/>
          </p:nvPr>
        </p:nvSpPr>
        <p:spPr>
          <a:xfrm>
            <a:off x="231673" y="188458"/>
            <a:ext cx="10261600" cy="406626"/>
          </a:xfrm>
          <a:prstGeom prst="rect">
            <a:avLst/>
          </a:prstGeom>
        </p:spPr>
        <p:txBody>
          <a:bodyPr/>
          <a:lstStyle>
            <a:lvl1pPr marL="0" indent="0">
              <a:buNone/>
              <a:defRPr sz="24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F7BA7D96-2395-F9FD-50C6-5361CEFAF83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896044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White_Title Slide (for 2 lines)">
    <p:bg>
      <p:bgPr>
        <a:solidFill>
          <a:schemeClr val="bg2">
            <a:lumMod val="10000"/>
          </a:schemeClr>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50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pic>
        <p:nvPicPr>
          <p:cNvPr id="6" name="Picture 5" descr="A picture containing text, clipart&#10;&#10;Description automatically generated">
            <a:extLst>
              <a:ext uri="{FF2B5EF4-FFF2-40B4-BE49-F238E27FC236}">
                <a16:creationId xmlns:a16="http://schemas.microsoft.com/office/drawing/2014/main" id="{C222FF3C-2C22-80E5-C3A2-B5C2B7D585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3906281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 Title-Whit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4A2C9E0-28F5-0AC4-7312-5CA6497BDA6D}"/>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853618A3-B975-078C-17EC-6295A7E2CE0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3591686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 Bottom Logo-Whit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F514BAF5-0A28-C669-0442-4079BA16DE4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425416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809635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 Title-Black">
    <p:bg>
      <p:bgPr>
        <a:solidFill>
          <a:schemeClr val="tx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560B4E-1648-1280-CEC2-456B72E4E67B}"/>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ipart&#10;&#10;Description automatically generated">
            <a:extLst>
              <a:ext uri="{FF2B5EF4-FFF2-40B4-BE49-F238E27FC236}">
                <a16:creationId xmlns:a16="http://schemas.microsoft.com/office/drawing/2014/main" id="{72F9BC67-888B-8266-71BA-AA648AFAAA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1311712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A Logo-Black">
    <p:bg>
      <p:bgPr>
        <a:solidFill>
          <a:schemeClr val="tx1"/>
        </a:solidFill>
        <a:effectLst/>
      </p:bgPr>
    </p:bg>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C451EBA-26C7-9DA9-EC3E-ED5FC2ADAB4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4215739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d 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395E70-112D-C9AF-84FB-4DD2E6EAD948}"/>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9" name="Picture 8" descr="A picture containing drawing&#10;&#10;Description automatically generated">
            <a:extLst>
              <a:ext uri="{FF2B5EF4-FFF2-40B4-BE49-F238E27FC236}">
                <a16:creationId xmlns:a16="http://schemas.microsoft.com/office/drawing/2014/main" id="{46E6B795-5DAA-6E19-5AC2-DB8C91B5C38E}"/>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3528875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 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898927-BDE5-C5D3-BE71-1ECD16106881}"/>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4045972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d A Background">
    <p:spTree>
      <p:nvGrpSpPr>
        <p:cNvPr id="1" name=""/>
        <p:cNvGrpSpPr/>
        <p:nvPr/>
      </p:nvGrpSpPr>
      <p:grpSpPr>
        <a:xfrm>
          <a:off x="0" y="0"/>
          <a:ext cx="0" cy="0"/>
          <a:chOff x="0" y="0"/>
          <a:chExt cx="0" cy="0"/>
        </a:xfrm>
      </p:grpSpPr>
      <p:pic>
        <p:nvPicPr>
          <p:cNvPr id="7" name="Picture 6" descr="A white letter a with a black background&#10;&#10;Description automatically generated">
            <a:extLst>
              <a:ext uri="{FF2B5EF4-FFF2-40B4-BE49-F238E27FC236}">
                <a16:creationId xmlns:a16="http://schemas.microsoft.com/office/drawing/2014/main" id="{A12884F7-8A04-31A5-156D-7253BA0C6726}"/>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8" name="Group 7">
            <a:extLst>
              <a:ext uri="{FF2B5EF4-FFF2-40B4-BE49-F238E27FC236}">
                <a16:creationId xmlns:a16="http://schemas.microsoft.com/office/drawing/2014/main" id="{D1769542-9F09-8749-D638-FA10BB7B531A}"/>
              </a:ext>
            </a:extLst>
          </p:cNvPr>
          <p:cNvGrpSpPr/>
          <p:nvPr userDrawn="1"/>
        </p:nvGrpSpPr>
        <p:grpSpPr>
          <a:xfrm>
            <a:off x="1083907" y="6062651"/>
            <a:ext cx="2668365" cy="226977"/>
            <a:chOff x="712794" y="6196131"/>
            <a:chExt cx="3390094" cy="288369"/>
          </a:xfrm>
        </p:grpSpPr>
        <p:pic>
          <p:nvPicPr>
            <p:cNvPr id="9" name="Graphic 8">
              <a:extLst>
                <a:ext uri="{FF2B5EF4-FFF2-40B4-BE49-F238E27FC236}">
                  <a16:creationId xmlns:a16="http://schemas.microsoft.com/office/drawing/2014/main" id="{FFA7BC50-99B1-6E8F-4B60-C12ADAED0E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10" name="Graphic 9">
              <a:extLst>
                <a:ext uri="{FF2B5EF4-FFF2-40B4-BE49-F238E27FC236}">
                  <a16:creationId xmlns:a16="http://schemas.microsoft.com/office/drawing/2014/main" id="{9559F7C1-1BDA-7CAE-4962-CA6181F37E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1" name="Rectangle 10">
            <a:extLst>
              <a:ext uri="{FF2B5EF4-FFF2-40B4-BE49-F238E27FC236}">
                <a16:creationId xmlns:a16="http://schemas.microsoft.com/office/drawing/2014/main" id="{125E3C0F-EB19-83CF-2770-03EE081F77DC}"/>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76196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ckHeader">
    <p:spTree>
      <p:nvGrpSpPr>
        <p:cNvPr id="1" name=""/>
        <p:cNvGrpSpPr/>
        <p:nvPr/>
      </p:nvGrpSpPr>
      <p:grpSpPr>
        <a:xfrm>
          <a:off x="0" y="0"/>
          <a:ext cx="0" cy="0"/>
          <a:chOff x="0" y="0"/>
          <a:chExt cx="0" cy="0"/>
        </a:xfrm>
      </p:grpSpPr>
      <p:sp>
        <p:nvSpPr>
          <p:cNvPr id="12" name="bg object 17">
            <a:extLst>
              <a:ext uri="{FF2B5EF4-FFF2-40B4-BE49-F238E27FC236}">
                <a16:creationId xmlns:a16="http://schemas.microsoft.com/office/drawing/2014/main" id="{F4EB5279-DC47-9BF7-6A7C-93B96AC86ED1}"/>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2004494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y A Backgroun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A0A6BC8-9E99-6E38-3090-86D20A362A0E}"/>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Tree>
    <p:extLst>
      <p:ext uri="{BB962C8B-B14F-4D97-AF65-F5344CB8AC3E}">
        <p14:creationId xmlns:p14="http://schemas.microsoft.com/office/powerpoint/2010/main" val="2362219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y Contact">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089F171C-4EC3-8F4E-92E9-8D30E47D0C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75891" y="6288776"/>
            <a:ext cx="269035" cy="432699"/>
          </a:xfrm>
          <a:prstGeom prst="rect">
            <a:avLst/>
          </a:prstGeom>
        </p:spPr>
      </p:pic>
      <p:sp>
        <p:nvSpPr>
          <p:cNvPr id="2" name="TextBox 1">
            <a:extLst>
              <a:ext uri="{FF2B5EF4-FFF2-40B4-BE49-F238E27FC236}">
                <a16:creationId xmlns:a16="http://schemas.microsoft.com/office/drawing/2014/main" id="{ABB5FBFB-8D0D-D354-9682-9807B1C2F40A}"/>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pic>
        <p:nvPicPr>
          <p:cNvPr id="3" name="Picture 2" descr="A picture containing logo&#10;&#10;Description automatically generated">
            <a:extLst>
              <a:ext uri="{FF2B5EF4-FFF2-40B4-BE49-F238E27FC236}">
                <a16:creationId xmlns:a16="http://schemas.microsoft.com/office/drawing/2014/main" id="{F025BBB4-6AAA-3DEC-FCB4-2F67A8F5CFB2}"/>
              </a:ext>
            </a:extLst>
          </p:cNvPr>
          <p:cNvPicPr>
            <a:picLocks noChangeAspect="1"/>
          </p:cNvPicPr>
          <p:nvPr userDrawn="1"/>
        </p:nvPicPr>
        <p:blipFill>
          <a:blip r:embed="rId3"/>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30704208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Black">
    <p:bg>
      <p:bgPr>
        <a:solidFill>
          <a:schemeClr val="tx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A6C6664-D097-5F70-0D59-BCD0C56938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82184" y="2889255"/>
            <a:ext cx="1427630" cy="345141"/>
          </a:xfrm>
          <a:prstGeom prst="rect">
            <a:avLst/>
          </a:prstGeom>
        </p:spPr>
      </p:pic>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endParaRPr>
          </a:p>
        </p:txBody>
      </p:sp>
      <p:sp>
        <p:nvSpPr>
          <p:cNvPr id="13" name="Rectangle 12">
            <a:hlinkClick r:id="rId3"/>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3"/>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33892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_WHITE ADAPT">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AE6B5283-282F-DC1F-9511-8D081556E414}"/>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99CABAB0-3815-6795-59F2-D2486BD31E3A}"/>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9621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_WHIT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543EF46-04E7-6AF6-2D75-CEA6CCDA3C5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39252800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80F28C-E115-A212-B101-AE4C9CA6032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42180" b="891"/>
          <a:stretch>
            <a:fillRect/>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1">
            <a:extLst>
              <a:ext uri="{FF2B5EF4-FFF2-40B4-BE49-F238E27FC236}">
                <a16:creationId xmlns:a16="http://schemas.microsoft.com/office/drawing/2014/main" id="{D2ACA6FF-B1D2-29C8-60BD-EBA9FEE960A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696570" y="5993998"/>
            <a:ext cx="3063418" cy="329695"/>
          </a:xfrm>
          <a:prstGeom prst="rect">
            <a:avLst/>
          </a:prstGeom>
        </p:spPr>
      </p:pic>
    </p:spTree>
    <p:extLst>
      <p:ext uri="{BB962C8B-B14F-4D97-AF65-F5344CB8AC3E}">
        <p14:creationId xmlns:p14="http://schemas.microsoft.com/office/powerpoint/2010/main" val="2686585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797722-E5AF-2503-A0D9-A5B8F9814E6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47107" r="14975"/>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p:nvPr userDrawn="1"/>
        </p:nvSpPr>
        <p:spPr>
          <a:xfrm>
            <a:off x="1" y="-5"/>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Graphic 8">
            <a:extLst>
              <a:ext uri="{FF2B5EF4-FFF2-40B4-BE49-F238E27FC236}">
                <a16:creationId xmlns:a16="http://schemas.microsoft.com/office/drawing/2014/main" id="{6537F206-9C95-3417-B911-55498DD6352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99601" y="5993993"/>
            <a:ext cx="3063418" cy="329695"/>
          </a:xfrm>
          <a:prstGeom prst="rect">
            <a:avLst/>
          </a:prstGeom>
        </p:spPr>
      </p:pic>
    </p:spTree>
    <p:extLst>
      <p:ext uri="{BB962C8B-B14F-4D97-AF65-F5344CB8AC3E}">
        <p14:creationId xmlns:p14="http://schemas.microsoft.com/office/powerpoint/2010/main" val="20165892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 Title-Whit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4A2C9E0-28F5-0AC4-7312-5CA6497BDA6D}"/>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853618A3-B975-078C-17EC-6295A7E2CE0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41572599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 Bottom Logo-Whit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F514BAF5-0A28-C669-0442-4079BA16DE4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11495563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38504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 Title-Black">
    <p:bg>
      <p:bgPr>
        <a:solidFill>
          <a:schemeClr val="tx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560B4E-1648-1280-CEC2-456B72E4E67B}"/>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ipart&#10;&#10;Description automatically generated">
            <a:extLst>
              <a:ext uri="{FF2B5EF4-FFF2-40B4-BE49-F238E27FC236}">
                <a16:creationId xmlns:a16="http://schemas.microsoft.com/office/drawing/2014/main" id="{72F9BC67-888B-8266-71BA-AA648AFAAA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21503310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A Logo-Black">
    <p:bg>
      <p:bgPr>
        <a:solidFill>
          <a:schemeClr val="tx1"/>
        </a:solidFill>
        <a:effectLst/>
      </p:bgPr>
    </p:bg>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C451EBA-26C7-9DA9-EC3E-ED5FC2ADAB4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7963050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d 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395E70-112D-C9AF-84FB-4DD2E6EAD948}"/>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9" name="Picture 8" descr="A picture containing drawing&#10;&#10;Description automatically generated">
            <a:extLst>
              <a:ext uri="{FF2B5EF4-FFF2-40B4-BE49-F238E27FC236}">
                <a16:creationId xmlns:a16="http://schemas.microsoft.com/office/drawing/2014/main" id="{46E6B795-5DAA-6E19-5AC2-DB8C91B5C38E}"/>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563622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d 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898927-BDE5-C5D3-BE71-1ECD16106881}"/>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30161317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d A Background">
    <p:spTree>
      <p:nvGrpSpPr>
        <p:cNvPr id="1" name=""/>
        <p:cNvGrpSpPr/>
        <p:nvPr/>
      </p:nvGrpSpPr>
      <p:grpSpPr>
        <a:xfrm>
          <a:off x="0" y="0"/>
          <a:ext cx="0" cy="0"/>
          <a:chOff x="0" y="0"/>
          <a:chExt cx="0" cy="0"/>
        </a:xfrm>
      </p:grpSpPr>
      <p:pic>
        <p:nvPicPr>
          <p:cNvPr id="7" name="Picture 6" descr="A white letter a with a black background&#10;&#10;Description automatically generated">
            <a:extLst>
              <a:ext uri="{FF2B5EF4-FFF2-40B4-BE49-F238E27FC236}">
                <a16:creationId xmlns:a16="http://schemas.microsoft.com/office/drawing/2014/main" id="{A12884F7-8A04-31A5-156D-7253BA0C6726}"/>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8" name="Group 7">
            <a:extLst>
              <a:ext uri="{FF2B5EF4-FFF2-40B4-BE49-F238E27FC236}">
                <a16:creationId xmlns:a16="http://schemas.microsoft.com/office/drawing/2014/main" id="{D1769542-9F09-8749-D638-FA10BB7B531A}"/>
              </a:ext>
            </a:extLst>
          </p:cNvPr>
          <p:cNvGrpSpPr/>
          <p:nvPr userDrawn="1"/>
        </p:nvGrpSpPr>
        <p:grpSpPr>
          <a:xfrm>
            <a:off x="1083907" y="6062651"/>
            <a:ext cx="2668365" cy="226977"/>
            <a:chOff x="712794" y="6196131"/>
            <a:chExt cx="3390094" cy="288369"/>
          </a:xfrm>
        </p:grpSpPr>
        <p:pic>
          <p:nvPicPr>
            <p:cNvPr id="9" name="Graphic 8">
              <a:extLst>
                <a:ext uri="{FF2B5EF4-FFF2-40B4-BE49-F238E27FC236}">
                  <a16:creationId xmlns:a16="http://schemas.microsoft.com/office/drawing/2014/main" id="{FFA7BC50-99B1-6E8F-4B60-C12ADAED0E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10" name="Graphic 9">
              <a:extLst>
                <a:ext uri="{FF2B5EF4-FFF2-40B4-BE49-F238E27FC236}">
                  <a16:creationId xmlns:a16="http://schemas.microsoft.com/office/drawing/2014/main" id="{9559F7C1-1BDA-7CAE-4962-CA6181F37E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1" name="Rectangle 10">
            <a:extLst>
              <a:ext uri="{FF2B5EF4-FFF2-40B4-BE49-F238E27FC236}">
                <a16:creationId xmlns:a16="http://schemas.microsoft.com/office/drawing/2014/main" id="{125E3C0F-EB19-83CF-2770-03EE081F77DC}"/>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6740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ckHeader">
    <p:spTree>
      <p:nvGrpSpPr>
        <p:cNvPr id="1" name=""/>
        <p:cNvGrpSpPr/>
        <p:nvPr/>
      </p:nvGrpSpPr>
      <p:grpSpPr>
        <a:xfrm>
          <a:off x="0" y="0"/>
          <a:ext cx="0" cy="0"/>
          <a:chOff x="0" y="0"/>
          <a:chExt cx="0" cy="0"/>
        </a:xfrm>
      </p:grpSpPr>
      <p:sp>
        <p:nvSpPr>
          <p:cNvPr id="12" name="bg object 17">
            <a:extLst>
              <a:ext uri="{FF2B5EF4-FFF2-40B4-BE49-F238E27FC236}">
                <a16:creationId xmlns:a16="http://schemas.microsoft.com/office/drawing/2014/main" id="{F4EB5279-DC47-9BF7-6A7C-93B96AC86ED1}"/>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7775915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ray A Backgroun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A0A6BC8-9E99-6E38-3090-86D20A362A0E}"/>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Tree>
    <p:extLst>
      <p:ext uri="{BB962C8B-B14F-4D97-AF65-F5344CB8AC3E}">
        <p14:creationId xmlns:p14="http://schemas.microsoft.com/office/powerpoint/2010/main" val="126404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ray Contact">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089F171C-4EC3-8F4E-92E9-8D30E47D0C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75891" y="6288776"/>
            <a:ext cx="269035" cy="432699"/>
          </a:xfrm>
          <a:prstGeom prst="rect">
            <a:avLst/>
          </a:prstGeom>
        </p:spPr>
      </p:pic>
      <p:sp>
        <p:nvSpPr>
          <p:cNvPr id="2" name="TextBox 1">
            <a:extLst>
              <a:ext uri="{FF2B5EF4-FFF2-40B4-BE49-F238E27FC236}">
                <a16:creationId xmlns:a16="http://schemas.microsoft.com/office/drawing/2014/main" id="{ABB5FBFB-8D0D-D354-9682-9807B1C2F40A}"/>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pic>
        <p:nvPicPr>
          <p:cNvPr id="3" name="Picture 2" descr="A picture containing logo&#10;&#10;Description automatically generated">
            <a:extLst>
              <a:ext uri="{FF2B5EF4-FFF2-40B4-BE49-F238E27FC236}">
                <a16:creationId xmlns:a16="http://schemas.microsoft.com/office/drawing/2014/main" id="{F025BBB4-6AAA-3DEC-FCB4-2F67A8F5CFB2}"/>
              </a:ext>
            </a:extLst>
          </p:cNvPr>
          <p:cNvPicPr>
            <a:picLocks noChangeAspect="1"/>
          </p:cNvPicPr>
          <p:nvPr userDrawn="1"/>
        </p:nvPicPr>
        <p:blipFill>
          <a:blip r:embed="rId3"/>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35401886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act-Black">
    <p:bg>
      <p:bgPr>
        <a:solidFill>
          <a:schemeClr val="tx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A6C6664-D097-5F70-0D59-BCD0C56938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82184" y="2889255"/>
            <a:ext cx="1427630" cy="345141"/>
          </a:xfrm>
          <a:prstGeom prst="rect">
            <a:avLst/>
          </a:prstGeom>
        </p:spPr>
      </p:pic>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endParaRPr>
          </a:p>
        </p:txBody>
      </p:sp>
      <p:sp>
        <p:nvSpPr>
          <p:cNvPr id="13" name="Rectangle 12">
            <a:hlinkClick r:id="rId3"/>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3"/>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89910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_WHITE ADAPT">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AE6B5283-282F-DC1F-9511-8D081556E414}"/>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99CABAB0-3815-6795-59F2-D2486BD31E3A}"/>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4478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White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458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theme" Target="../theme/theme2.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4667464"/>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8263411"/>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E060D809-485C-9039-7A79-5EE5D2BB4518}"/>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anose="020B0403020202020204" pitchFamily="34" charset="0"/>
              </a:defRPr>
            </a:lvl1pPr>
          </a:lstStyle>
          <a:p>
            <a:fld id="{382A61F1-CF47-C748-AB4B-CD3294508500}" type="slidenum">
              <a:rPr lang="en-US" smtClean="0"/>
              <a:pPr/>
              <a:t>‹#›</a:t>
            </a:fld>
            <a:endParaRPr lang="en-US"/>
          </a:p>
        </p:txBody>
      </p:sp>
    </p:spTree>
    <p:extLst>
      <p:ext uri="{BB962C8B-B14F-4D97-AF65-F5344CB8AC3E}">
        <p14:creationId xmlns:p14="http://schemas.microsoft.com/office/powerpoint/2010/main" val="2406041437"/>
      </p:ext>
    </p:extLst>
  </p:cSld>
  <p:clrMap bg1="lt1" tx1="dk1" bg2="lt2" tx2="dk2" accent1="accent1" accent2="accent2" accent3="accent3" accent4="accent4" accent5="accent5" accent6="accent6" hlink="hlink" folHlink="folHlink"/>
  <p:sldLayoutIdLst>
    <p:sldLayoutId id="2147483906"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6.xml"/><Relationship Id="rId1" Type="http://schemas.openxmlformats.org/officeDocument/2006/relationships/slideLayout" Target="../slideLayouts/slideLayout32.xml"/><Relationship Id="rId5" Type="http://schemas.openxmlformats.org/officeDocument/2006/relationships/slide" Target="slide5.xml"/><Relationship Id="rId4" Type="http://schemas.openxmlformats.org/officeDocument/2006/relationships/slide" Target="slide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40.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hyperlink" Target="https://research.adapt.com.au/filter-types/market-trend-reports" TargetMode="External"/><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hyperlink" Target="mailto:success@adapt.com.au" TargetMode="External"/><Relationship Id="rId16" Type="http://schemas.openxmlformats.org/officeDocument/2006/relationships/image" Target="../media/image41.png"/><Relationship Id="rId1" Type="http://schemas.openxmlformats.org/officeDocument/2006/relationships/slideLayout" Target="../slideLayouts/slideLayout35.xml"/><Relationship Id="rId6" Type="http://schemas.openxmlformats.org/officeDocument/2006/relationships/hyperlink" Target="https://research.adapt.com.au/filter-types/expert-presentations/" TargetMode="External"/><Relationship Id="rId11" Type="http://schemas.openxmlformats.org/officeDocument/2006/relationships/image" Target="../media/image36.png"/><Relationship Id="rId5" Type="http://schemas.openxmlformats.org/officeDocument/2006/relationships/hyperlink" Target="https://research.adapt.com.au/data-insights/" TargetMode="External"/><Relationship Id="rId15" Type="http://schemas.openxmlformats.org/officeDocument/2006/relationships/image" Target="../media/image40.png"/><Relationship Id="rId10" Type="http://schemas.openxmlformats.org/officeDocument/2006/relationships/image" Target="../media/image35.png"/><Relationship Id="rId19" Type="http://schemas.openxmlformats.org/officeDocument/2006/relationships/image" Target="../media/image44.png"/><Relationship Id="rId4" Type="http://schemas.openxmlformats.org/officeDocument/2006/relationships/hyperlink" Target="https://research.adapt.com.au/filter-types/community-interviews" TargetMode="External"/><Relationship Id="rId9" Type="http://schemas.openxmlformats.org/officeDocument/2006/relationships/image" Target="../media/image34.png"/><Relationship Id="rId14" Type="http://schemas.openxmlformats.org/officeDocument/2006/relationships/image" Target="../media/image3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A351B1-A509-09D6-306B-032903F73EC6}"/>
              </a:ext>
            </a:extLst>
          </p:cNvPr>
          <p:cNvSpPr>
            <a:spLocks noGrp="1"/>
          </p:cNvSpPr>
          <p:nvPr>
            <p:ph type="body" sz="quarter" idx="10"/>
          </p:nvPr>
        </p:nvSpPr>
        <p:spPr/>
        <p:txBody>
          <a:bodyPr/>
          <a:lstStyle/>
          <a:p>
            <a:pPr>
              <a:defRPr/>
            </a:pPr>
            <a:r>
              <a:rPr lang="en-AU">
                <a:latin typeface="Helvetica"/>
                <a:cs typeface="Helvetica"/>
              </a:rPr>
              <a:t>Financial Services Industry (FSI):</a:t>
            </a:r>
          </a:p>
          <a:p>
            <a:pPr>
              <a:defRPr/>
            </a:pPr>
            <a:r>
              <a:rPr lang="en-AU">
                <a:latin typeface="Helvetica"/>
                <a:cs typeface="Helvetica"/>
              </a:rPr>
              <a:t>AI Insights</a:t>
            </a:r>
          </a:p>
        </p:txBody>
      </p:sp>
    </p:spTree>
    <p:extLst>
      <p:ext uri="{BB962C8B-B14F-4D97-AF65-F5344CB8AC3E}">
        <p14:creationId xmlns:p14="http://schemas.microsoft.com/office/powerpoint/2010/main" val="1932939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95805" y="1308295"/>
            <a:ext cx="3710724" cy="468634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5000"/>
              </a:lnSpc>
              <a:spcBef>
                <a:spcPts val="0"/>
              </a:spcBef>
              <a:spcAft>
                <a:spcPts val="120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a:ea typeface="+mn-ea"/>
                <a:cs typeface="Helvetica"/>
              </a:rPr>
              <a:t>This document outlines insights from CIOs, CDAOs, government execs and CDOs in</a:t>
            </a:r>
            <a:r>
              <a:rPr kumimoji="0" lang="en-AU" sz="1200" b="1" i="0" u="none" strike="noStrike" kern="1200" cap="none" spc="0" normalizeH="0" baseline="0" noProof="0">
                <a:ln>
                  <a:noFill/>
                </a:ln>
                <a:solidFill>
                  <a:prstClr val="black"/>
                </a:solidFill>
                <a:effectLst/>
                <a:uLnTx/>
                <a:uFillTx/>
                <a:latin typeface="Helvetica"/>
                <a:ea typeface="+mn-ea"/>
                <a:cs typeface="Helvetica"/>
              </a:rPr>
              <a:t> the financ</a:t>
            </a:r>
            <a:r>
              <a:rPr lang="en-AU" sz="1200" b="1" noProof="0">
                <a:solidFill>
                  <a:prstClr val="black"/>
                </a:solidFill>
                <a:latin typeface="Helvetica"/>
                <a:cs typeface="Helvetica"/>
              </a:rPr>
              <a:t>ial services industry (FSI)</a:t>
            </a:r>
            <a:r>
              <a:rPr kumimoji="0" lang="en-AU" sz="1200" b="1" i="0" u="none" strike="noStrike" kern="1200" cap="none" spc="0" normalizeH="0" baseline="0" noProof="0">
                <a:ln>
                  <a:noFill/>
                </a:ln>
                <a:solidFill>
                  <a:prstClr val="black"/>
                </a:solidFill>
                <a:effectLst/>
                <a:uLnTx/>
                <a:uFillTx/>
                <a:latin typeface="Helvetica"/>
                <a:ea typeface="+mn-ea"/>
                <a:cs typeface="Helvetica"/>
              </a:rPr>
              <a:t>.</a:t>
            </a:r>
            <a:endParaRPr lang="en-AU" sz="1200" b="1" noProof="0">
              <a:solidFill>
                <a:prstClr val="black"/>
              </a:solidFill>
              <a:latin typeface="Helvetica"/>
              <a:cs typeface="Helvetica"/>
            </a:endParaRP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lang="en-AU" sz="1200" noProof="0">
                <a:solidFill>
                  <a:prstClr val="black"/>
                </a:solidFill>
                <a:latin typeface="Helvetica"/>
                <a:cs typeface="Helvetica"/>
              </a:rPr>
              <a:t>Organisations</a:t>
            </a:r>
            <a:r>
              <a:rPr kumimoji="0" lang="en-AU" sz="1200" b="0" i="0" u="none" strike="noStrike" kern="1200" cap="none" spc="0" normalizeH="0" baseline="0" noProof="0">
                <a:ln>
                  <a:noFill/>
                </a:ln>
                <a:solidFill>
                  <a:prstClr val="black"/>
                </a:solidFill>
                <a:effectLst/>
                <a:uLnTx/>
                <a:uFillTx/>
                <a:latin typeface="Helvetica"/>
                <a:ea typeface="+mn-ea"/>
                <a:cs typeface="Helvetica"/>
              </a:rPr>
              <a:t> in the ADAPT sample </a:t>
            </a:r>
            <a:r>
              <a:rPr lang="en-AU" sz="1200" noProof="0">
                <a:solidFill>
                  <a:prstClr val="black"/>
                </a:solidFill>
                <a:latin typeface="Helvetica"/>
                <a:cs typeface="Helvetica"/>
              </a:rPr>
              <a:t>include:</a:t>
            </a:r>
            <a:endParaRPr lang="en-AU" sz="1200" b="0" i="0" u="none" strike="noStrike" kern="1200" cap="none" spc="0" normalizeH="0" baseline="0" noProof="0">
              <a:ln>
                <a:noFill/>
              </a:ln>
              <a:solidFill>
                <a:prstClr val="black"/>
              </a:solidFill>
              <a:effectLst/>
              <a:uLnTx/>
              <a:uFillTx/>
              <a:latin typeface="Helvetica"/>
              <a:cs typeface="Helvetica"/>
            </a:endParaRPr>
          </a:p>
          <a:p>
            <a:pPr marL="355600" marR="0" lvl="0" indent="-17272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lang="en-AU" sz="1200">
                <a:solidFill>
                  <a:prstClr val="black"/>
                </a:solidFill>
                <a:latin typeface="Helvetica"/>
                <a:cs typeface="Helvetica"/>
              </a:rPr>
              <a:t>banks</a:t>
            </a:r>
            <a:endParaRPr lang="en-AU" sz="1200" b="0" i="0" u="none" strike="noStrike" kern="1200" cap="none" spc="0" normalizeH="0" baseline="0" noProof="0">
              <a:ln>
                <a:noFill/>
              </a:ln>
              <a:solidFill>
                <a:prstClr val="black"/>
              </a:solidFill>
              <a:effectLst/>
              <a:uLnTx/>
              <a:uFillTx/>
              <a:latin typeface="Helvetica"/>
              <a:cs typeface="Helvetica"/>
            </a:endParaRPr>
          </a:p>
          <a:p>
            <a:pPr marL="355600" indent="-172720">
              <a:lnSpc>
                <a:spcPct val="125000"/>
              </a:lnSpc>
              <a:spcAft>
                <a:spcPts val="600"/>
              </a:spcAft>
              <a:buClr>
                <a:srgbClr val="E7534F"/>
              </a:buClr>
              <a:buFont typeface="Arial" panose="020B0604020202020204" pitchFamily="34" charset="0"/>
              <a:buChar char="•"/>
              <a:defRPr/>
            </a:pPr>
            <a:r>
              <a:rPr lang="en-AU" sz="1200">
                <a:solidFill>
                  <a:prstClr val="black"/>
                </a:solidFill>
                <a:latin typeface="Helvetica"/>
                <a:cs typeface="Helvetica"/>
              </a:rPr>
              <a:t>insurers</a:t>
            </a:r>
          </a:p>
          <a:p>
            <a:pPr marL="355600" marR="0" lvl="0" indent="-17272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lang="en-AU" sz="1200">
                <a:solidFill>
                  <a:prstClr val="black"/>
                </a:solidFill>
                <a:latin typeface="Helvetica"/>
                <a:cs typeface="Helvetica"/>
              </a:rPr>
              <a:t>superannuation</a:t>
            </a:r>
            <a:r>
              <a:rPr kumimoji="0" lang="en-AU" sz="1200" b="0" i="0" u="none" strike="noStrike" kern="1200" cap="none" spc="0" normalizeH="0" baseline="0" noProof="0">
                <a:ln>
                  <a:noFill/>
                </a:ln>
                <a:solidFill>
                  <a:prstClr val="black"/>
                </a:solidFill>
                <a:effectLst/>
                <a:uLnTx/>
                <a:uFillTx/>
                <a:latin typeface="Helvetica"/>
                <a:ea typeface="+mn-ea"/>
                <a:cs typeface="Helvetica"/>
              </a:rPr>
              <a:t> and investment firms</a:t>
            </a:r>
            <a:endParaRPr lang="en-AU" sz="1200" b="0" i="0" u="none" strike="noStrike" kern="1200" cap="none" spc="0" normalizeH="0" baseline="0" noProof="0">
              <a:ln>
                <a:noFill/>
              </a:ln>
              <a:solidFill>
                <a:prstClr val="black"/>
              </a:solidFill>
              <a:effectLst/>
              <a:uLnTx/>
              <a:uFillTx/>
              <a:latin typeface="Helvetica"/>
              <a:cs typeface="Helvetica"/>
            </a:endParaRPr>
          </a:p>
          <a:p>
            <a:pPr marL="355600" marR="0" lvl="0" indent="-17272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lang="en-AU" sz="1200">
                <a:solidFill>
                  <a:prstClr val="black"/>
                </a:solidFill>
                <a:latin typeface="Helvetica"/>
                <a:cs typeface="Helvetica"/>
              </a:rPr>
              <a:t>trading</a:t>
            </a:r>
            <a:r>
              <a:rPr kumimoji="0" lang="en-AU" sz="1200" b="0" i="0" u="none" strike="noStrike" kern="1200" cap="none" spc="0" normalizeH="0" baseline="0" noProof="0">
                <a:ln>
                  <a:noFill/>
                </a:ln>
                <a:solidFill>
                  <a:prstClr val="black"/>
                </a:solidFill>
                <a:effectLst/>
                <a:uLnTx/>
                <a:uFillTx/>
                <a:latin typeface="Helvetica"/>
                <a:ea typeface="+mn-ea"/>
                <a:cs typeface="Helvetica"/>
              </a:rPr>
              <a:t> platforms (including stock exchanges)</a:t>
            </a:r>
            <a:endParaRPr lang="en-AU" sz="1200" b="0" i="0" u="none" strike="noStrike" kern="1200" cap="none" spc="0" normalizeH="0" baseline="0" noProof="0">
              <a:ln>
                <a:noFill/>
              </a:ln>
              <a:solidFill>
                <a:prstClr val="black"/>
              </a:solidFill>
              <a:effectLst/>
              <a:uLnTx/>
              <a:uFillTx/>
              <a:latin typeface="Helvetica"/>
              <a:cs typeface="Helvetica"/>
            </a:endParaRPr>
          </a:p>
          <a:p>
            <a:pPr marL="355600" marR="0" lvl="0" indent="-172720"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r>
              <a:rPr lang="en-AU" sz="1200">
                <a:solidFill>
                  <a:prstClr val="black"/>
                </a:solidFill>
                <a:latin typeface="Helvetica"/>
                <a:cs typeface="Helvetica"/>
              </a:rPr>
              <a:t>fintech</a:t>
            </a:r>
            <a:r>
              <a:rPr kumimoji="0" lang="en-AU" sz="1200" b="0" i="0" u="none" strike="noStrike" kern="1200" cap="none" spc="0" normalizeH="0" baseline="0" noProof="0">
                <a:ln>
                  <a:noFill/>
                </a:ln>
                <a:solidFill>
                  <a:prstClr val="black"/>
                </a:solidFill>
                <a:effectLst/>
                <a:uLnTx/>
                <a:uFillTx/>
                <a:latin typeface="Helvetica"/>
                <a:ea typeface="+mn-ea"/>
                <a:cs typeface="Helvetica"/>
              </a:rPr>
              <a:t> companies (e.g., payment providers</a:t>
            </a:r>
            <a:r>
              <a:rPr lang="en-AU" sz="1200">
                <a:solidFill>
                  <a:prstClr val="black"/>
                </a:solidFill>
                <a:latin typeface="Helvetica"/>
                <a:cs typeface="Helvetica"/>
              </a:rPr>
              <a:t>)</a:t>
            </a:r>
            <a:endParaRPr lang="en-AU" sz="1200" noProof="0">
              <a:solidFill>
                <a:prstClr val="black"/>
              </a:solidFill>
              <a:latin typeface="Helvetica"/>
              <a:cs typeface="Helvetica"/>
            </a:endParaRPr>
          </a:p>
          <a:p>
            <a:pPr marL="171450" marR="0" lvl="0" indent="-171450"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endParaRPr lang="en-AU" sz="1200" b="0" i="0" u="none" strike="noStrike" kern="1200" cap="none" spc="0" normalizeH="0" baseline="0" noProof="0">
              <a:ln>
                <a:noFill/>
              </a:ln>
              <a:solidFill>
                <a:prstClr val="black"/>
              </a:solidFill>
              <a:effectLst/>
              <a:uLnTx/>
              <a:uFillTx/>
              <a:latin typeface="Helvetica"/>
              <a:cs typeface="Helvetica"/>
            </a:endParaRP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AU" sz="1200" b="0" i="0" u="none" strike="noStrike" kern="1200" cap="none" spc="0" normalizeH="0" baseline="0" noProof="0">
                <a:ln>
                  <a:noFill/>
                </a:ln>
                <a:solidFill>
                  <a:prstClr val="black"/>
                </a:solidFill>
                <a:effectLst/>
                <a:uLnTx/>
                <a:uFillTx/>
                <a:latin typeface="Helvetica"/>
                <a:ea typeface="+mn-ea"/>
                <a:cs typeface="Helvetica"/>
              </a:rPr>
              <a:t>The statistics shown in this report cover:</a:t>
            </a:r>
            <a:endParaRPr lang="en-AU" sz="1200" b="0" i="0" u="none" strike="noStrike" kern="1200" cap="none" spc="0" normalizeH="0" baseline="0" noProof="0">
              <a:ln>
                <a:noFill/>
              </a:ln>
              <a:solidFill>
                <a:prstClr val="black"/>
              </a:solidFill>
              <a:effectLst/>
              <a:uLnTx/>
              <a:uFillTx/>
              <a:latin typeface="Helvetica"/>
              <a:cs typeface="Helvetica"/>
            </a:endParaRPr>
          </a:p>
          <a:p>
            <a:pPr marL="171450" lvl="0" indent="-171450">
              <a:lnSpc>
                <a:spcPct val="125000"/>
              </a:lnSpc>
              <a:spcAft>
                <a:spcPts val="600"/>
              </a:spcAft>
              <a:buClr>
                <a:srgbClr val="E7534F"/>
              </a:buClr>
              <a:buFont typeface="Arial" panose="020B0604020202020204" pitchFamily="34" charset="0"/>
              <a:buChar char="•"/>
              <a:defRPr/>
            </a:pPr>
            <a:r>
              <a:rPr lang="en-AU" sz="1200" noProof="0">
                <a:solidFill>
                  <a:prstClr val="black"/>
                </a:solidFill>
                <a:latin typeface="Helvetica"/>
                <a:cs typeface="Helvetica"/>
              </a:rPr>
              <a:t>AI governance and oversight</a:t>
            </a:r>
          </a:p>
          <a:p>
            <a:pPr marL="171450" lvl="0" indent="-171450">
              <a:lnSpc>
                <a:spcPct val="125000"/>
              </a:lnSpc>
              <a:buClr>
                <a:srgbClr val="E7534F"/>
              </a:buClr>
              <a:buFont typeface="Arial" panose="020B0604020202020204" pitchFamily="34" charset="0"/>
              <a:buChar char="•"/>
              <a:defRPr/>
            </a:pPr>
            <a:r>
              <a:rPr lang="en-AU" sz="1200">
                <a:solidFill>
                  <a:prstClr val="black"/>
                </a:solidFill>
                <a:latin typeface="Helvetica"/>
                <a:cs typeface="Helvetica"/>
              </a:rPr>
              <a:t>workforce</a:t>
            </a:r>
            <a:r>
              <a:rPr lang="en-AU" sz="1200" noProof="0">
                <a:solidFill>
                  <a:prstClr val="black"/>
                </a:solidFill>
                <a:latin typeface="Helvetica"/>
                <a:cs typeface="Helvetica"/>
              </a:rPr>
              <a:t> readiness and investment strategy</a:t>
            </a:r>
          </a:p>
          <a:p>
            <a:pPr marL="171450" lvl="0" indent="-171450">
              <a:lnSpc>
                <a:spcPct val="125000"/>
              </a:lnSpc>
              <a:buClr>
                <a:srgbClr val="E7534F"/>
              </a:buClr>
              <a:buFont typeface="Arial" panose="020B0604020202020204" pitchFamily="34" charset="0"/>
              <a:buChar char="•"/>
              <a:defRPr/>
            </a:pPr>
            <a:r>
              <a:rPr lang="en-AU" sz="1200">
                <a:solidFill>
                  <a:prstClr val="black"/>
                </a:solidFill>
                <a:latin typeface="Helvetica"/>
                <a:cs typeface="Helvetica"/>
              </a:rPr>
              <a:t>use cases maturity and ROI.</a:t>
            </a:r>
            <a:endParaRPr lang="en-AU" sz="1200" noProof="0">
              <a:solidFill>
                <a:prstClr val="black"/>
              </a:solidFill>
              <a:latin typeface="Helvetica"/>
              <a:cs typeface="Helvetica"/>
            </a:endParaRPr>
          </a:p>
          <a:p>
            <a:pPr marL="171450" lvl="0" indent="-171450">
              <a:lnSpc>
                <a:spcPct val="125000"/>
              </a:lnSpc>
              <a:buClr>
                <a:srgbClr val="E7534F"/>
              </a:buClr>
              <a:buFont typeface="Arial" panose="020B0604020202020204" pitchFamily="34" charset="0"/>
              <a:buChar char="•"/>
              <a:defRPr/>
            </a:pPr>
            <a:endParaRPr lang="en-AU" sz="1200" noProof="0">
              <a:solidFill>
                <a:prstClr val="black"/>
              </a:solidFill>
              <a:latin typeface="Helvetica"/>
              <a:cs typeface="Helvetica"/>
            </a:endParaRPr>
          </a:p>
          <a:p>
            <a:pPr lvl="0">
              <a:lnSpc>
                <a:spcPct val="125000"/>
              </a:lnSpc>
              <a:spcAft>
                <a:spcPts val="600"/>
              </a:spcAft>
              <a:buClr>
                <a:srgbClr val="E7534F"/>
              </a:buClr>
              <a:defRPr/>
            </a:pPr>
            <a:r>
              <a:rPr lang="en-AU" sz="1200" noProof="0">
                <a:solidFill>
                  <a:prstClr val="black"/>
                </a:solidFill>
                <a:latin typeface="Helvetica"/>
                <a:cs typeface="Helvetica"/>
              </a:rPr>
              <a:t>Surveys were received in February, April, May and June 2026</a:t>
            </a:r>
          </a:p>
        </p:txBody>
      </p:sp>
      <p:sp>
        <p:nvSpPr>
          <p:cNvPr id="3" name="Rectangle 2">
            <a:extLst>
              <a:ext uri="{FF2B5EF4-FFF2-40B4-BE49-F238E27FC236}">
                <a16:creationId xmlns:a16="http://schemas.microsoft.com/office/drawing/2014/main" id="{FCDB4BEB-E898-C416-1F0D-8AA44DED8E6F}"/>
              </a:ext>
            </a:extLst>
          </p:cNvPr>
          <p:cNvSpPr/>
          <p:nvPr/>
        </p:nvSpPr>
        <p:spPr>
          <a:xfrm>
            <a:off x="572829" y="846630"/>
            <a:ext cx="3597823"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Document description</a:t>
            </a:r>
          </a:p>
        </p:txBody>
      </p:sp>
      <p:sp>
        <p:nvSpPr>
          <p:cNvPr id="6" name="Rectangle 5">
            <a:extLst>
              <a:ext uri="{FF2B5EF4-FFF2-40B4-BE49-F238E27FC236}">
                <a16:creationId xmlns:a16="http://schemas.microsoft.com/office/drawing/2014/main" id="{24C42335-3FD8-4EDA-2E5C-1E6001BA24EF}"/>
              </a:ext>
            </a:extLst>
          </p:cNvPr>
          <p:cNvSpPr/>
          <p:nvPr/>
        </p:nvSpPr>
        <p:spPr>
          <a:xfrm>
            <a:off x="572829" y="628304"/>
            <a:ext cx="3613591"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AI </a:t>
            </a:r>
            <a:r>
              <a:rPr lang="en-AU" sz="1400" b="1" noProof="0">
                <a:solidFill>
                  <a:srgbClr val="E7534F"/>
                </a:solidFill>
                <a:latin typeface="Helvetica"/>
                <a:cs typeface="Helvetica"/>
              </a:rPr>
              <a:t>insights</a:t>
            </a:r>
            <a:r>
              <a:rPr kumimoji="0" lang="en-AU" sz="1400" b="1" i="0" u="none" strike="noStrike" kern="1200" cap="none" spc="0" normalizeH="0" baseline="0" noProof="0">
                <a:ln>
                  <a:noFill/>
                </a:ln>
                <a:solidFill>
                  <a:srgbClr val="E7534F"/>
                </a:solidFill>
                <a:effectLst/>
                <a:uLnTx/>
                <a:uFillTx/>
                <a:latin typeface="Helvetica"/>
                <a:ea typeface="+mn-ea"/>
                <a:cs typeface="Helvetica"/>
              </a:rPr>
              <a:t>: Financial Services</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630185"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994482" y="274867"/>
            <a:ext cx="6840000" cy="62252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5000"/>
              </a:lnSpc>
              <a:spcAft>
                <a:spcPts val="600"/>
              </a:spcAft>
              <a:buClr>
                <a:srgbClr val="E7534F"/>
              </a:buClr>
              <a:defRPr/>
            </a:pPr>
            <a:r>
              <a:rPr lang="en-AU" sz="1200" b="1" noProof="0">
                <a:solidFill>
                  <a:prstClr val="black"/>
                </a:solidFill>
                <a:latin typeface="Helvetica"/>
                <a:cs typeface="Helvetica"/>
              </a:rPr>
              <a:t>AI governance and oversight</a:t>
            </a:r>
          </a:p>
          <a:p>
            <a:pPr>
              <a:lnSpc>
                <a:spcPct val="125000"/>
              </a:lnSpc>
              <a:spcAft>
                <a:spcPts val="600"/>
              </a:spcAft>
              <a:buClr>
                <a:srgbClr val="E7534F"/>
              </a:buClr>
              <a:defRPr/>
            </a:pPr>
            <a:r>
              <a:rPr lang="en-AU" sz="1200" noProof="0">
                <a:solidFill>
                  <a:prstClr val="black"/>
                </a:solidFill>
                <a:latin typeface="Helvetica"/>
                <a:cs typeface="Helvetica"/>
              </a:rPr>
              <a:t>ADAPT’s CIO (Feb 2026)</a:t>
            </a:r>
            <a:r>
              <a:rPr lang="en-AU" sz="1200">
                <a:solidFill>
                  <a:prstClr val="black"/>
                </a:solidFill>
                <a:latin typeface="Helvetica"/>
                <a:cs typeface="Helvetica"/>
              </a:rPr>
              <a:t> and Data and AI</a:t>
            </a:r>
            <a:r>
              <a:rPr lang="en-AU" sz="1200" noProof="0">
                <a:solidFill>
                  <a:prstClr val="black"/>
                </a:solidFill>
                <a:latin typeface="Helvetica"/>
                <a:cs typeface="Helvetica"/>
              </a:rPr>
              <a:t> (</a:t>
            </a:r>
            <a:r>
              <a:rPr lang="en-AU" sz="1200">
                <a:solidFill>
                  <a:prstClr val="black"/>
                </a:solidFill>
                <a:latin typeface="Helvetica"/>
                <a:cs typeface="Helvetica"/>
              </a:rPr>
              <a:t>Apr 2026</a:t>
            </a:r>
            <a:r>
              <a:rPr lang="en-AU" sz="1200" noProof="0">
                <a:solidFill>
                  <a:prstClr val="black"/>
                </a:solidFill>
                <a:latin typeface="Helvetica"/>
                <a:cs typeface="Helvetica"/>
              </a:rPr>
              <a:t>)</a:t>
            </a:r>
            <a:r>
              <a:rPr lang="en-AU" sz="1200">
                <a:solidFill>
                  <a:prstClr val="black"/>
                </a:solidFill>
                <a:latin typeface="Helvetica"/>
                <a:cs typeface="Helvetica"/>
              </a:rPr>
              <a:t> Edge surveys</a:t>
            </a:r>
            <a:r>
              <a:rPr lang="en-AU" sz="1200" noProof="0">
                <a:solidFill>
                  <a:prstClr val="black"/>
                </a:solidFill>
                <a:latin typeface="Helvetica"/>
                <a:cs typeface="Helvetica"/>
              </a:rPr>
              <a:t>, ask the following questions:</a:t>
            </a:r>
          </a:p>
          <a:p>
            <a:pPr marL="17145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Who in your </a:t>
            </a:r>
            <a:r>
              <a:rPr lang="en-US" sz="1200" noProof="0" err="1">
                <a:solidFill>
                  <a:prstClr val="black"/>
                </a:solidFill>
                <a:latin typeface="Helvetica"/>
                <a:cs typeface="Helvetica"/>
              </a:rPr>
              <a:t>organisation</a:t>
            </a:r>
            <a:r>
              <a:rPr lang="en-US" sz="1200" noProof="0">
                <a:solidFill>
                  <a:prstClr val="black"/>
                </a:solidFill>
                <a:latin typeface="Helvetica"/>
                <a:cs typeface="Helvetica"/>
              </a:rPr>
              <a:t> leads AI governance</a:t>
            </a:r>
            <a:r>
              <a:rPr lang="en-US" sz="1200">
                <a:solidFill>
                  <a:prstClr val="black"/>
                </a:solidFill>
                <a:latin typeface="Helvetica"/>
                <a:cs typeface="Helvetica"/>
              </a:rPr>
              <a:t>?</a:t>
            </a:r>
            <a:endParaRPr lang="en-US" sz="1200" noProof="0">
              <a:solidFill>
                <a:prstClr val="black"/>
              </a:solidFill>
              <a:latin typeface="Helvetica"/>
              <a:cs typeface="Helvetica"/>
            </a:endParaRPr>
          </a:p>
          <a:p>
            <a:pPr marL="17145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Who in your </a:t>
            </a:r>
            <a:r>
              <a:rPr lang="en-US" sz="1200" noProof="0" err="1">
                <a:solidFill>
                  <a:prstClr val="black"/>
                </a:solidFill>
                <a:latin typeface="Helvetica"/>
                <a:cs typeface="Helvetica"/>
              </a:rPr>
              <a:t>organisation</a:t>
            </a:r>
            <a:r>
              <a:rPr lang="en-US" sz="1200" noProof="0">
                <a:solidFill>
                  <a:prstClr val="black"/>
                </a:solidFill>
                <a:latin typeface="Helvetica"/>
                <a:cs typeface="Helvetica"/>
              </a:rPr>
              <a:t> should lead AI governance</a:t>
            </a:r>
            <a:r>
              <a:rPr lang="en-US" sz="1200">
                <a:solidFill>
                  <a:prstClr val="black"/>
                </a:solidFill>
                <a:latin typeface="Helvetica"/>
                <a:cs typeface="Helvetica"/>
              </a:rPr>
              <a:t>?</a:t>
            </a:r>
            <a:endParaRPr lang="en-AU" sz="1200" noProof="0">
              <a:solidFill>
                <a:prstClr val="black"/>
              </a:solidFill>
              <a:latin typeface="Helvetica"/>
              <a:cs typeface="Helvetica"/>
            </a:endParaRPr>
          </a:p>
          <a:p>
            <a:pPr marL="171450" lvl="1" indent="-171450">
              <a:lnSpc>
                <a:spcPct val="125000"/>
              </a:lnSpc>
              <a:spcAft>
                <a:spcPts val="600"/>
              </a:spcAft>
              <a:buClr>
                <a:srgbClr val="E7534F"/>
              </a:buClr>
              <a:buFont typeface="Arial" panose="020B0604020202020204" pitchFamily="34" charset="0"/>
              <a:buChar char="•"/>
              <a:defRPr/>
            </a:pPr>
            <a:r>
              <a:rPr lang="en-US" sz="1200">
                <a:solidFill>
                  <a:prstClr val="black"/>
                </a:solidFill>
                <a:latin typeface="Helvetica"/>
                <a:cs typeface="Helvetica"/>
              </a:rPr>
              <a:t>Who do you believe will manage the agentic workforce in your </a:t>
            </a:r>
            <a:r>
              <a:rPr lang="en-US" sz="1200" err="1">
                <a:solidFill>
                  <a:prstClr val="black"/>
                </a:solidFill>
                <a:latin typeface="Helvetica"/>
                <a:cs typeface="Helvetica"/>
              </a:rPr>
              <a:t>organisation</a:t>
            </a:r>
            <a:r>
              <a:rPr lang="en-US" sz="1200">
                <a:solidFill>
                  <a:prstClr val="black"/>
                </a:solidFill>
                <a:latin typeface="Helvetica"/>
                <a:cs typeface="Helvetica"/>
              </a:rPr>
              <a:t> in the future?”</a:t>
            </a:r>
            <a:endParaRPr lang="en-AU" sz="1200">
              <a:solidFill>
                <a:prstClr val="black"/>
              </a:solidFill>
              <a:latin typeface="Helvetica"/>
              <a:cs typeface="Helvetica"/>
            </a:endParaRPr>
          </a:p>
          <a:p>
            <a:pPr marL="171450" lvl="1" indent="-171450">
              <a:lnSpc>
                <a:spcPct val="125000"/>
              </a:lnSpc>
              <a:buClr>
                <a:srgbClr val="E7534F"/>
              </a:buClr>
              <a:buFont typeface="Arial"/>
              <a:buChar char="•"/>
              <a:defRPr/>
            </a:pPr>
            <a:r>
              <a:rPr lang="en-US" sz="1200" noProof="0">
                <a:solidFill>
                  <a:prstClr val="black"/>
                </a:solidFill>
                <a:latin typeface="Helvetica"/>
                <a:cs typeface="Helvetica"/>
              </a:rPr>
              <a:t>What percentage of AI pilots, tools, or models in your </a:t>
            </a:r>
            <a:r>
              <a:rPr lang="en-US" sz="1200" noProof="0" err="1">
                <a:solidFill>
                  <a:prstClr val="black"/>
                </a:solidFill>
                <a:latin typeface="Helvetica"/>
                <a:cs typeface="Helvetica"/>
              </a:rPr>
              <a:t>organisation</a:t>
            </a:r>
            <a:r>
              <a:rPr lang="en-US" sz="1200" noProof="0">
                <a:solidFill>
                  <a:prstClr val="black"/>
                </a:solidFill>
                <a:latin typeface="Helvetica"/>
                <a:cs typeface="Helvetica"/>
              </a:rPr>
              <a:t> are known and covered by formal governance or risk frameworks</a:t>
            </a:r>
            <a:r>
              <a:rPr lang="en-US" sz="1200">
                <a:solidFill>
                  <a:prstClr val="black"/>
                </a:solidFill>
                <a:latin typeface="Helvetica"/>
                <a:cs typeface="Helvetica"/>
              </a:rPr>
              <a:t>?</a:t>
            </a:r>
            <a:endParaRPr lang="en-AU" sz="1200" noProof="0">
              <a:solidFill>
                <a:prstClr val="black"/>
              </a:solidFill>
              <a:latin typeface="Helvetica"/>
              <a:cs typeface="Helvetica"/>
            </a:endParaRPr>
          </a:p>
          <a:p>
            <a:pPr marL="171450" lvl="1" indent="-171450">
              <a:lnSpc>
                <a:spcPct val="125000"/>
              </a:lnSpc>
              <a:buClr>
                <a:srgbClr val="E7534F"/>
              </a:buClr>
              <a:buFont typeface="Arial" panose="020B0604020202020204" pitchFamily="34" charset="0"/>
              <a:buChar char="•"/>
              <a:defRPr/>
            </a:pPr>
            <a:endParaRPr lang="en-AU" sz="1200" noProof="0">
              <a:solidFill>
                <a:prstClr val="black"/>
              </a:solidFill>
              <a:latin typeface="Helvetica"/>
              <a:cs typeface="Helvetica"/>
            </a:endParaRPr>
          </a:p>
          <a:p>
            <a:pPr lvl="0">
              <a:lnSpc>
                <a:spcPct val="125000"/>
              </a:lnSpc>
              <a:spcAft>
                <a:spcPts val="600"/>
              </a:spcAft>
              <a:buClr>
                <a:srgbClr val="E7534F"/>
              </a:buClr>
              <a:defRPr/>
            </a:pPr>
            <a:r>
              <a:rPr lang="en-US" sz="1200" b="1" noProof="0">
                <a:solidFill>
                  <a:prstClr val="black"/>
                </a:solidFill>
                <a:latin typeface="Helvetica"/>
                <a:cs typeface="Helvetica"/>
              </a:rPr>
              <a:t>Workforce readiness and investment strategy</a:t>
            </a:r>
            <a:endParaRPr lang="en-AU" sz="1200" b="1" noProof="0">
              <a:solidFill>
                <a:prstClr val="black"/>
              </a:solidFill>
              <a:latin typeface="Helvetica"/>
              <a:cs typeface="Helvetica"/>
            </a:endParaRPr>
          </a:p>
          <a:p>
            <a:pPr lvl="0">
              <a:lnSpc>
                <a:spcPct val="125000"/>
              </a:lnSpc>
              <a:spcAft>
                <a:spcPts val="600"/>
              </a:spcAft>
              <a:buClr>
                <a:srgbClr val="E7534F"/>
              </a:buClr>
              <a:defRPr/>
            </a:pPr>
            <a:r>
              <a:rPr lang="en-AU" sz="1200" noProof="0">
                <a:solidFill>
                  <a:prstClr val="black"/>
                </a:solidFill>
                <a:latin typeface="Helvetica"/>
                <a:cs typeface="Helvetica"/>
              </a:rPr>
              <a:t>ADAPT’s </a:t>
            </a:r>
            <a:r>
              <a:rPr lang="en-US" sz="1200" noProof="0">
                <a:solidFill>
                  <a:prstClr val="black"/>
                </a:solidFill>
                <a:latin typeface="Helvetica"/>
                <a:cs typeface="Helvetica"/>
              </a:rPr>
              <a:t>CIO (Feb 2026), Data and AI (Apr 2026), Government (</a:t>
            </a:r>
            <a:r>
              <a:rPr lang="en-US" sz="1200">
                <a:solidFill>
                  <a:prstClr val="black"/>
                </a:solidFill>
                <a:latin typeface="Helvetica"/>
                <a:cs typeface="Helvetica"/>
              </a:rPr>
              <a:t>Jun 2026) </a:t>
            </a:r>
            <a:r>
              <a:rPr lang="en-US" sz="1200" noProof="0">
                <a:solidFill>
                  <a:prstClr val="black"/>
                </a:solidFill>
                <a:latin typeface="Helvetica"/>
                <a:cs typeface="Helvetica"/>
              </a:rPr>
              <a:t>and Digital (Jun 2026) Edge surveys</a:t>
            </a:r>
            <a:r>
              <a:rPr lang="en-AU" sz="1200" noProof="0">
                <a:solidFill>
                  <a:prstClr val="black"/>
                </a:solidFill>
                <a:latin typeface="Helvetica"/>
                <a:cs typeface="Helvetica"/>
              </a:rPr>
              <a:t>, ask the following questions:</a:t>
            </a:r>
          </a:p>
          <a:p>
            <a:pPr marL="17145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How is your </a:t>
            </a:r>
            <a:r>
              <a:rPr lang="en-US" sz="1200" noProof="0" err="1">
                <a:solidFill>
                  <a:prstClr val="black"/>
                </a:solidFill>
                <a:latin typeface="Helvetica"/>
                <a:cs typeface="Helvetica"/>
              </a:rPr>
              <a:t>organisation</a:t>
            </a:r>
            <a:r>
              <a:rPr lang="en-US" sz="1200" noProof="0">
                <a:solidFill>
                  <a:prstClr val="black"/>
                </a:solidFill>
                <a:latin typeface="Helvetica"/>
                <a:cs typeface="Helvetica"/>
              </a:rPr>
              <a:t> preparing employees to work with AI</a:t>
            </a:r>
            <a:r>
              <a:rPr lang="en-US" sz="1200">
                <a:solidFill>
                  <a:prstClr val="black"/>
                </a:solidFill>
                <a:latin typeface="Helvetica"/>
                <a:cs typeface="Helvetica"/>
              </a:rPr>
              <a:t>?</a:t>
            </a:r>
            <a:endParaRPr lang="en-US" sz="1200" noProof="0">
              <a:solidFill>
                <a:prstClr val="black"/>
              </a:solidFill>
              <a:latin typeface="Helvetica"/>
              <a:cs typeface="Helvetica"/>
            </a:endParaRPr>
          </a:p>
          <a:p>
            <a:pPr marL="17145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How is your </a:t>
            </a:r>
            <a:r>
              <a:rPr lang="en-US" sz="1200" noProof="0" err="1">
                <a:solidFill>
                  <a:prstClr val="black"/>
                </a:solidFill>
                <a:latin typeface="Helvetica"/>
                <a:cs typeface="Helvetica"/>
              </a:rPr>
              <a:t>organisation</a:t>
            </a:r>
            <a:r>
              <a:rPr lang="en-US" sz="1200" noProof="0">
                <a:solidFill>
                  <a:prstClr val="black"/>
                </a:solidFill>
                <a:latin typeface="Helvetica"/>
                <a:cs typeface="Helvetica"/>
              </a:rPr>
              <a:t> asking you to justify investments in AI initiatives</a:t>
            </a:r>
            <a:r>
              <a:rPr lang="en-US" sz="1200">
                <a:solidFill>
                  <a:prstClr val="black"/>
                </a:solidFill>
                <a:latin typeface="Helvetica"/>
                <a:cs typeface="Helvetica"/>
              </a:rPr>
              <a:t>?</a:t>
            </a:r>
            <a:endParaRPr lang="en-US" sz="1200" noProof="0">
              <a:solidFill>
                <a:prstClr val="black"/>
              </a:solidFill>
              <a:latin typeface="Helvetica"/>
              <a:cs typeface="Helvetica"/>
            </a:endParaRPr>
          </a:p>
          <a:p>
            <a:pPr marL="171450" lvl="1" indent="-171450">
              <a:lnSpc>
                <a:spcPct val="125000"/>
              </a:lnSpc>
              <a:spcAft>
                <a:spcPts val="600"/>
              </a:spcAft>
              <a:buClr>
                <a:srgbClr val="E7534F"/>
              </a:buClr>
              <a:buFont typeface="Arial" panose="020B0604020202020204" pitchFamily="34" charset="0"/>
              <a:buChar char="•"/>
              <a:defRPr/>
            </a:pPr>
            <a:r>
              <a:rPr lang="en-US" sz="1200">
                <a:solidFill>
                  <a:prstClr val="black"/>
                </a:solidFill>
                <a:latin typeface="Helvetica"/>
                <a:cs typeface="Helvetica"/>
              </a:rPr>
              <a:t>When</a:t>
            </a:r>
            <a:r>
              <a:rPr lang="en-US" sz="1200" noProof="0">
                <a:solidFill>
                  <a:prstClr val="black"/>
                </a:solidFill>
                <a:latin typeface="Helvetica"/>
                <a:cs typeface="Helvetica"/>
              </a:rPr>
              <a:t> implementing new technologies (e.g., AI, automation, digital platforms), which best describes your </a:t>
            </a:r>
            <a:r>
              <a:rPr lang="en-US" sz="1200" noProof="0" err="1">
                <a:solidFill>
                  <a:prstClr val="black"/>
                </a:solidFill>
                <a:latin typeface="Helvetica"/>
                <a:cs typeface="Helvetica"/>
              </a:rPr>
              <a:t>organisation’s</a:t>
            </a:r>
            <a:r>
              <a:rPr lang="en-US" sz="1200" noProof="0">
                <a:solidFill>
                  <a:prstClr val="black"/>
                </a:solidFill>
                <a:latin typeface="Helvetica"/>
                <a:cs typeface="Helvetica"/>
              </a:rPr>
              <a:t> approach</a:t>
            </a:r>
            <a:r>
              <a:rPr lang="en-US" sz="1200">
                <a:solidFill>
                  <a:prstClr val="black"/>
                </a:solidFill>
                <a:latin typeface="Helvetica"/>
                <a:cs typeface="Helvetica"/>
              </a:rPr>
              <a:t>?</a:t>
            </a:r>
            <a:endParaRPr lang="en-AU" sz="1200" noProof="0">
              <a:solidFill>
                <a:prstClr val="black"/>
              </a:solidFill>
              <a:latin typeface="Helvetica"/>
              <a:cs typeface="Helvetica"/>
            </a:endParaRPr>
          </a:p>
          <a:p>
            <a:pPr marL="171450" lvl="1" indent="-171450">
              <a:lnSpc>
                <a:spcPct val="125000"/>
              </a:lnSpc>
              <a:buClr>
                <a:srgbClr val="E7534F"/>
              </a:buClr>
              <a:buFont typeface="Arial" panose="020B0604020202020204" pitchFamily="34" charset="0"/>
              <a:buChar char="•"/>
              <a:defRPr/>
            </a:pPr>
            <a:endParaRPr lang="en-AU" sz="1200" noProof="0">
              <a:solidFill>
                <a:prstClr val="black"/>
              </a:solidFill>
              <a:latin typeface="Helvetica"/>
              <a:cs typeface="Helvetica"/>
            </a:endParaRPr>
          </a:p>
          <a:p>
            <a:pPr lvl="0">
              <a:lnSpc>
                <a:spcPct val="125000"/>
              </a:lnSpc>
              <a:spcAft>
                <a:spcPts val="600"/>
              </a:spcAft>
              <a:buClr>
                <a:srgbClr val="E7534F"/>
              </a:buClr>
              <a:defRPr/>
            </a:pPr>
            <a:r>
              <a:rPr lang="en-US" sz="1200" b="1" noProof="0">
                <a:solidFill>
                  <a:prstClr val="black"/>
                </a:solidFill>
                <a:latin typeface="Helvetica"/>
                <a:cs typeface="Helvetica"/>
              </a:rPr>
              <a:t>Use cases maturity and ROI</a:t>
            </a:r>
            <a:endParaRPr lang="en-AU" sz="1200" b="1" noProof="0">
              <a:solidFill>
                <a:prstClr val="black"/>
              </a:solidFill>
              <a:latin typeface="Helvetica"/>
              <a:cs typeface="Helvetica"/>
            </a:endParaRPr>
          </a:p>
          <a:p>
            <a:pPr lvl="0">
              <a:lnSpc>
                <a:spcPct val="125000"/>
              </a:lnSpc>
              <a:spcAft>
                <a:spcPts val="600"/>
              </a:spcAft>
              <a:buClr>
                <a:srgbClr val="E7534F"/>
              </a:buClr>
              <a:defRPr/>
            </a:pPr>
            <a:r>
              <a:rPr lang="en-AU" sz="1200" noProof="0">
                <a:solidFill>
                  <a:prstClr val="black"/>
                </a:solidFill>
                <a:latin typeface="Helvetica"/>
                <a:cs typeface="Helvetica"/>
              </a:rPr>
              <a:t>ADAPT’s </a:t>
            </a:r>
            <a:r>
              <a:rPr lang="en-AU" sz="1200">
                <a:solidFill>
                  <a:prstClr val="black"/>
                </a:solidFill>
                <a:latin typeface="Helvetica"/>
                <a:cs typeface="Helvetica"/>
              </a:rPr>
              <a:t>CIO (Feb 2026) and Data and AI (Apr 2026) Edge surveys</a:t>
            </a:r>
            <a:r>
              <a:rPr lang="en-AU" sz="1200" noProof="0">
                <a:solidFill>
                  <a:prstClr val="black"/>
                </a:solidFill>
                <a:latin typeface="Helvetica"/>
                <a:cs typeface="Helvetica"/>
              </a:rPr>
              <a:t> ask the following questions:</a:t>
            </a:r>
          </a:p>
          <a:p>
            <a:pPr marL="17272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Which agentic AI use cases are you exploring or deploying and what is their maturity</a:t>
            </a:r>
            <a:r>
              <a:rPr lang="en-US" sz="1200">
                <a:solidFill>
                  <a:prstClr val="black"/>
                </a:solidFill>
                <a:latin typeface="Helvetica"/>
                <a:cs typeface="Helvetica"/>
              </a:rPr>
              <a:t>?</a:t>
            </a:r>
            <a:endParaRPr lang="en-AU" sz="1200" noProof="0">
              <a:solidFill>
                <a:prstClr val="black"/>
              </a:solidFill>
              <a:latin typeface="Helvetica"/>
              <a:cs typeface="Helvetica"/>
            </a:endParaRPr>
          </a:p>
          <a:p>
            <a:pPr marL="17272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Have you seen measurable ROI from </a:t>
            </a:r>
            <a:r>
              <a:rPr lang="en-US" sz="1200">
                <a:solidFill>
                  <a:prstClr val="black"/>
                </a:solidFill>
                <a:latin typeface="Helvetica"/>
                <a:cs typeface="Helvetica"/>
              </a:rPr>
              <a:t>agentic</a:t>
            </a:r>
            <a:r>
              <a:rPr lang="en-US" sz="1200" noProof="0">
                <a:solidFill>
                  <a:prstClr val="black"/>
                </a:solidFill>
                <a:latin typeface="Helvetica"/>
                <a:cs typeface="Helvetica"/>
              </a:rPr>
              <a:t> AI in your </a:t>
            </a:r>
            <a:r>
              <a:rPr lang="en-US" sz="1200" noProof="0" err="1">
                <a:solidFill>
                  <a:prstClr val="black"/>
                </a:solidFill>
                <a:latin typeface="Helvetica"/>
                <a:cs typeface="Helvetica"/>
              </a:rPr>
              <a:t>organisation</a:t>
            </a:r>
            <a:r>
              <a:rPr lang="en-US" sz="1200">
                <a:solidFill>
                  <a:prstClr val="black"/>
                </a:solidFill>
                <a:latin typeface="Helvetica"/>
                <a:cs typeface="Helvetica"/>
              </a:rPr>
              <a:t>?</a:t>
            </a:r>
          </a:p>
          <a:p>
            <a:pPr marL="172720" lvl="1" indent="-171450">
              <a:lnSpc>
                <a:spcPct val="125000"/>
              </a:lnSpc>
              <a:spcAft>
                <a:spcPts val="600"/>
              </a:spcAft>
              <a:buClr>
                <a:srgbClr val="E7534F"/>
              </a:buClr>
              <a:buFont typeface="Arial" panose="020B0604020202020204" pitchFamily="34" charset="0"/>
              <a:buChar char="•"/>
              <a:defRPr/>
            </a:pPr>
            <a:r>
              <a:rPr lang="en-US" sz="1200" noProof="0">
                <a:solidFill>
                  <a:prstClr val="black"/>
                </a:solidFill>
                <a:latin typeface="Helvetica"/>
                <a:cs typeface="Helvetica"/>
              </a:rPr>
              <a:t>Have you seen measurable ROI </a:t>
            </a:r>
            <a:r>
              <a:rPr lang="en-US" sz="1200">
                <a:solidFill>
                  <a:prstClr val="black"/>
                </a:solidFill>
                <a:latin typeface="Helvetica"/>
                <a:cs typeface="Helvetica"/>
              </a:rPr>
              <a:t>from generative AI</a:t>
            </a:r>
            <a:r>
              <a:rPr lang="en-US" sz="1200" noProof="0">
                <a:solidFill>
                  <a:prstClr val="black"/>
                </a:solidFill>
                <a:latin typeface="Helvetica"/>
                <a:cs typeface="Helvetica"/>
              </a:rPr>
              <a:t> (copilots, model consumption, embeddings) in your </a:t>
            </a:r>
            <a:r>
              <a:rPr lang="en-US" sz="1200" noProof="0" err="1">
                <a:solidFill>
                  <a:prstClr val="black"/>
                </a:solidFill>
                <a:latin typeface="Helvetica"/>
                <a:cs typeface="Helvetica"/>
              </a:rPr>
              <a:t>organisation</a:t>
            </a:r>
            <a:r>
              <a:rPr lang="en-US" sz="1200">
                <a:solidFill>
                  <a:prstClr val="black"/>
                </a:solidFill>
                <a:latin typeface="Helvetica"/>
                <a:cs typeface="Helvetica"/>
              </a:rPr>
              <a:t>?</a:t>
            </a:r>
            <a:endParaRPr lang="en-US" sz="1200" noProof="0">
              <a:solidFill>
                <a:prstClr val="black"/>
              </a:solidFill>
              <a:latin typeface="Helvetica"/>
              <a:cs typeface="Helvetica"/>
            </a:endParaRPr>
          </a:p>
        </p:txBody>
      </p:sp>
    </p:spTree>
    <p:extLst>
      <p:ext uri="{BB962C8B-B14F-4D97-AF65-F5344CB8AC3E}">
        <p14:creationId xmlns:p14="http://schemas.microsoft.com/office/powerpoint/2010/main" val="80604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EA9867-3A0A-942C-F5E7-42BC10770451}"/>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FF4AEDE3-8BB5-E2E1-A697-6000AC5154E6}"/>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666F91E2-E163-ED12-BE26-F8150DD33DB2}"/>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4CC25A1B-3710-6582-A191-CF0B28ACA0C6}"/>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9DC8A6D1-7949-0CB0-1E94-C8AA0ACAFB9B}"/>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2BFAB918-70F1-AE17-FA82-F4FD863D1F49}"/>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451B1740-8E82-D6FF-3219-8A4A19A96C31}"/>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5E3DF0AF-61DB-A7A2-1902-1B7019596226}"/>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8016703A-E70D-2315-547F-48862DDE2976}"/>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5C2CBCD4-F7B8-10AC-A7E9-D627834C47F4}"/>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66D9E2C9-256B-1BCA-4E3B-1B29CB0AAA3C}"/>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D6953217-AC6A-9DDD-B6AC-05AACB154243}"/>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2727609A-DAEA-9773-280E-EC53547CFEA4}"/>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8DBAE6D6-BCC6-5F44-9A83-8F5E9E76EE5A}"/>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E299ECF0-3CA1-4E50-D6C7-4D32807B9141}"/>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E0B517DF-3B83-5645-0B9B-FBA83AF4EA70}"/>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095B86BD-E1D3-FDCA-2271-FDC8D387164E}"/>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3F5F6861-B091-F78B-6D4E-C3A3F9DD88DE}"/>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932041E8-8CC1-3CED-700A-DC21406433B0}"/>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3E44C984-8C1D-E31F-B37E-06069FE3BECB}"/>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906B3E94-BF69-5404-DC42-1CA26715E528}"/>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95D0A5C9-7CC4-95C7-E4E1-88C0B4667F36}"/>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13C0C797-1F6C-BA17-587D-D6C6FC64AFE5}"/>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10F2A291-8861-B23F-AB28-35DD2F5E7E38}"/>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BD874993-36B7-F0DD-34B0-2B082E5A08A1}"/>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771E0B55-F36C-3ED6-BED9-6760ECA289A1}"/>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38E61527-DA7D-9549-959E-9E324AB13F28}"/>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7C8F390E-82A7-8F43-078D-4B7599A2C4E8}"/>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BADEF334-97B1-0A6D-567E-E1E4F645004A}"/>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AB1FC4C2-24E8-5D83-2167-42867899F44F}"/>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4418B09E-A25C-940C-E93D-C027B4CC498B}"/>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217B809E-AA04-83E0-6037-55F98ACA8ADB}"/>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107F0265-7715-5C0F-22BB-4591CB02F26B}"/>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2A96387E-86AC-B209-1260-CA538BA782F6}"/>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7F9B1C23-5079-F94F-5427-5563D3C6F842}"/>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EC173772-99DB-76B5-32EC-25BEE9F921D1}"/>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2B748BE1-77FA-5F2B-144A-913C976C1E32}"/>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14941C01-DF43-DD20-CD7E-70B526E847F6}"/>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E4A2991C-2C9D-6CC2-B367-486265C3DAE2}"/>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E0C62C01-AB0E-2F52-32E2-223C9195BBBF}"/>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1508040B-D30D-00EB-6897-A971328ADB2D}"/>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AC0CA8A0-CE1F-6401-2E55-356F57DDD456}"/>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2" name="Text Placeholder 1">
            <a:extLst>
              <a:ext uri="{FF2B5EF4-FFF2-40B4-BE49-F238E27FC236}">
                <a16:creationId xmlns:a16="http://schemas.microsoft.com/office/drawing/2014/main" id="{9D672087-0F78-7716-BB57-979B3F29D979}"/>
              </a:ext>
            </a:extLst>
          </p:cNvPr>
          <p:cNvSpPr>
            <a:spLocks noGrp="1"/>
          </p:cNvSpPr>
          <p:nvPr>
            <p:ph type="body" sz="quarter" idx="10"/>
          </p:nvPr>
        </p:nvSpPr>
        <p:spPr/>
        <p:txBody>
          <a:bodyPr/>
          <a:lstStyle/>
          <a:p>
            <a:r>
              <a:rPr lang="en-AU">
                <a:latin typeface="Helvetica"/>
                <a:cs typeface="Helvetica"/>
              </a:rPr>
              <a:t>Financial services</a:t>
            </a:r>
          </a:p>
          <a:p>
            <a:endParaRPr lang="en-PH"/>
          </a:p>
        </p:txBody>
      </p:sp>
      <p:sp>
        <p:nvSpPr>
          <p:cNvPr id="3" name="Content Placeholder 2">
            <a:extLst>
              <a:ext uri="{FF2B5EF4-FFF2-40B4-BE49-F238E27FC236}">
                <a16:creationId xmlns:a16="http://schemas.microsoft.com/office/drawing/2014/main" id="{FD66ADCA-7098-3D45-8D9A-502A049D3636}"/>
              </a:ext>
            </a:extLst>
          </p:cNvPr>
          <p:cNvSpPr>
            <a:spLocks noGrp="1"/>
          </p:cNvSpPr>
          <p:nvPr>
            <p:ph sz="quarter" idx="11"/>
          </p:nvPr>
        </p:nvSpPr>
        <p:spPr/>
        <p:txBody>
          <a:bodyPr/>
          <a:lstStyle/>
          <a:p>
            <a:r>
              <a:rPr lang="en-AU" sz="4000">
                <a:latin typeface="Helvetica"/>
                <a:cs typeface="Helvetica"/>
              </a:rPr>
              <a:t>AI governance and oversight </a:t>
            </a:r>
          </a:p>
        </p:txBody>
      </p:sp>
    </p:spTree>
    <p:extLst>
      <p:ext uri="{BB962C8B-B14F-4D97-AF65-F5344CB8AC3E}">
        <p14:creationId xmlns:p14="http://schemas.microsoft.com/office/powerpoint/2010/main" val="4027026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41FE4-D0B7-102D-C105-0AE4DC4E863D}"/>
            </a:ext>
          </a:extLst>
        </p:cNvPr>
        <p:cNvGrpSpPr/>
        <p:nvPr/>
      </p:nvGrpSpPr>
      <p:grpSpPr>
        <a:xfrm>
          <a:off x="0" y="0"/>
          <a:ext cx="0" cy="0"/>
          <a:chOff x="0" y="0"/>
          <a:chExt cx="0" cy="0"/>
        </a:xfrm>
      </p:grpSpPr>
      <p:sp>
        <p:nvSpPr>
          <p:cNvPr id="44" name="Content Placeholder 43">
            <a:extLst>
              <a:ext uri="{FF2B5EF4-FFF2-40B4-BE49-F238E27FC236}">
                <a16:creationId xmlns:a16="http://schemas.microsoft.com/office/drawing/2014/main" id="{8388164E-4980-8DA7-CE09-05FE8ECC34F0}"/>
              </a:ext>
            </a:extLst>
          </p:cNvPr>
          <p:cNvSpPr>
            <a:spLocks noGrp="1"/>
          </p:cNvSpPr>
          <p:nvPr>
            <p:ph sz="quarter" idx="10"/>
          </p:nvPr>
        </p:nvSpPr>
        <p:spPr/>
        <p:txBody>
          <a:bodyPr/>
          <a:lstStyle/>
          <a:p>
            <a:r>
              <a:rPr lang="en-PH"/>
              <a:t>AI governance leadership</a:t>
            </a:r>
          </a:p>
          <a:p>
            <a:endParaRPr lang="en-PH"/>
          </a:p>
        </p:txBody>
      </p:sp>
      <p:sp>
        <p:nvSpPr>
          <p:cNvPr id="45" name="Content Placeholder 44">
            <a:extLst>
              <a:ext uri="{FF2B5EF4-FFF2-40B4-BE49-F238E27FC236}">
                <a16:creationId xmlns:a16="http://schemas.microsoft.com/office/drawing/2014/main" id="{47F10CA1-CC89-63F8-388C-3CAC25F869DE}"/>
              </a:ext>
            </a:extLst>
          </p:cNvPr>
          <p:cNvSpPr>
            <a:spLocks noGrp="1"/>
          </p:cNvSpPr>
          <p:nvPr>
            <p:ph sz="quarter" idx="11"/>
          </p:nvPr>
        </p:nvSpPr>
        <p:spPr/>
        <p:txBody>
          <a:bodyPr/>
          <a:lstStyle/>
          <a:p>
            <a:r>
              <a:rPr lang="en-US"/>
              <a:t>ADAPT CIO and Data and AI Edge Survey in Feb and Apr 2026. Sample size: 418 Australian CIOs and CDAOs, 120 from Financial Services</a:t>
            </a:r>
          </a:p>
          <a:p>
            <a:endParaRPr lang="en-PH"/>
          </a:p>
        </p:txBody>
      </p:sp>
      <p:pic>
        <p:nvPicPr>
          <p:cNvPr id="3" name="Graphic 2">
            <a:extLst>
              <a:ext uri="{FF2B5EF4-FFF2-40B4-BE49-F238E27FC236}">
                <a16:creationId xmlns:a16="http://schemas.microsoft.com/office/drawing/2014/main" id="{23285F43-26DC-C2C8-4F89-9BB903E9EBF3}"/>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94752" y="796464"/>
            <a:ext cx="11602496" cy="5606593"/>
          </a:xfrm>
          <a:prstGeom prst="rect">
            <a:avLst/>
          </a:prstGeom>
        </p:spPr>
      </p:pic>
    </p:spTree>
    <p:extLst>
      <p:ext uri="{BB962C8B-B14F-4D97-AF65-F5344CB8AC3E}">
        <p14:creationId xmlns:p14="http://schemas.microsoft.com/office/powerpoint/2010/main" val="3131720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418E39C-98DB-5E3C-053A-78805AF69681}"/>
              </a:ext>
            </a:extLst>
          </p:cNvPr>
          <p:cNvSpPr>
            <a:spLocks noGrp="1"/>
          </p:cNvSpPr>
          <p:nvPr>
            <p:ph sz="quarter" idx="10"/>
          </p:nvPr>
        </p:nvSpPr>
        <p:spPr/>
        <p:txBody>
          <a:bodyPr/>
          <a:lstStyle/>
          <a:p>
            <a:r>
              <a:rPr lang="en-US" sz="1800">
                <a:solidFill>
                  <a:prstClr val="black"/>
                </a:solidFill>
                <a:latin typeface="Helvetica"/>
              </a:rPr>
              <a:t>Who do you believe will manage the agentic workforce in your organisation in the future?</a:t>
            </a:r>
          </a:p>
          <a:p>
            <a:endParaRPr lang="en-PH" sz="1800"/>
          </a:p>
        </p:txBody>
      </p:sp>
      <p:sp>
        <p:nvSpPr>
          <p:cNvPr id="10" name="Content Placeholder 9">
            <a:extLst>
              <a:ext uri="{FF2B5EF4-FFF2-40B4-BE49-F238E27FC236}">
                <a16:creationId xmlns:a16="http://schemas.microsoft.com/office/drawing/2014/main" id="{7AB2291F-40D9-A1C2-DF41-32F6860AE99C}"/>
              </a:ext>
            </a:extLst>
          </p:cNvPr>
          <p:cNvSpPr>
            <a:spLocks noGrp="1"/>
          </p:cNvSpPr>
          <p:nvPr>
            <p:ph sz="quarter" idx="11"/>
          </p:nvPr>
        </p:nvSpPr>
        <p:spPr/>
        <p:txBody>
          <a:bodyPr/>
          <a:lstStyle/>
          <a:p>
            <a:r>
              <a:rPr lang="en-US"/>
              <a:t>ADAPT Data and AI Edge Survey in Apr 2026. Sample size: 182 Australian CDAOs, 57 from Financial Services</a:t>
            </a:r>
          </a:p>
          <a:p>
            <a:endParaRPr lang="en-PH"/>
          </a:p>
        </p:txBody>
      </p:sp>
      <p:pic>
        <p:nvPicPr>
          <p:cNvPr id="3" name="Graphic 2">
            <a:extLst>
              <a:ext uri="{FF2B5EF4-FFF2-40B4-BE49-F238E27FC236}">
                <a16:creationId xmlns:a16="http://schemas.microsoft.com/office/drawing/2014/main" id="{A6F2D432-01A0-A93C-6A0E-070434E66AE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94752" y="843034"/>
            <a:ext cx="11602496" cy="55044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5A21D0D-2E84-94B7-02B5-08606257F251}"/>
              </a:ext>
            </a:extLst>
          </p:cNvPr>
          <p:cNvSpPr>
            <a:spLocks noGrp="1"/>
          </p:cNvSpPr>
          <p:nvPr>
            <p:ph sz="quarter" idx="10"/>
          </p:nvPr>
        </p:nvSpPr>
        <p:spPr/>
        <p:txBody>
          <a:bodyPr/>
          <a:lstStyle/>
          <a:p>
            <a:r>
              <a:rPr lang="en-US">
                <a:solidFill>
                  <a:prstClr val="black"/>
                </a:solidFill>
                <a:latin typeface="Helvetica"/>
              </a:rPr>
              <a:t>What percentage of AI pilots, tools, or models in your organisation are known </a:t>
            </a:r>
            <a:br>
              <a:rPr lang="en-US">
                <a:solidFill>
                  <a:prstClr val="black"/>
                </a:solidFill>
                <a:latin typeface="Helvetica"/>
              </a:rPr>
            </a:br>
            <a:r>
              <a:rPr lang="en-US">
                <a:solidFill>
                  <a:prstClr val="black"/>
                </a:solidFill>
                <a:latin typeface="Helvetica"/>
              </a:rPr>
              <a:t>and covered by formal governance or risk frameworks?</a:t>
            </a:r>
          </a:p>
          <a:p>
            <a:endParaRPr lang="en-PH"/>
          </a:p>
        </p:txBody>
      </p:sp>
      <p:sp>
        <p:nvSpPr>
          <p:cNvPr id="7" name="Content Placeholder 6">
            <a:extLst>
              <a:ext uri="{FF2B5EF4-FFF2-40B4-BE49-F238E27FC236}">
                <a16:creationId xmlns:a16="http://schemas.microsoft.com/office/drawing/2014/main" id="{4D03D32F-7D4F-0444-7285-E83A0CA20B75}"/>
              </a:ext>
            </a:extLst>
          </p:cNvPr>
          <p:cNvSpPr>
            <a:spLocks noGrp="1"/>
          </p:cNvSpPr>
          <p:nvPr>
            <p:ph sz="quarter" idx="11"/>
          </p:nvPr>
        </p:nvSpPr>
        <p:spPr/>
        <p:txBody>
          <a:bodyPr/>
          <a:lstStyle/>
          <a:p>
            <a:r>
              <a:rPr lang="en-US"/>
              <a:t>ADAPT CIO and Data and AI Edge Survey in Feb and Apr 2026. Sample size: 383 Australian CIOs and CDAOs, 109 from Financial Services</a:t>
            </a:r>
          </a:p>
          <a:p>
            <a:endParaRPr lang="en-PH"/>
          </a:p>
        </p:txBody>
      </p:sp>
      <p:pic>
        <p:nvPicPr>
          <p:cNvPr id="3" name="Graphic 2">
            <a:extLst>
              <a:ext uri="{FF2B5EF4-FFF2-40B4-BE49-F238E27FC236}">
                <a16:creationId xmlns:a16="http://schemas.microsoft.com/office/drawing/2014/main" id="{AC99EA7F-3B28-462C-E32A-CAE67519DA7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94752" y="1115826"/>
            <a:ext cx="11602496" cy="52532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76727" y="2106575"/>
            <a:ext cx="3299477" cy="3805337"/>
          </a:xfrm>
          <a:prstGeom prst="rect">
            <a:avLst/>
          </a:prstGeom>
          <a:noFill/>
        </p:spPr>
        <p:txBody>
          <a:bodyPr wrap="square" lIns="91440" tIns="45720" rIns="91440" bIns="45720" rtlCol="0" anchor="t">
            <a:spAutoFit/>
          </a:bodyPr>
          <a:lstStyle/>
          <a:p>
            <a:pPr marL="171450" indent="-171450">
              <a:lnSpc>
                <a:spcPct val="150000"/>
              </a:lnSpc>
              <a:spcAft>
                <a:spcPts val="300"/>
              </a:spcAft>
              <a:buClr>
                <a:srgbClr val="E7534F"/>
              </a:buClr>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About 48% of financial services execs</a:t>
            </a:r>
            <a:r>
              <a:rPr lang="en-US" sz="1200">
                <a:solidFill>
                  <a:prstClr val="black"/>
                </a:solidFill>
                <a:latin typeface="Helvetica"/>
                <a:cs typeface="Helvetica"/>
              </a:rPr>
              <a:t> say</a:t>
            </a:r>
            <a:r>
              <a:rPr kumimoji="0" lang="en-US" sz="1200" b="0" i="0" u="none" strike="noStrike" kern="1200" cap="none" spc="0" normalizeH="0" baseline="0" noProof="0">
                <a:ln>
                  <a:noFill/>
                </a:ln>
                <a:solidFill>
                  <a:prstClr val="black"/>
                </a:solidFill>
                <a:effectLst/>
                <a:uLnTx/>
                <a:uFillTx/>
                <a:latin typeface="Helvetica"/>
                <a:ea typeface="+mn-ea"/>
                <a:cs typeface="Helvetica"/>
              </a:rPr>
              <a:t> </a:t>
            </a:r>
            <a:r>
              <a:rPr lang="en-US" sz="1200">
                <a:solidFill>
                  <a:prstClr val="black"/>
                </a:solidFill>
                <a:latin typeface="Helvetica"/>
                <a:cs typeface="Helvetica"/>
              </a:rPr>
              <a:t>CIOs</a:t>
            </a:r>
            <a:r>
              <a:rPr kumimoji="0" lang="en-US" sz="1200" b="0" i="0" u="none" strike="noStrike" kern="1200" cap="none" spc="0" normalizeH="0" baseline="0" noProof="0">
                <a:ln>
                  <a:noFill/>
                </a:ln>
                <a:solidFill>
                  <a:prstClr val="black"/>
                </a:solidFill>
                <a:effectLst/>
                <a:uLnTx/>
                <a:uFillTx/>
                <a:latin typeface="Helvetica"/>
                <a:ea typeface="+mn-ea"/>
                <a:cs typeface="Helvetica"/>
              </a:rPr>
              <a:t> and </a:t>
            </a:r>
            <a:r>
              <a:rPr lang="en-US" sz="1200">
                <a:solidFill>
                  <a:prstClr val="black"/>
                </a:solidFill>
                <a:latin typeface="Helvetica"/>
                <a:cs typeface="Helvetica"/>
              </a:rPr>
              <a:t>other senior tech execs lead</a:t>
            </a:r>
            <a:r>
              <a:rPr kumimoji="0" lang="en-US" sz="1200" b="0" i="0" u="none" strike="noStrike" kern="1200" cap="none" spc="0" normalizeH="0" baseline="0" noProof="0">
                <a:ln>
                  <a:noFill/>
                </a:ln>
                <a:solidFill>
                  <a:prstClr val="black"/>
                </a:solidFill>
                <a:effectLst/>
                <a:uLnTx/>
                <a:uFillTx/>
                <a:latin typeface="Helvetica"/>
                <a:ea typeface="+mn-ea"/>
                <a:cs typeface="Helvetica"/>
              </a:rPr>
              <a:t> AI governance. </a:t>
            </a:r>
            <a:endParaRPr lang="en-US">
              <a:solidFill>
                <a:prstClr val="black"/>
              </a:solidFill>
              <a:ea typeface="+mn-ea"/>
            </a:endParaRPr>
          </a:p>
          <a:p>
            <a:pPr marL="355600" marR="0" lvl="0" indent="-173038" algn="l" defTabSz="914400" rtl="0" eaLnBrk="1" fontAlgn="auto" latinLnBrk="0" hangingPunct="1">
              <a:lnSpc>
                <a:spcPct val="150000"/>
              </a:lnSpc>
              <a:spcBef>
                <a:spcPts val="0"/>
              </a:spcBef>
              <a:spcAft>
                <a:spcPts val="1200"/>
              </a:spcAft>
              <a:buClr>
                <a:srgbClr val="E7534F"/>
              </a:buClr>
              <a:buSzTx/>
              <a:buFont typeface="Wingdings" panose="05000000000000000000" pitchFamily="2" charset="2"/>
              <a:buChar char="Ø"/>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Chief data and digital officers are more involved in managing AI governance</a:t>
            </a:r>
            <a:r>
              <a:rPr kumimoji="0" lang="en-AU" sz="1200" b="0" i="0" u="none" strike="noStrike" kern="1200" cap="none" spc="0" normalizeH="0" baseline="0" noProof="0">
                <a:ln>
                  <a:noFill/>
                </a:ln>
                <a:solidFill>
                  <a:prstClr val="black"/>
                </a:solidFill>
                <a:effectLst/>
                <a:uLnTx/>
                <a:uFillTx/>
                <a:latin typeface="Helvetica"/>
                <a:ea typeface="+mn-ea"/>
                <a:cs typeface="Helvetica"/>
              </a:rPr>
              <a:t>.</a:t>
            </a:r>
          </a:p>
          <a:p>
            <a:pPr marL="171450" indent="-171450">
              <a:lnSpc>
                <a:spcPct val="150000"/>
              </a:lnSpc>
              <a:spcAft>
                <a:spcPts val="300"/>
              </a:spcAft>
              <a:buClr>
                <a:srgbClr val="E7534F"/>
              </a:buClr>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For </a:t>
            </a:r>
            <a:r>
              <a:rPr lang="en-US" sz="1200">
                <a:solidFill>
                  <a:prstClr val="black"/>
                </a:solidFill>
                <a:latin typeface="Helvetica"/>
                <a:cs typeface="Helvetica"/>
              </a:rPr>
              <a:t>financial services organisations</a:t>
            </a:r>
            <a:r>
              <a:rPr kumimoji="0" lang="en-US" sz="1200" b="0" i="0" u="none" strike="noStrike" kern="1200" cap="none" spc="0" normalizeH="0" baseline="0" noProof="0">
                <a:ln>
                  <a:noFill/>
                </a:ln>
                <a:solidFill>
                  <a:prstClr val="black"/>
                </a:solidFill>
                <a:effectLst/>
                <a:uLnTx/>
                <a:uFillTx/>
                <a:latin typeface="Helvetica"/>
                <a:ea typeface="+mn-ea"/>
                <a:cs typeface="Helvetica"/>
              </a:rPr>
              <a:t>, the agentic workforce </a:t>
            </a:r>
            <a:r>
              <a:rPr lang="en-US" sz="1200">
                <a:solidFill>
                  <a:prstClr val="black"/>
                </a:solidFill>
                <a:latin typeface="Helvetica"/>
                <a:cs typeface="Helvetica"/>
              </a:rPr>
              <a:t>is</a:t>
            </a:r>
            <a:r>
              <a:rPr kumimoji="0" lang="en-US" sz="1200" b="0" i="0" u="none" strike="noStrike" kern="1200" cap="none" spc="0" normalizeH="0" baseline="0" noProof="0">
                <a:ln>
                  <a:noFill/>
                </a:ln>
                <a:solidFill>
                  <a:prstClr val="black"/>
                </a:solidFill>
                <a:effectLst/>
                <a:uLnTx/>
                <a:uFillTx/>
                <a:latin typeface="Helvetica"/>
                <a:ea typeface="+mn-ea"/>
                <a:cs typeface="Helvetica"/>
              </a:rPr>
              <a:t> </a:t>
            </a:r>
            <a:r>
              <a:rPr lang="en-US" sz="1200">
                <a:solidFill>
                  <a:prstClr val="black"/>
                </a:solidFill>
                <a:latin typeface="Helvetica"/>
                <a:cs typeface="Helvetica"/>
              </a:rPr>
              <a:t>managed</a:t>
            </a:r>
            <a:r>
              <a:rPr kumimoji="0" lang="en-US" sz="1200" b="0" i="0" u="none" strike="noStrike" kern="1200" cap="none" spc="0" normalizeH="0" baseline="0" noProof="0">
                <a:ln>
                  <a:noFill/>
                </a:ln>
                <a:solidFill>
                  <a:prstClr val="black"/>
                </a:solidFill>
                <a:effectLst/>
                <a:uLnTx/>
                <a:uFillTx/>
                <a:latin typeface="Helvetica"/>
                <a:ea typeface="+mn-ea"/>
                <a:cs typeface="Helvetica"/>
              </a:rPr>
              <a:t> by</a:t>
            </a:r>
            <a:r>
              <a:rPr lang="en-US" sz="1200">
                <a:solidFill>
                  <a:prstClr val="black"/>
                </a:solidFill>
                <a:latin typeface="Helvetica"/>
                <a:cs typeface="Helvetica"/>
              </a:rPr>
              <a:t>:</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355600" marR="0" lvl="0" indent="-173038" algn="l" defTabSz="914400" rtl="0" eaLnBrk="1" fontAlgn="auto" latinLnBrk="0" hangingPunct="1">
              <a:lnSpc>
                <a:spcPct val="150000"/>
              </a:lnSpc>
              <a:spcBef>
                <a:spcPts val="0"/>
              </a:spcBef>
              <a:spcAft>
                <a:spcPts val="300"/>
              </a:spcAft>
              <a:buClr>
                <a:srgbClr val="E7534F"/>
              </a:buClr>
              <a:buSzTx/>
              <a:buFont typeface="Wingdings" panose="05000000000000000000" pitchFamily="2" charset="2"/>
              <a:buChar char="Ø"/>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shared responsibility (33%)</a:t>
            </a:r>
            <a:endParaRPr lang="en-AU" sz="1200">
              <a:solidFill>
                <a:prstClr val="black"/>
              </a:solidFill>
              <a:latin typeface="Helvetica"/>
              <a:cs typeface="Helvetica"/>
            </a:endParaRPr>
          </a:p>
          <a:p>
            <a:pPr marL="355600" marR="0" lvl="0" indent="-172720" algn="l" defTabSz="914400" rtl="0" eaLnBrk="1" fontAlgn="auto" latinLnBrk="0" hangingPunct="1">
              <a:lnSpc>
                <a:spcPct val="150000"/>
              </a:lnSpc>
              <a:spcBef>
                <a:spcPts val="0"/>
              </a:spcBef>
              <a:spcAft>
                <a:spcPts val="1200"/>
              </a:spcAft>
              <a:buClr>
                <a:srgbClr val="E7534F"/>
              </a:buClr>
              <a:buSzTx/>
              <a:buFont typeface="Wingdings" panose="05000000000000000000" pitchFamily="2" charset="2"/>
              <a:buChar char="Ø"/>
              <a:tabLst/>
              <a:defRPr/>
            </a:pPr>
            <a:r>
              <a:rPr kumimoji="0" lang="en-AU" sz="1200" b="0" i="0" u="none" strike="noStrike" kern="1200" cap="none" spc="0" normalizeH="0" baseline="0" noProof="0">
                <a:ln>
                  <a:noFill/>
                </a:ln>
                <a:solidFill>
                  <a:prstClr val="black"/>
                </a:solidFill>
                <a:effectLst/>
                <a:uLnTx/>
                <a:uFillTx/>
                <a:latin typeface="Helvetica"/>
                <a:ea typeface="+mn-ea"/>
                <a:cs typeface="Helvetica"/>
              </a:rPr>
              <a:t>data and AI teams (30</a:t>
            </a:r>
            <a:r>
              <a:rPr lang="en-AU" sz="1200">
                <a:solidFill>
                  <a:prstClr val="black"/>
                </a:solidFill>
                <a:latin typeface="Helvetica"/>
                <a:cs typeface="Helvetica"/>
              </a:rPr>
              <a:t>%).</a:t>
            </a:r>
            <a:endParaRPr lang="en-AU" sz="1200" b="0" i="0" u="none" strike="noStrike" kern="1200" cap="none" spc="0" normalizeH="0" baseline="0" noProof="0">
              <a:ln>
                <a:noFill/>
              </a:ln>
              <a:solidFill>
                <a:prstClr val="black"/>
              </a:solidFill>
              <a:effectLst/>
              <a:uLnTx/>
              <a:uFillTx/>
              <a:latin typeface="Helvetica"/>
              <a:cs typeface="Helvetica"/>
            </a:endParaRPr>
          </a:p>
          <a:p>
            <a:pPr marL="171450" indent="-171450">
              <a:lnSpc>
                <a:spcPct val="150000"/>
              </a:lnSpc>
              <a:spcAft>
                <a:spcPts val="1200"/>
              </a:spcAft>
              <a:buClr>
                <a:srgbClr val="E7534F"/>
              </a:buClr>
              <a:buFont typeface="Arial" panose="020B0604020202020204" pitchFamily="34" charset="0"/>
              <a:buChar char="•"/>
              <a:defRPr/>
            </a:pPr>
            <a:r>
              <a:rPr kumimoji="0" lang="en-AU" sz="1200" b="0" i="0" u="none" strike="noStrike" kern="1200" cap="none" spc="0" normalizeH="0" baseline="0" noProof="0">
                <a:ln>
                  <a:noFill/>
                </a:ln>
                <a:solidFill>
                  <a:prstClr val="black"/>
                </a:solidFill>
                <a:effectLst/>
                <a:uLnTx/>
                <a:uFillTx/>
                <a:latin typeface="Helvetica"/>
                <a:ea typeface="+mn-ea"/>
                <a:cs typeface="Helvetica"/>
              </a:rPr>
              <a:t>45% of </a:t>
            </a:r>
            <a:r>
              <a:rPr lang="en-AU" sz="1200">
                <a:solidFill>
                  <a:prstClr val="black"/>
                </a:solidFill>
                <a:latin typeface="Helvetica"/>
                <a:cs typeface="Helvetica"/>
              </a:rPr>
              <a:t>organisations indicate</a:t>
            </a:r>
            <a:r>
              <a:rPr kumimoji="0" lang="en-AU" sz="1200" b="0" i="0" u="none" strike="noStrike" kern="1200" cap="none" spc="0" normalizeH="0" baseline="0" noProof="0">
                <a:ln>
                  <a:noFill/>
                </a:ln>
                <a:solidFill>
                  <a:prstClr val="black"/>
                </a:solidFill>
                <a:effectLst/>
                <a:uLnTx/>
                <a:uFillTx/>
                <a:latin typeface="Helvetica"/>
                <a:ea typeface="+mn-ea"/>
                <a:cs typeface="Helvetica"/>
              </a:rPr>
              <a:t> more than </a:t>
            </a:r>
            <a:br>
              <a:rPr kumimoji="0" lang="en-AU" sz="1200" b="0" i="0" u="none" strike="noStrike" kern="1200" cap="none" spc="0" normalizeH="0" baseline="0" noProof="0">
                <a:ln>
                  <a:noFill/>
                </a:ln>
                <a:solidFill>
                  <a:prstClr val="black"/>
                </a:solidFill>
                <a:effectLst/>
                <a:uLnTx/>
                <a:uFillTx/>
                <a:latin typeface="Helvetica"/>
                <a:ea typeface="+mn-ea"/>
                <a:cs typeface="Helvetica"/>
              </a:rPr>
            </a:br>
            <a:r>
              <a:rPr kumimoji="0" lang="en-AU" sz="1200" b="0" i="0" u="none" strike="noStrike" kern="1200" cap="none" spc="0" normalizeH="0" baseline="0" noProof="0">
                <a:ln>
                  <a:noFill/>
                </a:ln>
                <a:solidFill>
                  <a:prstClr val="black"/>
                </a:solidFill>
                <a:effectLst/>
                <a:uLnTx/>
                <a:uFillTx/>
                <a:latin typeface="Helvetica"/>
                <a:ea typeface="+mn-ea"/>
                <a:cs typeface="Helvetica"/>
              </a:rPr>
              <a:t>75% of their AI pilots and tools are covered </a:t>
            </a:r>
            <a:br>
              <a:rPr kumimoji="0" lang="en-AU" sz="1200" b="0" i="0" u="none" strike="noStrike" kern="1200" cap="none" spc="0" normalizeH="0" baseline="0" noProof="0">
                <a:ln>
                  <a:noFill/>
                </a:ln>
                <a:solidFill>
                  <a:prstClr val="black"/>
                </a:solidFill>
                <a:effectLst/>
                <a:uLnTx/>
                <a:uFillTx/>
                <a:latin typeface="Helvetica"/>
                <a:ea typeface="+mn-ea"/>
                <a:cs typeface="Helvetica"/>
              </a:rPr>
            </a:br>
            <a:r>
              <a:rPr kumimoji="0" lang="en-AU" sz="1200" b="0" i="0" u="none" strike="noStrike" kern="1200" cap="none" spc="0" normalizeH="0" baseline="0" noProof="0">
                <a:ln>
                  <a:noFill/>
                </a:ln>
                <a:solidFill>
                  <a:prstClr val="black"/>
                </a:solidFill>
                <a:effectLst/>
                <a:uLnTx/>
                <a:uFillTx/>
                <a:latin typeface="Helvetica"/>
                <a:ea typeface="+mn-ea"/>
                <a:cs typeface="Helvetica"/>
              </a:rPr>
              <a:t>by governance.</a:t>
            </a:r>
            <a:endParaRPr lang="en-AU" sz="1200" b="0" i="0" u="none" strike="noStrike" kern="1200" cap="none" spc="0" normalizeH="0" baseline="0" noProof="0">
              <a:ln>
                <a:noFill/>
              </a:ln>
              <a:solidFill>
                <a:prstClr val="black"/>
              </a:solidFill>
              <a:effectLst/>
              <a:uLnTx/>
              <a:uFillTx/>
              <a:latin typeface="Helvetica"/>
              <a:cs typeface="Helvetica"/>
            </a:endParaRPr>
          </a:p>
        </p:txBody>
      </p:sp>
      <p:sp>
        <p:nvSpPr>
          <p:cNvPr id="3" name="Rectangle 2">
            <a:extLst>
              <a:ext uri="{FF2B5EF4-FFF2-40B4-BE49-F238E27FC236}">
                <a16:creationId xmlns:a16="http://schemas.microsoft.com/office/drawing/2014/main" id="{FCDB4BEB-E898-C416-1F0D-8AA44DED8E6F}"/>
              </a:ext>
            </a:extLst>
          </p:cNvPr>
          <p:cNvSpPr/>
          <p:nvPr/>
        </p:nvSpPr>
        <p:spPr>
          <a:xfrm>
            <a:off x="576727" y="1275578"/>
            <a:ext cx="3196356"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AI governance </a:t>
            </a:r>
            <a:br>
              <a:rPr kumimoji="0" lang="en-AU" sz="2400" b="1" i="0" u="none" strike="noStrike" kern="1200" cap="none" spc="0" normalizeH="0" baseline="0" noProof="0">
                <a:ln>
                  <a:noFill/>
                </a:ln>
                <a:solidFill>
                  <a:prstClr val="black"/>
                </a:solidFill>
                <a:effectLst/>
                <a:uLnTx/>
                <a:uFillTx/>
                <a:latin typeface="Helvetica"/>
                <a:ea typeface="+mn-ea"/>
                <a:cs typeface="Helvetica"/>
              </a:rPr>
            </a:br>
            <a:r>
              <a:rPr kumimoji="0" lang="en-AU" sz="2400" b="1" i="0" u="none" strike="noStrike" kern="1200" cap="none" spc="0" normalizeH="0" baseline="0" noProof="0">
                <a:ln>
                  <a:noFill/>
                </a:ln>
                <a:solidFill>
                  <a:prstClr val="black"/>
                </a:solidFill>
                <a:effectLst/>
                <a:uLnTx/>
                <a:uFillTx/>
                <a:latin typeface="Helvetica"/>
                <a:ea typeface="+mn-ea"/>
                <a:cs typeface="Helvetica"/>
              </a:rPr>
              <a:t>and oversight</a:t>
            </a:r>
          </a:p>
        </p:txBody>
      </p:sp>
      <p:sp>
        <p:nvSpPr>
          <p:cNvPr id="6" name="Rectangle 5">
            <a:extLst>
              <a:ext uri="{FF2B5EF4-FFF2-40B4-BE49-F238E27FC236}">
                <a16:creationId xmlns:a16="http://schemas.microsoft.com/office/drawing/2014/main" id="{24C42335-3FD8-4EDA-2E5C-1E6001BA24EF}"/>
              </a:ext>
            </a:extLst>
          </p:cNvPr>
          <p:cNvSpPr/>
          <p:nvPr/>
        </p:nvSpPr>
        <p:spPr>
          <a:xfrm>
            <a:off x="576727" y="967801"/>
            <a:ext cx="3196358" cy="307777"/>
          </a:xfrm>
          <a:prstGeom prst="rect">
            <a:avLst/>
          </a:prstGeom>
        </p:spPr>
        <p:txBody>
          <a:bodyPr wrap="square" lIns="91440" tIns="45720" rIns="91440" bIns="45720" anchor="t">
            <a:spAutoFit/>
          </a:bodyPr>
          <a:lstStyle/>
          <a:p>
            <a:pPr lvl="0">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AI Insights: </a:t>
            </a:r>
            <a:r>
              <a:rPr lang="en-AU" sz="1400" b="1">
                <a:solidFill>
                  <a:srgbClr val="E7534F"/>
                </a:solidFill>
                <a:latin typeface="Helvetica"/>
                <a:cs typeface="Helvetica"/>
              </a:rPr>
              <a:t>Financial Services</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105214"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334225" y="383711"/>
            <a:ext cx="7740000" cy="60905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300"/>
              </a:spcAft>
              <a:buClr>
                <a:srgbClr val="E7534F"/>
              </a:buClr>
              <a:buSzTx/>
              <a:buFontTx/>
              <a:buNone/>
              <a:tabLst/>
              <a:defRPr/>
            </a:pPr>
            <a:r>
              <a:rPr kumimoji="0" lang="en-AU"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Financial services are making data </a:t>
            </a:r>
            <a:r>
              <a:rPr lang="en-AU" sz="1200" b="1">
                <a:solidFill>
                  <a:prstClr val="black"/>
                </a:solidFill>
                <a:latin typeface="Helvetica" panose="020B0604020202020204" pitchFamily="34" charset="0"/>
                <a:cs typeface="Helvetica" panose="020B0604020202020204" pitchFamily="34" charset="0"/>
              </a:rPr>
              <a:t>and digital leadership more involved in AI governance</a:t>
            </a:r>
            <a:r>
              <a:rPr kumimoji="0" lang="en-AU"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 </a:t>
            </a:r>
          </a:p>
          <a:p>
            <a:pPr marL="171450" indent="-171450">
              <a:lnSpc>
                <a:spcPct val="150000"/>
              </a:lnSpc>
              <a:buClr>
                <a:srgbClr val="E7534F"/>
              </a:buClr>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AI governance leadership in financial services closely aligns with </a:t>
            </a:r>
            <a:r>
              <a:rPr lang="en-US" sz="1200">
                <a:solidFill>
                  <a:prstClr val="black"/>
                </a:solidFill>
                <a:latin typeface="Helvetica"/>
                <a:cs typeface="Helvetica"/>
              </a:rPr>
              <a:t>all</a:t>
            </a:r>
            <a:r>
              <a:rPr kumimoji="0" lang="en-US" sz="1200" b="0" i="0" u="none" strike="noStrike" kern="1200" cap="none" spc="0" normalizeH="0" baseline="0" noProof="0">
                <a:ln>
                  <a:noFill/>
                </a:ln>
                <a:solidFill>
                  <a:prstClr val="black"/>
                </a:solidFill>
                <a:effectLst/>
                <a:uLnTx/>
                <a:uFillTx/>
                <a:latin typeface="Helvetica"/>
                <a:ea typeface="+mn-ea"/>
                <a:cs typeface="Helvetica"/>
              </a:rPr>
              <a:t> sectors. Currently, AI governance is led </a:t>
            </a:r>
            <a:r>
              <a:rPr lang="en-US" sz="1200">
                <a:solidFill>
                  <a:prstClr val="black"/>
                </a:solidFill>
                <a:latin typeface="Helvetica"/>
                <a:cs typeface="Helvetica"/>
              </a:rPr>
              <a:t>largely by CIOs</a:t>
            </a:r>
            <a:r>
              <a:rPr kumimoji="0" lang="en-US" sz="1200" b="0" i="0" u="none" strike="noStrike" kern="1200" cap="none" spc="0" normalizeH="0" baseline="0" noProof="0">
                <a:ln>
                  <a:noFill/>
                </a:ln>
                <a:solidFill>
                  <a:prstClr val="black"/>
                </a:solidFill>
                <a:effectLst/>
                <a:uLnTx/>
                <a:uFillTx/>
                <a:latin typeface="Helvetica"/>
                <a:ea typeface="+mn-ea"/>
                <a:cs typeface="Helvetica"/>
              </a:rPr>
              <a:t>.</a:t>
            </a:r>
            <a:endParaRPr lang="en-US" sz="12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50000"/>
              </a:lnSpc>
              <a:spcBef>
                <a:spcPts val="0"/>
              </a:spcBef>
              <a:spcAft>
                <a:spcPts val="1200"/>
              </a:spcAft>
              <a:buClr>
                <a:srgbClr val="E7534F"/>
              </a:buClr>
              <a:buSzTx/>
              <a:buFont typeface="Arial" panose="020B0604020202020204" pitchFamily="34" charset="0"/>
              <a:buChar char="•"/>
              <a:tabLst/>
              <a:defRPr/>
            </a:pPr>
            <a:r>
              <a:rPr lang="en-US" sz="1200">
                <a:solidFill>
                  <a:prstClr val="black"/>
                </a:solidFill>
                <a:latin typeface="Helvetica"/>
                <a:cs typeface="Helvetica"/>
              </a:rPr>
              <a:t>Additionally, </a:t>
            </a:r>
            <a:r>
              <a:rPr kumimoji="0" lang="en-US" sz="1200" b="0" i="0" u="none" strike="noStrike" kern="1200" cap="none" spc="0" normalizeH="0" baseline="0" noProof="0">
                <a:ln>
                  <a:noFill/>
                </a:ln>
                <a:solidFill>
                  <a:prstClr val="black"/>
                </a:solidFill>
                <a:effectLst/>
                <a:uLnTx/>
                <a:uFillTx/>
                <a:latin typeface="Helvetica"/>
                <a:ea typeface="+mn-ea"/>
                <a:cs typeface="Helvetica"/>
              </a:rPr>
              <a:t>some are planning to move AI into the domain of data and digital strategy</a:t>
            </a:r>
            <a:r>
              <a:rPr kumimoji="0" lang="en-AU" sz="1200" b="0" i="0" u="none" strike="noStrike" kern="1200" cap="none" spc="0" normalizeH="0" baseline="0" noProof="0">
                <a:ln>
                  <a:noFill/>
                </a:ln>
                <a:solidFill>
                  <a:prstClr val="black"/>
                </a:solidFill>
                <a:effectLst/>
                <a:uLnTx/>
                <a:uFillTx/>
                <a:latin typeface="Helvetica"/>
                <a:ea typeface="+mn-ea"/>
                <a:cs typeface="Helvetica"/>
              </a:rPr>
              <a:t>. </a:t>
            </a:r>
            <a:r>
              <a:rPr kumimoji="0" lang="en-US" sz="1200" b="0" i="0" u="none" strike="noStrike" kern="1200" cap="none" spc="0" normalizeH="0" baseline="0" noProof="0">
                <a:ln>
                  <a:noFill/>
                </a:ln>
                <a:solidFill>
                  <a:prstClr val="black"/>
                </a:solidFill>
                <a:effectLst/>
                <a:uLnTx/>
                <a:uFillTx/>
                <a:latin typeface="Helvetica"/>
                <a:ea typeface="+mn-ea"/>
                <a:cs typeface="Helvetica"/>
              </a:rPr>
              <a:t>This reflects AI's importance as a business capability, not just technology</a:t>
            </a:r>
            <a:r>
              <a:rPr lang="en-US" sz="1200">
                <a:solidFill>
                  <a:prstClr val="black"/>
                </a:solidFill>
                <a:latin typeface="Helvetica"/>
                <a:cs typeface="Helvetica"/>
              </a:rPr>
              <a:t>, suggesting that </a:t>
            </a:r>
            <a:r>
              <a:rPr lang="en-US" sz="1200" err="1">
                <a:solidFill>
                  <a:prstClr val="black"/>
                </a:solidFill>
                <a:latin typeface="Helvetica"/>
                <a:cs typeface="Helvetica"/>
              </a:rPr>
              <a:t>th</a:t>
            </a:r>
            <a:r>
              <a:rPr kumimoji="0" lang="en-US" sz="1200" b="0" i="0" u="none" strike="noStrike" kern="1200" cap="none" spc="0" normalizeH="0" baseline="0" noProof="0">
                <a:ln>
                  <a:noFill/>
                </a:ln>
                <a:solidFill>
                  <a:prstClr val="black"/>
                </a:solidFill>
                <a:effectLst/>
                <a:uLnTx/>
                <a:uFillTx/>
                <a:latin typeface="Helvetica"/>
                <a:ea typeface="+mn-ea"/>
                <a:cs typeface="Helvetica"/>
              </a:rPr>
              <a:t>ese organisations are maturing their AI strategies from an IT program into a business-embedded capability.</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30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Shared responsibility is the dominant ownership model of the agentic workforce</a:t>
            </a:r>
            <a:endParaRPr kumimoji="0" lang="en-AU"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71450" indent="-171450">
              <a:lnSpc>
                <a:spcPct val="150000"/>
              </a:lnSpc>
              <a:buClr>
                <a:srgbClr val="E7534F"/>
              </a:buClr>
              <a:buFont typeface="Arial" panose="020B0604020202020204" pitchFamily="34" charset="0"/>
              <a:buChar char="•"/>
              <a:defRPr/>
            </a:pPr>
            <a:r>
              <a:rPr lang="en-US" sz="1200">
                <a:solidFill>
                  <a:prstClr val="black"/>
                </a:solidFill>
                <a:latin typeface="Helvetica"/>
                <a:cs typeface="Helvetica"/>
              </a:rPr>
              <a:t>F</a:t>
            </a:r>
            <a:r>
              <a:rPr kumimoji="0" lang="en-US" sz="1200" b="0" i="0" u="none" strike="noStrike" kern="1200" cap="none" spc="0" normalizeH="0" baseline="0" noProof="0">
                <a:ln>
                  <a:noFill/>
                </a:ln>
                <a:solidFill>
                  <a:prstClr val="black"/>
                </a:solidFill>
                <a:effectLst/>
                <a:uLnTx/>
                <a:uFillTx/>
                <a:latin typeface="Helvetica"/>
                <a:ea typeface="+mn-ea"/>
                <a:cs typeface="Helvetica"/>
              </a:rPr>
              <a:t>inancial services</a:t>
            </a:r>
            <a:r>
              <a:rPr lang="en-US" sz="1200">
                <a:solidFill>
                  <a:prstClr val="black"/>
                </a:solidFill>
                <a:latin typeface="Helvetica"/>
                <a:cs typeface="Helvetica"/>
              </a:rPr>
              <a:t> recognise</a:t>
            </a:r>
            <a:r>
              <a:rPr kumimoji="0" lang="en-US" sz="1200" b="0" i="0" u="none" strike="noStrike" kern="1200" cap="none" spc="0" normalizeH="0" baseline="0" noProof="0">
                <a:ln>
                  <a:noFill/>
                </a:ln>
                <a:solidFill>
                  <a:prstClr val="black"/>
                </a:solidFill>
                <a:effectLst/>
                <a:uLnTx/>
                <a:uFillTx/>
                <a:latin typeface="Helvetica"/>
                <a:ea typeface="+mn-ea"/>
                <a:cs typeface="Helvetica"/>
              </a:rPr>
              <a:t> that AI agents do not operate </a:t>
            </a:r>
            <a:r>
              <a:rPr lang="en-US" sz="1200">
                <a:solidFill>
                  <a:prstClr val="black"/>
                </a:solidFill>
                <a:latin typeface="Helvetica"/>
                <a:cs typeface="Helvetica"/>
              </a:rPr>
              <a:t>only</a:t>
            </a:r>
            <a:r>
              <a:rPr kumimoji="0" lang="en-US" sz="1200" b="0" i="0" u="none" strike="noStrike" kern="1200" cap="none" spc="0" normalizeH="0" baseline="0" noProof="0">
                <a:ln>
                  <a:noFill/>
                </a:ln>
                <a:solidFill>
                  <a:prstClr val="black"/>
                </a:solidFill>
                <a:effectLst/>
                <a:uLnTx/>
                <a:uFillTx/>
                <a:latin typeface="Helvetica"/>
                <a:ea typeface="+mn-ea"/>
                <a:cs typeface="Helvetica"/>
              </a:rPr>
              <a:t> as software. They influence customer experience, operational decisions, employee productivity and financial outcomes</a:t>
            </a:r>
            <a:r>
              <a:rPr kumimoji="0" lang="en-AU" sz="1200" b="0" i="0" u="none" strike="noStrike" kern="1200" cap="none" spc="0" normalizeH="0" baseline="0" noProof="0">
                <a:ln>
                  <a:noFill/>
                </a:ln>
                <a:solidFill>
                  <a:prstClr val="black"/>
                </a:solidFill>
                <a:effectLst/>
                <a:uLnTx/>
                <a:uFillTx/>
                <a:latin typeface="Helvetica"/>
                <a:ea typeface="+mn-ea"/>
                <a:cs typeface="Helvetica"/>
              </a:rPr>
              <a:t>.</a:t>
            </a:r>
            <a:endParaRPr lang="en-AU" sz="1200" b="0"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50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The strong role of data and AI teams for some financial services organisations indicates that agentic systems are perceived as a data and decision problem before an infrastructure problem. This reflects the increasing importance of governing decisions, not just systems.</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lvl="0">
              <a:lnSpc>
                <a:spcPct val="150000"/>
              </a:lnSpc>
              <a:spcAft>
                <a:spcPts val="300"/>
              </a:spcAft>
              <a:buClr>
                <a:srgbClr val="E7534F"/>
              </a:buClr>
              <a:defRPr/>
            </a:pPr>
            <a:r>
              <a:rPr lang="en-US" sz="1200" b="1">
                <a:solidFill>
                  <a:prstClr val="black"/>
                </a:solidFill>
                <a:latin typeface="Helvetica" panose="020B0604020202020204" pitchFamily="34" charset="0"/>
                <a:cs typeface="Helvetica" panose="020B0604020202020204" pitchFamily="34" charset="0"/>
              </a:rPr>
              <a:t>CIO, operations and HR ownership is low for the agentic workforce</a:t>
            </a:r>
            <a:endParaRPr lang="en-AU" sz="1200" b="1">
              <a:solidFill>
                <a:prstClr val="black"/>
              </a:solidFill>
              <a:latin typeface="Helvetica" panose="020B0604020202020204" pitchFamily="34" charset="0"/>
              <a:cs typeface="Helvetica" panose="020B0604020202020204" pitchFamily="34" charset="0"/>
            </a:endParaRPr>
          </a:p>
          <a:p>
            <a:pPr marL="171450" lvl="0" indent="-171450">
              <a:lnSpc>
                <a:spcPct val="150000"/>
              </a:lnSpc>
              <a:spcAft>
                <a:spcPts val="1200"/>
              </a:spcAft>
              <a:buClr>
                <a:srgbClr val="E7534F"/>
              </a:buClr>
              <a:buFont typeface="Arial" panose="020B0604020202020204" pitchFamily="34" charset="0"/>
              <a:buChar char="•"/>
              <a:defRPr/>
            </a:pPr>
            <a:r>
              <a:rPr lang="en-US" sz="1200">
                <a:solidFill>
                  <a:prstClr val="black"/>
                </a:solidFill>
                <a:latin typeface="Helvetica"/>
                <a:cs typeface="Helvetica"/>
              </a:rPr>
              <a:t>The low CIO ownership indicates that agentic AI success depends more on adoption and business redesign than on deployment. Operations and HR also appear low, implying that financial services do not see agentic AI as a mature operational workforce management.</a:t>
            </a:r>
            <a:endParaRPr kumimoji="0" lang="en-US" sz="1200" b="1"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30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a:ea typeface="+mn-ea"/>
                <a:cs typeface="Helvetica"/>
              </a:rPr>
              <a:t>AI governance maturity is leading in financial services, driven by regulatory necessity</a:t>
            </a:r>
            <a:r>
              <a:rPr kumimoji="0" lang="en-AU" sz="1200" b="1" i="0" u="none" strike="noStrike" kern="1200" cap="none" spc="0" normalizeH="0" baseline="0" noProof="0">
                <a:ln>
                  <a:noFill/>
                </a:ln>
                <a:solidFill>
                  <a:prstClr val="black"/>
                </a:solidFill>
                <a:effectLst/>
                <a:uLnTx/>
                <a:uFillTx/>
                <a:latin typeface="Helvetica"/>
                <a:ea typeface="+mn-ea"/>
                <a:cs typeface="Helvetica"/>
              </a:rPr>
              <a:t> </a:t>
            </a:r>
          </a:p>
          <a:p>
            <a:pPr marL="171450" indent="-171450">
              <a:lnSpc>
                <a:spcPct val="150000"/>
              </a:lnSpc>
              <a:spcAft>
                <a:spcPts val="1200"/>
              </a:spcAft>
              <a:buClr>
                <a:srgbClr val="E7534F"/>
              </a:buClr>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As the financial services sector has higher consequence decisions than other sectors, </a:t>
            </a:r>
            <a:r>
              <a:rPr lang="en-US" sz="1200">
                <a:solidFill>
                  <a:prstClr val="black"/>
                </a:solidFill>
                <a:latin typeface="Helvetica"/>
                <a:cs typeface="Helvetica"/>
              </a:rPr>
              <a:t>it needs</a:t>
            </a:r>
            <a:r>
              <a:rPr kumimoji="0" lang="en-US" sz="1200" b="0" i="0" u="none" strike="noStrike" kern="1200" cap="none" spc="0" normalizeH="0" baseline="0" noProof="0">
                <a:ln>
                  <a:noFill/>
                </a:ln>
                <a:solidFill>
                  <a:prstClr val="black"/>
                </a:solidFill>
                <a:effectLst/>
                <a:uLnTx/>
                <a:uFillTx/>
                <a:latin typeface="Helvetica"/>
                <a:ea typeface="+mn-ea"/>
                <a:cs typeface="Helvetica"/>
              </a:rPr>
              <a:t> to ensure greater governance coverage of AI pilots, tools or models.</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p:txBody>
      </p:sp>
    </p:spTree>
    <p:extLst>
      <p:ext uri="{BB962C8B-B14F-4D97-AF65-F5344CB8AC3E}">
        <p14:creationId xmlns:p14="http://schemas.microsoft.com/office/powerpoint/2010/main" val="177510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CAD13E-F85C-3E1D-FE5A-1CF4D3662F6A}"/>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C516ED69-7561-BC93-E891-22F33454AE81}"/>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2491DF46-D806-F16E-138E-5C52537C1A1B}"/>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459D2327-E140-6C60-7F3C-DDD3D4A8B35B}"/>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D4571C84-1C89-0270-F1D3-8A62818B4094}"/>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EA3F6849-F34B-A855-0F09-2CB4B2BB192F}"/>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3F7B9C99-D4A6-0F31-4577-A2B179237D48}"/>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E7F35728-7A5D-E589-63F8-94F882BAA797}"/>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141846E5-F8C8-3734-8A72-929FEADA5828}"/>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A0C0FF04-76B5-2429-D661-4DA303B805AB}"/>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1E1C9F02-2022-C8E7-AC60-6435F55D75CA}"/>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EA7C327E-DBED-430B-5870-BC63C2C50CAA}"/>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D7051492-38B2-C1C2-1D79-33D2278DC0E8}"/>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FAF4D6A7-BBB2-CABF-3FC7-34C03B8AC54F}"/>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734AEBD0-7F77-EB96-1762-22E2E823ECAE}"/>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20C4E009-C013-FEE9-E97D-116872E0E108}"/>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FFFA5429-886A-1EAB-A99A-29FC6A9B4078}"/>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DD307F6C-3904-74FA-AE8A-8A54886BE8B7}"/>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763FE766-EDE7-F943-CB10-CCC3407F9472}"/>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7DE05108-4459-FA01-2DBF-7891DBCFCB17}"/>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86E6327A-9B23-616C-623D-88A0E3B680BA}"/>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63A39371-57B2-9243-E906-1B2FC4BB71AD}"/>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F325F228-D27B-A80C-5726-578136AB6A54}"/>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D152EC2C-E0EF-B752-8D2E-7FCE7FAAA635}"/>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1ECA55BC-21DD-E070-48EC-872EC607E2AB}"/>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62304AB6-0860-5255-164C-8238924166B8}"/>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29C4ADF9-D0F9-BC5B-DB7F-5A919F97B85C}"/>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909BCB79-5BCA-B2B3-3256-93DC7AFA0829}"/>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EEE152A2-49E2-0F2C-6E7F-E531B9A90358}"/>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387A7C56-A646-6FE0-4FEE-385A661A0F05}"/>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DAFED567-F512-E9F2-20A6-206750641D6F}"/>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1545D1EA-859B-F658-A5E6-97DCFFDEA41B}"/>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37342B77-91CC-72D1-210F-8178988B425F}"/>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6BA3CF3F-8FAF-51B2-6AB9-BBB37C6493F4}"/>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1E593533-53CA-E019-3216-13CAF855267A}"/>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46A68AE1-8B19-E468-DD21-CC139D79B718}"/>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EB0F7861-9E8B-D23A-FF28-291C62BC5ADE}"/>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1EE67C55-55D7-321F-9BC4-9C68571D72E4}"/>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533A6034-41CE-D8FB-1EE1-852925C6E994}"/>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09849DFB-1791-87DA-0808-1970E70471EA}"/>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E4DA440C-F570-B42E-A3BA-0C934B9C1331}"/>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FAAAC1FC-2A5C-CC5D-64D0-334BD7254AD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4" name="Text Placeholder 3">
            <a:extLst>
              <a:ext uri="{FF2B5EF4-FFF2-40B4-BE49-F238E27FC236}">
                <a16:creationId xmlns:a16="http://schemas.microsoft.com/office/drawing/2014/main" id="{72356E22-5D13-EC75-6D2A-B1470F2F7C00}"/>
              </a:ext>
            </a:extLst>
          </p:cNvPr>
          <p:cNvSpPr>
            <a:spLocks noGrp="1"/>
          </p:cNvSpPr>
          <p:nvPr>
            <p:ph type="body" sz="quarter" idx="10"/>
          </p:nvPr>
        </p:nvSpPr>
        <p:spPr/>
        <p:txBody>
          <a:bodyPr/>
          <a:lstStyle/>
          <a:p>
            <a:r>
              <a:rPr lang="en-AU">
                <a:latin typeface="Helvetica"/>
                <a:cs typeface="Helvetica"/>
              </a:rPr>
              <a:t>Financial services</a:t>
            </a:r>
          </a:p>
        </p:txBody>
      </p:sp>
      <p:sp>
        <p:nvSpPr>
          <p:cNvPr id="5" name="Content Placeholder 4">
            <a:extLst>
              <a:ext uri="{FF2B5EF4-FFF2-40B4-BE49-F238E27FC236}">
                <a16:creationId xmlns:a16="http://schemas.microsoft.com/office/drawing/2014/main" id="{A07E6CD8-CA7B-8ED7-60CA-E61E290CED08}"/>
              </a:ext>
            </a:extLst>
          </p:cNvPr>
          <p:cNvSpPr>
            <a:spLocks noGrp="1"/>
          </p:cNvSpPr>
          <p:nvPr>
            <p:ph sz="quarter" idx="11"/>
          </p:nvPr>
        </p:nvSpPr>
        <p:spPr/>
        <p:txBody>
          <a:bodyPr/>
          <a:lstStyle/>
          <a:p>
            <a:r>
              <a:rPr lang="en-AU" sz="4000">
                <a:latin typeface="Helvetica"/>
                <a:cs typeface="Helvetica"/>
              </a:rPr>
              <a:t>Workforce readiness </a:t>
            </a:r>
            <a:br>
              <a:rPr lang="en-AU" sz="4000">
                <a:latin typeface="Helvetica"/>
                <a:cs typeface="Helvetica"/>
              </a:rPr>
            </a:br>
            <a:r>
              <a:rPr lang="en-AU" sz="4000">
                <a:latin typeface="Helvetica"/>
                <a:cs typeface="Helvetica"/>
              </a:rPr>
              <a:t>and investment strategy</a:t>
            </a:r>
          </a:p>
        </p:txBody>
      </p:sp>
    </p:spTree>
    <p:extLst>
      <p:ext uri="{BB962C8B-B14F-4D97-AF65-F5344CB8AC3E}">
        <p14:creationId xmlns:p14="http://schemas.microsoft.com/office/powerpoint/2010/main" val="841579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EA204FC-5841-AC7D-5D6E-F3A99D68EF6A}"/>
              </a:ext>
            </a:extLst>
          </p:cNvPr>
          <p:cNvSpPr>
            <a:spLocks noGrp="1"/>
          </p:cNvSpPr>
          <p:nvPr>
            <p:ph sz="quarter" idx="10"/>
          </p:nvPr>
        </p:nvSpPr>
        <p:spPr/>
        <p:txBody>
          <a:bodyPr/>
          <a:lstStyle/>
          <a:p>
            <a:r>
              <a:rPr lang="en-US">
                <a:solidFill>
                  <a:prstClr val="black"/>
                </a:solidFill>
                <a:latin typeface="Helvetica"/>
              </a:rPr>
              <a:t>How is your organisation preparing employees to work with AI? </a:t>
            </a:r>
          </a:p>
        </p:txBody>
      </p:sp>
      <p:sp>
        <p:nvSpPr>
          <p:cNvPr id="8" name="Content Placeholder 7">
            <a:extLst>
              <a:ext uri="{FF2B5EF4-FFF2-40B4-BE49-F238E27FC236}">
                <a16:creationId xmlns:a16="http://schemas.microsoft.com/office/drawing/2014/main" id="{7FF7D9CB-0DDF-EB2E-4576-ED0E9219622D}"/>
              </a:ext>
            </a:extLst>
          </p:cNvPr>
          <p:cNvSpPr>
            <a:spLocks noGrp="1"/>
          </p:cNvSpPr>
          <p:nvPr>
            <p:ph sz="quarter" idx="11"/>
          </p:nvPr>
        </p:nvSpPr>
        <p:spPr/>
        <p:txBody>
          <a:bodyPr/>
          <a:lstStyle/>
          <a:p>
            <a:r>
              <a:rPr lang="en-US" sz="1000"/>
              <a:t>ADAPT CIO, Data and AI, Government and Digital Edge Survey in Feb, Apr and Jun 2026. Sample size: 620 Australian CIOs, CDAOs, Government leaders and CDOs, 153 from Financial Services</a:t>
            </a:r>
          </a:p>
          <a:p>
            <a:endParaRPr lang="en-PH" sz="1000"/>
          </a:p>
        </p:txBody>
      </p:sp>
      <p:pic>
        <p:nvPicPr>
          <p:cNvPr id="3" name="Graphic 2">
            <a:extLst>
              <a:ext uri="{FF2B5EF4-FFF2-40B4-BE49-F238E27FC236}">
                <a16:creationId xmlns:a16="http://schemas.microsoft.com/office/drawing/2014/main" id="{CC18CE51-CA79-E1E7-A683-9C4ADAA4F80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94752" y="843034"/>
            <a:ext cx="11602496" cy="55044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D6A7297-8FAF-2CF7-6FCC-5B2FEFA1498E}"/>
              </a:ext>
            </a:extLst>
          </p:cNvPr>
          <p:cNvSpPr>
            <a:spLocks noGrp="1"/>
          </p:cNvSpPr>
          <p:nvPr>
            <p:ph sz="quarter" idx="10"/>
          </p:nvPr>
        </p:nvSpPr>
        <p:spPr/>
        <p:txBody>
          <a:bodyPr/>
          <a:lstStyle/>
          <a:p>
            <a:r>
              <a:rPr lang="en-US" sz="2200">
                <a:solidFill>
                  <a:prstClr val="black"/>
                </a:solidFill>
                <a:latin typeface="Helvetica"/>
              </a:rPr>
              <a:t>How is your organisation asking you to justify investments in AI initiatives?</a:t>
            </a:r>
          </a:p>
          <a:p>
            <a:endParaRPr lang="en-PH" sz="2200"/>
          </a:p>
        </p:txBody>
      </p:sp>
      <p:sp>
        <p:nvSpPr>
          <p:cNvPr id="6" name="Content Placeholder 5">
            <a:extLst>
              <a:ext uri="{FF2B5EF4-FFF2-40B4-BE49-F238E27FC236}">
                <a16:creationId xmlns:a16="http://schemas.microsoft.com/office/drawing/2014/main" id="{3435CCAB-A98B-4191-1D41-BB30C0F2B60E}"/>
              </a:ext>
            </a:extLst>
          </p:cNvPr>
          <p:cNvSpPr>
            <a:spLocks noGrp="1"/>
          </p:cNvSpPr>
          <p:nvPr>
            <p:ph sz="quarter" idx="11"/>
          </p:nvPr>
        </p:nvSpPr>
        <p:spPr/>
        <p:txBody>
          <a:bodyPr/>
          <a:lstStyle/>
          <a:p>
            <a:r>
              <a:rPr lang="en-US"/>
              <a:t>ADAPT CIO and Data and AI Edge Survey in Feb and Apr 2026. Sample size: 373 Australian CIOs and CDAOs, 109 from Financial Services</a:t>
            </a:r>
          </a:p>
          <a:p>
            <a:endParaRPr lang="en-PH"/>
          </a:p>
        </p:txBody>
      </p:sp>
      <p:pic>
        <p:nvPicPr>
          <p:cNvPr id="3" name="Graphic 2">
            <a:extLst>
              <a:ext uri="{FF2B5EF4-FFF2-40B4-BE49-F238E27FC236}">
                <a16:creationId xmlns:a16="http://schemas.microsoft.com/office/drawing/2014/main" id="{852DE0C9-6A48-008A-039E-F8D8EB49BBE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94752" y="843034"/>
            <a:ext cx="11602496" cy="55044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326DBF8-2E07-B711-ECB7-D3A04A4991F7}"/>
              </a:ext>
            </a:extLst>
          </p:cNvPr>
          <p:cNvSpPr>
            <a:spLocks noGrp="1"/>
          </p:cNvSpPr>
          <p:nvPr>
            <p:ph sz="quarter" idx="10"/>
          </p:nvPr>
        </p:nvSpPr>
        <p:spPr/>
        <p:txBody>
          <a:bodyPr/>
          <a:lstStyle/>
          <a:p>
            <a:r>
              <a:rPr lang="en-US">
                <a:solidFill>
                  <a:prstClr val="black"/>
                </a:solidFill>
                <a:latin typeface="Helvetica"/>
              </a:rPr>
              <a:t>When implementing new technologies (e.g., AI, automation, digital platforms), </a:t>
            </a:r>
            <a:br>
              <a:rPr lang="en-US">
                <a:solidFill>
                  <a:prstClr val="black"/>
                </a:solidFill>
                <a:latin typeface="Helvetica"/>
              </a:rPr>
            </a:br>
            <a:r>
              <a:rPr lang="en-US">
                <a:solidFill>
                  <a:prstClr val="black"/>
                </a:solidFill>
                <a:latin typeface="Helvetica"/>
              </a:rPr>
              <a:t>which best describes your organisation’s approach? </a:t>
            </a:r>
          </a:p>
          <a:p>
            <a:endParaRPr lang="en-PH"/>
          </a:p>
        </p:txBody>
      </p:sp>
      <p:sp>
        <p:nvSpPr>
          <p:cNvPr id="6" name="Content Placeholder 5">
            <a:extLst>
              <a:ext uri="{FF2B5EF4-FFF2-40B4-BE49-F238E27FC236}">
                <a16:creationId xmlns:a16="http://schemas.microsoft.com/office/drawing/2014/main" id="{88F945AA-A853-80B7-21FC-FD6E6AFD75C0}"/>
              </a:ext>
            </a:extLst>
          </p:cNvPr>
          <p:cNvSpPr>
            <a:spLocks noGrp="1"/>
          </p:cNvSpPr>
          <p:nvPr>
            <p:ph sz="quarter" idx="11"/>
          </p:nvPr>
        </p:nvSpPr>
        <p:spPr/>
        <p:txBody>
          <a:bodyPr/>
          <a:lstStyle/>
          <a:p>
            <a:r>
              <a:rPr lang="en-US"/>
              <a:t>ADAPT Government and Digital Edge Survey in Jun 2026. Sample size: 193 Australian Government leaders and CDOs, 38 from Financial Services</a:t>
            </a:r>
          </a:p>
          <a:p>
            <a:endParaRPr lang="en-PH"/>
          </a:p>
        </p:txBody>
      </p:sp>
      <p:pic>
        <p:nvPicPr>
          <p:cNvPr id="3" name="Graphic 2">
            <a:extLst>
              <a:ext uri="{FF2B5EF4-FFF2-40B4-BE49-F238E27FC236}">
                <a16:creationId xmlns:a16="http://schemas.microsoft.com/office/drawing/2014/main" id="{203AA157-45E2-0E38-FF53-037BEBF27DF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94752" y="1109312"/>
            <a:ext cx="11602496" cy="52532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96ED2-0CDA-4B8A-7B61-6014673838F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18E6603-2F49-ABAD-5621-B95889D849B4}"/>
              </a:ext>
            </a:extLst>
          </p:cNvPr>
          <p:cNvSpPr txBox="1"/>
          <p:nvPr/>
        </p:nvSpPr>
        <p:spPr>
          <a:xfrm>
            <a:off x="576727" y="2420451"/>
            <a:ext cx="3424973" cy="3536033"/>
          </a:xfrm>
          <a:prstGeom prst="rect">
            <a:avLst/>
          </a:prstGeom>
          <a:noFill/>
        </p:spPr>
        <p:txBody>
          <a:bodyPr wrap="square" lIns="91440" tIns="45720" rIns="91440" bIns="45720" rtlCol="0" anchor="t">
            <a:spAutoFit/>
          </a:bodyPr>
          <a:lstStyle/>
          <a:p>
            <a:pPr marL="171450" indent="-171450">
              <a:lnSpc>
                <a:spcPct val="150000"/>
              </a:lnSpc>
              <a:spcAft>
                <a:spcPts val="600"/>
              </a:spcAft>
              <a:buClr>
                <a:srgbClr val="E7534F"/>
              </a:buClr>
              <a:buFont typeface="Arial" panose="020B0604020202020204" pitchFamily="34" charset="0"/>
              <a:buChar char="•"/>
            </a:pPr>
            <a:r>
              <a:rPr lang="en-AU" sz="1200" b="0">
                <a:solidFill>
                  <a:prstClr val="black"/>
                </a:solidFill>
                <a:latin typeface="Helvetica"/>
                <a:cs typeface="Helvetica"/>
              </a:rPr>
              <a:t>30% </a:t>
            </a:r>
            <a:r>
              <a:rPr lang="en-AU" sz="1200">
                <a:solidFill>
                  <a:prstClr val="black"/>
                </a:solidFill>
                <a:latin typeface="Helvetica"/>
                <a:cs typeface="Helvetica"/>
              </a:rPr>
              <a:t>of respondents say they have</a:t>
            </a:r>
            <a:r>
              <a:rPr lang="en-AU" sz="1200" b="0">
                <a:solidFill>
                  <a:prstClr val="black"/>
                </a:solidFill>
                <a:latin typeface="Helvetica"/>
                <a:cs typeface="Helvetica"/>
              </a:rPr>
              <a:t> a dedicated AI champion or Centre of Excellence, vs 19% for all sectors. Only 25% stop at AI usage guidelines alone, vs 36% for all sectors</a:t>
            </a:r>
            <a:endParaRPr lang="en-US">
              <a:solidFill>
                <a:prstClr val="black"/>
              </a:solidFill>
            </a:endParaRPr>
          </a:p>
          <a:p>
            <a:pPr marL="171450" indent="-171450" algn="l">
              <a:lnSpc>
                <a:spcPct val="150000"/>
              </a:lnSpc>
              <a:spcBef>
                <a:spcPts val="0"/>
              </a:spcBef>
              <a:spcAft>
                <a:spcPts val="600"/>
              </a:spcAft>
              <a:buClr>
                <a:srgbClr val="E7534F"/>
              </a:buClr>
              <a:buFont typeface="Arial" panose="020B0604020202020204" pitchFamily="34" charset="0"/>
              <a:buChar char="•"/>
            </a:pPr>
            <a:r>
              <a:rPr lang="en-AU" sz="1200" b="0">
                <a:solidFill>
                  <a:prstClr val="black"/>
                </a:solidFill>
                <a:latin typeface="Helvetica"/>
                <a:cs typeface="Helvetica"/>
              </a:rPr>
              <a:t>72% justify AI spend through formal business cases (39%) or strategic alignment (33%)</a:t>
            </a:r>
          </a:p>
          <a:p>
            <a:pPr marL="171450" indent="-171450">
              <a:lnSpc>
                <a:spcPct val="150000"/>
              </a:lnSpc>
              <a:spcAft>
                <a:spcPts val="600"/>
              </a:spcAft>
              <a:buClr>
                <a:srgbClr val="E7534F"/>
              </a:buClr>
              <a:buFont typeface="Arial" panose="020B0604020202020204" pitchFamily="34" charset="0"/>
              <a:buChar char="•"/>
            </a:pPr>
            <a:r>
              <a:rPr lang="en-AU" sz="1200" b="0">
                <a:solidFill>
                  <a:prstClr val="black"/>
                </a:solidFill>
                <a:latin typeface="Helvetica"/>
                <a:cs typeface="Helvetica"/>
              </a:rPr>
              <a:t>55% redesign selected workflows when implementing new technology, vs 45% all sectors. No FSI organisation is </a:t>
            </a:r>
            <a:r>
              <a:rPr lang="en-AU" sz="1200">
                <a:solidFill>
                  <a:prstClr val="black"/>
                </a:solidFill>
                <a:latin typeface="Helvetica"/>
                <a:cs typeface="Helvetica"/>
              </a:rPr>
              <a:t>co-designing technology</a:t>
            </a:r>
            <a:r>
              <a:rPr lang="en-AU" sz="1200" b="0">
                <a:solidFill>
                  <a:prstClr val="black"/>
                </a:solidFill>
                <a:latin typeface="Helvetica"/>
                <a:cs typeface="Helvetica"/>
              </a:rPr>
              <a:t> and operating model from first principles, vs 8% all sectors</a:t>
            </a:r>
            <a:r>
              <a:rPr lang="en-AU" sz="1200">
                <a:solidFill>
                  <a:prstClr val="black"/>
                </a:solidFill>
                <a:latin typeface="Helvetica"/>
                <a:cs typeface="Helvetica"/>
              </a:rPr>
              <a:t>.</a:t>
            </a:r>
            <a:endParaRPr lang="en-AU" sz="1200" b="0">
              <a:solidFill>
                <a:prstClr val="black"/>
              </a:solidFill>
              <a:latin typeface="Helvetica"/>
              <a:cs typeface="Helvetica"/>
            </a:endParaRPr>
          </a:p>
        </p:txBody>
      </p:sp>
      <p:sp>
        <p:nvSpPr>
          <p:cNvPr id="3" name="Rectangle 2">
            <a:extLst>
              <a:ext uri="{FF2B5EF4-FFF2-40B4-BE49-F238E27FC236}">
                <a16:creationId xmlns:a16="http://schemas.microsoft.com/office/drawing/2014/main" id="{BCBB26BD-F491-4426-1687-63EF98DFDCE4}"/>
              </a:ext>
            </a:extLst>
          </p:cNvPr>
          <p:cNvSpPr/>
          <p:nvPr/>
        </p:nvSpPr>
        <p:spPr>
          <a:xfrm>
            <a:off x="576727" y="1220122"/>
            <a:ext cx="3196356" cy="120032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Helvetica"/>
                <a:ea typeface="+mn-ea"/>
                <a:cs typeface="Helvetica"/>
              </a:rPr>
              <a:t>Workforce readiness and investment strategy</a:t>
            </a:r>
            <a:endParaRPr kumimoji="0" lang="en-AU" sz="2400" b="1" i="0" u="none" strike="noStrike" kern="1200" cap="none" spc="0" normalizeH="0" baseline="0" noProof="0">
              <a:ln>
                <a:noFill/>
              </a:ln>
              <a:solidFill>
                <a:prstClr val="black"/>
              </a:solidFill>
              <a:effectLst/>
              <a:uLnTx/>
              <a:uFillTx/>
              <a:latin typeface="Helvetica"/>
              <a:ea typeface="+mn-ea"/>
              <a:cs typeface="Helvetica"/>
            </a:endParaRPr>
          </a:p>
        </p:txBody>
      </p:sp>
      <p:sp>
        <p:nvSpPr>
          <p:cNvPr id="6" name="Rectangle 5">
            <a:extLst>
              <a:ext uri="{FF2B5EF4-FFF2-40B4-BE49-F238E27FC236}">
                <a16:creationId xmlns:a16="http://schemas.microsoft.com/office/drawing/2014/main" id="{8D82286F-69B7-88EF-B426-AE63546FA6BD}"/>
              </a:ext>
            </a:extLst>
          </p:cNvPr>
          <p:cNvSpPr/>
          <p:nvPr/>
        </p:nvSpPr>
        <p:spPr>
          <a:xfrm>
            <a:off x="576727" y="898974"/>
            <a:ext cx="3196358" cy="307777"/>
          </a:xfrm>
          <a:prstGeom prst="rect">
            <a:avLst/>
          </a:prstGeom>
        </p:spPr>
        <p:txBody>
          <a:bodyPr wrap="square" lIns="91440" tIns="45720" rIns="91440" bIns="45720" anchor="t">
            <a:spAutoFit/>
          </a:bodyPr>
          <a:lstStyle/>
          <a:p>
            <a:pPr lvl="0">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AI Insights: </a:t>
            </a:r>
            <a:r>
              <a:rPr lang="en-AU" sz="1400" b="1">
                <a:solidFill>
                  <a:srgbClr val="E7534F"/>
                </a:solidFill>
                <a:latin typeface="Helvetica"/>
                <a:cs typeface="Helvetica"/>
              </a:rPr>
              <a:t>Financial Services</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99363228-5F3C-58B2-2416-6FEA2FBD1FD0}"/>
              </a:ext>
            </a:extLst>
          </p:cNvPr>
          <p:cNvCxnSpPr>
            <a:cxnSpLocks/>
          </p:cNvCxnSpPr>
          <p:nvPr/>
        </p:nvCxnSpPr>
        <p:spPr>
          <a:xfrm flipV="1">
            <a:off x="4105214"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367117" y="317500"/>
            <a:ext cx="7677395" cy="6223000"/>
          </a:xfrm>
          <a:prstGeom prst="rect">
            <a:avLst/>
          </a:prstGeom>
          <a:noFill/>
        </p:spPr>
        <p:txBody>
          <a:bodyPr wrap="square" lIns="0" tIns="0" rIns="0" bIns="0" rtlCol="0" anchor="t">
            <a:noAutofit/>
          </a:bodyPr>
          <a:lstStyle/>
          <a:p>
            <a:pPr marL="0" indent="0" algn="l">
              <a:lnSpc>
                <a:spcPct val="150000"/>
              </a:lnSpc>
              <a:spcBef>
                <a:spcPts val="0"/>
              </a:spcBef>
              <a:spcAft>
                <a:spcPts val="300"/>
              </a:spcAft>
              <a:buClr>
                <a:srgbClr val="E7534F"/>
              </a:buClr>
              <a:buNone/>
            </a:pPr>
            <a:r>
              <a:rPr lang="en-AU" sz="1200" b="1">
                <a:solidFill>
                  <a:prstClr val="black"/>
                </a:solidFill>
                <a:latin typeface="Helvetica" panose="020B0604020202020204" pitchFamily="34" charset="0"/>
                <a:cs typeface="Helvetica" panose="020B0604020202020204" pitchFamily="34" charset="0"/>
              </a:rPr>
              <a:t>Financial services is building AI capability into the organisation, not just permitting it</a:t>
            </a:r>
          </a:p>
          <a:p>
            <a:pPr marL="171450" indent="-171450" algn="l">
              <a:lnSpc>
                <a:spcPct val="150000"/>
              </a:lnSpc>
              <a:spcBef>
                <a:spcPts val="0"/>
              </a:spcBef>
              <a:buClr>
                <a:srgbClr val="E7534F"/>
              </a:buClr>
              <a:buFont typeface="Arial" panose="020B0604020202020204" pitchFamily="34" charset="0"/>
              <a:buChar char="•"/>
            </a:pPr>
            <a:r>
              <a:rPr lang="en-AU" sz="1200" b="0">
                <a:solidFill>
                  <a:prstClr val="black"/>
                </a:solidFill>
                <a:latin typeface="Helvetica"/>
                <a:cs typeface="Helvetica"/>
              </a:rPr>
              <a:t>Almost half of FSI execs (49%) formalise workforce readiness through a dedicated AI champion or Centre of Excellence (30%) or mandatory role-based training (19%), compared with 36% across all sectors. Only 25% stop at usage guidelines and policies, compared with 36% across all sectors.</a:t>
            </a:r>
          </a:p>
          <a:p>
            <a:pPr marL="171450" indent="-171450">
              <a:lnSpc>
                <a:spcPct val="150000"/>
              </a:lnSpc>
              <a:spcAft>
                <a:spcPts val="1200"/>
              </a:spcAft>
              <a:buClr>
                <a:srgbClr val="E7534F"/>
              </a:buClr>
              <a:buFont typeface="Arial" panose="020B0604020202020204" pitchFamily="34" charset="0"/>
              <a:buChar char="•"/>
            </a:pPr>
            <a:r>
              <a:rPr lang="en-AU" sz="1200" b="0">
                <a:solidFill>
                  <a:prstClr val="black"/>
                </a:solidFill>
                <a:latin typeface="Helvetica"/>
                <a:cs typeface="Helvetica"/>
              </a:rPr>
              <a:t>This is the workforce counterpart to the governance shift on </a:t>
            </a:r>
            <a:r>
              <a:rPr lang="en-AU" sz="1200" b="0">
                <a:solidFill>
                  <a:srgbClr val="F55854"/>
                </a:solidFill>
                <a:latin typeface="Helvetica"/>
                <a:cs typeface="Helvetica"/>
                <a:hlinkClick r:id="rId2" action="ppaction://hlinksldjump">
                  <a:extLst>
                    <a:ext uri="{A12FA001-AC4F-418D-AE19-62706E023703}">
                      <ahyp:hlinkClr xmlns:ahyp="http://schemas.microsoft.com/office/drawing/2018/hyperlinkcolor" val="tx"/>
                    </a:ext>
                  </a:extLst>
                </a:hlinkClick>
              </a:rPr>
              <a:t>slide 6</a:t>
            </a:r>
            <a:r>
              <a:rPr lang="en-AU" sz="1200">
                <a:solidFill>
                  <a:prstClr val="black"/>
                </a:solidFill>
                <a:latin typeface="Helvetica"/>
                <a:cs typeface="Helvetica"/>
              </a:rPr>
              <a:t>. As </a:t>
            </a:r>
            <a:r>
              <a:rPr lang="en-AU" sz="1200" b="0">
                <a:solidFill>
                  <a:prstClr val="black"/>
                </a:solidFill>
                <a:latin typeface="Helvetica"/>
                <a:cs typeface="Helvetica"/>
              </a:rPr>
              <a:t>accountability moves towards data and digital leadership, </a:t>
            </a:r>
            <a:r>
              <a:rPr lang="en-AU" sz="1200">
                <a:solidFill>
                  <a:prstClr val="black"/>
                </a:solidFill>
                <a:latin typeface="Helvetica"/>
                <a:cs typeface="Helvetica"/>
              </a:rPr>
              <a:t>the sector is</a:t>
            </a:r>
            <a:r>
              <a:rPr lang="en-AU" sz="1200" b="0">
                <a:solidFill>
                  <a:prstClr val="black"/>
                </a:solidFill>
                <a:latin typeface="Helvetica"/>
                <a:cs typeface="Helvetica"/>
              </a:rPr>
              <a:t> also building the structures that create skills, which helps explain its higher deployment of goal-oriented agents (</a:t>
            </a:r>
            <a:r>
              <a:rPr lang="en-AU" sz="1200" b="0">
                <a:solidFill>
                  <a:srgbClr val="F55854"/>
                </a:solidFill>
                <a:latin typeface="Helvetica"/>
                <a:cs typeface="Helvetica"/>
                <a:hlinkClick r:id="rId3" action="ppaction://hlinksldjump">
                  <a:extLst>
                    <a:ext uri="{A12FA001-AC4F-418D-AE19-62706E023703}">
                      <ahyp:hlinkClr xmlns:ahyp="http://schemas.microsoft.com/office/drawing/2018/hyperlinkcolor" val="tx"/>
                    </a:ext>
                  </a:extLst>
                </a:hlinkClick>
              </a:rPr>
              <a:t>slide 14</a:t>
            </a:r>
            <a:r>
              <a:rPr lang="en-AU" sz="1200" b="0">
                <a:solidFill>
                  <a:prstClr val="black"/>
                </a:solidFill>
                <a:latin typeface="Helvetica"/>
                <a:cs typeface="Helvetica"/>
              </a:rPr>
              <a:t>).</a:t>
            </a:r>
          </a:p>
          <a:p>
            <a:pPr marL="0" indent="0" algn="l">
              <a:lnSpc>
                <a:spcPct val="150000"/>
              </a:lnSpc>
              <a:spcBef>
                <a:spcPts val="0"/>
              </a:spcBef>
              <a:spcAft>
                <a:spcPts val="300"/>
              </a:spcAft>
              <a:buClr>
                <a:srgbClr val="E7534F"/>
              </a:buClr>
              <a:buNone/>
            </a:pPr>
            <a:r>
              <a:rPr lang="en-AU" sz="1200" b="1">
                <a:solidFill>
                  <a:prstClr val="black"/>
                </a:solidFill>
                <a:latin typeface="Helvetica" panose="020B0604020202020204" pitchFamily="34" charset="0"/>
                <a:cs typeface="Helvetica" panose="020B0604020202020204" pitchFamily="34" charset="0"/>
              </a:rPr>
              <a:t>AI funding is disciplined and strategy-led, leaving little room for open-ended experimentation</a:t>
            </a:r>
          </a:p>
          <a:p>
            <a:pPr marL="171450" indent="-171450">
              <a:lnSpc>
                <a:spcPct val="150000"/>
              </a:lnSpc>
              <a:buClr>
                <a:srgbClr val="E7534F"/>
              </a:buClr>
              <a:buFont typeface="Arial" panose="020B0604020202020204" pitchFamily="34" charset="0"/>
              <a:buChar char="•"/>
            </a:pPr>
            <a:r>
              <a:rPr lang="en-AU" sz="1200" b="0">
                <a:solidFill>
                  <a:prstClr val="black"/>
                </a:solidFill>
                <a:latin typeface="Helvetica"/>
                <a:cs typeface="Helvetica"/>
              </a:rPr>
              <a:t>About 72% </a:t>
            </a:r>
            <a:r>
              <a:rPr lang="en-AU" sz="1200">
                <a:solidFill>
                  <a:prstClr val="black"/>
                </a:solidFill>
                <a:latin typeface="Helvetica"/>
                <a:cs typeface="Helvetica"/>
              </a:rPr>
              <a:t>of organisations in financial services must</a:t>
            </a:r>
            <a:r>
              <a:rPr lang="en-AU" sz="1200" b="0">
                <a:solidFill>
                  <a:prstClr val="black"/>
                </a:solidFill>
                <a:latin typeface="Helvetica"/>
                <a:cs typeface="Helvetica"/>
              </a:rPr>
              <a:t> justify AI investment through a formal business case (39%) or strategic alignment (33%), while only 9% can draw on innovation or R&amp;D funding, below the 12% </a:t>
            </a:r>
            <a:br>
              <a:rPr lang="en-AU" sz="1200" b="0">
                <a:solidFill>
                  <a:prstClr val="black"/>
                </a:solidFill>
                <a:latin typeface="Helvetica"/>
                <a:cs typeface="Helvetica"/>
              </a:rPr>
            </a:br>
            <a:r>
              <a:rPr lang="en-AU" sz="1200" b="0">
                <a:solidFill>
                  <a:prstClr val="black"/>
                </a:solidFill>
                <a:latin typeface="Helvetica"/>
                <a:cs typeface="Helvetica"/>
              </a:rPr>
              <a:t>all-sector average. </a:t>
            </a:r>
          </a:p>
          <a:p>
            <a:pPr marL="171450" indent="-171450">
              <a:lnSpc>
                <a:spcPct val="150000"/>
              </a:lnSpc>
              <a:spcAft>
                <a:spcPts val="1200"/>
              </a:spcAft>
              <a:buClr>
                <a:srgbClr val="E7534F"/>
              </a:buClr>
              <a:buFont typeface="Arial" panose="020B0604020202020204" pitchFamily="34" charset="0"/>
              <a:buChar char="•"/>
            </a:pPr>
            <a:r>
              <a:rPr lang="en-AU" sz="1200" b="0">
                <a:solidFill>
                  <a:prstClr val="black"/>
                </a:solidFill>
                <a:latin typeface="Helvetica"/>
                <a:cs typeface="Helvetica"/>
              </a:rPr>
              <a:t>Executive mandate (9%) and predefined budgets (6%) remain marginal. This sits in tension with the ROI picture, where 57% of </a:t>
            </a:r>
            <a:r>
              <a:rPr lang="en-AU" sz="1200">
                <a:solidFill>
                  <a:prstClr val="black"/>
                </a:solidFill>
                <a:latin typeface="Helvetica"/>
                <a:cs typeface="Helvetica"/>
              </a:rPr>
              <a:t>organisations </a:t>
            </a:r>
            <a:r>
              <a:rPr lang="en-AU" sz="1200" b="0">
                <a:solidFill>
                  <a:prstClr val="black"/>
                </a:solidFill>
                <a:latin typeface="Helvetica"/>
                <a:cs typeface="Helvetica"/>
              </a:rPr>
              <a:t>report only early signs of agentic AI returns (</a:t>
            </a:r>
            <a:r>
              <a:rPr lang="en-AU" sz="1200" b="0">
                <a:solidFill>
                  <a:srgbClr val="F55854"/>
                </a:solidFill>
                <a:latin typeface="Helvetica"/>
                <a:cs typeface="Helvetica"/>
                <a:hlinkClick r:id="rId4" action="ppaction://hlinksldjump">
                  <a:extLst>
                    <a:ext uri="{A12FA001-AC4F-418D-AE19-62706E023703}">
                      <ahyp:hlinkClr xmlns:ahyp="http://schemas.microsoft.com/office/drawing/2018/hyperlinkcolor" val="tx"/>
                    </a:ext>
                  </a:extLst>
                </a:hlinkClick>
              </a:rPr>
              <a:t>slide 15</a:t>
            </a:r>
            <a:r>
              <a:rPr lang="en-AU" sz="1200" b="0">
                <a:solidFill>
                  <a:prstClr val="black"/>
                </a:solidFill>
                <a:latin typeface="Helvetica"/>
                <a:cs typeface="Helvetica"/>
              </a:rPr>
              <a:t>). Use cases that cannot yet evidence financial benefit will struggle to clear an ROI gate, risking a stall between pilot and scale.</a:t>
            </a:r>
          </a:p>
          <a:p>
            <a:pPr marL="0" indent="0" algn="l">
              <a:lnSpc>
                <a:spcPct val="150000"/>
              </a:lnSpc>
              <a:spcBef>
                <a:spcPts val="0"/>
              </a:spcBef>
              <a:spcAft>
                <a:spcPts val="300"/>
              </a:spcAft>
              <a:buClr>
                <a:srgbClr val="E7534F"/>
              </a:buClr>
              <a:buNone/>
            </a:pPr>
            <a:r>
              <a:rPr lang="en-AU" sz="1200" b="1">
                <a:solidFill>
                  <a:prstClr val="black"/>
                </a:solidFill>
                <a:latin typeface="Helvetica" panose="020B0604020202020204" pitchFamily="34" charset="0"/>
                <a:cs typeface="Helvetica" panose="020B0604020202020204" pitchFamily="34" charset="0"/>
              </a:rPr>
              <a:t>Process redesign is selective and stops short of operating model re-invention</a:t>
            </a:r>
          </a:p>
          <a:p>
            <a:pPr marL="171450" indent="-171450">
              <a:lnSpc>
                <a:spcPct val="150000"/>
              </a:lnSpc>
              <a:buClr>
                <a:srgbClr val="E7534F"/>
              </a:buClr>
              <a:buFont typeface="Arial" panose="020B0604020202020204" pitchFamily="34" charset="0"/>
              <a:buChar char="•"/>
            </a:pPr>
            <a:r>
              <a:rPr lang="en-AU" sz="1200" b="0">
                <a:solidFill>
                  <a:prstClr val="black"/>
                </a:solidFill>
                <a:latin typeface="Helvetica"/>
                <a:cs typeface="Helvetica"/>
              </a:rPr>
              <a:t>About 55% of </a:t>
            </a:r>
            <a:r>
              <a:rPr lang="en-AU" sz="1200">
                <a:solidFill>
                  <a:prstClr val="black"/>
                </a:solidFill>
                <a:latin typeface="Helvetica"/>
                <a:cs typeface="Helvetica"/>
              </a:rPr>
              <a:t>organisations</a:t>
            </a:r>
            <a:r>
              <a:rPr lang="en-AU" sz="1200" b="0">
                <a:solidFill>
                  <a:prstClr val="black"/>
                </a:solidFill>
                <a:latin typeface="Helvetica"/>
                <a:cs typeface="Helvetica"/>
              </a:rPr>
              <a:t> redesign selected workflows where required</a:t>
            </a:r>
            <a:r>
              <a:rPr lang="en-AU" sz="1200">
                <a:solidFill>
                  <a:prstClr val="black"/>
                </a:solidFill>
                <a:latin typeface="Helvetica"/>
                <a:cs typeface="Helvetica"/>
              </a:rPr>
              <a:t> (45</a:t>
            </a:r>
            <a:r>
              <a:rPr lang="en-AU" sz="1200" b="0">
                <a:solidFill>
                  <a:prstClr val="black"/>
                </a:solidFill>
                <a:latin typeface="Helvetica"/>
                <a:cs typeface="Helvetica"/>
              </a:rPr>
              <a:t>%</a:t>
            </a:r>
            <a:r>
              <a:rPr lang="en-AU" sz="1200">
                <a:solidFill>
                  <a:prstClr val="black"/>
                </a:solidFill>
                <a:latin typeface="Helvetica"/>
                <a:cs typeface="Helvetica"/>
              </a:rPr>
              <a:t> </a:t>
            </a:r>
            <a:r>
              <a:rPr lang="en-AU" sz="1200" b="0">
                <a:solidFill>
                  <a:prstClr val="black"/>
                </a:solidFill>
                <a:latin typeface="Helvetica"/>
                <a:cs typeface="Helvetica"/>
              </a:rPr>
              <a:t>for all sectors</a:t>
            </a:r>
            <a:r>
              <a:rPr lang="en-AU" sz="1200">
                <a:solidFill>
                  <a:prstClr val="black"/>
                </a:solidFill>
                <a:latin typeface="Helvetica"/>
                <a:cs typeface="Helvetica"/>
              </a:rPr>
              <a:t>),</a:t>
            </a:r>
            <a:r>
              <a:rPr lang="en-AU" sz="1200" b="0">
                <a:solidFill>
                  <a:prstClr val="black"/>
                </a:solidFill>
                <a:latin typeface="Helvetica"/>
                <a:cs typeface="Helvetica"/>
              </a:rPr>
              <a:t> and 11% re-engineer major processes before scaling. </a:t>
            </a:r>
            <a:r>
              <a:rPr lang="en-AU" sz="1200">
                <a:solidFill>
                  <a:prstClr val="black"/>
                </a:solidFill>
                <a:latin typeface="Helvetica"/>
                <a:cs typeface="Helvetica"/>
              </a:rPr>
              <a:t>Not a</a:t>
            </a:r>
            <a:r>
              <a:rPr lang="en-AU" sz="1200" b="0">
                <a:solidFill>
                  <a:prstClr val="black"/>
                </a:solidFill>
                <a:latin typeface="Helvetica"/>
                <a:cs typeface="Helvetica"/>
              </a:rPr>
              <a:t> </a:t>
            </a:r>
            <a:r>
              <a:rPr lang="en-AU" sz="1200">
                <a:solidFill>
                  <a:prstClr val="black"/>
                </a:solidFill>
                <a:latin typeface="Helvetica"/>
                <a:cs typeface="Helvetica"/>
              </a:rPr>
              <a:t>single respondent</a:t>
            </a:r>
            <a:r>
              <a:rPr lang="en-AU" sz="1200" b="0">
                <a:solidFill>
                  <a:prstClr val="black"/>
                </a:solidFill>
                <a:latin typeface="Helvetica"/>
                <a:cs typeface="Helvetica"/>
              </a:rPr>
              <a:t> </a:t>
            </a:r>
            <a:r>
              <a:rPr lang="en-AU" sz="1200">
                <a:solidFill>
                  <a:prstClr val="black"/>
                </a:solidFill>
                <a:latin typeface="Helvetica"/>
                <a:cs typeface="Helvetica"/>
              </a:rPr>
              <a:t>co-designs</a:t>
            </a:r>
            <a:r>
              <a:rPr lang="en-AU" sz="1200" b="0">
                <a:solidFill>
                  <a:prstClr val="black"/>
                </a:solidFill>
                <a:latin typeface="Helvetica"/>
                <a:cs typeface="Helvetica"/>
              </a:rPr>
              <a:t> technology and the operating model from first principles (0% vs 8% in all sectors), and 18% still layer technology onto existing processes.</a:t>
            </a:r>
          </a:p>
          <a:p>
            <a:pPr marL="171450" indent="-171450">
              <a:lnSpc>
                <a:spcPct val="150000"/>
              </a:lnSpc>
              <a:spcAft>
                <a:spcPts val="600"/>
              </a:spcAft>
              <a:buClr>
                <a:srgbClr val="E7534F"/>
              </a:buClr>
              <a:buFont typeface="Arial" panose="020B0604020202020204" pitchFamily="34" charset="0"/>
              <a:buChar char="•"/>
            </a:pPr>
            <a:r>
              <a:rPr lang="en-AU" sz="1200" b="0">
                <a:solidFill>
                  <a:prstClr val="black"/>
                </a:solidFill>
                <a:latin typeface="Helvetica"/>
                <a:cs typeface="Helvetica"/>
              </a:rPr>
              <a:t>With low CIO, operations and HR ownership of the agentic workforce (</a:t>
            </a:r>
            <a:r>
              <a:rPr lang="en-AU" sz="1200" b="0">
                <a:solidFill>
                  <a:prstClr val="black"/>
                </a:solidFill>
                <a:latin typeface="Helvetica"/>
                <a:cs typeface="Helvetica"/>
                <a:hlinkClick r:id="rId5" action="ppaction://hlinksldjump"/>
              </a:rPr>
              <a:t>slide 5</a:t>
            </a:r>
            <a:r>
              <a:rPr lang="en-AU" sz="1200" b="0">
                <a:solidFill>
                  <a:prstClr val="black"/>
                </a:solidFill>
                <a:latin typeface="Helvetica"/>
                <a:cs typeface="Helvetica"/>
              </a:rPr>
              <a:t>) and a firm human-in-the-loop preference (</a:t>
            </a:r>
            <a:r>
              <a:rPr lang="en-AU" sz="1200" b="0">
                <a:solidFill>
                  <a:prstClr val="black"/>
                </a:solidFill>
                <a:latin typeface="Helvetica"/>
                <a:cs typeface="Helvetica"/>
                <a:hlinkClick r:id="rId3" action="ppaction://hlinksldjump"/>
              </a:rPr>
              <a:t>slide 14</a:t>
            </a:r>
            <a:r>
              <a:rPr lang="en-AU" sz="1200" b="0">
                <a:solidFill>
                  <a:prstClr val="black"/>
                </a:solidFill>
                <a:latin typeface="Helvetica"/>
                <a:cs typeface="Helvetica"/>
              </a:rPr>
              <a:t>), the constraint on enterprise-scale ROI looks structural. This indicates that </a:t>
            </a:r>
            <a:r>
              <a:rPr lang="en-AU" sz="1200">
                <a:solidFill>
                  <a:prstClr val="black"/>
                </a:solidFill>
                <a:latin typeface="Helvetica"/>
                <a:cs typeface="Helvetica"/>
              </a:rPr>
              <a:t>the sector </a:t>
            </a:r>
            <a:r>
              <a:rPr lang="en-AU" sz="1200" b="0">
                <a:solidFill>
                  <a:prstClr val="black"/>
                </a:solidFill>
                <a:latin typeface="Helvetica"/>
                <a:cs typeface="Helvetica"/>
              </a:rPr>
              <a:t>is funding and staffing AI faster than it is redesigning the work AI is meant to change.</a:t>
            </a:r>
          </a:p>
        </p:txBody>
      </p:sp>
    </p:spTree>
    <p:extLst>
      <p:ext uri="{BB962C8B-B14F-4D97-AF65-F5344CB8AC3E}">
        <p14:creationId xmlns:p14="http://schemas.microsoft.com/office/powerpoint/2010/main" val="374460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58DE3B-CBDF-D22A-27AF-4A68BC533669}"/>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91D00223-86FD-6529-A350-FCDB4E3F5BF2}"/>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F2312195-7EAE-296F-370F-06846B175EA3}"/>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C131A935-B53A-8721-B15A-EF6A357B3478}"/>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B8AFC393-D013-130A-AB97-5B76B8A0E0B6}"/>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049048DD-8E1B-E6FA-D683-8E98B12A7C85}"/>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2A5CBCE9-BCB3-D07F-B2C6-2B05D9340643}"/>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727F7A89-BE5F-F2CB-2571-BB0BC060F123}"/>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520EB0D7-FBC9-C59A-5F9F-B441D2E08F9A}"/>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3F3D7F2B-8E49-19F4-3498-013EF34D8685}"/>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BE581105-373B-860C-0575-2C8550253717}"/>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63103633-E1FB-B787-B193-3ACD09782BC4}"/>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BC4C7DE1-94B6-37BE-1CCC-7E5620E00249}"/>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99E2877C-B5D2-62EC-2B2D-476366EBC0B5}"/>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5DDACA67-B7EE-EF13-9FA5-98F55013D780}"/>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D35234BF-262A-EF11-E094-DE0D7242A2FA}"/>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04B71BD4-995B-5FD4-8B44-432D9C1F3FA7}"/>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4712BC73-A240-3A60-3462-658660DC09E9}"/>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951D65A9-480B-C234-AA32-8A31854806D1}"/>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C0103CA5-0E59-9073-1752-FEF80B2F2A53}"/>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681C1D01-807A-B8A7-5FBE-EB4201BB827B}"/>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B09EDF7F-F904-AFD6-AAD3-800D1837967A}"/>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33424579-D9B9-1838-869D-2F23947D1EB9}"/>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DF3A12C2-6B06-7CF1-2197-DFAF270A76D3}"/>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E01ABC72-DADA-CF81-1FDC-A073B4F22E89}"/>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3BD0B2D7-72BE-A261-C48C-17CBB03ECEAE}"/>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F67F30A3-B805-ADF4-3E8F-23E52176279E}"/>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6084BA5E-64C1-8DA5-A316-0516A7A65397}"/>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21FEEBB2-9588-0AE5-719D-E7C1BBDBE0E2}"/>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91D03B58-8DA6-8C9A-75AD-9A7C8841834C}"/>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3F67296F-C67A-7484-85F8-7B2C055381AC}"/>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08C70A9D-FBD9-8540-4518-A58776ACD080}"/>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8DE7AAAB-8CED-F3E0-0DED-D6F1352FAC23}"/>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1759600B-1D1E-8875-A605-EA7A0B732135}"/>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1CCA09B3-AD8B-81D9-CB12-79BDE217E867}"/>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CF35B724-C02F-786A-ACBD-0BFCA70CA780}"/>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051A6AE8-D037-4F0E-B4B3-95B3586E3393}"/>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CB534687-FBEF-3EDD-8E7F-FD45D6030DEB}"/>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50E6D7E5-3B8B-F43F-2225-6C466BC316E8}"/>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145E9C4E-423E-8BFE-062B-D41D768C6BFA}"/>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2FCE4C2D-DAA6-3F5C-BE9E-CFBC2AD7E0E1}"/>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0D4E93BD-6F95-F118-246F-65764E197CD5}"/>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2" name="Text Placeholder 1">
            <a:extLst>
              <a:ext uri="{FF2B5EF4-FFF2-40B4-BE49-F238E27FC236}">
                <a16:creationId xmlns:a16="http://schemas.microsoft.com/office/drawing/2014/main" id="{E7C7323F-F343-468D-38F7-CA6B49CF0327}"/>
              </a:ext>
            </a:extLst>
          </p:cNvPr>
          <p:cNvSpPr>
            <a:spLocks noGrp="1"/>
          </p:cNvSpPr>
          <p:nvPr>
            <p:ph type="body" sz="quarter" idx="10"/>
          </p:nvPr>
        </p:nvSpPr>
        <p:spPr/>
        <p:txBody>
          <a:bodyPr/>
          <a:lstStyle/>
          <a:p>
            <a:r>
              <a:rPr lang="en-AU">
                <a:latin typeface="Helvetica"/>
                <a:cs typeface="Helvetica"/>
              </a:rPr>
              <a:t>Financial services</a:t>
            </a:r>
            <a:endParaRPr lang="en-PH"/>
          </a:p>
        </p:txBody>
      </p:sp>
      <p:sp>
        <p:nvSpPr>
          <p:cNvPr id="3" name="Content Placeholder 2">
            <a:extLst>
              <a:ext uri="{FF2B5EF4-FFF2-40B4-BE49-F238E27FC236}">
                <a16:creationId xmlns:a16="http://schemas.microsoft.com/office/drawing/2014/main" id="{589F3678-C2EB-4ACE-376D-FA3F7D71DD9B}"/>
              </a:ext>
            </a:extLst>
          </p:cNvPr>
          <p:cNvSpPr>
            <a:spLocks noGrp="1"/>
          </p:cNvSpPr>
          <p:nvPr>
            <p:ph sz="quarter" idx="11"/>
          </p:nvPr>
        </p:nvSpPr>
        <p:spPr/>
        <p:txBody>
          <a:bodyPr/>
          <a:lstStyle/>
          <a:p>
            <a:r>
              <a:rPr lang="en-AU" sz="4000">
                <a:latin typeface="Helvetica"/>
                <a:cs typeface="Helvetica"/>
              </a:rPr>
              <a:t>Use cases maturity and ROI</a:t>
            </a:r>
          </a:p>
        </p:txBody>
      </p:sp>
    </p:spTree>
    <p:extLst>
      <p:ext uri="{BB962C8B-B14F-4D97-AF65-F5344CB8AC3E}">
        <p14:creationId xmlns:p14="http://schemas.microsoft.com/office/powerpoint/2010/main" val="425888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6EA80F03-19AE-8C16-32FE-EFD2F657E73A}"/>
              </a:ext>
            </a:extLst>
          </p:cNvPr>
          <p:cNvSpPr>
            <a:spLocks noGrp="1"/>
          </p:cNvSpPr>
          <p:nvPr>
            <p:ph sz="quarter" idx="10"/>
          </p:nvPr>
        </p:nvSpPr>
        <p:spPr/>
        <p:txBody>
          <a:bodyPr/>
          <a:lstStyle/>
          <a:p>
            <a:r>
              <a:rPr lang="en-US">
                <a:solidFill>
                  <a:prstClr val="black"/>
                </a:solidFill>
                <a:latin typeface="Helvetica"/>
              </a:rPr>
              <a:t>Top agentic AI use cases</a:t>
            </a:r>
          </a:p>
          <a:p>
            <a:endParaRPr lang="en-PH"/>
          </a:p>
        </p:txBody>
      </p:sp>
      <p:sp>
        <p:nvSpPr>
          <p:cNvPr id="8" name="Content Placeholder 7">
            <a:extLst>
              <a:ext uri="{FF2B5EF4-FFF2-40B4-BE49-F238E27FC236}">
                <a16:creationId xmlns:a16="http://schemas.microsoft.com/office/drawing/2014/main" id="{62BAD9DD-C690-E653-95D6-1ADC94A881A3}"/>
              </a:ext>
            </a:extLst>
          </p:cNvPr>
          <p:cNvSpPr>
            <a:spLocks noGrp="1"/>
          </p:cNvSpPr>
          <p:nvPr>
            <p:ph sz="quarter" idx="11"/>
          </p:nvPr>
        </p:nvSpPr>
        <p:spPr/>
        <p:txBody>
          <a:bodyPr/>
          <a:lstStyle/>
          <a:p>
            <a:r>
              <a:rPr lang="en-US"/>
              <a:t>ADAPT CIO and Data and AI Edge Surveys Edge Surveys in Feb and Apr 2026. Sample size: 333 Australian CIOs and CDAOs, 96 from Financial Services</a:t>
            </a:r>
          </a:p>
          <a:p>
            <a:endParaRPr lang="en-PH"/>
          </a:p>
        </p:txBody>
      </p:sp>
      <p:pic>
        <p:nvPicPr>
          <p:cNvPr id="5" name="Graphic 4">
            <a:extLst>
              <a:ext uri="{FF2B5EF4-FFF2-40B4-BE49-F238E27FC236}">
                <a16:creationId xmlns:a16="http://schemas.microsoft.com/office/drawing/2014/main" id="{5710634A-68C8-A287-2017-A84576A3EC1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4800" y="946766"/>
            <a:ext cx="11582400" cy="51889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106B8B7-D962-2042-EFCF-5B1B75B89F72}"/>
              </a:ext>
            </a:extLst>
          </p:cNvPr>
          <p:cNvSpPr>
            <a:spLocks noGrp="1"/>
          </p:cNvSpPr>
          <p:nvPr>
            <p:ph sz="quarter" idx="10"/>
          </p:nvPr>
        </p:nvSpPr>
        <p:spPr/>
        <p:txBody>
          <a:bodyPr/>
          <a:lstStyle/>
          <a:p>
            <a:r>
              <a:rPr lang="en-US" sz="1800">
                <a:solidFill>
                  <a:prstClr val="black"/>
                </a:solidFill>
                <a:latin typeface="Helvetica"/>
              </a:rPr>
              <a:t>Have you seen measurable ROI from agentic AI and generative AI in your organisation? </a:t>
            </a:r>
          </a:p>
          <a:p>
            <a:endParaRPr lang="en-PH" sz="1800"/>
          </a:p>
        </p:txBody>
      </p:sp>
      <p:sp>
        <p:nvSpPr>
          <p:cNvPr id="7" name="Content Placeholder 6">
            <a:extLst>
              <a:ext uri="{FF2B5EF4-FFF2-40B4-BE49-F238E27FC236}">
                <a16:creationId xmlns:a16="http://schemas.microsoft.com/office/drawing/2014/main" id="{9437DC81-D0EE-7760-9A36-D30C8295A058}"/>
              </a:ext>
            </a:extLst>
          </p:cNvPr>
          <p:cNvSpPr>
            <a:spLocks noGrp="1"/>
          </p:cNvSpPr>
          <p:nvPr>
            <p:ph sz="quarter" idx="11"/>
          </p:nvPr>
        </p:nvSpPr>
        <p:spPr/>
        <p:txBody>
          <a:bodyPr/>
          <a:lstStyle/>
          <a:p>
            <a:r>
              <a:rPr lang="en-US"/>
              <a:t>ADAPT CIO and Data and AI Edge Survey in Feb and Apr 2026. Sample size: 392 Australian CIOs and CDAOs, 113 from Financial Services</a:t>
            </a:r>
          </a:p>
          <a:p>
            <a:endParaRPr lang="en-PH"/>
          </a:p>
        </p:txBody>
      </p:sp>
      <p:pic>
        <p:nvPicPr>
          <p:cNvPr id="4" name="Graphic 3">
            <a:extLst>
              <a:ext uri="{FF2B5EF4-FFF2-40B4-BE49-F238E27FC236}">
                <a16:creationId xmlns:a16="http://schemas.microsoft.com/office/drawing/2014/main" id="{A362CA18-2C42-CE01-D847-4B138851EC7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44995" y="985316"/>
            <a:ext cx="11502010" cy="52249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43029-048F-7893-4905-645D923BB9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CC0D726-08C7-97D6-1AF1-6E3CDCE8BC98}"/>
              </a:ext>
            </a:extLst>
          </p:cNvPr>
          <p:cNvSpPr/>
          <p:nvPr/>
        </p:nvSpPr>
        <p:spPr>
          <a:xfrm>
            <a:off x="576727" y="970775"/>
            <a:ext cx="3196356"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Helvetica"/>
                <a:ea typeface="+mn-ea"/>
                <a:cs typeface="Helvetica"/>
              </a:rPr>
              <a:t>Use cases maturity and ROI</a:t>
            </a:r>
            <a:endParaRPr kumimoji="0" lang="en-AU" sz="2400" b="1" i="0" u="none" strike="noStrike" kern="1200" cap="none" spc="0" normalizeH="0" baseline="0" noProof="0">
              <a:ln>
                <a:noFill/>
              </a:ln>
              <a:solidFill>
                <a:prstClr val="black"/>
              </a:solidFill>
              <a:effectLst/>
              <a:uLnTx/>
              <a:uFillTx/>
              <a:latin typeface="Helvetica"/>
              <a:ea typeface="+mn-ea"/>
              <a:cs typeface="Helvetica"/>
            </a:endParaRPr>
          </a:p>
        </p:txBody>
      </p:sp>
      <p:sp>
        <p:nvSpPr>
          <p:cNvPr id="6" name="Rectangle 5">
            <a:extLst>
              <a:ext uri="{FF2B5EF4-FFF2-40B4-BE49-F238E27FC236}">
                <a16:creationId xmlns:a16="http://schemas.microsoft.com/office/drawing/2014/main" id="{473C48D9-74C1-515D-A965-6D24C264E4A3}"/>
              </a:ext>
            </a:extLst>
          </p:cNvPr>
          <p:cNvSpPr/>
          <p:nvPr/>
        </p:nvSpPr>
        <p:spPr>
          <a:xfrm>
            <a:off x="576727" y="662998"/>
            <a:ext cx="3196358" cy="307777"/>
          </a:xfrm>
          <a:prstGeom prst="rect">
            <a:avLst/>
          </a:prstGeom>
        </p:spPr>
        <p:txBody>
          <a:bodyPr wrap="square" lIns="91440" tIns="45720" rIns="91440" bIns="45720" anchor="t">
            <a:spAutoFit/>
          </a:bodyPr>
          <a:lstStyle/>
          <a:p>
            <a:pPr lvl="0">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AI Insights: </a:t>
            </a:r>
            <a:r>
              <a:rPr lang="en-AU" sz="1400" b="1">
                <a:solidFill>
                  <a:srgbClr val="E7534F"/>
                </a:solidFill>
                <a:latin typeface="Helvetica"/>
                <a:cs typeface="Helvetica"/>
              </a:rPr>
              <a:t>Financial Services</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FCDB3861-A94E-FA28-5361-0457A9223941}"/>
              </a:ext>
            </a:extLst>
          </p:cNvPr>
          <p:cNvCxnSpPr>
            <a:cxnSpLocks/>
          </p:cNvCxnSpPr>
          <p:nvPr/>
        </p:nvCxnSpPr>
        <p:spPr>
          <a:xfrm flipV="1">
            <a:off x="3822511"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D15D5EA-DDC9-2F19-0DC9-547C6080A66A}"/>
              </a:ext>
            </a:extLst>
          </p:cNvPr>
          <p:cNvSpPr txBox="1"/>
          <p:nvPr/>
        </p:nvSpPr>
        <p:spPr>
          <a:xfrm>
            <a:off x="3962706" y="102865"/>
            <a:ext cx="8042299" cy="6654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300"/>
              </a:spcAft>
              <a:buClr>
                <a:srgbClr val="E7534F"/>
              </a:buClr>
              <a:buSzTx/>
              <a:buFontTx/>
              <a:buNone/>
              <a:tabLst/>
              <a:defRPr/>
            </a:pPr>
            <a:r>
              <a:rPr lang="en-AU" sz="1200" b="1">
                <a:solidFill>
                  <a:prstClr val="black"/>
                </a:solidFill>
                <a:latin typeface="Helvetica"/>
                <a:cs typeface="Helvetica"/>
              </a:rPr>
              <a:t>Financial services is progressing from AI experimentation to goal-oriented execution</a:t>
            </a:r>
            <a:endParaRPr kumimoji="0" lang="en-AU" sz="1200" b="1" i="0" u="none" strike="noStrike" kern="1200" cap="none" spc="0" normalizeH="0" baseline="0" noProof="0">
              <a:ln>
                <a:noFill/>
              </a:ln>
              <a:solidFill>
                <a:prstClr val="black"/>
              </a:solidFill>
              <a:effectLst/>
              <a:uLnTx/>
              <a:uFillTx/>
              <a:latin typeface="Helvetica"/>
              <a:cs typeface="Helvetica"/>
            </a:endParaRPr>
          </a:p>
          <a:p>
            <a:pPr marL="171450" indent="-171450">
              <a:lnSpc>
                <a:spcPct val="150000"/>
              </a:lnSpc>
              <a:buClr>
                <a:srgbClr val="E7534F"/>
              </a:buClr>
              <a:buFont typeface="Arial" panose="020B0604020202020204" pitchFamily="34" charset="0"/>
              <a:buChar char="•"/>
              <a:defRPr/>
            </a:pPr>
            <a:r>
              <a:rPr lang="en-US" sz="1200">
                <a:solidFill>
                  <a:prstClr val="black"/>
                </a:solidFill>
                <a:latin typeface="Helvetica"/>
                <a:cs typeface="Helvetica"/>
              </a:rPr>
              <a:t>Financial</a:t>
            </a:r>
            <a:r>
              <a:rPr kumimoji="0" lang="en-US" sz="1200" b="0" i="0" u="none" strike="noStrike" kern="1200" cap="none" spc="0" normalizeH="0" baseline="0" noProof="0">
                <a:ln>
                  <a:noFill/>
                </a:ln>
                <a:solidFill>
                  <a:prstClr val="black"/>
                </a:solidFill>
                <a:effectLst/>
                <a:uLnTx/>
                <a:uFillTx/>
                <a:latin typeface="Helvetica"/>
                <a:ea typeface="+mn-ea"/>
                <a:cs typeface="Helvetica"/>
              </a:rPr>
              <a:t> services </a:t>
            </a:r>
            <a:r>
              <a:rPr lang="en-US" sz="1200">
                <a:solidFill>
                  <a:prstClr val="black"/>
                </a:solidFill>
                <a:latin typeface="Helvetica"/>
                <a:cs typeface="Helvetica"/>
              </a:rPr>
              <a:t>organisations report</a:t>
            </a:r>
            <a:r>
              <a:rPr kumimoji="0" lang="en-US" sz="1200" b="0" i="0" u="none" strike="noStrike" kern="1200" cap="none" spc="0" normalizeH="0" baseline="0" noProof="0">
                <a:ln>
                  <a:noFill/>
                </a:ln>
                <a:solidFill>
                  <a:prstClr val="black"/>
                </a:solidFill>
                <a:effectLst/>
                <a:uLnTx/>
                <a:uFillTx/>
                <a:latin typeface="Helvetica"/>
                <a:ea typeface="+mn-ea"/>
                <a:cs typeface="Helvetica"/>
              </a:rPr>
              <a:t> higher deployment of goal-oriented agents across code generation and testing </a:t>
            </a:r>
            <a:r>
              <a:rPr lang="en-US" sz="1200">
                <a:solidFill>
                  <a:prstClr val="black"/>
                </a:solidFill>
                <a:latin typeface="Helvetica"/>
                <a:cs typeface="Helvetica"/>
              </a:rPr>
              <a:t>compared to other sectors </a:t>
            </a:r>
            <a:r>
              <a:rPr kumimoji="0" lang="en-US" sz="1200" b="0" i="0" u="none" strike="noStrike" kern="1200" cap="none" spc="0" normalizeH="0" baseline="0" noProof="0">
                <a:ln>
                  <a:noFill/>
                </a:ln>
                <a:solidFill>
                  <a:prstClr val="black"/>
                </a:solidFill>
                <a:effectLst/>
                <a:uLnTx/>
                <a:uFillTx/>
                <a:latin typeface="Helvetica"/>
                <a:ea typeface="+mn-ea"/>
                <a:cs typeface="Helvetica"/>
              </a:rPr>
              <a:t>(29% vs 24% in all sectors), customer service (20% vs 16%), operational improvements (19% vs 15%), admin tasks (18% vs 15%), and cyber security (17% vs 15%). </a:t>
            </a:r>
            <a:endParaRPr lang="en-US" sz="1200" b="0" i="0" u="none" strike="noStrike" kern="1200" cap="none" spc="0" normalizeH="0" baseline="0" noProof="0">
              <a:ln>
                <a:noFill/>
              </a:ln>
              <a:solidFill>
                <a:prstClr val="black"/>
              </a:solidFill>
              <a:effectLst/>
              <a:uLnTx/>
              <a:uFillTx/>
              <a:latin typeface="Helvetica"/>
              <a:cs typeface="Helvetica"/>
            </a:endParaRPr>
          </a:p>
          <a:p>
            <a:pPr marL="171450" indent="-171450">
              <a:lnSpc>
                <a:spcPct val="150000"/>
              </a:lnSpc>
              <a:spcAft>
                <a:spcPts val="1200"/>
              </a:spcAft>
              <a:buClr>
                <a:srgbClr val="E7534F"/>
              </a:buClr>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This suggests that </a:t>
            </a:r>
            <a:r>
              <a:rPr lang="en-US" sz="1200">
                <a:solidFill>
                  <a:prstClr val="black"/>
                </a:solidFill>
                <a:latin typeface="Helvetica"/>
                <a:cs typeface="Helvetica"/>
              </a:rPr>
              <a:t>financial services </a:t>
            </a:r>
            <a:r>
              <a:rPr kumimoji="0" lang="en-US" sz="1200" b="0" i="0" u="none" strike="noStrike" kern="1200" cap="none" spc="0" normalizeH="0" baseline="0" noProof="0">
                <a:ln>
                  <a:noFill/>
                </a:ln>
                <a:solidFill>
                  <a:prstClr val="black"/>
                </a:solidFill>
                <a:effectLst/>
                <a:uLnTx/>
                <a:uFillTx/>
                <a:latin typeface="Helvetica"/>
                <a:ea typeface="+mn-ea"/>
                <a:cs typeface="Helvetica"/>
              </a:rPr>
              <a:t>organisations are progressing beyond simple task automation towards </a:t>
            </a:r>
            <a:br>
              <a:rPr kumimoji="0" lang="en-US" sz="1200" b="0" i="0" u="none" strike="noStrike" kern="1200" cap="none" spc="0" normalizeH="0" baseline="0" noProof="0">
                <a:ln>
                  <a:noFill/>
                </a:ln>
                <a:solidFill>
                  <a:prstClr val="black"/>
                </a:solidFill>
                <a:effectLst/>
                <a:uLnTx/>
                <a:uFillTx/>
                <a:latin typeface="Helvetica"/>
                <a:ea typeface="+mn-ea"/>
                <a:cs typeface="Helvetica"/>
              </a:rPr>
            </a:br>
            <a:r>
              <a:rPr kumimoji="0" lang="en-US" sz="1200" b="0" i="0" u="none" strike="noStrike" kern="1200" cap="none" spc="0" normalizeH="0" baseline="0" noProof="0">
                <a:ln>
                  <a:noFill/>
                </a:ln>
                <a:solidFill>
                  <a:prstClr val="black"/>
                </a:solidFill>
                <a:effectLst/>
                <a:uLnTx/>
                <a:uFillTx/>
                <a:latin typeface="Helvetica"/>
                <a:ea typeface="+mn-ea"/>
                <a:cs typeface="Helvetica"/>
              </a:rPr>
              <a:t>AI that can coordinate multi-step workflows under human oversight</a:t>
            </a:r>
            <a:r>
              <a:rPr kumimoji="0" lang="en-AU" sz="1200" b="0" i="0" u="none" strike="noStrike" kern="1200" cap="none" spc="0" normalizeH="0" baseline="0" noProof="0">
                <a:ln>
                  <a:noFill/>
                </a:ln>
                <a:solidFill>
                  <a:prstClr val="black"/>
                </a:solidFill>
                <a:effectLst/>
                <a:uLnTx/>
                <a:uFillTx/>
                <a:latin typeface="Helvetica"/>
                <a:ea typeface="+mn-ea"/>
                <a:cs typeface="Helvetica"/>
              </a:rPr>
              <a:t>.</a:t>
            </a:r>
            <a:endParaRPr lang="en-AU" sz="1200" b="0" i="0" u="none" strike="noStrike" kern="1200" cap="none" spc="0" normalizeH="0" baseline="0" noProof="0">
              <a:ln>
                <a:noFill/>
              </a:ln>
              <a:solidFill>
                <a:prstClr val="black"/>
              </a:solidFill>
              <a:effectLst/>
              <a:uLnTx/>
              <a:uFillTx/>
              <a:latin typeface="Helvetica"/>
              <a:cs typeface="Helvetica"/>
            </a:endParaRPr>
          </a:p>
          <a:p>
            <a:pPr marL="0" marR="0" lvl="0" indent="0" algn="l" defTabSz="914400" rtl="0" eaLnBrk="1" fontAlgn="auto" latinLnBrk="0" hangingPunct="1">
              <a:lnSpc>
                <a:spcPct val="150000"/>
              </a:lnSpc>
              <a:spcBef>
                <a:spcPts val="0"/>
              </a:spcBef>
              <a:spcAft>
                <a:spcPts val="30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a:ea typeface="+mn-ea"/>
                <a:cs typeface="Helvetica"/>
              </a:rPr>
              <a:t>Prioritising high-value, governed use cases</a:t>
            </a:r>
            <a:endParaRPr lang="en-AU" sz="1200" b="1"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50000"/>
              </a:lnSpc>
              <a:spcBef>
                <a:spcPts val="0"/>
              </a:spcBef>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Code generation, customer service and operational improvement are well suited to goal-oriented agents as they involve repeatable processes, measurable outcomes and clearly defined governance controls. These use cases directly support strategic goals around customer growth, operational efficiency and value creation.</a:t>
            </a:r>
            <a:endParaRPr lang="en-AU" sz="1200">
              <a:solidFill>
                <a:prstClr val="black"/>
              </a:solidFill>
              <a:latin typeface="Helvetica"/>
              <a:cs typeface="Helvetica"/>
            </a:endParaRPr>
          </a:p>
          <a:p>
            <a:pPr marL="171450" marR="0" lvl="0" indent="-171450" algn="l" defTabSz="914400" rtl="0" eaLnBrk="1" fontAlgn="auto" latinLnBrk="0" hangingPunct="1">
              <a:lnSpc>
                <a:spcPct val="150000"/>
              </a:lnSpc>
              <a:spcBef>
                <a:spcPts val="0"/>
              </a:spcBef>
              <a:spcAft>
                <a:spcPts val="12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The low adoption of fully autonomous agents shows that FSI continues to favour human-in-the-loop decision-making, balancing productivity gains with regulatory expectations, risk management and customer trust</a:t>
            </a:r>
            <a:r>
              <a:rPr kumimoji="0" lang="en-AU" sz="1200" b="0" i="0" u="none" strike="noStrike" kern="1200" cap="none" spc="0" normalizeH="0" baseline="0" noProof="0">
                <a:ln>
                  <a:noFill/>
                </a:ln>
                <a:solidFill>
                  <a:prstClr val="black"/>
                </a:solidFill>
                <a:effectLst/>
                <a:uLnTx/>
                <a:uFillTx/>
                <a:latin typeface="Helvetica"/>
                <a:ea typeface="+mn-ea"/>
                <a:cs typeface="Helvetica"/>
              </a:rPr>
              <a:t>.</a:t>
            </a:r>
          </a:p>
          <a:p>
            <a:pPr marL="0" marR="0" lvl="0" indent="0" algn="l" defTabSz="914400" rtl="0" eaLnBrk="1" fontAlgn="auto" latinLnBrk="0" hangingPunct="1">
              <a:lnSpc>
                <a:spcPct val="150000"/>
              </a:lnSpc>
              <a:spcBef>
                <a:spcPts val="0"/>
              </a:spcBef>
              <a:spcAft>
                <a:spcPts val="30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rPr>
              <a:t>Financial services is progressing beyond AI experimentation, but enterprise-scale ROI is still emerging</a:t>
            </a:r>
            <a:endParaRPr kumimoji="0" lang="en-AU" sz="12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71450" lvl="0" indent="-171450">
              <a:lnSpc>
                <a:spcPct val="150000"/>
              </a:lnSpc>
              <a:spcAft>
                <a:spcPts val="300"/>
              </a:spcAft>
              <a:buClr>
                <a:srgbClr val="E7534F"/>
              </a:buClr>
              <a:buFont typeface="Arial" panose="020B0604020202020204" pitchFamily="34" charset="0"/>
              <a:buChar char="•"/>
              <a:defRPr/>
            </a:pPr>
            <a:r>
              <a:rPr lang="en-US" sz="1200">
                <a:solidFill>
                  <a:prstClr val="black"/>
                </a:solidFill>
                <a:latin typeface="Helvetica"/>
                <a:cs typeface="Helvetica"/>
              </a:rPr>
              <a:t>Even with heavy investment plans in AI agents and generative AI, many use cases remain stuck at exploration or pilot stages, which leaves the sector struggling to prove financial returns at enterprise scale.</a:t>
            </a:r>
            <a:endParaRPr kumimoji="0" lang="en-US" sz="1200" b="1" i="0" u="none" strike="noStrike" kern="1200" cap="none" spc="0" normalizeH="0" baseline="0" noProof="0">
              <a:ln>
                <a:noFill/>
              </a:ln>
              <a:solidFill>
                <a:prstClr val="black"/>
              </a:solidFill>
              <a:effectLst/>
              <a:uLnTx/>
              <a:uFillTx/>
              <a:latin typeface="Helvetica"/>
              <a:ea typeface="+mn-ea"/>
              <a:cs typeface="Helvetica"/>
            </a:endParaRPr>
          </a:p>
          <a:p>
            <a:pPr marL="171450" indent="-171450">
              <a:lnSpc>
                <a:spcPct val="150000"/>
              </a:lnSpc>
              <a:spcAft>
                <a:spcPts val="300"/>
              </a:spcAft>
              <a:buClr>
                <a:srgbClr val="E7534F"/>
              </a:buClr>
              <a:buFont typeface="Arial" panose="020B0604020202020204" pitchFamily="34" charset="0"/>
              <a:buChar char="•"/>
              <a:defRPr/>
            </a:pPr>
            <a:r>
              <a:rPr kumimoji="0" lang="en-US" sz="1200" b="1" i="0" u="none" strike="noStrike" kern="1200" cap="none" spc="0" normalizeH="0" baseline="0" noProof="0">
                <a:ln>
                  <a:noFill/>
                </a:ln>
                <a:solidFill>
                  <a:srgbClr val="F55854"/>
                </a:solidFill>
                <a:effectLst/>
                <a:uLnTx/>
                <a:uFillTx/>
                <a:latin typeface="Helvetica"/>
                <a:ea typeface="+mn-ea"/>
                <a:cs typeface="Helvetica"/>
              </a:rPr>
              <a:t>Agentic AI</a:t>
            </a:r>
            <a:r>
              <a:rPr kumimoji="0" lang="en-US" sz="1200" b="1" i="0" u="none" strike="noStrike" kern="1200" cap="none" spc="0" normalizeH="0" baseline="0" noProof="0">
                <a:ln>
                  <a:noFill/>
                </a:ln>
                <a:solidFill>
                  <a:schemeClr val="accent1"/>
                </a:solidFill>
                <a:effectLst/>
                <a:uLnTx/>
                <a:uFillTx/>
                <a:latin typeface="Helvetica"/>
                <a:ea typeface="+mn-ea"/>
                <a:cs typeface="Helvetica"/>
              </a:rPr>
              <a:t>.</a:t>
            </a:r>
            <a:r>
              <a:rPr kumimoji="0" lang="en-US" sz="1200" b="0" i="0" u="none" strike="noStrike" kern="1200" cap="none" spc="0" normalizeH="0" baseline="0" noProof="0">
                <a:ln>
                  <a:noFill/>
                </a:ln>
                <a:solidFill>
                  <a:prstClr val="black"/>
                </a:solidFill>
                <a:effectLst/>
                <a:uLnTx/>
                <a:uFillTx/>
                <a:latin typeface="Helvetica"/>
                <a:ea typeface="+mn-ea"/>
                <a:cs typeface="Helvetica"/>
              </a:rPr>
              <a:t> Compared with other sectors, fewer FSIs report no measurable ROI from agentic AI (23% vs 36% in all sectors), indicating the sector is starting to translate AI investments into clear business outcomes. </a:t>
            </a:r>
            <a:r>
              <a:rPr lang="en-US" sz="1200">
                <a:solidFill>
                  <a:prstClr val="black"/>
                </a:solidFill>
                <a:latin typeface="Helvetica"/>
                <a:cs typeface="Helvetica"/>
              </a:rPr>
              <a:t>But</a:t>
            </a:r>
            <a:r>
              <a:rPr kumimoji="0" lang="en-US" sz="1200" b="0" i="0" u="none" strike="noStrike" kern="1200" cap="none" spc="0" normalizeH="0" baseline="0" noProof="0">
                <a:ln>
                  <a:noFill/>
                </a:ln>
                <a:solidFill>
                  <a:prstClr val="black"/>
                </a:solidFill>
                <a:effectLst/>
                <a:uLnTx/>
                <a:uFillTx/>
                <a:latin typeface="Helvetica"/>
                <a:ea typeface="+mn-ea"/>
                <a:cs typeface="Helvetica"/>
              </a:rPr>
              <a:t> the majority still report early signs of ROI, suggesting most </a:t>
            </a:r>
            <a:r>
              <a:rPr lang="en-US" sz="1200">
                <a:solidFill>
                  <a:prstClr val="black"/>
                </a:solidFill>
                <a:latin typeface="Helvetica"/>
                <a:cs typeface="Helvetica"/>
              </a:rPr>
              <a:t>organisations</a:t>
            </a:r>
            <a:r>
              <a:rPr kumimoji="0" lang="en-US" sz="1200" b="0" i="0" u="none" strike="noStrike" kern="1200" cap="none" spc="0" normalizeH="0" baseline="0" noProof="0">
                <a:ln>
                  <a:noFill/>
                </a:ln>
                <a:solidFill>
                  <a:prstClr val="black"/>
                </a:solidFill>
                <a:effectLst/>
                <a:uLnTx/>
                <a:uFillTx/>
                <a:latin typeface="Helvetica"/>
                <a:ea typeface="+mn-ea"/>
                <a:cs typeface="Helvetica"/>
              </a:rPr>
              <a:t> remain in the scaling phase where customer and operational benefits are emerging </a:t>
            </a:r>
            <a:r>
              <a:rPr lang="en-US" sz="1200">
                <a:solidFill>
                  <a:prstClr val="black"/>
                </a:solidFill>
                <a:latin typeface="Helvetica"/>
                <a:cs typeface="Helvetica"/>
              </a:rPr>
              <a:t>but haven't been realised across the </a:t>
            </a:r>
            <a:r>
              <a:rPr kumimoji="0" lang="en-US" sz="1200" b="0" i="0" u="none" strike="noStrike" kern="1200" cap="none" spc="0" normalizeH="0" baseline="0" noProof="0">
                <a:ln>
                  <a:noFill/>
                </a:ln>
                <a:solidFill>
                  <a:prstClr val="black"/>
                </a:solidFill>
                <a:effectLst/>
                <a:uLnTx/>
                <a:uFillTx/>
                <a:latin typeface="Helvetica"/>
                <a:ea typeface="+mn-ea"/>
                <a:cs typeface="Helvetica"/>
              </a:rPr>
              <a:t>enterprise.</a:t>
            </a:r>
            <a:endParaRPr lang="en-US" sz="1200" b="0" i="0" u="none" strike="noStrike" kern="1200" cap="none" spc="0" normalizeH="0" baseline="0" noProof="0">
              <a:ln>
                <a:noFill/>
              </a:ln>
              <a:solidFill>
                <a:prstClr val="black"/>
              </a:solidFill>
              <a:effectLst/>
              <a:uLnTx/>
              <a:uFillTx/>
              <a:latin typeface="Helvetica"/>
              <a:cs typeface="Helvetica"/>
            </a:endParaRPr>
          </a:p>
          <a:p>
            <a:pPr marL="171450" indent="-171450">
              <a:lnSpc>
                <a:spcPct val="150000"/>
              </a:lnSpc>
              <a:buClr>
                <a:srgbClr val="E7534F"/>
              </a:buClr>
              <a:buFont typeface="Arial" panose="020B0604020202020204" pitchFamily="34" charset="0"/>
              <a:buChar char="•"/>
              <a:defRPr/>
            </a:pPr>
            <a:r>
              <a:rPr kumimoji="0" lang="en-US" sz="1200" b="1" i="0" u="none" strike="noStrike" kern="1200" cap="none" spc="0" normalizeH="0" baseline="0" noProof="0">
                <a:ln>
                  <a:noFill/>
                </a:ln>
                <a:solidFill>
                  <a:srgbClr val="F55854"/>
                </a:solidFill>
                <a:effectLst/>
                <a:uLnTx/>
                <a:uFillTx/>
                <a:latin typeface="Helvetica"/>
                <a:ea typeface="+mn-ea"/>
                <a:cs typeface="Helvetica"/>
              </a:rPr>
              <a:t>Generative AI </a:t>
            </a:r>
            <a:r>
              <a:rPr kumimoji="0" lang="en-US" sz="1200" b="0" i="0" u="none" strike="noStrike" kern="1200" cap="none" spc="0" normalizeH="0" baseline="0" noProof="0">
                <a:ln>
                  <a:noFill/>
                </a:ln>
                <a:solidFill>
                  <a:prstClr val="black"/>
                </a:solidFill>
                <a:effectLst/>
                <a:uLnTx/>
                <a:uFillTx/>
                <a:latin typeface="Helvetica"/>
                <a:ea typeface="+mn-ea"/>
                <a:cs typeface="Helvetica"/>
              </a:rPr>
              <a:t>is delivering more mature returns than </a:t>
            </a:r>
            <a:r>
              <a:rPr kumimoji="0" lang="en-US" sz="1200" b="0" i="0" u="none" strike="noStrike" kern="1200" cap="none" spc="0" normalizeH="0" baseline="0" noProof="0" err="1">
                <a:ln>
                  <a:noFill/>
                </a:ln>
                <a:solidFill>
                  <a:prstClr val="black"/>
                </a:solidFill>
                <a:effectLst/>
                <a:uLnTx/>
                <a:uFillTx/>
                <a:latin typeface="Helvetica"/>
                <a:ea typeface="+mn-ea"/>
                <a:cs typeface="Helvetica"/>
              </a:rPr>
              <a:t>agenti</a:t>
            </a:r>
            <a:r>
              <a:rPr lang="en-US" sz="1200">
                <a:solidFill>
                  <a:prstClr val="black"/>
                </a:solidFill>
                <a:latin typeface="Helvetica"/>
                <a:cs typeface="Helvetica"/>
              </a:rPr>
              <a:t>c AI</a:t>
            </a:r>
            <a:r>
              <a:rPr kumimoji="0" lang="en-US" sz="1200" b="0" i="0" u="none" strike="noStrike" kern="1200" cap="none" spc="0" normalizeH="0" baseline="0" noProof="0">
                <a:ln>
                  <a:noFill/>
                </a:ln>
                <a:solidFill>
                  <a:prstClr val="black"/>
                </a:solidFill>
                <a:effectLst/>
                <a:uLnTx/>
                <a:uFillTx/>
                <a:latin typeface="Helvetica"/>
                <a:ea typeface="+mn-ea"/>
                <a:cs typeface="Helvetica"/>
              </a:rPr>
              <a:t>. </a:t>
            </a:r>
            <a:r>
              <a:rPr lang="en-US" sz="1200">
                <a:solidFill>
                  <a:prstClr val="black"/>
                </a:solidFill>
                <a:latin typeface="Helvetica"/>
                <a:cs typeface="Helvetica"/>
              </a:rPr>
              <a:t>Organisations report</a:t>
            </a:r>
            <a:r>
              <a:rPr kumimoji="0" lang="en-US" sz="1200" b="0" i="0" u="none" strike="noStrike" kern="1200" cap="none" spc="0" normalizeH="0" baseline="0" noProof="0">
                <a:ln>
                  <a:noFill/>
                </a:ln>
                <a:solidFill>
                  <a:prstClr val="black"/>
                </a:solidFill>
                <a:effectLst/>
                <a:uLnTx/>
                <a:uFillTx/>
                <a:latin typeface="Helvetica"/>
                <a:ea typeface="+mn-ea"/>
                <a:cs typeface="Helvetica"/>
              </a:rPr>
              <a:t> stronger ROI maturity </a:t>
            </a:r>
            <a:br>
              <a:rPr kumimoji="0" lang="en-US" sz="1200" b="0" i="0" u="none" strike="noStrike" kern="1200" cap="none" spc="0" normalizeH="0" baseline="0" noProof="0">
                <a:ln>
                  <a:noFill/>
                </a:ln>
                <a:solidFill>
                  <a:prstClr val="black"/>
                </a:solidFill>
                <a:effectLst/>
                <a:uLnTx/>
                <a:uFillTx/>
                <a:latin typeface="Helvetica"/>
                <a:ea typeface="+mn-ea"/>
                <a:cs typeface="Helvetica"/>
              </a:rPr>
            </a:br>
            <a:r>
              <a:rPr kumimoji="0" lang="en-US" sz="1200" b="0" i="0" u="none" strike="noStrike" kern="1200" cap="none" spc="0" normalizeH="0" baseline="0" noProof="0">
                <a:ln>
                  <a:noFill/>
                </a:ln>
                <a:solidFill>
                  <a:prstClr val="black"/>
                </a:solidFill>
                <a:effectLst/>
                <a:uLnTx/>
                <a:uFillTx/>
                <a:latin typeface="Helvetica"/>
                <a:ea typeface="+mn-ea"/>
                <a:cs typeface="Helvetica"/>
              </a:rPr>
              <a:t>for generative AI, with 24% stating ROI is broadly meeting expectations, compared with 12% for agentic AI. </a:t>
            </a:r>
            <a:br>
              <a:rPr kumimoji="0" lang="en-US" sz="1200" b="0" i="0" u="none" strike="noStrike" kern="1200" cap="none" spc="0" normalizeH="0" baseline="0" noProof="0">
                <a:ln>
                  <a:noFill/>
                </a:ln>
                <a:solidFill>
                  <a:prstClr val="black"/>
                </a:solidFill>
                <a:effectLst/>
                <a:uLnTx/>
                <a:uFillTx/>
                <a:latin typeface="Helvetica"/>
                <a:ea typeface="+mn-ea"/>
                <a:cs typeface="Helvetica"/>
              </a:rPr>
            </a:br>
            <a:r>
              <a:rPr kumimoji="0" lang="en-US" sz="1200" b="0" i="0" u="none" strike="noStrike" kern="1200" cap="none" spc="0" normalizeH="0" baseline="0" noProof="0">
                <a:ln>
                  <a:noFill/>
                </a:ln>
                <a:solidFill>
                  <a:prstClr val="black"/>
                </a:solidFill>
                <a:effectLst/>
                <a:uLnTx/>
                <a:uFillTx/>
                <a:latin typeface="Helvetica"/>
                <a:ea typeface="+mn-ea"/>
                <a:cs typeface="Helvetica"/>
              </a:rPr>
              <a:t>This reflects the greater maturity of use cases in customer service and employee productivity.</a:t>
            </a:r>
            <a:endParaRPr lang="en-US" sz="1200" b="0" i="0" u="none" strike="noStrike" kern="1200" cap="none" spc="0" normalizeH="0" baseline="0" noProof="0">
              <a:ln>
                <a:noFill/>
              </a:ln>
              <a:solidFill>
                <a:prstClr val="black"/>
              </a:solidFill>
              <a:effectLst/>
              <a:uLnTx/>
              <a:uFillTx/>
              <a:latin typeface="Helvetica"/>
              <a:cs typeface="Helvetica"/>
            </a:endParaRPr>
          </a:p>
        </p:txBody>
      </p:sp>
      <p:sp>
        <p:nvSpPr>
          <p:cNvPr id="2" name="TextBox 1">
            <a:extLst>
              <a:ext uri="{FF2B5EF4-FFF2-40B4-BE49-F238E27FC236}">
                <a16:creationId xmlns:a16="http://schemas.microsoft.com/office/drawing/2014/main" id="{C26A3C12-0B50-2768-70A8-A9512B0689C3}"/>
              </a:ext>
            </a:extLst>
          </p:cNvPr>
          <p:cNvSpPr txBox="1"/>
          <p:nvPr/>
        </p:nvSpPr>
        <p:spPr>
          <a:xfrm>
            <a:off x="576728" y="1801772"/>
            <a:ext cx="3006732" cy="471577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200" b="0" i="0" u="none" strike="noStrike" kern="1200" cap="none" spc="0" normalizeH="0" baseline="0" noProof="0">
                <a:ln>
                  <a:noFill/>
                </a:ln>
                <a:solidFill>
                  <a:prstClr val="black"/>
                </a:solidFill>
                <a:effectLst/>
                <a:uLnTx/>
                <a:uFillTx/>
                <a:latin typeface="Helvetica"/>
                <a:ea typeface="+mn-ea"/>
                <a:cs typeface="Helvetica"/>
              </a:rPr>
              <a:t>The primary takeaways from executive leader respondents in the FSI sector are: </a:t>
            </a:r>
          </a:p>
          <a:p>
            <a:pPr marL="171450" marR="0" lvl="0" indent="-171450" algn="l" defTabSz="914400" rtl="0" eaLnBrk="1" fontAlgn="auto" latinLnBrk="0" hangingPunct="1">
              <a:lnSpc>
                <a:spcPct val="150000"/>
              </a:lnSpc>
              <a:spcBef>
                <a:spcPts val="0"/>
              </a:spcBef>
              <a:spcAft>
                <a:spcPts val="3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Top use case for fully autonomous decisions/actions:</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a:p>
            <a:pPr marL="411162" marR="0" lvl="0" indent="-228600" algn="l" defTabSz="914400" rtl="0" eaLnBrk="1" fontAlgn="auto" latinLnBrk="0" hangingPunct="1">
              <a:lnSpc>
                <a:spcPct val="150000"/>
              </a:lnSpc>
              <a:spcBef>
                <a:spcPts val="0"/>
              </a:spcBef>
              <a:spcAft>
                <a:spcPts val="300"/>
              </a:spcAft>
              <a:buClr>
                <a:srgbClr val="E7534F"/>
              </a:buClr>
              <a:buSzTx/>
              <a:buFont typeface="+mj-lt"/>
              <a:buAutoNum type="arabicPeriod"/>
              <a:tabLst/>
              <a:defRPr/>
            </a:pPr>
            <a:r>
              <a:rPr lang="en-US" sz="1200">
                <a:solidFill>
                  <a:prstClr val="black"/>
                </a:solidFill>
                <a:latin typeface="Helvetica"/>
                <a:cs typeface="Helvetica"/>
              </a:rPr>
              <a:t>C</a:t>
            </a:r>
            <a:r>
              <a:rPr kumimoji="0" lang="en-US" sz="1200" b="0" i="0" u="none" strike="noStrike" kern="1200" cap="none" spc="0" normalizeH="0" baseline="0" noProof="0">
                <a:ln>
                  <a:noFill/>
                </a:ln>
                <a:solidFill>
                  <a:prstClr val="black"/>
                </a:solidFill>
                <a:effectLst/>
                <a:uLnTx/>
                <a:uFillTx/>
                <a:latin typeface="Helvetica"/>
                <a:ea typeface="+mn-ea"/>
                <a:cs typeface="Helvetica"/>
              </a:rPr>
              <a:t>yber security threat detection</a:t>
            </a:r>
          </a:p>
          <a:p>
            <a:pPr marL="411162" lvl="0" indent="-228600">
              <a:lnSpc>
                <a:spcPct val="150000"/>
              </a:lnSpc>
              <a:spcAft>
                <a:spcPts val="300"/>
              </a:spcAft>
              <a:buClr>
                <a:srgbClr val="E7534F"/>
              </a:buClr>
              <a:buFont typeface="+mj-lt"/>
              <a:buAutoNum type="arabicPeriod"/>
              <a:defRPr/>
            </a:pPr>
            <a:r>
              <a:rPr lang="en-AU" sz="1200">
                <a:solidFill>
                  <a:prstClr val="black"/>
                </a:solidFill>
                <a:latin typeface="Helvetica"/>
                <a:cs typeface="Helvetica"/>
              </a:rPr>
              <a:t>Customer service and CX</a:t>
            </a:r>
          </a:p>
          <a:p>
            <a:pPr marL="411162" lvl="0" indent="-228600">
              <a:lnSpc>
                <a:spcPct val="150000"/>
              </a:lnSpc>
              <a:spcAft>
                <a:spcPts val="300"/>
              </a:spcAft>
              <a:buClr>
                <a:srgbClr val="E7534F"/>
              </a:buClr>
              <a:buFont typeface="+mj-lt"/>
              <a:buAutoNum type="arabicPeriod"/>
              <a:defRPr/>
            </a:pPr>
            <a:r>
              <a:rPr lang="en-PH" sz="1200">
                <a:solidFill>
                  <a:prstClr val="black"/>
                </a:solidFill>
                <a:latin typeface="Helvetica"/>
                <a:cs typeface="Helvetica"/>
              </a:rPr>
              <a:t>Operational improvements</a:t>
            </a:r>
          </a:p>
          <a:p>
            <a:pPr marL="410845" lvl="0" indent="-228600">
              <a:lnSpc>
                <a:spcPct val="150000"/>
              </a:lnSpc>
              <a:spcAft>
                <a:spcPts val="1200"/>
              </a:spcAft>
              <a:buClr>
                <a:srgbClr val="E7534F"/>
              </a:buClr>
              <a:buFont typeface="+mj-lt"/>
              <a:buAutoNum type="arabicPeriod"/>
              <a:defRPr/>
            </a:pPr>
            <a:r>
              <a:rPr lang="en-PH" sz="1200">
                <a:solidFill>
                  <a:prstClr val="black"/>
                </a:solidFill>
                <a:latin typeface="Helvetica"/>
                <a:cs typeface="Helvetica"/>
              </a:rPr>
              <a:t>Common admin tasks</a:t>
            </a:r>
            <a:endParaRPr lang="en-AU" sz="1200">
              <a:solidFill>
                <a:prstClr val="black"/>
              </a:solidFill>
              <a:latin typeface="Helvetica"/>
              <a:cs typeface="Helvetica"/>
            </a:endParaRPr>
          </a:p>
          <a:p>
            <a:pPr marL="171450" indent="-171450">
              <a:lnSpc>
                <a:spcPct val="150000"/>
              </a:lnSpc>
              <a:spcAft>
                <a:spcPts val="300"/>
              </a:spcAft>
              <a:buClr>
                <a:srgbClr val="E7534F"/>
              </a:buClr>
              <a:buFont typeface="Arial" panose="020B0604020202020204" pitchFamily="34" charset="0"/>
              <a:buChar char="•"/>
              <a:defRPr/>
            </a:pPr>
            <a:r>
              <a:rPr lang="en-US" sz="1200">
                <a:solidFill>
                  <a:prstClr val="black"/>
                </a:solidFill>
                <a:latin typeface="Helvetica"/>
                <a:cs typeface="Helvetica"/>
              </a:rPr>
              <a:t>The top</a:t>
            </a:r>
            <a:r>
              <a:rPr kumimoji="0" lang="en-US" sz="1200" b="0" i="0" u="none" strike="noStrike" kern="1200" cap="none" spc="0" normalizeH="0" baseline="0" noProof="0">
                <a:ln>
                  <a:noFill/>
                </a:ln>
                <a:solidFill>
                  <a:prstClr val="black"/>
                </a:solidFill>
                <a:effectLst/>
                <a:uLnTx/>
                <a:uFillTx/>
                <a:latin typeface="Helvetica"/>
                <a:ea typeface="+mn-ea"/>
                <a:cs typeface="Helvetica"/>
              </a:rPr>
              <a:t> use case for goal-oriented agents</a:t>
            </a:r>
            <a:r>
              <a:rPr lang="en-US" sz="1200">
                <a:solidFill>
                  <a:prstClr val="black"/>
                </a:solidFill>
                <a:latin typeface="Helvetica"/>
                <a:cs typeface="Helvetica"/>
              </a:rPr>
              <a:t> is co</a:t>
            </a:r>
            <a:r>
              <a:rPr lang="en-AU" sz="1200">
                <a:solidFill>
                  <a:prstClr val="black"/>
                </a:solidFill>
                <a:latin typeface="Helvetica"/>
                <a:cs typeface="Helvetica"/>
              </a:rPr>
              <a:t>de</a:t>
            </a:r>
            <a:r>
              <a:rPr kumimoji="0" lang="en-AU" sz="1200" b="0" i="0" u="none" strike="noStrike" kern="1200" cap="none" spc="0" normalizeH="0" baseline="0" noProof="0">
                <a:ln>
                  <a:noFill/>
                </a:ln>
                <a:solidFill>
                  <a:prstClr val="black"/>
                </a:solidFill>
                <a:effectLst/>
                <a:uLnTx/>
                <a:uFillTx/>
                <a:latin typeface="Helvetica"/>
                <a:ea typeface="+mn-ea"/>
                <a:cs typeface="Helvetica"/>
              </a:rPr>
              <a:t> generation and testing</a:t>
            </a:r>
            <a:r>
              <a:rPr lang="en-AU" sz="1200">
                <a:solidFill>
                  <a:prstClr val="black"/>
                </a:solidFill>
                <a:latin typeface="Helvetica"/>
                <a:cs typeface="Helvetica"/>
              </a:rPr>
              <a:t>.</a:t>
            </a:r>
          </a:p>
          <a:p>
            <a:pPr marL="171450" indent="-171450">
              <a:lnSpc>
                <a:spcPct val="150000"/>
              </a:lnSpc>
              <a:spcAft>
                <a:spcPts val="1200"/>
              </a:spcAft>
              <a:buClr>
                <a:srgbClr val="E7534F"/>
              </a:buClr>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57% of </a:t>
            </a:r>
            <a:r>
              <a:rPr lang="en-US" sz="1200">
                <a:solidFill>
                  <a:prstClr val="black"/>
                </a:solidFill>
                <a:latin typeface="Helvetica"/>
                <a:cs typeface="Helvetica"/>
              </a:rPr>
              <a:t>financial services organisations say </a:t>
            </a:r>
            <a:r>
              <a:rPr kumimoji="0" lang="en-US" sz="1200" b="0" i="0" u="none" strike="noStrike" kern="1200" cap="none" spc="0" normalizeH="0" baseline="0" noProof="0">
                <a:ln>
                  <a:noFill/>
                </a:ln>
                <a:solidFill>
                  <a:prstClr val="black"/>
                </a:solidFill>
                <a:effectLst/>
                <a:uLnTx/>
                <a:uFillTx/>
                <a:latin typeface="Helvetica"/>
                <a:ea typeface="+mn-ea"/>
                <a:cs typeface="Helvetica"/>
              </a:rPr>
              <a:t>that agentic AI ROI shows early signs, yet </a:t>
            </a:r>
            <a:r>
              <a:rPr lang="en-US" sz="1200">
                <a:solidFill>
                  <a:prstClr val="black"/>
                </a:solidFill>
                <a:latin typeface="Helvetica"/>
                <a:cs typeface="Helvetica"/>
              </a:rPr>
              <a:t>it's</a:t>
            </a:r>
            <a:r>
              <a:rPr kumimoji="0" lang="en-US" sz="1200" b="0" i="0" u="none" strike="noStrike" kern="1200" cap="none" spc="0" normalizeH="0" baseline="0" noProof="0">
                <a:ln>
                  <a:noFill/>
                </a:ln>
                <a:solidFill>
                  <a:prstClr val="black"/>
                </a:solidFill>
                <a:effectLst/>
                <a:uLnTx/>
                <a:uFillTx/>
                <a:latin typeface="Helvetica"/>
                <a:ea typeface="+mn-ea"/>
                <a:cs typeface="Helvetica"/>
              </a:rPr>
              <a:t> still limited. Similarly, 47% </a:t>
            </a:r>
            <a:r>
              <a:rPr lang="en-US" sz="1200">
                <a:solidFill>
                  <a:prstClr val="black"/>
                </a:solidFill>
                <a:latin typeface="Helvetica"/>
                <a:cs typeface="Helvetica"/>
              </a:rPr>
              <a:t>indicate the</a:t>
            </a:r>
            <a:r>
              <a:rPr kumimoji="0" lang="en-US" sz="1200" b="0" i="0" u="none" strike="noStrike" kern="1200" cap="none" spc="0" normalizeH="0" baseline="0" noProof="0">
                <a:ln>
                  <a:noFill/>
                </a:ln>
                <a:solidFill>
                  <a:prstClr val="black"/>
                </a:solidFill>
                <a:effectLst/>
                <a:uLnTx/>
                <a:uFillTx/>
                <a:latin typeface="Helvetica"/>
                <a:ea typeface="+mn-ea"/>
                <a:cs typeface="Helvetica"/>
              </a:rPr>
              <a:t> same sentiments for generative AI ROI.</a:t>
            </a:r>
            <a:endParaRPr kumimoji="0" lang="en-AU" sz="1200" b="0" i="0" u="none" strike="noStrike" kern="1200" cap="none" spc="0" normalizeH="0" baseline="0" noProof="0">
              <a:ln>
                <a:noFill/>
              </a:ln>
              <a:solidFill>
                <a:prstClr val="black"/>
              </a:solidFill>
              <a:effectLst/>
              <a:uLnTx/>
              <a:uFillTx/>
              <a:latin typeface="Helvetica"/>
              <a:ea typeface="+mn-ea"/>
              <a:cs typeface="Helvetica"/>
            </a:endParaRPr>
          </a:p>
        </p:txBody>
      </p:sp>
    </p:spTree>
    <p:extLst>
      <p:ext uri="{BB962C8B-B14F-4D97-AF65-F5344CB8AC3E}">
        <p14:creationId xmlns:p14="http://schemas.microsoft.com/office/powerpoint/2010/main" val="3366313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AF2433-2CE5-CC05-B4F4-17426E119E1C}"/>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360AA7A2-D980-3058-0C86-3F1E291D4D89}"/>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FA6A9865-E8B2-1505-38D6-DDA473D28E5E}"/>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E082BEBF-94CC-D762-A7BF-C0172F95A001}"/>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8BDCCC35-5802-7EA6-71D1-30BB92596305}"/>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1F2F13C7-F8F1-ED86-2281-DC1745D8A97F}"/>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917DD9B6-728F-B2FF-FAE0-723EE9ABB629}"/>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08644E41-46CB-74D4-1727-58CF67B27E0E}"/>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BC2D5B74-83D8-C205-EA23-23CCE0ADFC37}"/>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1CCB9D20-7708-36AD-13C5-516CDB83E576}"/>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52C72E11-BC83-5B8C-88D0-D2823608608A}"/>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C320AF26-9E7F-CD15-E24A-510968726C39}"/>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6B9E2F50-6CB5-1284-59A9-F19D2F6D4D37}"/>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AD31C7B4-8EA3-2A10-6C77-A8CF5D606B26}"/>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A6C1A22C-E691-AE22-8530-A23E4E7B6276}"/>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6549D9C2-D8EB-A2B8-1889-92C5E477AC17}"/>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3AF8CEE9-9830-7F7F-A68E-4C443C680C70}"/>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C5345A3C-3FD6-03E6-14CC-0A386B17A76F}"/>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4A4386B5-AE92-9116-6736-5E7ED79FAC69}"/>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186E821D-EB15-ED8A-913D-71B1F84E74C3}"/>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084FA80F-6C68-ADFA-6E22-D432B8DA4376}"/>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5716C834-40FD-9C2B-A02D-E318C257F72E}"/>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31FA19D5-F13A-F742-72BF-ACE8F91A59A1}"/>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4909A210-1677-0DC6-208E-4BB24F9D52E7}"/>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19D12161-BEB1-EA10-63A0-A7FBB103828A}"/>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254C54B2-2747-52B9-6026-2AD2F95166B7}"/>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23ECCD1B-2E57-6998-762A-DA2CC9825232}"/>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4E9E6130-B776-0ECF-A1CF-3E716AB7C5A1}"/>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AE06B3D5-2CBC-0630-C036-D0CD2754AF42}"/>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333E38B8-B50E-FC5F-6767-F2CBB028FC6F}"/>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4BF6182F-E9B4-57AD-4389-FE040D53BA35}"/>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DE5FB700-B2EF-C44A-159B-1D358817323E}"/>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445102E8-280C-B2FF-F64C-B5525944F0CD}"/>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73EC921F-AEA5-A871-CC00-BD4714B703FA}"/>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E81C7F0F-9BD3-85D0-FA56-34F607C842F4}"/>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D4E70885-51A5-A57F-5CED-D98943D0DBC9}"/>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007F3D6F-6CC0-A093-05E7-5642B056E6D6}"/>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764FA534-7AA9-4B8A-25FE-2FADD10E1197}"/>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7FF12559-196A-A2B2-163C-9749175185C0}"/>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9FC1B77B-3E4E-B7A1-02E4-D766A4487B4B}"/>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952CE777-1EDD-F483-3E16-81016E5EE4A1}"/>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35B64304-ABA7-0F1E-5B61-98168944ABE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2" name="Text Placeholder 1">
            <a:extLst>
              <a:ext uri="{FF2B5EF4-FFF2-40B4-BE49-F238E27FC236}">
                <a16:creationId xmlns:a16="http://schemas.microsoft.com/office/drawing/2014/main" id="{5FD31039-38F3-0FCA-EB63-5491B8C5BD32}"/>
              </a:ext>
            </a:extLst>
          </p:cNvPr>
          <p:cNvSpPr>
            <a:spLocks noGrp="1"/>
          </p:cNvSpPr>
          <p:nvPr>
            <p:ph type="body" sz="quarter" idx="11"/>
          </p:nvPr>
        </p:nvSpPr>
        <p:spPr/>
        <p:txBody>
          <a:bodyPr/>
          <a:lstStyle/>
          <a:p>
            <a:r>
              <a:rPr lang="en-AU" sz="4000">
                <a:latin typeface="Helvetica"/>
                <a:cs typeface="Helvetica"/>
              </a:rPr>
              <a:t>Survey demographics</a:t>
            </a:r>
          </a:p>
        </p:txBody>
      </p:sp>
    </p:spTree>
    <p:extLst>
      <p:ext uri="{BB962C8B-B14F-4D97-AF65-F5344CB8AC3E}">
        <p14:creationId xmlns:p14="http://schemas.microsoft.com/office/powerpoint/2010/main" val="66574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25">
            <a:extLst>
              <a:ext uri="{FF2B5EF4-FFF2-40B4-BE49-F238E27FC236}">
                <a16:creationId xmlns:a16="http://schemas.microsoft.com/office/drawing/2014/main" id="{E79E90BA-5609-CA62-28DC-712BFE7313C7}"/>
              </a:ext>
            </a:extLst>
          </p:cNvPr>
          <p:cNvSpPr>
            <a:spLocks noGrp="1"/>
          </p:cNvSpPr>
          <p:nvPr>
            <p:ph sz="quarter" idx="10"/>
          </p:nvPr>
        </p:nvSpPr>
        <p:spPr/>
        <p:txBody>
          <a:bodyPr/>
          <a:lstStyle/>
          <a:p>
            <a:r>
              <a:rPr lang="en-PH"/>
              <a:t>Survey demographics: Financial services organisations in 2026</a:t>
            </a:r>
          </a:p>
          <a:p>
            <a:endParaRPr lang="en-PH"/>
          </a:p>
        </p:txBody>
      </p:sp>
      <p:pic>
        <p:nvPicPr>
          <p:cNvPr id="3" name="Graphic 2">
            <a:extLst>
              <a:ext uri="{FF2B5EF4-FFF2-40B4-BE49-F238E27FC236}">
                <a16:creationId xmlns:a16="http://schemas.microsoft.com/office/drawing/2014/main" id="{8BBBE2FE-DB8E-D77B-6219-AFE3D11C0A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882" y="738390"/>
            <a:ext cx="11763270" cy="5931152"/>
          </a:xfrm>
          <a:prstGeom prst="rect">
            <a:avLst/>
          </a:prstGeom>
        </p:spPr>
      </p:pic>
    </p:spTree>
    <p:extLst>
      <p:ext uri="{BB962C8B-B14F-4D97-AF65-F5344CB8AC3E}">
        <p14:creationId xmlns:p14="http://schemas.microsoft.com/office/powerpoint/2010/main" val="237544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17813" y="1630613"/>
            <a:ext cx="3851381" cy="415671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Why does sample size matter?</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Each set of statistics is unique with measures,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distribution, variance and sample size. It is generally accepted in statistics that as sample size increases, analysts make fewer assumptions about the data, resulting in statistics that more accurately represent the truth.</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ADAPT endeavours to provide transparency of sample size, whereby we provide a source on data slides with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the number of respondents and the survey where those respondents come from. In data and insights slide decks, ADAPT usually provides some insight on the breakdown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the demographics at the end of the slide deck. </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To protect privacy, ADAPT does not release lists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individual respondents to surveys. </a:t>
            </a:r>
          </a:p>
        </p:txBody>
      </p:sp>
      <p:grpSp>
        <p:nvGrpSpPr>
          <p:cNvPr id="2" name="Group 1">
            <a:extLst>
              <a:ext uri="{FF2B5EF4-FFF2-40B4-BE49-F238E27FC236}">
                <a16:creationId xmlns:a16="http://schemas.microsoft.com/office/drawing/2014/main" id="{AA848627-DABB-AC47-DF8D-97A1B8C124AF}"/>
              </a:ext>
            </a:extLst>
          </p:cNvPr>
          <p:cNvGrpSpPr/>
          <p:nvPr/>
        </p:nvGrpSpPr>
        <p:grpSpPr>
          <a:xfrm>
            <a:off x="517813" y="783413"/>
            <a:ext cx="4129258" cy="769442"/>
            <a:chOff x="819810" y="1621037"/>
            <a:chExt cx="4129258" cy="769442"/>
          </a:xfrm>
        </p:grpSpPr>
        <p:sp>
          <p:nvSpPr>
            <p:cNvPr id="3" name="Rectangle 2">
              <a:extLst>
                <a:ext uri="{FF2B5EF4-FFF2-40B4-BE49-F238E27FC236}">
                  <a16:creationId xmlns:a16="http://schemas.microsoft.com/office/drawing/2014/main" id="{FCDB4BEB-E898-C416-1F0D-8AA44DED8E6F}"/>
                </a:ext>
              </a:extLst>
            </p:cNvPr>
            <p:cNvSpPr/>
            <p:nvPr/>
          </p:nvSpPr>
          <p:spPr>
            <a:xfrm>
              <a:off x="819811" y="1928814"/>
              <a:ext cx="4129255"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Notes on sample sizes</a:t>
              </a:r>
            </a:p>
          </p:txBody>
        </p:sp>
        <p:sp>
          <p:nvSpPr>
            <p:cNvPr id="6" name="Rectangle 5">
              <a:extLst>
                <a:ext uri="{FF2B5EF4-FFF2-40B4-BE49-F238E27FC236}">
                  <a16:creationId xmlns:a16="http://schemas.microsoft.com/office/drawing/2014/main" id="{24C42335-3FD8-4EDA-2E5C-1E6001BA24EF}"/>
                </a:ext>
              </a:extLst>
            </p:cNvPr>
            <p:cNvSpPr/>
            <p:nvPr/>
          </p:nvSpPr>
          <p:spPr>
            <a:xfrm>
              <a:off x="819810" y="1621037"/>
              <a:ext cx="41292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ADAPT Data Analytics: </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525529" y="274866"/>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636911" y="199473"/>
            <a:ext cx="7504706" cy="4433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For sector, segment and persona comparisons</a:t>
            </a: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Central limit theorem a fundamental concept in statistics that determines when a sample size is large enough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to be considered reliable. There are different formulas and some debate amongst statisticians about the appropriate sample size. For industry comparisons or other subset analyses, a sample size of ( n &gt; 20 ) is generally considered acceptable for drawing meaningful insights. This threshold aligns with common statistical practices, where a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sample size of 20 to 30 is generally the minimum needed to assume a normal distribution of the data.</a:t>
            </a: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below 20, but equal to or greater than 15</a:t>
            </a:r>
            <a:endParaRPr kumimoji="0" lang="en-AU" sz="11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When the sample size is between 15 and 20, while not fully representative, it can still offer valuable insights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into trends. These statistics should be viewed as indicative, highlighting general directions in industry efforts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or barriers to investment but treated with some caution due to the smaller number of observations. </a:t>
            </a:r>
            <a:endParaRPr kumimoji="0" lang="en-AU" sz="1100" b="1"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less than 15, but greater or equal to 10</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For samples between 10 and 15, the data provides a snapshot guideline only. While such small samples can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show early trends, it's important to recognise that this does not guarantee future respondents will reflect the same trends. For instance, while 100% of respondents in a sample of 10 might invest in AI, it would be unrealistic to assume this pattern will hold as the sample size grows. However, if the sample size increases to 20, it is unlikely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that the trend will change drastically, and the next 10 respondents will have no investment.</a:t>
            </a:r>
          </a:p>
        </p:txBody>
      </p:sp>
      <p:pic>
        <p:nvPicPr>
          <p:cNvPr id="1026" name="Picture 2" descr="Output image">
            <a:extLst>
              <a:ext uri="{FF2B5EF4-FFF2-40B4-BE49-F238E27FC236}">
                <a16:creationId xmlns:a16="http://schemas.microsoft.com/office/drawing/2014/main" id="{D892AF15-2132-86E8-5C67-A1936113F1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6501" y="4761268"/>
            <a:ext cx="3442247" cy="1937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93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4" name="Picture 53" descr="A person smiling at camera&#10;&#10;AI-generated content may be incorrect.">
            <a:extLst>
              <a:ext uri="{FF2B5EF4-FFF2-40B4-BE49-F238E27FC236}">
                <a16:creationId xmlns:a16="http://schemas.microsoft.com/office/drawing/2014/main" id="{7ADCB9D6-8C34-7139-1DF8-130F374BA016}"/>
              </a:ext>
            </a:extLst>
          </p:cNvPr>
          <p:cNvPicPr>
            <a:picLocks noChangeAspect="1"/>
          </p:cNvPicPr>
          <p:nvPr/>
        </p:nvPicPr>
        <p:blipFill>
          <a:blip r:embed="rId3" cstate="print">
            <a:extLst>
              <a:ext uri="{28A0092B-C50C-407E-A947-70E740481C1C}">
                <a14:useLocalDpi xmlns:a14="http://schemas.microsoft.com/office/drawing/2010/main" val="0"/>
              </a:ext>
            </a:extLst>
          </a:blip>
          <a:srcRect l="20507" t="4349" r="13592" b="29138"/>
          <a:stretch/>
        </p:blipFill>
        <p:spPr>
          <a:xfrm>
            <a:off x="6803078" y="923286"/>
            <a:ext cx="937996" cy="1076898"/>
          </a:xfrm>
          <a:prstGeom prst="rect">
            <a:avLst/>
          </a:prstGeom>
        </p:spPr>
      </p:pic>
      <p:pic>
        <p:nvPicPr>
          <p:cNvPr id="48" name="Picture 47">
            <a:extLst>
              <a:ext uri="{FF2B5EF4-FFF2-40B4-BE49-F238E27FC236}">
                <a16:creationId xmlns:a16="http://schemas.microsoft.com/office/drawing/2014/main" id="{1A93C0ED-8CB4-AEF9-A97B-A73A195020E4}"/>
              </a:ext>
            </a:extLst>
          </p:cNvPr>
          <p:cNvPicPr>
            <a:picLocks noChangeAspect="1"/>
          </p:cNvPicPr>
          <p:nvPr/>
        </p:nvPicPr>
        <p:blipFill>
          <a:blip r:embed="rId4" cstate="print">
            <a:extLst>
              <a:ext uri="{28A0092B-C50C-407E-A947-70E740481C1C}">
                <a14:useLocalDpi xmlns:a14="http://schemas.microsoft.com/office/drawing/2010/main" val="0"/>
              </a:ext>
            </a:extLst>
          </a:blip>
          <a:srcRect l="24707" t="11792" r="23761" b="32008"/>
          <a:stretch/>
        </p:blipFill>
        <p:spPr>
          <a:xfrm>
            <a:off x="1381993" y="924677"/>
            <a:ext cx="937994" cy="1076898"/>
          </a:xfrm>
          <a:prstGeom prst="rect">
            <a:avLst/>
          </a:prstGeom>
        </p:spPr>
      </p:pic>
      <p:grpSp>
        <p:nvGrpSpPr>
          <p:cNvPr id="3" name="ADAPT WHITE GRID" hidden="1">
            <a:extLst>
              <a:ext uri="{FF2B5EF4-FFF2-40B4-BE49-F238E27FC236}">
                <a16:creationId xmlns:a16="http://schemas.microsoft.com/office/drawing/2014/main" id="{1E4FEDBB-1810-8FE3-6406-430031A3030D}"/>
              </a:ext>
            </a:extLst>
          </p:cNvPr>
          <p:cNvGrpSpPr>
            <a:grpSpLocks noGrp="1" noUngrp="1" noRot="1" noMove="1" noResize="1"/>
          </p:cNvGrpSpPr>
          <p:nvPr/>
        </p:nvGrpSpPr>
        <p:grpSpPr>
          <a:xfrm>
            <a:off x="0" y="0"/>
            <a:ext cx="12192000" cy="6858000"/>
            <a:chOff x="0" y="0"/>
            <a:chExt cx="12192000" cy="6858000"/>
          </a:xfrm>
        </p:grpSpPr>
        <p:grpSp>
          <p:nvGrpSpPr>
            <p:cNvPr id="7" name="ADAPT GRID GUTTERS">
              <a:extLst>
                <a:ext uri="{FF2B5EF4-FFF2-40B4-BE49-F238E27FC236}">
                  <a16:creationId xmlns:a16="http://schemas.microsoft.com/office/drawing/2014/main" id="{38DBA368-BC2C-EB2F-AD3E-0C54019CFD30}"/>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2" name="Rectangle 31">
                <a:extLst>
                  <a:ext uri="{FF2B5EF4-FFF2-40B4-BE49-F238E27FC236}">
                    <a16:creationId xmlns:a16="http://schemas.microsoft.com/office/drawing/2014/main" id="{B70D2B80-8CBB-5C81-B81C-E1715D01DA49}"/>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3" name="Rectangle 32">
                <a:extLst>
                  <a:ext uri="{FF2B5EF4-FFF2-40B4-BE49-F238E27FC236}">
                    <a16:creationId xmlns:a16="http://schemas.microsoft.com/office/drawing/2014/main" id="{9488BE62-3962-5749-E542-E4B1CDAB49B8}"/>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4" name="Rectangle 33">
                <a:extLst>
                  <a:ext uri="{FF2B5EF4-FFF2-40B4-BE49-F238E27FC236}">
                    <a16:creationId xmlns:a16="http://schemas.microsoft.com/office/drawing/2014/main" id="{E7A5F061-EB41-BDD2-B3F6-B11A6BD8A538}"/>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5" name="Rectangle 34">
                <a:extLst>
                  <a:ext uri="{FF2B5EF4-FFF2-40B4-BE49-F238E27FC236}">
                    <a16:creationId xmlns:a16="http://schemas.microsoft.com/office/drawing/2014/main" id="{689197EA-1786-84E8-2754-89104C322F5B}"/>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6" name="Rectangle 35">
                <a:extLst>
                  <a:ext uri="{FF2B5EF4-FFF2-40B4-BE49-F238E27FC236}">
                    <a16:creationId xmlns:a16="http://schemas.microsoft.com/office/drawing/2014/main" id="{03CC7B3D-2607-F5DA-A610-DE0EF56CA884}"/>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7" name="Rectangle 36">
                <a:extLst>
                  <a:ext uri="{FF2B5EF4-FFF2-40B4-BE49-F238E27FC236}">
                    <a16:creationId xmlns:a16="http://schemas.microsoft.com/office/drawing/2014/main" id="{1A7169B3-2005-D9AF-00C7-812259C70DB7}"/>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8" name="Rectangle 37">
                <a:extLst>
                  <a:ext uri="{FF2B5EF4-FFF2-40B4-BE49-F238E27FC236}">
                    <a16:creationId xmlns:a16="http://schemas.microsoft.com/office/drawing/2014/main" id="{1398F091-A6C5-A6A3-8AF1-1BD24E71CE68}"/>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9" name="Rectangle 38">
                <a:extLst>
                  <a:ext uri="{FF2B5EF4-FFF2-40B4-BE49-F238E27FC236}">
                    <a16:creationId xmlns:a16="http://schemas.microsoft.com/office/drawing/2014/main" id="{7976AE95-7F9D-FDFD-A1F2-80EA5864BDD5}"/>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0" name="Rectangle 39">
                <a:extLst>
                  <a:ext uri="{FF2B5EF4-FFF2-40B4-BE49-F238E27FC236}">
                    <a16:creationId xmlns:a16="http://schemas.microsoft.com/office/drawing/2014/main" id="{9265B219-4F0B-47F4-E55E-B3EE9C4EC7E7}"/>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1" name="Rectangle 40">
                <a:extLst>
                  <a:ext uri="{FF2B5EF4-FFF2-40B4-BE49-F238E27FC236}">
                    <a16:creationId xmlns:a16="http://schemas.microsoft.com/office/drawing/2014/main" id="{E551EA3F-B655-F1BC-1D5C-75730F2EDDA0}"/>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2" name="Rectangle 41">
                <a:extLst>
                  <a:ext uri="{FF2B5EF4-FFF2-40B4-BE49-F238E27FC236}">
                    <a16:creationId xmlns:a16="http://schemas.microsoft.com/office/drawing/2014/main" id="{C295544A-BA02-26FC-C79F-68815C3F81F4}"/>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3" name="Rectangle 42">
                <a:extLst>
                  <a:ext uri="{FF2B5EF4-FFF2-40B4-BE49-F238E27FC236}">
                    <a16:creationId xmlns:a16="http://schemas.microsoft.com/office/drawing/2014/main" id="{4C7C1736-9047-08F2-3468-C68D548BF65D}"/>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4" name="Rectangle 43">
                <a:extLst>
                  <a:ext uri="{FF2B5EF4-FFF2-40B4-BE49-F238E27FC236}">
                    <a16:creationId xmlns:a16="http://schemas.microsoft.com/office/drawing/2014/main" id="{90688C21-3E1C-9FC8-0960-E40C01903E7C}"/>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5" name="Rectangle 44">
                <a:extLst>
                  <a:ext uri="{FF2B5EF4-FFF2-40B4-BE49-F238E27FC236}">
                    <a16:creationId xmlns:a16="http://schemas.microsoft.com/office/drawing/2014/main" id="{0C56A0EE-F245-B27B-EDD4-E9FD4A3BB98F}"/>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6" name="Rectangle 45">
                <a:extLst>
                  <a:ext uri="{FF2B5EF4-FFF2-40B4-BE49-F238E27FC236}">
                    <a16:creationId xmlns:a16="http://schemas.microsoft.com/office/drawing/2014/main" id="{3532F1CF-38B3-3EEA-7C49-723D4E8919D7}"/>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47" name="Rectangle 46">
                <a:extLst>
                  <a:ext uri="{FF2B5EF4-FFF2-40B4-BE49-F238E27FC236}">
                    <a16:creationId xmlns:a16="http://schemas.microsoft.com/office/drawing/2014/main" id="{EEBC908D-C237-5324-2074-626CC855128E}"/>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grpSp>
        <p:grpSp>
          <p:nvGrpSpPr>
            <p:cNvPr id="9" name="ADAPT GRID MARGIN">
              <a:extLst>
                <a:ext uri="{FF2B5EF4-FFF2-40B4-BE49-F238E27FC236}">
                  <a16:creationId xmlns:a16="http://schemas.microsoft.com/office/drawing/2014/main" id="{647B2356-339A-93F0-951A-58BCB892F65B}"/>
                </a:ext>
              </a:extLst>
            </p:cNvPr>
            <p:cNvGrpSpPr>
              <a:grpSpLocks noGrp="1" noUngrp="1" noRot="1" noMove="1" noResize="1"/>
            </p:cNvGrpSpPr>
            <p:nvPr/>
          </p:nvGrpSpPr>
          <p:grpSpPr>
            <a:xfrm>
              <a:off x="0" y="0"/>
              <a:ext cx="12192000" cy="6858000"/>
              <a:chOff x="0" y="0"/>
              <a:chExt cx="12192000" cy="6858000"/>
            </a:xfrm>
          </p:grpSpPr>
          <p:sp>
            <p:nvSpPr>
              <p:cNvPr id="28" name="Rectangle 27">
                <a:extLst>
                  <a:ext uri="{FF2B5EF4-FFF2-40B4-BE49-F238E27FC236}">
                    <a16:creationId xmlns:a16="http://schemas.microsoft.com/office/drawing/2014/main" id="{DF2F5C8E-D79B-6A53-F752-29733E1E753D}"/>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29" name="Rectangle 28">
                <a:extLst>
                  <a:ext uri="{FF2B5EF4-FFF2-40B4-BE49-F238E27FC236}">
                    <a16:creationId xmlns:a16="http://schemas.microsoft.com/office/drawing/2014/main" id="{61651C09-BF63-B4DF-C5E6-E773E450B2F5}"/>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0" name="Rectangle 29">
                <a:extLst>
                  <a:ext uri="{FF2B5EF4-FFF2-40B4-BE49-F238E27FC236}">
                    <a16:creationId xmlns:a16="http://schemas.microsoft.com/office/drawing/2014/main" id="{93FD0842-459F-2833-322F-68D393190C2C}"/>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sp>
            <p:nvSpPr>
              <p:cNvPr id="31" name="Rectangle 30">
                <a:extLst>
                  <a:ext uri="{FF2B5EF4-FFF2-40B4-BE49-F238E27FC236}">
                    <a16:creationId xmlns:a16="http://schemas.microsoft.com/office/drawing/2014/main" id="{BCC5A0A8-7B6B-1B03-E34D-9213D415E6E1}"/>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Helvetica" panose="020B0403020202020204" pitchFamily="34" charset="0"/>
                  <a:ea typeface="+mn-ea"/>
                  <a:cs typeface="+mn-cs"/>
                </a:endParaRPr>
              </a:p>
            </p:txBody>
          </p:sp>
        </p:grpSp>
        <p:grpSp>
          <p:nvGrpSpPr>
            <p:cNvPr id="10" name="ADAPT GRID 12x6">
              <a:extLst>
                <a:ext uri="{FF2B5EF4-FFF2-40B4-BE49-F238E27FC236}">
                  <a16:creationId xmlns:a16="http://schemas.microsoft.com/office/drawing/2014/main" id="{1DAE6817-3DE2-BF79-3EA4-1299A89CF16D}"/>
                </a:ext>
              </a:extLst>
            </p:cNvPr>
            <p:cNvGrpSpPr>
              <a:grpSpLocks noGrp="1" noUngrp="1" noRot="1" noMove="1" noResize="1"/>
            </p:cNvGrpSpPr>
            <p:nvPr/>
          </p:nvGrpSpPr>
          <p:grpSpPr>
            <a:xfrm>
              <a:off x="575996" y="575999"/>
              <a:ext cx="11040004" cy="5706002"/>
              <a:chOff x="575996" y="575999"/>
              <a:chExt cx="11040004" cy="5706002"/>
            </a:xfrm>
          </p:grpSpPr>
          <p:cxnSp>
            <p:nvCxnSpPr>
              <p:cNvPr id="11" name="Straight Connector 10">
                <a:extLst>
                  <a:ext uri="{FF2B5EF4-FFF2-40B4-BE49-F238E27FC236}">
                    <a16:creationId xmlns:a16="http://schemas.microsoft.com/office/drawing/2014/main" id="{4E528B3F-81EE-12F5-A14E-EDA1A3910CD9}"/>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2" name="Straight Connector 11">
                <a:extLst>
                  <a:ext uri="{FF2B5EF4-FFF2-40B4-BE49-F238E27FC236}">
                    <a16:creationId xmlns:a16="http://schemas.microsoft.com/office/drawing/2014/main" id="{A03ADBC3-647F-3E53-E04D-DEB4E5E856F6}"/>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3" name="Straight Connector 12">
                <a:extLst>
                  <a:ext uri="{FF2B5EF4-FFF2-40B4-BE49-F238E27FC236}">
                    <a16:creationId xmlns:a16="http://schemas.microsoft.com/office/drawing/2014/main" id="{5274AC4D-7B8D-235A-682D-F453CBC03CCF}"/>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456B7E83-A203-14E3-4AF8-FDC7AE810A96}"/>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2FC2A393-0033-9778-F1F1-4632042CC254}"/>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42EEFBAB-2CD7-514A-4C42-C96968C308BA}"/>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A920ACC4-5834-42E9-6341-89FD78A5C345}"/>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E54E0BEA-41E0-E9B9-E5D9-6DA65714D331}"/>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9B1EF11F-0C47-0B34-035D-A2E9FCDA62BF}"/>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FC0931D6-5992-F01D-C1F3-D506330E91E8}"/>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561977CF-4859-0AFC-5D13-94A3D63FDD62}"/>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7739B898-3325-A493-01C6-3801C583DCD3}"/>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E0EE4EFD-46BA-8954-51C6-471D2ACE967F}"/>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FE1D6AC2-4789-1786-721D-4A6D2EC69B9E}"/>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38FDD2B5-2D22-01BD-4546-B957A46286B3}"/>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F1ED7091-F40B-8847-9935-9E50E291C680}"/>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7" name="Rectangle 26">
                <a:extLst>
                  <a:ext uri="{FF2B5EF4-FFF2-40B4-BE49-F238E27FC236}">
                    <a16:creationId xmlns:a16="http://schemas.microsoft.com/office/drawing/2014/main" id="{31D65793-CF5B-89E2-188D-8902998E29C4}"/>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grpSp>
      <p:sp>
        <p:nvSpPr>
          <p:cNvPr id="49" name="TextBox 48">
            <a:extLst>
              <a:ext uri="{FF2B5EF4-FFF2-40B4-BE49-F238E27FC236}">
                <a16:creationId xmlns:a16="http://schemas.microsoft.com/office/drawing/2014/main" id="{391F0A9C-D7A6-F3D0-9718-F78897F9516A}"/>
              </a:ext>
            </a:extLst>
          </p:cNvPr>
          <p:cNvSpPr txBox="1"/>
          <p:nvPr/>
        </p:nvSpPr>
        <p:spPr>
          <a:xfrm>
            <a:off x="1304084" y="517183"/>
            <a:ext cx="120936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Helvetica" panose="020B0403020202020204" pitchFamily="34" charset="0"/>
                <a:ea typeface="+mn-ea"/>
                <a:cs typeface="+mn-cs"/>
              </a:rPr>
              <a:t>Written by</a:t>
            </a:r>
            <a:endParaRPr kumimoji="0" lang="en-AU" sz="1400" b="1"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p:txBody>
      </p:sp>
      <p:sp>
        <p:nvSpPr>
          <p:cNvPr id="50" name="TextBox 49">
            <a:extLst>
              <a:ext uri="{FF2B5EF4-FFF2-40B4-BE49-F238E27FC236}">
                <a16:creationId xmlns:a16="http://schemas.microsoft.com/office/drawing/2014/main" id="{4F410112-4AF6-FB66-2721-2FE791170FB4}"/>
              </a:ext>
            </a:extLst>
          </p:cNvPr>
          <p:cNvSpPr txBox="1"/>
          <p:nvPr/>
        </p:nvSpPr>
        <p:spPr>
          <a:xfrm>
            <a:off x="1304084" y="2346966"/>
            <a:ext cx="4280287" cy="353218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Gabby’s primary role is managing ADAPT’s overall strategy for Data Analytics. He has extensive experience in using data to identify trends in technology that help shape Australian organisations. Using modern data science techniques, he ensures the accuracy and validity of the information that supports ADAPT’s research, advisory services, and events, giving both ADAPT and its customers greater confidence in the insights provided. </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With a passion for creating stories with data, Gabby is consistently rated as one of the top speakers at ADAPT Events. In round table discussions, he specialises in using statistics to initiate thought-provoking discussions. Gabby is effective in translating information into insights, enabling ADAPT’s customers to become more data-driven.</a:t>
            </a:r>
          </a:p>
        </p:txBody>
      </p:sp>
      <p:sp>
        <p:nvSpPr>
          <p:cNvPr id="51" name="TextBox 50">
            <a:extLst>
              <a:ext uri="{FF2B5EF4-FFF2-40B4-BE49-F238E27FC236}">
                <a16:creationId xmlns:a16="http://schemas.microsoft.com/office/drawing/2014/main" id="{2E8A588A-8854-6268-EC08-271CAE43F276}"/>
              </a:ext>
            </a:extLst>
          </p:cNvPr>
          <p:cNvSpPr txBox="1"/>
          <p:nvPr/>
        </p:nvSpPr>
        <p:spPr>
          <a:xfrm>
            <a:off x="2390401" y="1609805"/>
            <a:ext cx="3518550" cy="451406"/>
          </a:xfrm>
          <a:prstGeom prst="rect">
            <a:avLst/>
          </a:prstGeom>
          <a:noFill/>
        </p:spPr>
        <p:txBody>
          <a:bodyPr wrap="square" rtlCol="0">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a:ln>
                  <a:noFill/>
                </a:ln>
                <a:solidFill>
                  <a:srgbClr val="E7534F"/>
                </a:solidFill>
                <a:effectLst/>
                <a:uLnTx/>
                <a:uFillTx/>
                <a:latin typeface="Helvetica" panose="020B0403020202020204" pitchFamily="34" charset="0"/>
                <a:ea typeface="+mn-ea"/>
                <a:cs typeface="+mn-cs"/>
              </a:rPr>
              <a:t>Gabby Fredkin</a:t>
            </a:r>
          </a:p>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Head of Data and Analytics at ADAPT</a:t>
            </a:r>
          </a:p>
        </p:txBody>
      </p:sp>
      <p:sp>
        <p:nvSpPr>
          <p:cNvPr id="52" name="Rectangle 51">
            <a:extLst>
              <a:ext uri="{FF2B5EF4-FFF2-40B4-BE49-F238E27FC236}">
                <a16:creationId xmlns:a16="http://schemas.microsoft.com/office/drawing/2014/main" id="{F4FF4CF8-D608-DDEA-E904-12F71FFFE477}"/>
              </a:ext>
            </a:extLst>
          </p:cNvPr>
          <p:cNvSpPr/>
          <p:nvPr/>
        </p:nvSpPr>
        <p:spPr>
          <a:xfrm rot="5400000">
            <a:off x="-3276601" y="3276601"/>
            <a:ext cx="6858002"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56E1C003-99AB-45C5-9813-A8168ACB1D19}"/>
              </a:ext>
            </a:extLst>
          </p:cNvPr>
          <p:cNvSpPr txBox="1"/>
          <p:nvPr/>
        </p:nvSpPr>
        <p:spPr>
          <a:xfrm>
            <a:off x="6725169" y="2346966"/>
            <a:ext cx="4280287" cy="2842188"/>
          </a:xfrm>
          <a:prstGeom prst="rect">
            <a:avLst/>
          </a:prstGeom>
          <a:noFill/>
        </p:spPr>
        <p:txBody>
          <a:bodyPr wrap="square" rtlCol="0">
            <a:sp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As a Junior Data Analyst at ADAPT, Mari enables the discovery and definition of market trends through visually meaningful statistics. She ensures data presentations are accurate and aligned with modern statistical standards.</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endParaRPr>
          </a:p>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Mari is passionate about data and transforming it into actionable insights. With over three years of experience in project management and academic research, she has led end-to-end survey and research projects, processed and analysed data using a range of statistical tools and techniques, and provided clients with statistical </a:t>
            </a:r>
            <a:b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b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consultation and insights.</a:t>
            </a:r>
          </a:p>
        </p:txBody>
      </p:sp>
      <p:sp>
        <p:nvSpPr>
          <p:cNvPr id="6" name="TextBox 5">
            <a:extLst>
              <a:ext uri="{FF2B5EF4-FFF2-40B4-BE49-F238E27FC236}">
                <a16:creationId xmlns:a16="http://schemas.microsoft.com/office/drawing/2014/main" id="{842282AC-9D27-A809-29B3-95F032F95287}"/>
              </a:ext>
            </a:extLst>
          </p:cNvPr>
          <p:cNvSpPr txBox="1"/>
          <p:nvPr/>
        </p:nvSpPr>
        <p:spPr>
          <a:xfrm>
            <a:off x="7811486" y="1609805"/>
            <a:ext cx="3518550" cy="451406"/>
          </a:xfrm>
          <a:prstGeom prst="rect">
            <a:avLst/>
          </a:prstGeom>
          <a:noFill/>
        </p:spPr>
        <p:txBody>
          <a:bodyPr wrap="square" rtlCol="0">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1" i="0" u="none" strike="noStrike" kern="1200" cap="none" spc="0" normalizeH="0" baseline="0" noProof="0">
                <a:ln>
                  <a:noFill/>
                </a:ln>
                <a:solidFill>
                  <a:srgbClr val="E7534F"/>
                </a:solidFill>
                <a:effectLst/>
                <a:uLnTx/>
                <a:uFillTx/>
                <a:latin typeface="Helvetica" panose="020B0403020202020204" pitchFamily="34" charset="0"/>
                <a:ea typeface="+mn-ea"/>
                <a:cs typeface="+mn-cs"/>
              </a:rPr>
              <a:t>Honey Mari Gay</a:t>
            </a:r>
          </a:p>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Helvetica" panose="020B0403020202020204" pitchFamily="34" charset="0"/>
                <a:ea typeface="+mn-ea"/>
                <a:cs typeface="+mn-cs"/>
              </a:rPr>
              <a:t>Junior Data Analyst at ADAPT</a:t>
            </a:r>
          </a:p>
        </p:txBody>
      </p:sp>
    </p:spTree>
    <p:extLst>
      <p:ext uri="{BB962C8B-B14F-4D97-AF65-F5344CB8AC3E}">
        <p14:creationId xmlns:p14="http://schemas.microsoft.com/office/powerpoint/2010/main" val="330297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4C42335-3FD8-4EDA-2E5C-1E6001BA24EF}"/>
              </a:ext>
            </a:extLst>
          </p:cNvPr>
          <p:cNvSpPr/>
          <p:nvPr/>
        </p:nvSpPr>
        <p:spPr>
          <a:xfrm>
            <a:off x="643103" y="986390"/>
            <a:ext cx="2763287"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Calibri" panose="020F0502020204030204"/>
                <a:cs typeface="Helvetica"/>
              </a:rPr>
              <a:t>About ADAPT</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3" name="Graphic 2">
            <a:extLst>
              <a:ext uri="{FF2B5EF4-FFF2-40B4-BE49-F238E27FC236}">
                <a16:creationId xmlns:a16="http://schemas.microsoft.com/office/drawing/2014/main" id="{F1C1DFBE-8AAE-184B-85F3-C420829F21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6448" y="4101711"/>
            <a:ext cx="1102737" cy="263521"/>
          </a:xfrm>
          <a:prstGeom prst="rect">
            <a:avLst/>
          </a:prstGeom>
        </p:spPr>
      </p:pic>
      <p:cxnSp>
        <p:nvCxnSpPr>
          <p:cNvPr id="12" name="Straight Connector 11">
            <a:extLst>
              <a:ext uri="{FF2B5EF4-FFF2-40B4-BE49-F238E27FC236}">
                <a16:creationId xmlns:a16="http://schemas.microsoft.com/office/drawing/2014/main" id="{4DF16FEA-89C2-7EF9-2A3F-98C32E5C8F99}"/>
              </a:ext>
            </a:extLst>
          </p:cNvPr>
          <p:cNvCxnSpPr>
            <a:cxnSpLocks/>
          </p:cNvCxnSpPr>
          <p:nvPr/>
        </p:nvCxnSpPr>
        <p:spPr>
          <a:xfrm>
            <a:off x="736304" y="5004079"/>
            <a:ext cx="1113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914B63C-7808-584A-C0F5-F8C7596A708F}"/>
              </a:ext>
            </a:extLst>
          </p:cNvPr>
          <p:cNvSpPr/>
          <p:nvPr/>
        </p:nvSpPr>
        <p:spPr>
          <a:xfrm>
            <a:off x="643103" y="4510264"/>
            <a:ext cx="2903965" cy="33380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30000" noProof="0">
                <a:ln>
                  <a:noFill/>
                </a:ln>
                <a:solidFill>
                  <a:srgbClr val="000000"/>
                </a:solidFill>
                <a:effectLst/>
                <a:uLnTx/>
                <a:uFillTx/>
                <a:latin typeface="Helvetica Neue" panose="02000503000000020004" pitchFamily="2"/>
                <a:ea typeface="+mn-ea"/>
                <a:cs typeface="+mn-cs"/>
              </a:rPr>
              <a:t>adapt.com.au   |   hello@adapt.com.au  </a:t>
            </a:r>
          </a:p>
        </p:txBody>
      </p:sp>
      <p:sp>
        <p:nvSpPr>
          <p:cNvPr id="2" name="TextBox 1">
            <a:extLst>
              <a:ext uri="{FF2B5EF4-FFF2-40B4-BE49-F238E27FC236}">
                <a16:creationId xmlns:a16="http://schemas.microsoft.com/office/drawing/2014/main" id="{A5D71141-9890-C21A-07E0-7CA9BFD79C8C}"/>
              </a:ext>
            </a:extLst>
          </p:cNvPr>
          <p:cNvSpPr txBox="1"/>
          <p:nvPr/>
        </p:nvSpPr>
        <p:spPr>
          <a:xfrm>
            <a:off x="643103" y="1419222"/>
            <a:ext cx="7897996" cy="199965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ADAPT is a specialist Research &amp; Advisory firm providing local market insights and benchmarking data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Australia and New Zealand’s senior technology and business community.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Since 2011, we’ve been empowering the leaders of the region’s top enterprise and government organisations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stay at the forefront of modern trends and build for the future. Our industry leading conferences, private roundtable events and custom research projects equip business leaders with the knowledge, relationships, inspiration and tools they need to make better strategic decisions.</a:t>
            </a:r>
          </a:p>
        </p:txBody>
      </p:sp>
      <p:sp>
        <p:nvSpPr>
          <p:cNvPr id="7" name="TextBox 6">
            <a:extLst>
              <a:ext uri="{FF2B5EF4-FFF2-40B4-BE49-F238E27FC236}">
                <a16:creationId xmlns:a16="http://schemas.microsoft.com/office/drawing/2014/main" id="{15FED3C1-DC81-FA3E-F2A5-917737CFEFF8}"/>
              </a:ext>
            </a:extLst>
          </p:cNvPr>
          <p:cNvSpPr txBox="1"/>
          <p:nvPr/>
        </p:nvSpPr>
        <p:spPr>
          <a:xfrm>
            <a:off x="653150" y="5117644"/>
            <a:ext cx="11254145" cy="156966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Data Validation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Results contained in this report (Report) are based on survey responses as provided by our clients and publicly available information. ADAPT does not subject the data contained in the Report to audit or review procedures or any other testing to validate the accuracy or reasonableness of the data provided by the participating clients. While we do not manipulate the survey responses, we do make an effort to identify outlier data or conflicting results that could lead to misinterpretations before the preparation of the Report.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Intended Use of the Report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is designed to help technology executives in Australia and New Zealand make independent decisions regarding financial, resourcing and operational performance matters. The information and data contained in the Report are provided as is and are for information purposes only. They are not intended or implied to be recommendations and in no event will ADAPT be liable for any decisions or actions taken in reliance of the results obtained through the use of the information and/or data contained in the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Research MSA and Privacy Policy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and any other information provided by ADAPT is subject to the Research and Advisory Master Services Agreement and the ADAPT Privacy Policy.</a:t>
            </a:r>
          </a:p>
        </p:txBody>
      </p:sp>
    </p:spTree>
    <p:extLst>
      <p:ext uri="{BB962C8B-B14F-4D97-AF65-F5344CB8AC3E}">
        <p14:creationId xmlns:p14="http://schemas.microsoft.com/office/powerpoint/2010/main" val="313346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950287" y="1900427"/>
            <a:ext cx="2425700" cy="1005205"/>
          </a:xfrm>
          <a:prstGeom prst="rect">
            <a:avLst/>
          </a:prstGeom>
        </p:spPr>
        <p:txBody>
          <a:bodyPr vert="horz" wrap="square" lIns="0" tIns="12700" rIns="0" bIns="0" rtlCol="0">
            <a:spAutoFit/>
          </a:bodyPr>
          <a:lstStyle/>
          <a:p>
            <a:pPr marL="12700" marR="101028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400" b="1" i="0" u="none" strike="noStrike" kern="1200" cap="none" spc="-8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400" b="1"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to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Through</a:t>
            </a:r>
            <a:r>
              <a:rPr kumimoji="0" lang="en-AU" sz="1200" b="0" i="0" u="none" strike="noStrike" kern="1200" cap="none" spc="-5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market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Q&amp;A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sessions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 name="object 4"/>
          <p:cNvSpPr txBox="1"/>
          <p:nvPr/>
        </p:nvSpPr>
        <p:spPr>
          <a:xfrm>
            <a:off x="8950287" y="3543300"/>
            <a:ext cx="2340610" cy="993140"/>
          </a:xfrm>
          <a:prstGeom prst="rect">
            <a:avLst/>
          </a:prstGeom>
        </p:spPr>
        <p:txBody>
          <a:bodyPr vert="horz" wrap="square" lIns="0" tIns="12700" rIns="0" bIns="0" rtlCol="0">
            <a:spAutoFit/>
          </a:bodyPr>
          <a:lstStyle/>
          <a:p>
            <a:pPr marL="12700" marR="80962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Bespoke</a:t>
            </a:r>
            <a:r>
              <a:rPr kumimoji="0" lang="en-AU" sz="1400" b="1" i="0" u="none" strike="noStrike" kern="1200" cap="none" spc="-9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Receive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custom</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cuts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proprietary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5" name="object 5"/>
          <p:cNvSpPr txBox="1"/>
          <p:nvPr/>
        </p:nvSpPr>
        <p:spPr>
          <a:xfrm>
            <a:off x="8950287" y="5164835"/>
            <a:ext cx="2402840" cy="1227455"/>
          </a:xfrm>
          <a:prstGeom prst="rect">
            <a:avLst/>
          </a:prstGeom>
        </p:spPr>
        <p:txBody>
          <a:bodyPr vert="horz" wrap="square" lIns="0" tIns="12700" rIns="0" bIns="0" rtlCol="0">
            <a:spAutoFit/>
          </a:bodyPr>
          <a:lstStyle/>
          <a:p>
            <a:pPr marL="12700" marR="1022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Leverage</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200" b="0" i="0" u="none" strike="noStrike" kern="1200" cap="none" spc="7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r>
              <a:rPr kumimoji="0" lang="en-AU" sz="1200" b="0" i="0" u="none" strike="noStrike" kern="1200" cap="none" spc="7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help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validate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strategies.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6" name="object 6"/>
          <p:cNvSpPr txBox="1"/>
          <p:nvPr/>
        </p:nvSpPr>
        <p:spPr>
          <a:xfrm>
            <a:off x="4852250" y="1825582"/>
            <a:ext cx="2148205" cy="1029064"/>
          </a:xfrm>
          <a:prstGeom prst="rect">
            <a:avLst/>
          </a:prstGeom>
        </p:spPr>
        <p:txBody>
          <a:bodyPr vert="horz" wrap="square" lIns="0" tIns="31750" rIns="0" bIns="0" rtlCol="0">
            <a:spAutoFit/>
          </a:bodyPr>
          <a:lstStyle/>
          <a:p>
            <a:pPr marL="12700" marR="5080" lvl="0" indent="0" algn="l" defTabSz="914400" rtl="0" eaLnBrk="1" fontAlgn="auto" latinLnBrk="0" hangingPunct="1">
              <a:lnSpc>
                <a:spcPct val="133200"/>
              </a:lnSpc>
              <a:spcBef>
                <a:spcPts val="25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Market</a:t>
            </a:r>
            <a:r>
              <a:rPr kumimoji="0" lang="en-AU" sz="1400" b="1"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Reports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Access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library</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fact-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based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actionable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insights,</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deep</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dives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on</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ANZ</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business</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&amp;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IT</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7" name="object 7"/>
          <p:cNvSpPr txBox="1"/>
          <p:nvPr/>
        </p:nvSpPr>
        <p:spPr>
          <a:xfrm>
            <a:off x="945305" y="5164835"/>
            <a:ext cx="2710180" cy="1227455"/>
          </a:xfrm>
          <a:prstGeom prst="rect">
            <a:avLst/>
          </a:prstGeom>
        </p:spPr>
        <p:txBody>
          <a:bodyPr vert="horz" wrap="square" lIns="0" tIns="12700" rIns="0" bIns="0" rtlCol="0">
            <a:spAutoFit/>
          </a:bodyPr>
          <a:lstStyle/>
          <a:p>
            <a:pPr marL="12700" marR="1149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Premier</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 Community</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Unlock</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our</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exclusive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network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Australia’s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leading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technology</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8" name="object 8"/>
          <p:cNvSpPr txBox="1"/>
          <p:nvPr/>
        </p:nvSpPr>
        <p:spPr>
          <a:xfrm>
            <a:off x="4852250" y="5164835"/>
            <a:ext cx="2667000" cy="1227455"/>
          </a:xfrm>
          <a:prstGeom prst="rect">
            <a:avLst/>
          </a:prstGeom>
        </p:spPr>
        <p:txBody>
          <a:bodyPr vert="horz" wrap="square" lIns="0" tIns="12700" rIns="0" bIns="0" rtlCol="0">
            <a:spAutoFit/>
          </a:bodyPr>
          <a:lstStyle/>
          <a:p>
            <a:pPr marL="12700" marR="27241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&amp;</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Impact</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Assessments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just"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will</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ensure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team</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are getting</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most</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subscription.</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9" name="object 9"/>
          <p:cNvSpPr txBox="1"/>
          <p:nvPr/>
        </p:nvSpPr>
        <p:spPr>
          <a:xfrm>
            <a:off x="945305" y="1900427"/>
            <a:ext cx="2847975" cy="1005205"/>
          </a:xfrm>
          <a:prstGeom prst="rect">
            <a:avLst/>
          </a:prstGeom>
        </p:spPr>
        <p:txBody>
          <a:bodyPr vert="horz" wrap="square" lIns="0" tIns="12700" rIns="0" bIns="0" rtlCol="0">
            <a:spAutoFit/>
          </a:bodyPr>
          <a:lstStyle/>
          <a:p>
            <a:pPr marL="12700" marR="109347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Community</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Studies</a:t>
            </a:r>
            <a:r>
              <a:rPr kumimoji="0" lang="en-AU" sz="1400" b="1"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&amp;</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Interviews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studies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detailing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the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successes</a:t>
            </a:r>
            <a:r>
              <a:rPr kumimoji="0" lang="en-AU" sz="1200" b="0" i="0" u="none" strike="noStrike" kern="1200" cap="none" spc="50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challenges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projects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initiatives.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0" name="object 10"/>
          <p:cNvSpPr txBox="1"/>
          <p:nvPr/>
        </p:nvSpPr>
        <p:spPr>
          <a:xfrm>
            <a:off x="945305" y="3543300"/>
            <a:ext cx="2774950" cy="993140"/>
          </a:xfrm>
          <a:prstGeom prst="rect">
            <a:avLst/>
          </a:prstGeom>
        </p:spPr>
        <p:txBody>
          <a:bodyPr vert="horz" wrap="square" lIns="0" tIns="12700" rIns="0" bIns="0" rtlCol="0">
            <a:spAutoFit/>
          </a:bodyPr>
          <a:lstStyle/>
          <a:p>
            <a:pPr marL="12700" marR="146431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&amp;</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Insights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Elevate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your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cases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market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and</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industry</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1" name="object 11"/>
          <p:cNvSpPr txBox="1"/>
          <p:nvPr/>
        </p:nvSpPr>
        <p:spPr>
          <a:xfrm>
            <a:off x="4852250" y="3543300"/>
            <a:ext cx="3020695" cy="993140"/>
          </a:xfrm>
          <a:prstGeom prst="rect">
            <a:avLst/>
          </a:prstGeom>
        </p:spPr>
        <p:txBody>
          <a:bodyPr vert="horz" wrap="square" lIns="0" tIns="12700" rIns="0" bIns="0" rtlCol="0">
            <a:spAutoFit/>
          </a:bodyPr>
          <a:lstStyle/>
          <a:p>
            <a:pPr marL="12700" marR="169926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Industry</a:t>
            </a:r>
            <a:r>
              <a:rPr kumimoji="0" lang="en-AU" sz="1400" b="1"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Expert Presentations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Watch keynotes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or read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distilled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1-page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executive</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summaries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from</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Edge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Events.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2" name="object 12"/>
          <p:cNvSpPr txBox="1"/>
          <p:nvPr/>
        </p:nvSpPr>
        <p:spPr>
          <a:xfrm>
            <a:off x="9245866" y="6590467"/>
            <a:ext cx="2788285" cy="15901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AU" sz="950" b="0" i="1" u="none" strike="noStrike" kern="1200" cap="none" spc="-25" normalizeH="0" baseline="0" noProof="0">
                <a:ln>
                  <a:noFill/>
                </a:ln>
                <a:solidFill>
                  <a:srgbClr val="3B3838"/>
                </a:solidFill>
                <a:effectLst/>
                <a:uLnTx/>
                <a:uFillTx/>
                <a:latin typeface="Arial"/>
                <a:ea typeface="+mn-ea"/>
                <a:cs typeface="Arial"/>
              </a:rPr>
              <a:t>*Inclusions</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40" normalizeH="0" baseline="0" noProof="0">
                <a:ln>
                  <a:noFill/>
                </a:ln>
                <a:solidFill>
                  <a:srgbClr val="3B3838"/>
                </a:solidFill>
                <a:effectLst/>
                <a:uLnTx/>
                <a:uFillTx/>
                <a:latin typeface="Arial"/>
                <a:ea typeface="+mn-ea"/>
                <a:cs typeface="Arial"/>
              </a:rPr>
              <a:t>may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5" normalizeH="0" baseline="0" noProof="0">
                <a:ln>
                  <a:noFill/>
                </a:ln>
                <a:solidFill>
                  <a:srgbClr val="3B3838"/>
                </a:solidFill>
                <a:effectLst/>
                <a:uLnTx/>
                <a:uFillTx/>
                <a:latin typeface="Arial"/>
                <a:ea typeface="+mn-ea"/>
                <a:cs typeface="Arial"/>
              </a:rPr>
              <a:t>vary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depending</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on</a:t>
            </a:r>
            <a:r>
              <a:rPr kumimoji="0" lang="en-AU" sz="950" b="0" i="1" u="none" strike="noStrike" kern="1200" cap="none" spc="0"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subscription</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level.</a:t>
            </a:r>
            <a:endParaRPr kumimoji="0" lang="en-AU" sz="950" b="0" i="0" u="none" strike="noStrike" kern="1200" cap="none" spc="0" normalizeH="0" baseline="0" noProof="0">
              <a:ln>
                <a:noFill/>
              </a:ln>
              <a:solidFill>
                <a:prstClr val="black"/>
              </a:solidFill>
              <a:effectLst/>
              <a:uLnTx/>
              <a:uFillTx/>
              <a:latin typeface="Arial"/>
              <a:ea typeface="+mn-ea"/>
              <a:cs typeface="Arial"/>
            </a:endParaRPr>
          </a:p>
        </p:txBody>
      </p:sp>
      <p:grpSp>
        <p:nvGrpSpPr>
          <p:cNvPr id="13" name="object 13"/>
          <p:cNvGrpSpPr/>
          <p:nvPr/>
        </p:nvGrpSpPr>
        <p:grpSpPr>
          <a:xfrm>
            <a:off x="656730" y="1947100"/>
            <a:ext cx="8185150" cy="180340"/>
            <a:chOff x="656730" y="1947100"/>
            <a:chExt cx="8185150" cy="180340"/>
          </a:xfrm>
        </p:grpSpPr>
        <p:pic>
          <p:nvPicPr>
            <p:cNvPr id="14" name="object 14"/>
            <p:cNvPicPr/>
            <p:nvPr/>
          </p:nvPicPr>
          <p:blipFill>
            <a:blip r:embed="rId7" cstate="print"/>
            <a:stretch>
              <a:fillRect/>
            </a:stretch>
          </p:blipFill>
          <p:spPr>
            <a:xfrm>
              <a:off x="656730" y="1947100"/>
              <a:ext cx="179999" cy="179997"/>
            </a:xfrm>
            <a:prstGeom prst="rect">
              <a:avLst/>
            </a:prstGeom>
          </p:spPr>
        </p:pic>
        <p:pic>
          <p:nvPicPr>
            <p:cNvPr id="15" name="object 15"/>
            <p:cNvPicPr/>
            <p:nvPr/>
          </p:nvPicPr>
          <p:blipFill>
            <a:blip r:embed="rId8" cstate="print"/>
            <a:stretch>
              <a:fillRect/>
            </a:stretch>
          </p:blipFill>
          <p:spPr>
            <a:xfrm>
              <a:off x="701040" y="1990344"/>
              <a:ext cx="94487" cy="94487"/>
            </a:xfrm>
            <a:prstGeom prst="rect">
              <a:avLst/>
            </a:prstGeom>
          </p:spPr>
        </p:pic>
        <p:pic>
          <p:nvPicPr>
            <p:cNvPr id="16" name="object 16"/>
            <p:cNvPicPr/>
            <p:nvPr/>
          </p:nvPicPr>
          <p:blipFill>
            <a:blip r:embed="rId7" cstate="print"/>
            <a:stretch>
              <a:fillRect/>
            </a:stretch>
          </p:blipFill>
          <p:spPr>
            <a:xfrm>
              <a:off x="4567643" y="1947100"/>
              <a:ext cx="180009" cy="179997"/>
            </a:xfrm>
            <a:prstGeom prst="rect">
              <a:avLst/>
            </a:prstGeom>
          </p:spPr>
        </p:pic>
        <p:pic>
          <p:nvPicPr>
            <p:cNvPr id="17" name="object 17"/>
            <p:cNvPicPr/>
            <p:nvPr/>
          </p:nvPicPr>
          <p:blipFill>
            <a:blip r:embed="rId9" cstate="print"/>
            <a:stretch>
              <a:fillRect/>
            </a:stretch>
          </p:blipFill>
          <p:spPr>
            <a:xfrm>
              <a:off x="4611624" y="1990344"/>
              <a:ext cx="94487" cy="94487"/>
            </a:xfrm>
            <a:prstGeom prst="rect">
              <a:avLst/>
            </a:prstGeom>
          </p:spPr>
        </p:pic>
        <p:pic>
          <p:nvPicPr>
            <p:cNvPr id="18" name="object 18"/>
            <p:cNvPicPr/>
            <p:nvPr/>
          </p:nvPicPr>
          <p:blipFill>
            <a:blip r:embed="rId10" cstate="print"/>
            <a:stretch>
              <a:fillRect/>
            </a:stretch>
          </p:blipFill>
          <p:spPr>
            <a:xfrm>
              <a:off x="8661691" y="1947100"/>
              <a:ext cx="179997" cy="179997"/>
            </a:xfrm>
            <a:prstGeom prst="rect">
              <a:avLst/>
            </a:prstGeom>
          </p:spPr>
        </p:pic>
        <p:pic>
          <p:nvPicPr>
            <p:cNvPr id="19" name="object 19"/>
            <p:cNvPicPr/>
            <p:nvPr/>
          </p:nvPicPr>
          <p:blipFill>
            <a:blip r:embed="rId11" cstate="print"/>
            <a:stretch>
              <a:fillRect/>
            </a:stretch>
          </p:blipFill>
          <p:spPr>
            <a:xfrm>
              <a:off x="8705087" y="1990344"/>
              <a:ext cx="94488" cy="94487"/>
            </a:xfrm>
            <a:prstGeom prst="rect">
              <a:avLst/>
            </a:prstGeom>
          </p:spPr>
        </p:pic>
      </p:grpSp>
      <p:grpSp>
        <p:nvGrpSpPr>
          <p:cNvPr id="20" name="object 20"/>
          <p:cNvGrpSpPr/>
          <p:nvPr/>
        </p:nvGrpSpPr>
        <p:grpSpPr>
          <a:xfrm>
            <a:off x="656730" y="3595674"/>
            <a:ext cx="180340" cy="180340"/>
            <a:chOff x="656730" y="3595674"/>
            <a:chExt cx="180340" cy="180340"/>
          </a:xfrm>
        </p:grpSpPr>
        <p:pic>
          <p:nvPicPr>
            <p:cNvPr id="21" name="object 21"/>
            <p:cNvPicPr/>
            <p:nvPr/>
          </p:nvPicPr>
          <p:blipFill>
            <a:blip r:embed="rId12" cstate="print"/>
            <a:stretch>
              <a:fillRect/>
            </a:stretch>
          </p:blipFill>
          <p:spPr>
            <a:xfrm>
              <a:off x="656730" y="3595674"/>
              <a:ext cx="179999" cy="179997"/>
            </a:xfrm>
            <a:prstGeom prst="rect">
              <a:avLst/>
            </a:prstGeom>
          </p:spPr>
        </p:pic>
        <p:pic>
          <p:nvPicPr>
            <p:cNvPr id="22" name="object 22"/>
            <p:cNvPicPr/>
            <p:nvPr/>
          </p:nvPicPr>
          <p:blipFill>
            <a:blip r:embed="rId13" cstate="print"/>
            <a:stretch>
              <a:fillRect/>
            </a:stretch>
          </p:blipFill>
          <p:spPr>
            <a:xfrm>
              <a:off x="701040" y="3639311"/>
              <a:ext cx="94487" cy="94487"/>
            </a:xfrm>
            <a:prstGeom prst="rect">
              <a:avLst/>
            </a:prstGeom>
          </p:spPr>
        </p:pic>
      </p:grpSp>
      <p:grpSp>
        <p:nvGrpSpPr>
          <p:cNvPr id="23" name="object 23"/>
          <p:cNvGrpSpPr/>
          <p:nvPr/>
        </p:nvGrpSpPr>
        <p:grpSpPr>
          <a:xfrm>
            <a:off x="656730" y="5205095"/>
            <a:ext cx="180340" cy="180340"/>
            <a:chOff x="656730" y="5205095"/>
            <a:chExt cx="180340" cy="180340"/>
          </a:xfrm>
        </p:grpSpPr>
        <p:pic>
          <p:nvPicPr>
            <p:cNvPr id="24" name="object 24"/>
            <p:cNvPicPr/>
            <p:nvPr/>
          </p:nvPicPr>
          <p:blipFill>
            <a:blip r:embed="rId7" cstate="print"/>
            <a:stretch>
              <a:fillRect/>
            </a:stretch>
          </p:blipFill>
          <p:spPr>
            <a:xfrm>
              <a:off x="656730" y="5205095"/>
              <a:ext cx="179999" cy="179997"/>
            </a:xfrm>
            <a:prstGeom prst="rect">
              <a:avLst/>
            </a:prstGeom>
          </p:spPr>
        </p:pic>
        <p:pic>
          <p:nvPicPr>
            <p:cNvPr id="25" name="object 25"/>
            <p:cNvPicPr/>
            <p:nvPr/>
          </p:nvPicPr>
          <p:blipFill>
            <a:blip r:embed="rId14" cstate="print"/>
            <a:stretch>
              <a:fillRect/>
            </a:stretch>
          </p:blipFill>
          <p:spPr>
            <a:xfrm>
              <a:off x="701040" y="5248656"/>
              <a:ext cx="94487" cy="94487"/>
            </a:xfrm>
            <a:prstGeom prst="rect">
              <a:avLst/>
            </a:prstGeom>
          </p:spPr>
        </p:pic>
      </p:grpSp>
      <p:sp>
        <p:nvSpPr>
          <p:cNvPr id="26" name="object 26"/>
          <p:cNvSpPr/>
          <p:nvPr/>
        </p:nvSpPr>
        <p:spPr>
          <a:xfrm>
            <a:off x="-6" y="3269208"/>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p:nvPr/>
        </p:nvSpPr>
        <p:spPr>
          <a:xfrm>
            <a:off x="-6" y="4861115"/>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8" name="object 28"/>
          <p:cNvGrpSpPr/>
          <p:nvPr/>
        </p:nvGrpSpPr>
        <p:grpSpPr>
          <a:xfrm>
            <a:off x="4567644" y="3595674"/>
            <a:ext cx="180340" cy="180340"/>
            <a:chOff x="4567644" y="3595674"/>
            <a:chExt cx="180340" cy="180340"/>
          </a:xfrm>
        </p:grpSpPr>
        <p:pic>
          <p:nvPicPr>
            <p:cNvPr id="29" name="object 29"/>
            <p:cNvPicPr/>
            <p:nvPr/>
          </p:nvPicPr>
          <p:blipFill>
            <a:blip r:embed="rId12" cstate="print"/>
            <a:stretch>
              <a:fillRect/>
            </a:stretch>
          </p:blipFill>
          <p:spPr>
            <a:xfrm>
              <a:off x="4567644" y="3595674"/>
              <a:ext cx="180009" cy="179997"/>
            </a:xfrm>
            <a:prstGeom prst="rect">
              <a:avLst/>
            </a:prstGeom>
          </p:spPr>
        </p:pic>
        <p:pic>
          <p:nvPicPr>
            <p:cNvPr id="30" name="object 30"/>
            <p:cNvPicPr/>
            <p:nvPr/>
          </p:nvPicPr>
          <p:blipFill>
            <a:blip r:embed="rId15" cstate="print"/>
            <a:stretch>
              <a:fillRect/>
            </a:stretch>
          </p:blipFill>
          <p:spPr>
            <a:xfrm>
              <a:off x="4611624" y="3639311"/>
              <a:ext cx="94487" cy="94487"/>
            </a:xfrm>
            <a:prstGeom prst="rect">
              <a:avLst/>
            </a:prstGeom>
          </p:spPr>
        </p:pic>
      </p:grpSp>
      <p:grpSp>
        <p:nvGrpSpPr>
          <p:cNvPr id="31" name="object 31"/>
          <p:cNvGrpSpPr/>
          <p:nvPr/>
        </p:nvGrpSpPr>
        <p:grpSpPr>
          <a:xfrm>
            <a:off x="4567644" y="5205095"/>
            <a:ext cx="180340" cy="180340"/>
            <a:chOff x="4567644" y="5205095"/>
            <a:chExt cx="180340" cy="180340"/>
          </a:xfrm>
        </p:grpSpPr>
        <p:pic>
          <p:nvPicPr>
            <p:cNvPr id="32" name="object 32"/>
            <p:cNvPicPr/>
            <p:nvPr/>
          </p:nvPicPr>
          <p:blipFill>
            <a:blip r:embed="rId7" cstate="print"/>
            <a:stretch>
              <a:fillRect/>
            </a:stretch>
          </p:blipFill>
          <p:spPr>
            <a:xfrm>
              <a:off x="4567644" y="5205095"/>
              <a:ext cx="180009" cy="179997"/>
            </a:xfrm>
            <a:prstGeom prst="rect">
              <a:avLst/>
            </a:prstGeom>
          </p:spPr>
        </p:pic>
        <p:pic>
          <p:nvPicPr>
            <p:cNvPr id="33" name="object 33"/>
            <p:cNvPicPr/>
            <p:nvPr/>
          </p:nvPicPr>
          <p:blipFill>
            <a:blip r:embed="rId16" cstate="print"/>
            <a:stretch>
              <a:fillRect/>
            </a:stretch>
          </p:blipFill>
          <p:spPr>
            <a:xfrm>
              <a:off x="4611624" y="5248656"/>
              <a:ext cx="94487" cy="94487"/>
            </a:xfrm>
            <a:prstGeom prst="rect">
              <a:avLst/>
            </a:prstGeom>
          </p:spPr>
        </p:pic>
      </p:grpSp>
      <p:grpSp>
        <p:nvGrpSpPr>
          <p:cNvPr id="34" name="object 34"/>
          <p:cNvGrpSpPr/>
          <p:nvPr/>
        </p:nvGrpSpPr>
        <p:grpSpPr>
          <a:xfrm>
            <a:off x="8661692" y="3595674"/>
            <a:ext cx="180340" cy="180340"/>
            <a:chOff x="8661692" y="3595674"/>
            <a:chExt cx="180340" cy="180340"/>
          </a:xfrm>
        </p:grpSpPr>
        <p:pic>
          <p:nvPicPr>
            <p:cNvPr id="35" name="object 35"/>
            <p:cNvPicPr/>
            <p:nvPr/>
          </p:nvPicPr>
          <p:blipFill>
            <a:blip r:embed="rId17" cstate="print"/>
            <a:stretch>
              <a:fillRect/>
            </a:stretch>
          </p:blipFill>
          <p:spPr>
            <a:xfrm>
              <a:off x="8661692" y="3595674"/>
              <a:ext cx="179997" cy="179997"/>
            </a:xfrm>
            <a:prstGeom prst="rect">
              <a:avLst/>
            </a:prstGeom>
          </p:spPr>
        </p:pic>
        <p:pic>
          <p:nvPicPr>
            <p:cNvPr id="36" name="object 36"/>
            <p:cNvPicPr/>
            <p:nvPr/>
          </p:nvPicPr>
          <p:blipFill>
            <a:blip r:embed="rId18" cstate="print"/>
            <a:stretch>
              <a:fillRect/>
            </a:stretch>
          </p:blipFill>
          <p:spPr>
            <a:xfrm>
              <a:off x="8705088" y="3639311"/>
              <a:ext cx="94488" cy="94487"/>
            </a:xfrm>
            <a:prstGeom prst="rect">
              <a:avLst/>
            </a:prstGeom>
          </p:spPr>
        </p:pic>
      </p:grpSp>
      <p:grpSp>
        <p:nvGrpSpPr>
          <p:cNvPr id="37" name="object 37"/>
          <p:cNvGrpSpPr/>
          <p:nvPr/>
        </p:nvGrpSpPr>
        <p:grpSpPr>
          <a:xfrm>
            <a:off x="8661692" y="5205095"/>
            <a:ext cx="180340" cy="180340"/>
            <a:chOff x="8661692" y="5205095"/>
            <a:chExt cx="180340" cy="180340"/>
          </a:xfrm>
        </p:grpSpPr>
        <p:pic>
          <p:nvPicPr>
            <p:cNvPr id="38" name="object 38"/>
            <p:cNvPicPr/>
            <p:nvPr/>
          </p:nvPicPr>
          <p:blipFill>
            <a:blip r:embed="rId10" cstate="print"/>
            <a:stretch>
              <a:fillRect/>
            </a:stretch>
          </p:blipFill>
          <p:spPr>
            <a:xfrm>
              <a:off x="8661692" y="5205095"/>
              <a:ext cx="179997" cy="179997"/>
            </a:xfrm>
            <a:prstGeom prst="rect">
              <a:avLst/>
            </a:prstGeom>
          </p:spPr>
        </p:pic>
        <p:pic>
          <p:nvPicPr>
            <p:cNvPr id="39" name="object 39"/>
            <p:cNvPicPr/>
            <p:nvPr/>
          </p:nvPicPr>
          <p:blipFill>
            <a:blip r:embed="rId19" cstate="print"/>
            <a:stretch>
              <a:fillRect/>
            </a:stretch>
          </p:blipFill>
          <p:spPr>
            <a:xfrm>
              <a:off x="8705088" y="5248656"/>
              <a:ext cx="94488" cy="94487"/>
            </a:xfrm>
            <a:prstGeom prst="rect">
              <a:avLst/>
            </a:prstGeom>
          </p:spPr>
        </p:pic>
      </p:grpSp>
      <p:sp>
        <p:nvSpPr>
          <p:cNvPr id="40" name="object 40"/>
          <p:cNvSpPr txBox="1"/>
          <p:nvPr/>
        </p:nvSpPr>
        <p:spPr>
          <a:xfrm>
            <a:off x="2187016" y="795244"/>
            <a:ext cx="8032115" cy="470000"/>
          </a:xfrm>
          <a:prstGeom prst="rect">
            <a:avLst/>
          </a:prstGeom>
        </p:spPr>
        <p:txBody>
          <a:bodyPr vert="horz" wrap="square" lIns="0" tIns="12065" rIns="0" bIns="0" rtlCol="0">
            <a:spAutoFit/>
          </a:bodyPr>
          <a:lstStyle/>
          <a:p>
            <a:pPr marL="12700" marR="5080" lvl="0" indent="20955" algn="l" defTabSz="914400" rtl="0" eaLnBrk="1" fontAlgn="auto" latinLnBrk="0" hangingPunct="1">
              <a:lnSpc>
                <a:spcPct val="137400"/>
              </a:lnSpc>
              <a:spcBef>
                <a:spcPts val="95"/>
              </a:spcBef>
              <a:spcAft>
                <a:spcPts val="0"/>
              </a:spcAft>
              <a:buClrTx/>
              <a:buSzTx/>
              <a:buFontTx/>
              <a:buNone/>
              <a:tabLst/>
              <a:defRPr/>
            </a:pP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Members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ADAPT’s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Research</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&amp;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Advisory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platform</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have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access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entire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suite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market</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leading</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content,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insights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and</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resources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a:t>
            </a:r>
            <a:r>
              <a:rPr kumimoji="0" lang="en-AU" sz="1150" b="0" i="0" u="none" strike="noStrike" kern="1200" cap="none" spc="13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execute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role.</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For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assistance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contact</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Account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Manager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the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section.</a:t>
            </a:r>
            <a:endParaRPr kumimoji="0" lang="en-AU" sz="115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4" name="object 2">
            <a:extLst>
              <a:ext uri="{FF2B5EF4-FFF2-40B4-BE49-F238E27FC236}">
                <a16:creationId xmlns:a16="http://schemas.microsoft.com/office/drawing/2014/main" id="{30E5ECB8-6EEE-4295-31E5-1B91C1A61DF0}"/>
              </a:ext>
            </a:extLst>
          </p:cNvPr>
          <p:cNvSpPr txBox="1">
            <a:spLocks/>
          </p:cNvSpPr>
          <p:nvPr/>
        </p:nvSpPr>
        <p:spPr>
          <a:xfrm>
            <a:off x="3395268" y="334771"/>
            <a:ext cx="5401462" cy="391159"/>
          </a:xfrm>
          <a:prstGeom prst="rect">
            <a:avLst/>
          </a:prstGeom>
        </p:spPr>
        <p:txBody>
          <a:bodyPr vert="horz" wrap="square" lIns="0" tIns="12700" rIns="0" bIns="0" rtlCol="0">
            <a:spAutoFit/>
          </a:bodyPr>
          <a:lstStyle>
            <a:lvl1pPr>
              <a:defRPr sz="2400" b="1" i="0">
                <a:solidFill>
                  <a:schemeClr val="bg1"/>
                </a:solidFill>
                <a:latin typeface="Arial"/>
                <a:ea typeface="+mj-ea"/>
                <a:cs typeface="Arial"/>
              </a:defRPr>
            </a:lvl1pPr>
          </a:lstStyle>
          <a:p>
            <a:pPr marL="12700">
              <a:spcBef>
                <a:spcPts val="100"/>
              </a:spcBef>
            </a:pPr>
            <a:r>
              <a:rPr lang="en-AU" kern="0" noProof="0">
                <a:latin typeface="Helvetica" panose="020B0604020202020204" pitchFamily="34" charset="0"/>
                <a:cs typeface="Helvetica" panose="020B0604020202020204" pitchFamily="34" charset="0"/>
              </a:rPr>
              <a:t>Additional</a:t>
            </a:r>
            <a:r>
              <a:rPr lang="en-AU" kern="0" spc="-20"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resources</a:t>
            </a:r>
            <a:r>
              <a:rPr lang="en-AU" kern="0" spc="-15"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you</a:t>
            </a:r>
            <a:r>
              <a:rPr lang="en-AU" kern="0" spc="-20"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can</a:t>
            </a:r>
            <a:r>
              <a:rPr lang="en-AU" kern="0" spc="-20" noProof="0">
                <a:latin typeface="Helvetica" panose="020B0604020202020204" pitchFamily="34" charset="0"/>
                <a:cs typeface="Helvetica" panose="020B0604020202020204" pitchFamily="34" charset="0"/>
              </a:rPr>
              <a:t> </a:t>
            </a:r>
            <a:r>
              <a:rPr lang="en-AU" kern="0" spc="-10" noProof="0">
                <a:latin typeface="Helvetica" panose="020B0604020202020204" pitchFamily="34" charset="0"/>
                <a:cs typeface="Helvetica" panose="020B0604020202020204" pitchFamily="34" charset="0"/>
              </a:rPr>
              <a:t>access</a:t>
            </a:r>
          </a:p>
        </p:txBody>
      </p:sp>
    </p:spTree>
    <p:extLst>
      <p:ext uri="{BB962C8B-B14F-4D97-AF65-F5344CB8AC3E}">
        <p14:creationId xmlns:p14="http://schemas.microsoft.com/office/powerpoint/2010/main" val="204322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Sector Analysis Slide Master">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ector Analysis Slide Master">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Slide Footer">
  <a:themeElements>
    <a:clrScheme name="Custom 1">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ECC70D9-06CF-4B46-9C1B-A3DB5637406F}">
  <we:reference id="WA200010001" version="1.0.0.1" store="Omex" storeType="OMEX"/>
  <we:alternateReferences>
    <we:reference id="WA200010001" version="1.0.0.1" store="WA200010001" storeType="OMEX"/>
  </we:alternateReferences>
  <we:properties>
    <we:property name="claude.fileId" value="&quot;87484f85-d459-485c-a316-63b18e0b81b0&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earchTerms xmlns="507dee17-6aae-496b-8a1e-0f1e47f95f1a" xsi:nil="true"/>
    <Keychallenges xmlns="507dee17-6aae-496b-8a1e-0f1e47f95f1a" xsi:nil="true"/>
    <Indsutry xmlns="507dee17-6aae-496b-8a1e-0f1e47f95f1a" xsi:nil="true"/>
    <year xmlns="507dee17-6aae-496b-8a1e-0f1e47f95f1a" xsi:nil="true"/>
    <TaxCatchAll xmlns="6b548529-d317-4b85-942f-248fe0d44d93" xsi:nil="true"/>
    <lcf76f155ced4ddcb4097134ff3c332f xmlns="507dee17-6aae-496b-8a1e-0f1e47f95f1a">
      <Terms xmlns="http://schemas.microsoft.com/office/infopath/2007/PartnerControls"/>
    </lcf76f155ced4ddcb4097134ff3c332f>
    <SharedWithUsers xmlns="6b548529-d317-4b85-942f-248fe0d44d93">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3F0E2E35C7FC547A4E113B88C746E98" ma:contentTypeVersion="22" ma:contentTypeDescription="Create a new document." ma:contentTypeScope="" ma:versionID="c1d2ca7c30a2f176d2c050a78bd7db1f">
  <xsd:schema xmlns:xsd="http://www.w3.org/2001/XMLSchema" xmlns:xs="http://www.w3.org/2001/XMLSchema" xmlns:p="http://schemas.microsoft.com/office/2006/metadata/properties" xmlns:ns2="6b548529-d317-4b85-942f-248fe0d44d93" xmlns:ns3="507dee17-6aae-496b-8a1e-0f1e47f95f1a" targetNamespace="http://schemas.microsoft.com/office/2006/metadata/properties" ma:root="true" ma:fieldsID="d9803f41bfd62143365b8c2bb6701a09" ns2:_="" ns3:_="">
    <xsd:import namespace="6b548529-d317-4b85-942f-248fe0d44d93"/>
    <xsd:import namespace="507dee17-6aae-496b-8a1e-0f1e47f95f1a"/>
    <xsd:element name="properties">
      <xsd:complexType>
        <xsd:sequence>
          <xsd:element name="documentManagement">
            <xsd:complexType>
              <xsd:all>
                <xsd:element ref="ns2:SharedWithUsers" minOccurs="0"/>
                <xsd:element ref="ns2:SharedWithDetails" minOccurs="0"/>
                <xsd:element ref="ns3:SearchTerm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Keychallenges" minOccurs="0"/>
                <xsd:element ref="ns3:Indsutry" minOccurs="0"/>
                <xsd:element ref="ns3:year"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548529-d317-4b85-942f-248fe0d44d9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f485b663-2aff-4673-a82a-b12cb1024c9d}" ma:internalName="TaxCatchAll" ma:showField="CatchAllData" ma:web="6b548529-d317-4b85-942f-248fe0d44d9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07dee17-6aae-496b-8a1e-0f1e47f95f1a" elementFormDefault="qualified">
    <xsd:import namespace="http://schemas.microsoft.com/office/2006/documentManagement/types"/>
    <xsd:import namespace="http://schemas.microsoft.com/office/infopath/2007/PartnerControls"/>
    <xsd:element name="SearchTerms" ma:index="10" nillable="true" ma:displayName="Search Terms" ma:format="Dropdown" ma:internalName="SearchTerms">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Keychallenges" ma:index="20" nillable="true" ma:displayName="Key challenges" ma:format="Dropdown" ma:internalName="Keychallenges">
      <xsd:simpleType>
        <xsd:restriction base="dms:Note">
          <xsd:maxLength value="255"/>
        </xsd:restriction>
      </xsd:simpleType>
    </xsd:element>
    <xsd:element name="Indsutry" ma:index="21" nillable="true" ma:displayName="Indsutry" ma:format="Dropdown" ma:internalName="Indsutry">
      <xsd:complexType>
        <xsd:complexContent>
          <xsd:extension base="dms:MultiChoice">
            <xsd:sequence>
              <xsd:element name="Value" maxOccurs="unbounded" minOccurs="0" nillable="true">
                <xsd:simpleType>
                  <xsd:restriction base="dms:Choice">
                    <xsd:enumeration value="Retailing"/>
                    <xsd:enumeration value="Education"/>
                    <xsd:enumeration value="Government"/>
                  </xsd:restriction>
                </xsd:simpleType>
              </xsd:element>
            </xsd:sequence>
          </xsd:extension>
        </xsd:complexContent>
      </xsd:complexType>
    </xsd:element>
    <xsd:element name="year" ma:index="22" nillable="true" ma:displayName="year" ma:format="Dropdown" ma:internalName="year">
      <xsd:simpleType>
        <xsd:restriction base="dms:Choice">
          <xsd:enumeration value="2020"/>
          <xsd:enumeration value="2021"/>
          <xsd:enumeration value="Choice 3"/>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15abc23-978a-4c3a-9ac6-7569edd9917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E56D1C-D1D3-4A92-9009-384247BFDC21}">
  <ds:schemaRefs>
    <ds:schemaRef ds:uri="http://schemas.microsoft.com/sharepoint/v3/contenttype/forms"/>
  </ds:schemaRefs>
</ds:datastoreItem>
</file>

<file path=customXml/itemProps2.xml><?xml version="1.0" encoding="utf-8"?>
<ds:datastoreItem xmlns:ds="http://schemas.openxmlformats.org/officeDocument/2006/customXml" ds:itemID="{50E8EB12-63A9-4124-9D0A-8FD8F792EEF4}">
  <ds:schemaRefs>
    <ds:schemaRef ds:uri="507dee17-6aae-496b-8a1e-0f1e47f95f1a"/>
    <ds:schemaRef ds:uri="6b548529-d317-4b85-942f-248fe0d44d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C6CAE67-D532-479F-8145-A3D9CFD5FCD1}">
  <ds:schemaRefs>
    <ds:schemaRef ds:uri="507dee17-6aae-496b-8a1e-0f1e47f95f1a"/>
    <ds:schemaRef ds:uri="6b548529-d317-4b85-942f-248fe0d44d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0f027e4-a701-4a83-ae24-810f60db4cf3}" enabled="0" method="" siteId="{a0f027e4-a701-4a83-ae24-810f60db4cf3}"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23</Slides>
  <Notes>10</Notes>
  <HiddenSlides>0</HiddenSlide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1_Sector Analysis Slide Master</vt:lpstr>
      <vt:lpstr>Sector Analysis Slide Master</vt:lpstr>
      <vt:lpstr>1_Slide Footer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Francis Olivier Roble</dc:creator>
  <cp:revision>2</cp:revision>
  <dcterms:created xsi:type="dcterms:W3CDTF">2025-05-08T04:40:18Z</dcterms:created>
  <dcterms:modified xsi:type="dcterms:W3CDTF">2026-09-25T03:44:47Z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0x01010003F0E2E35C7FC547A4E113B88C746E98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