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7" r:id="rId4"/>
    <p:sldMasterId id="2147483660" r:id="rId5"/>
    <p:sldMasterId id="2147483730" r:id="rId6"/>
  </p:sldMasterIdLst>
  <p:notesMasterIdLst>
    <p:notesMasterId r:id="rId30"/>
  </p:notesMasterIdLst>
  <p:sldIdLst>
    <p:sldId id="2147483612" r:id="rId7"/>
    <p:sldId id="261" r:id="rId8"/>
    <p:sldId id="272" r:id="rId9"/>
    <p:sldId id="256" r:id="rId10"/>
    <p:sldId id="264" r:id="rId11"/>
    <p:sldId id="274" r:id="rId12"/>
    <p:sldId id="2147483647" r:id="rId13"/>
    <p:sldId id="298" r:id="rId14"/>
    <p:sldId id="258" r:id="rId15"/>
    <p:sldId id="260" r:id="rId16"/>
    <p:sldId id="296" r:id="rId17"/>
    <p:sldId id="2147483646" r:id="rId18"/>
    <p:sldId id="262" r:id="rId19"/>
    <p:sldId id="2147377021" r:id="rId20"/>
    <p:sldId id="257" r:id="rId21"/>
    <p:sldId id="263" r:id="rId22"/>
    <p:sldId id="2147483599" r:id="rId23"/>
    <p:sldId id="2147483645" r:id="rId24"/>
    <p:sldId id="265" r:id="rId25"/>
    <p:sldId id="2147483643" r:id="rId26"/>
    <p:sldId id="267" r:id="rId27"/>
    <p:sldId id="269" r:id="rId28"/>
    <p:sldId id="27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8FF026B-0093-C3A2-E8B8-B4BBF1138074}" name="Patricia Allen" initials="PA" userId="S::patricia.allen@adapt.com.au::346380ed-8562-4683-9b3e-72fe32eb1059" providerId="AD"/>
  <p188:author id="{9F08F4DC-2822-8A69-8CD9-383FED73C290}" name="Honey Mari Gay" initials="HG" userId="S::Honey.Gay@adapt.com.au::7c742808-f04d-4bad-b3ab-55b3219eceb2" providerId="AD"/>
  <p188:author id="{223E8AE4-EAE1-E290-D5D2-F800C1B8D50E}" name="Francis Olivier" initials="FO" userId="S::francis.olivier@adapt.com.au::36be19e6-b354-43ca-844b-80a3dd3a80a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E753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192"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microsoft.com/office/2018/10/relationships/authors" Target="authors.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47E30C-A4C9-453B-A9D6-2BA9E051F492}" type="datetimeFigureOut">
              <a:rPr lang="en-PH" smtClean="0"/>
              <a:t>09/08/2026</a:t>
            </a:fld>
            <a:endParaRPr lang="en-P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2DA363-2ABC-480C-B023-CD0E91AD7E00}" type="slidenum">
              <a:rPr lang="en-PH" smtClean="0"/>
              <a:t>‹#›</a:t>
            </a:fld>
            <a:endParaRPr lang="en-PH"/>
          </a:p>
        </p:txBody>
      </p:sp>
    </p:spTree>
    <p:extLst>
      <p:ext uri="{BB962C8B-B14F-4D97-AF65-F5344CB8AC3E}">
        <p14:creationId xmlns:p14="http://schemas.microsoft.com/office/powerpoint/2010/main" val="4063913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2875E-7C6B-F10A-5E0E-D0FB5A1F88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EF4C18-7101-B203-B862-55B46873B0A2}"/>
              </a:ext>
            </a:extLst>
          </p:cNvPr>
          <p:cNvSpPr>
            <a:spLocks noGrp="1" noRot="1" noChangeAspect="1"/>
          </p:cNvSpPr>
          <p:nvPr>
            <p:ph type="sldImg"/>
          </p:nvPr>
        </p:nvSpPr>
        <p:spPr>
          <a:xfrm>
            <a:off x="381000" y="685800"/>
            <a:ext cx="6096000" cy="3429000"/>
          </a:xfrm>
        </p:spPr>
        <p:txBody>
          <a:bodyPr/>
          <a:lstStyle/>
          <a:p>
            <a:endParaRPr lang="en-PH"/>
          </a:p>
        </p:txBody>
      </p:sp>
      <p:sp>
        <p:nvSpPr>
          <p:cNvPr id="3" name="Notes Placeholder 2">
            <a:extLst>
              <a:ext uri="{FF2B5EF4-FFF2-40B4-BE49-F238E27FC236}">
                <a16:creationId xmlns:a16="http://schemas.microsoft.com/office/drawing/2014/main" id="{9F1AE4A3-7FA8-6EDD-B4D7-B8FC9BF8CC04}"/>
              </a:ext>
            </a:extLst>
          </p:cNvPr>
          <p:cNvSpPr>
            <a:spLocks noGrp="1"/>
          </p:cNvSpPr>
          <p:nvPr>
            <p:ph type="body" idx="1"/>
          </p:nvPr>
        </p:nvSpPr>
        <p:spPr/>
        <p:txBody>
          <a:bodyPr/>
          <a:lstStyle/>
          <a:p>
            <a:endParaRPr lang="en-PH"/>
          </a:p>
        </p:txBody>
      </p:sp>
    </p:spTree>
    <p:extLst>
      <p:ext uri="{BB962C8B-B14F-4D97-AF65-F5344CB8AC3E}">
        <p14:creationId xmlns:p14="http://schemas.microsoft.com/office/powerpoint/2010/main" val="1180695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59054-D23E-7028-2D76-8D472E98B9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E6DD6A-7D01-8B75-7471-F71DF78EB18D}"/>
              </a:ext>
            </a:extLst>
          </p:cNvPr>
          <p:cNvSpPr>
            <a:spLocks noGrp="1" noRot="1" noChangeAspect="1"/>
          </p:cNvSpPr>
          <p:nvPr>
            <p:ph type="sldImg"/>
          </p:nvPr>
        </p:nvSpPr>
        <p:spPr>
          <a:xfrm>
            <a:off x="381000" y="685800"/>
            <a:ext cx="6096000" cy="3429000"/>
          </a:xfrm>
        </p:spPr>
        <p:txBody>
          <a:bodyPr/>
          <a:lstStyle/>
          <a:p>
            <a:endParaRPr lang="en-PH"/>
          </a:p>
        </p:txBody>
      </p:sp>
      <p:sp>
        <p:nvSpPr>
          <p:cNvPr id="3" name="Notes Placeholder 2">
            <a:extLst>
              <a:ext uri="{FF2B5EF4-FFF2-40B4-BE49-F238E27FC236}">
                <a16:creationId xmlns:a16="http://schemas.microsoft.com/office/drawing/2014/main" id="{57E4FF2E-946D-CFF5-E52E-D79B9A43944E}"/>
              </a:ext>
            </a:extLst>
          </p:cNvPr>
          <p:cNvSpPr>
            <a:spLocks noGrp="1"/>
          </p:cNvSpPr>
          <p:nvPr>
            <p:ph type="body" idx="1"/>
          </p:nvPr>
        </p:nvSpPr>
        <p:spPr/>
        <p:txBody>
          <a:bodyPr/>
          <a:lstStyle/>
          <a:p>
            <a:endParaRPr lang="en-PH"/>
          </a:p>
        </p:txBody>
      </p:sp>
    </p:spTree>
    <p:extLst>
      <p:ext uri="{BB962C8B-B14F-4D97-AF65-F5344CB8AC3E}">
        <p14:creationId xmlns:p14="http://schemas.microsoft.com/office/powerpoint/2010/main" val="4160252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B67CD-BEB2-1986-CCE9-0E048B0D87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D52FA6-886B-E72B-1457-7E0C39C75D7C}"/>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B12FE761-7E30-5DBB-3305-5D8B6F43E548}"/>
              </a:ext>
            </a:extLst>
          </p:cNvPr>
          <p:cNvSpPr>
            <a:spLocks noGrp="1"/>
          </p:cNvSpPr>
          <p:nvPr>
            <p:ph type="body" idx="1"/>
          </p:nvPr>
        </p:nvSpPr>
        <p:spPr/>
        <p:txBody>
          <a:bodyPr/>
          <a:lstStyle/>
          <a:p>
            <a:endParaRPr lang="en-PH"/>
          </a:p>
        </p:txBody>
      </p:sp>
      <p:sp>
        <p:nvSpPr>
          <p:cNvPr id="4" name="Slide Number Placeholder 3">
            <a:extLst>
              <a:ext uri="{FF2B5EF4-FFF2-40B4-BE49-F238E27FC236}">
                <a16:creationId xmlns:a16="http://schemas.microsoft.com/office/drawing/2014/main" id="{B6D617DE-6D57-7C9E-0952-0EAA33AC472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5268E4-3A00-49AA-A55C-52FB5533017A}" type="slidenum">
              <a:rPr kumimoji="0" lang="en-PH"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PH"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04936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80755-3DAA-63D6-0F44-E1BF8DB2C0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CAE0FB-2261-68F2-F6E2-C4F9350C0112}"/>
              </a:ext>
            </a:extLst>
          </p:cNvPr>
          <p:cNvSpPr>
            <a:spLocks noGrp="1" noRot="1" noChangeAspect="1"/>
          </p:cNvSpPr>
          <p:nvPr>
            <p:ph type="sldImg"/>
          </p:nvPr>
        </p:nvSpPr>
        <p:spPr>
          <a:xfrm>
            <a:off x="381000" y="685800"/>
            <a:ext cx="6096000" cy="3429000"/>
          </a:xfrm>
        </p:spPr>
        <p:txBody>
          <a:bodyPr/>
          <a:lstStyle/>
          <a:p>
            <a:endParaRPr lang="en-PH"/>
          </a:p>
        </p:txBody>
      </p:sp>
      <p:sp>
        <p:nvSpPr>
          <p:cNvPr id="3" name="Notes Placeholder 2">
            <a:extLst>
              <a:ext uri="{FF2B5EF4-FFF2-40B4-BE49-F238E27FC236}">
                <a16:creationId xmlns:a16="http://schemas.microsoft.com/office/drawing/2014/main" id="{ECF144E4-84AF-A1FB-B6C5-B52CD908CD5F}"/>
              </a:ext>
            </a:extLst>
          </p:cNvPr>
          <p:cNvSpPr>
            <a:spLocks noGrp="1"/>
          </p:cNvSpPr>
          <p:nvPr>
            <p:ph type="body" idx="1"/>
          </p:nvPr>
        </p:nvSpPr>
        <p:spPr/>
        <p:txBody>
          <a:bodyPr/>
          <a:lstStyle/>
          <a:p>
            <a:pPr marL="158750" indent="0">
              <a:buNone/>
            </a:pPr>
            <a:endParaRPr lang="en-PH"/>
          </a:p>
        </p:txBody>
      </p:sp>
    </p:spTree>
    <p:extLst>
      <p:ext uri="{BB962C8B-B14F-4D97-AF65-F5344CB8AC3E}">
        <p14:creationId xmlns:p14="http://schemas.microsoft.com/office/powerpoint/2010/main" val="3405379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739EF-251B-AB2A-6649-A12C84188D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34043F-0C04-0AF1-3AF0-DBE5CDDC8531}"/>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1FAFC921-BF3F-1EA7-1379-0D97179DA909}"/>
              </a:ext>
            </a:extLst>
          </p:cNvPr>
          <p:cNvSpPr>
            <a:spLocks noGrp="1"/>
          </p:cNvSpPr>
          <p:nvPr>
            <p:ph type="body" idx="1"/>
          </p:nvPr>
        </p:nvSpPr>
        <p:spPr/>
        <p:txBody>
          <a:bodyPr/>
          <a:lstStyle/>
          <a:p>
            <a:endParaRPr lang="en-PH"/>
          </a:p>
        </p:txBody>
      </p:sp>
      <p:sp>
        <p:nvSpPr>
          <p:cNvPr id="4" name="Slide Number Placeholder 3">
            <a:extLst>
              <a:ext uri="{FF2B5EF4-FFF2-40B4-BE49-F238E27FC236}">
                <a16:creationId xmlns:a16="http://schemas.microsoft.com/office/drawing/2014/main" id="{7C6589C5-0514-6A49-E07F-B4BA11FCB4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5268E4-3A00-49AA-A55C-52FB5533017A}" type="slidenum">
              <a:rPr kumimoji="0" lang="en-PH"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PH"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717563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PH"/>
          </a:p>
        </p:txBody>
      </p:sp>
      <p:sp>
        <p:nvSpPr>
          <p:cNvPr id="3" name="Notes Placeholder 2"/>
          <p:cNvSpPr>
            <a:spLocks noGrp="1"/>
          </p:cNvSpPr>
          <p:nvPr>
            <p:ph type="body" idx="1"/>
          </p:nvPr>
        </p:nvSpPr>
        <p:spPr/>
        <p:txBody>
          <a:bodyPr/>
          <a:lstStyle/>
          <a:p>
            <a:pPr marL="158750" indent="0">
              <a:buNone/>
            </a:pPr>
            <a:endParaRPr lang="en-PH"/>
          </a:p>
        </p:txBody>
      </p:sp>
    </p:spTree>
    <p:extLst>
      <p:ext uri="{BB962C8B-B14F-4D97-AF65-F5344CB8AC3E}">
        <p14:creationId xmlns:p14="http://schemas.microsoft.com/office/powerpoint/2010/main" val="1364030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C1C72-CE19-41BE-74FE-61C274C782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8FCDF0-379B-083A-5E45-B41AD72853F8}"/>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A970F692-EA05-8876-A562-46116E85DCD3}"/>
              </a:ext>
            </a:extLst>
          </p:cNvPr>
          <p:cNvSpPr>
            <a:spLocks noGrp="1"/>
          </p:cNvSpPr>
          <p:nvPr>
            <p:ph type="body" idx="1"/>
          </p:nvPr>
        </p:nvSpPr>
        <p:spPr/>
        <p:txBody>
          <a:bodyPr/>
          <a:lstStyle/>
          <a:p>
            <a:endParaRPr lang="en-PH"/>
          </a:p>
        </p:txBody>
      </p:sp>
      <p:sp>
        <p:nvSpPr>
          <p:cNvPr id="4" name="Slide Number Placeholder 3">
            <a:extLst>
              <a:ext uri="{FF2B5EF4-FFF2-40B4-BE49-F238E27FC236}">
                <a16:creationId xmlns:a16="http://schemas.microsoft.com/office/drawing/2014/main" id="{C57AEA2F-E23E-CCC2-0A5C-DB51FA2DB56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5268E4-3A00-49AA-A55C-52FB5533017A}" type="slidenum">
              <a:rPr kumimoji="0" lang="en-PH"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PH"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78871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PH"/>
          </a:p>
        </p:txBody>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F5780-47F3-AF45-AA3F-DCA5F55792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3420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64A1A0-4828-4556-A429-D8D1F97EC206}"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82860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AU"/>
          </a:p>
        </p:txBody>
      </p:sp>
      <p:sp>
        <p:nvSpPr>
          <p:cNvPr id="3" name="Notes Placeholder 2"/>
          <p:cNvSpPr>
            <a:spLocks noGrp="1"/>
          </p:cNvSpPr>
          <p:nvPr>
            <p:ph type="body" idx="1"/>
          </p:nvPr>
        </p:nvSpPr>
        <p:spPr/>
        <p:txBody>
          <a:bodyPr/>
          <a:lstStyle/>
          <a:p>
            <a:endParaRPr lang="en-AU" sz="18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C82170-454F-4374-A382-D0B66F568786}" type="slidenum">
              <a:rPr kumimoji="0" lang="en-P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P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91463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b="0" i="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30E9E-A432-A24D-90D7-D92D059518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642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adapt.com.au/" TargetMode="External"/><Relationship Id="rId2" Type="http://schemas.openxmlformats.org/officeDocument/2006/relationships/image" Target="../media/image5.svg"/><Relationship Id="rId1" Type="http://schemas.openxmlformats.org/officeDocument/2006/relationships/slideMaster" Target="../slideMasters/slideMaster1.xml"/><Relationship Id="rId5" Type="http://schemas.openxmlformats.org/officeDocument/2006/relationships/image" Target="../media/image1.svg"/><Relationship Id="rId4" Type="http://schemas.openxmlformats.org/officeDocument/2006/relationships/hyperlink" Target="mailto:hello@adapt.com.au" TargetMode="Externa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hyperlink" Target="https://adapt.com.au/" TargetMode="External"/><Relationship Id="rId2" Type="http://schemas.openxmlformats.org/officeDocument/2006/relationships/image" Target="../media/image12.svg"/><Relationship Id="rId1" Type="http://schemas.openxmlformats.org/officeDocument/2006/relationships/slideMaster" Target="../slideMasters/slideMaster2.xml"/><Relationship Id="rId5" Type="http://schemas.openxmlformats.org/officeDocument/2006/relationships/image" Target="../media/image1.svg"/><Relationship Id="rId4" Type="http://schemas.openxmlformats.org/officeDocument/2006/relationships/hyperlink" Target="mailto:hello@adapt.com.au" TargetMode="Externa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 Id="rId4" Type="http://schemas.openxmlformats.org/officeDocument/2006/relationships/image" Target="../media/image19.sv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hyperlink" Target="mailto:hello@adapt.com.au" TargetMode="External"/><Relationship Id="rId2" Type="http://schemas.openxmlformats.org/officeDocument/2006/relationships/hyperlink" Target="https://adapt.com.au/" TargetMode="External"/><Relationship Id="rId1" Type="http://schemas.openxmlformats.org/officeDocument/2006/relationships/slideMaster" Target="../slideMasters/slideMaster3.xml"/><Relationship Id="rId5" Type="http://schemas.openxmlformats.org/officeDocument/2006/relationships/image" Target="../media/image20.sv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ch Trends_Cover">
    <p:bg>
      <p:bgPr>
        <a:solidFill>
          <a:schemeClr val="tx1"/>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3A034F46-EEBD-6B09-CC34-30C655363B2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621361" y="293914"/>
            <a:ext cx="6882944" cy="6688877"/>
          </a:xfrm>
          <a:prstGeom prst="rect">
            <a:avLst/>
          </a:prstGeom>
        </p:spPr>
      </p:pic>
      <p:pic>
        <p:nvPicPr>
          <p:cNvPr id="4" name="Graphic 3">
            <a:extLst>
              <a:ext uri="{FF2B5EF4-FFF2-40B4-BE49-F238E27FC236}">
                <a16:creationId xmlns:a16="http://schemas.microsoft.com/office/drawing/2014/main" id="{671D73DB-757F-9665-BD93-240F1BF08C7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50220" y="643180"/>
            <a:ext cx="1399058" cy="338554"/>
          </a:xfrm>
          <a:prstGeom prst="rect">
            <a:avLst/>
          </a:prstGeom>
        </p:spPr>
      </p:pic>
      <p:sp>
        <p:nvSpPr>
          <p:cNvPr id="8" name="TextBox 7">
            <a:extLst>
              <a:ext uri="{FF2B5EF4-FFF2-40B4-BE49-F238E27FC236}">
                <a16:creationId xmlns:a16="http://schemas.microsoft.com/office/drawing/2014/main" id="{B35F6798-BC7C-97F6-C5F0-26CE1BBDA1B0}"/>
              </a:ext>
            </a:extLst>
          </p:cNvPr>
          <p:cNvSpPr txBox="1"/>
          <p:nvPr userDrawn="1"/>
        </p:nvSpPr>
        <p:spPr>
          <a:xfrm>
            <a:off x="549440" y="2579708"/>
            <a:ext cx="3486157" cy="338554"/>
          </a:xfrm>
          <a:prstGeom prst="rect">
            <a:avLst/>
          </a:prstGeom>
          <a:noFill/>
        </p:spPr>
        <p:txBody>
          <a:bodyPr wrap="square" lIns="91440" tIns="45720" rIns="91440" bIns="45720" rtlCol="0" anchor="t">
            <a:spAutoFit/>
          </a:bodyPr>
          <a:lstStyle/>
          <a:p>
            <a:r>
              <a:rPr lang="en-AU" sz="1600">
                <a:solidFill>
                  <a:srgbClr val="E7534F"/>
                </a:solidFill>
                <a:latin typeface="Helvetica"/>
                <a:cs typeface="Helvetica"/>
              </a:rPr>
              <a:t>ADAPT Technology Trends</a:t>
            </a:r>
          </a:p>
        </p:txBody>
      </p:sp>
      <p:sp>
        <p:nvSpPr>
          <p:cNvPr id="13" name="Content Placeholder 12">
            <a:extLst>
              <a:ext uri="{FF2B5EF4-FFF2-40B4-BE49-F238E27FC236}">
                <a16:creationId xmlns:a16="http://schemas.microsoft.com/office/drawing/2014/main" id="{C3542636-B924-4A0E-1671-1EE1AA04B7F3}"/>
              </a:ext>
            </a:extLst>
          </p:cNvPr>
          <p:cNvSpPr>
            <a:spLocks noGrp="1"/>
          </p:cNvSpPr>
          <p:nvPr>
            <p:ph sz="quarter" idx="10"/>
          </p:nvPr>
        </p:nvSpPr>
        <p:spPr>
          <a:xfrm>
            <a:off x="559436" y="3048318"/>
            <a:ext cx="5247004" cy="1509712"/>
          </a:xfrm>
          <a:prstGeom prst="rect">
            <a:avLst/>
          </a:prstGeom>
        </p:spPr>
        <p:txBody>
          <a:bodyPr/>
          <a:lstStyle>
            <a:lvl1pPr marL="0" indent="0">
              <a:lnSpc>
                <a:spcPct val="100000"/>
              </a:lnSpc>
              <a:spcBef>
                <a:spcPts val="0"/>
              </a:spcBef>
              <a:buNone/>
              <a:defRPr sz="4000">
                <a:solidFill>
                  <a:schemeClr val="bg1"/>
                </a:solidFill>
                <a:latin typeface="Helvetica" pitchFamily="2" charset="0"/>
              </a:defRPr>
            </a:lvl1pPr>
            <a:lvl2pPr>
              <a:defRPr sz="4000">
                <a:solidFill>
                  <a:schemeClr val="bg1"/>
                </a:solidFill>
                <a:latin typeface="Helvetica" pitchFamily="2" charset="0"/>
              </a:defRPr>
            </a:lvl2pPr>
            <a:lvl3pPr>
              <a:defRPr sz="4000">
                <a:solidFill>
                  <a:schemeClr val="bg1"/>
                </a:solidFill>
                <a:latin typeface="Helvetica" pitchFamily="2" charset="0"/>
              </a:defRPr>
            </a:lvl3pPr>
            <a:lvl4pPr>
              <a:defRPr sz="4000">
                <a:solidFill>
                  <a:schemeClr val="bg1"/>
                </a:solidFill>
                <a:latin typeface="Helvetica" pitchFamily="2" charset="0"/>
              </a:defRPr>
            </a:lvl4pPr>
            <a:lvl5pPr>
              <a:defRPr sz="4000">
                <a:solidFill>
                  <a:schemeClr val="bg1"/>
                </a:solidFill>
                <a:latin typeface="Helvetica" pitchFamily="2" charset="0"/>
              </a:defRPr>
            </a:lvl5pPr>
          </a:lstStyle>
          <a:p>
            <a:pPr lvl="0"/>
            <a:r>
              <a:rPr lang="en-GB"/>
              <a:t>Click to edit Master text styles</a:t>
            </a:r>
          </a:p>
        </p:txBody>
      </p:sp>
      <p:pic>
        <p:nvPicPr>
          <p:cNvPr id="15" name="Graphic 14">
            <a:extLst>
              <a:ext uri="{FF2B5EF4-FFF2-40B4-BE49-F238E27FC236}">
                <a16:creationId xmlns:a16="http://schemas.microsoft.com/office/drawing/2014/main" id="{D3547C7F-4BE1-3311-4B33-30D360C2826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239804" y="1844442"/>
            <a:ext cx="3138636" cy="3138636"/>
          </a:xfrm>
          <a:prstGeom prst="rect">
            <a:avLst/>
          </a:prstGeom>
        </p:spPr>
      </p:pic>
    </p:spTree>
    <p:extLst>
      <p:ext uri="{BB962C8B-B14F-4D97-AF65-F5344CB8AC3E}">
        <p14:creationId xmlns:p14="http://schemas.microsoft.com/office/powerpoint/2010/main" val="1529275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ech Trends_Slide Cover">
    <p:bg>
      <p:bgPr>
        <a:solidFill>
          <a:schemeClr val="tx1"/>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DA6860AC-C485-DCFD-5FB4-D79797D3DD3F}"/>
              </a:ext>
            </a:extLst>
          </p:cNvPr>
          <p:cNvPicPr>
            <a:picLocks noChangeAspect="1"/>
          </p:cNvPicPr>
          <p:nvPr userDrawn="1"/>
        </p:nvPicPr>
        <p:blipFill>
          <a:blip>
            <a:extLst>
              <a:ext uri="{96DAC541-7B7A-43D3-8B79-37D633B846F1}">
                <asvg:svgBlip xmlns:asvg="http://schemas.microsoft.com/office/drawing/2016/SVG/main" r:embed="rId2"/>
              </a:ext>
            </a:extLst>
          </a:blip>
          <a:srcRect r="52492" b="7693"/>
          <a:stretch>
            <a:fillRect/>
          </a:stretch>
        </p:blipFill>
        <p:spPr>
          <a:xfrm>
            <a:off x="8603038" y="81280"/>
            <a:ext cx="3588962" cy="6776720"/>
          </a:xfrm>
          <a:prstGeom prst="rect">
            <a:avLst/>
          </a:prstGeom>
        </p:spPr>
      </p:pic>
      <p:pic>
        <p:nvPicPr>
          <p:cNvPr id="4" name="Picture 3">
            <a:extLst>
              <a:ext uri="{FF2B5EF4-FFF2-40B4-BE49-F238E27FC236}">
                <a16:creationId xmlns:a16="http://schemas.microsoft.com/office/drawing/2014/main" id="{4980131F-F88F-07BF-07A8-82CA41680F4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0027" y="5951196"/>
            <a:ext cx="198091" cy="341092"/>
          </a:xfrm>
          <a:prstGeom prst="rect">
            <a:avLst/>
          </a:prstGeom>
        </p:spPr>
      </p:pic>
      <p:sp>
        <p:nvSpPr>
          <p:cNvPr id="7" name="Rectangle 6">
            <a:extLst>
              <a:ext uri="{FF2B5EF4-FFF2-40B4-BE49-F238E27FC236}">
                <a16:creationId xmlns:a16="http://schemas.microsoft.com/office/drawing/2014/main" id="{52F4AEF7-D55C-C803-D152-F520644BC60A}"/>
              </a:ext>
            </a:extLst>
          </p:cNvPr>
          <p:cNvSpPr/>
          <p:nvPr/>
        </p:nvSpPr>
        <p:spPr>
          <a:xfrm>
            <a:off x="679450" y="416600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 Placeholder 14">
            <a:extLst>
              <a:ext uri="{FF2B5EF4-FFF2-40B4-BE49-F238E27FC236}">
                <a16:creationId xmlns:a16="http://schemas.microsoft.com/office/drawing/2014/main" id="{7D7DE678-08E4-544D-7EA9-FDE3E41CE8C2}"/>
              </a:ext>
            </a:extLst>
          </p:cNvPr>
          <p:cNvSpPr>
            <a:spLocks noGrp="1"/>
          </p:cNvSpPr>
          <p:nvPr userDrawn="1">
            <p:ph type="body" sz="quarter" idx="10" hasCustomPrompt="1"/>
          </p:nvPr>
        </p:nvSpPr>
        <p:spPr>
          <a:xfrm>
            <a:off x="559530" y="2728913"/>
            <a:ext cx="7705725" cy="1019175"/>
          </a:xfrm>
          <a:prstGeom prst="rect">
            <a:avLst/>
          </a:prstGeom>
        </p:spPr>
        <p:txBody>
          <a:bodyPr/>
          <a:lstStyle>
            <a:lvl1pPr marL="0" indent="0">
              <a:lnSpc>
                <a:spcPct val="100000"/>
              </a:lnSpc>
              <a:spcBef>
                <a:spcPts val="0"/>
              </a:spcBef>
              <a:buNone/>
              <a:defRPr sz="3800">
                <a:solidFill>
                  <a:schemeClr val="bg1"/>
                </a:solidFill>
                <a:latin typeface="Helvetica" pitchFamily="2" charset="0"/>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a:pPr lvl="0"/>
            <a:r>
              <a:rPr lang="en-GB"/>
              <a:t>Click to edit Master</a:t>
            </a:r>
            <a:br>
              <a:rPr lang="en-GB"/>
            </a:br>
            <a:r>
              <a:rPr lang="en-GB"/>
              <a:t>text styles</a:t>
            </a:r>
          </a:p>
        </p:txBody>
      </p:sp>
    </p:spTree>
    <p:extLst>
      <p:ext uri="{BB962C8B-B14F-4D97-AF65-F5344CB8AC3E}">
        <p14:creationId xmlns:p14="http://schemas.microsoft.com/office/powerpoint/2010/main" val="4252406848"/>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ch Trends_Contact">
    <p:bg>
      <p:bgPr>
        <a:solidFill>
          <a:schemeClr val="tx1"/>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9F74186C-47A5-EF14-0B9B-0C97ACF6CA7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82184" y="2913787"/>
            <a:ext cx="1427630" cy="345141"/>
          </a:xfrm>
          <a:prstGeom prst="rect">
            <a:avLst/>
          </a:prstGeom>
        </p:spPr>
      </p:pic>
      <p:sp>
        <p:nvSpPr>
          <p:cNvPr id="11" name="TextBox 10">
            <a:extLst>
              <a:ext uri="{FF2B5EF4-FFF2-40B4-BE49-F238E27FC236}">
                <a16:creationId xmlns:a16="http://schemas.microsoft.com/office/drawing/2014/main" id="{1F1797BA-02C3-294E-9307-4E4954D0B9AB}"/>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bg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bg1"/>
              </a:solidFill>
              <a:effectLst/>
              <a:uLnTx/>
              <a:uFillTx/>
              <a:latin typeface="Helvetica Light" panose="020B0403020202020204" pitchFamily="34" charset="0"/>
              <a:ea typeface="+mn-ea"/>
              <a:cs typeface="+mn-cs"/>
            </a:endParaRPr>
          </a:p>
        </p:txBody>
      </p:sp>
      <p:sp>
        <p:nvSpPr>
          <p:cNvPr id="13" name="Rectangle 12">
            <a:hlinkClick r:id="rId3"/>
            <a:extLst>
              <a:ext uri="{FF2B5EF4-FFF2-40B4-BE49-F238E27FC236}">
                <a16:creationId xmlns:a16="http://schemas.microsoft.com/office/drawing/2014/main" id="{94620284-A83B-9B4B-90E9-45F13E40290D}"/>
              </a:ext>
            </a:extLst>
          </p:cNvPr>
          <p:cNvSpPr/>
          <p:nvPr userDrawn="1"/>
        </p:nvSpPr>
        <p:spPr>
          <a:xfrm>
            <a:off x="4204010" y="3693976"/>
            <a:ext cx="870612" cy="116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4"/>
            <a:extLst>
              <a:ext uri="{FF2B5EF4-FFF2-40B4-BE49-F238E27FC236}">
                <a16:creationId xmlns:a16="http://schemas.microsoft.com/office/drawing/2014/main" id="{15C3CFD0-9987-6B4B-8F5D-34D52775C01B}"/>
              </a:ext>
            </a:extLst>
          </p:cNvPr>
          <p:cNvSpPr/>
          <p:nvPr userDrawn="1"/>
        </p:nvSpPr>
        <p:spPr>
          <a:xfrm>
            <a:off x="5307980" y="3709931"/>
            <a:ext cx="1243374" cy="93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3"/>
            <a:extLst>
              <a:ext uri="{FF2B5EF4-FFF2-40B4-BE49-F238E27FC236}">
                <a16:creationId xmlns:a16="http://schemas.microsoft.com/office/drawing/2014/main" id="{EDEDC1E4-70A7-8F4F-A758-E06AC7B199DE}"/>
              </a:ext>
            </a:extLst>
          </p:cNvPr>
          <p:cNvSpPr/>
          <p:nvPr userDrawn="1"/>
        </p:nvSpPr>
        <p:spPr>
          <a:xfrm>
            <a:off x="5386038" y="2921899"/>
            <a:ext cx="1510061" cy="31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8C1CFDB7-7A7D-4925-BACB-37F697499F8A}"/>
              </a:ext>
            </a:extLst>
          </p:cNvPr>
          <p:cNvPicPr>
            <a:picLocks noChangeAspect="1"/>
          </p:cNvPicPr>
          <p:nvPr userDrawn="1"/>
        </p:nvPicPr>
        <p:blipFill>
          <a:blip>
            <a:extLst>
              <a:ext uri="{96DAC541-7B7A-43D3-8B79-37D633B846F1}">
                <asvg:svgBlip xmlns:asvg="http://schemas.microsoft.com/office/drawing/2016/SVG/main" r:embed="rId5"/>
              </a:ext>
            </a:extLst>
          </a:blip>
          <a:srcRect r="52492" b="7693"/>
          <a:stretch>
            <a:fillRect/>
          </a:stretch>
        </p:blipFill>
        <p:spPr>
          <a:xfrm>
            <a:off x="8603038" y="81280"/>
            <a:ext cx="3588962" cy="6776720"/>
          </a:xfrm>
          <a:prstGeom prst="rect">
            <a:avLst/>
          </a:prstGeom>
        </p:spPr>
      </p:pic>
    </p:spTree>
    <p:extLst>
      <p:ext uri="{BB962C8B-B14F-4D97-AF65-F5344CB8AC3E}">
        <p14:creationId xmlns:p14="http://schemas.microsoft.com/office/powerpoint/2010/main" val="458297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White_Title Slide">
    <p:spTree>
      <p:nvGrpSpPr>
        <p:cNvPr id="1" name=""/>
        <p:cNvGrpSpPr/>
        <p:nvPr/>
      </p:nvGrpSpPr>
      <p:grpSpPr>
        <a:xfrm>
          <a:off x="0" y="0"/>
          <a:ext cx="0" cy="0"/>
          <a:chOff x="0" y="0"/>
          <a:chExt cx="0" cy="0"/>
        </a:xfrm>
      </p:grpSpPr>
      <p:pic>
        <p:nvPicPr>
          <p:cNvPr id="2" name="Picture 1" descr="A picture containing logo&#10;&#10;Description automatically generated">
            <a:extLst>
              <a:ext uri="{FF2B5EF4-FFF2-40B4-BE49-F238E27FC236}">
                <a16:creationId xmlns:a16="http://schemas.microsoft.com/office/drawing/2014/main" id="{D1881A9B-42CE-5917-F136-ACE864C10E8B}"/>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3" name="Straight Connector 2">
            <a:extLst>
              <a:ext uri="{FF2B5EF4-FFF2-40B4-BE49-F238E27FC236}">
                <a16:creationId xmlns:a16="http://schemas.microsoft.com/office/drawing/2014/main" id="{F20AB313-D176-64F3-A93E-22C1D30812B4}"/>
              </a:ext>
            </a:extLst>
          </p:cNvPr>
          <p:cNvCxnSpPr>
            <a:cxnSpLocks/>
          </p:cNvCxnSpPr>
          <p:nvPr userDrawn="1"/>
        </p:nvCxnSpPr>
        <p:spPr>
          <a:xfrm>
            <a:off x="328246" y="701172"/>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4FEBBC68-A5DF-7818-C7D3-7EF7269BFB0E}"/>
              </a:ext>
            </a:extLst>
          </p:cNvPr>
          <p:cNvSpPr>
            <a:spLocks noGrp="1"/>
          </p:cNvSpPr>
          <p:nvPr>
            <p:ph sz="quarter" idx="10"/>
          </p:nvPr>
        </p:nvSpPr>
        <p:spPr>
          <a:xfrm>
            <a:off x="231673" y="188458"/>
            <a:ext cx="10261600" cy="406626"/>
          </a:xfrm>
          <a:prstGeom prst="rect">
            <a:avLst/>
          </a:prstGeom>
        </p:spPr>
        <p:txBody>
          <a:bodyPr/>
          <a:lstStyle>
            <a:lvl1pPr marL="0" indent="0">
              <a:buNone/>
              <a:defRPr sz="2400" b="1">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14" name="Content Placeholder 13">
            <a:extLst>
              <a:ext uri="{FF2B5EF4-FFF2-40B4-BE49-F238E27FC236}">
                <a16:creationId xmlns:a16="http://schemas.microsoft.com/office/drawing/2014/main" id="{BE1791A6-1862-32B5-3607-27874E364AE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016023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White_Title Slide (for 2 lines)">
    <p:spTree>
      <p:nvGrpSpPr>
        <p:cNvPr id="1" name=""/>
        <p:cNvGrpSpPr/>
        <p:nvPr/>
      </p:nvGrpSpPr>
      <p:grpSpPr>
        <a:xfrm>
          <a:off x="0" y="0"/>
          <a:ext cx="0" cy="0"/>
          <a:chOff x="0" y="0"/>
          <a:chExt cx="0" cy="0"/>
        </a:xfrm>
      </p:grpSpPr>
      <p:pic>
        <p:nvPicPr>
          <p:cNvPr id="3" name="Picture 2" descr="A picture containing logo&#10;&#10;Description automatically generated">
            <a:extLst>
              <a:ext uri="{FF2B5EF4-FFF2-40B4-BE49-F238E27FC236}">
                <a16:creationId xmlns:a16="http://schemas.microsoft.com/office/drawing/2014/main" id="{53C234E5-F866-5554-7BDB-10858B54CD98}"/>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4" name="Straight Connector 3">
            <a:extLst>
              <a:ext uri="{FF2B5EF4-FFF2-40B4-BE49-F238E27FC236}">
                <a16:creationId xmlns:a16="http://schemas.microsoft.com/office/drawing/2014/main" id="{0D8E4069-D1A4-AB06-84C7-792BD874B250}"/>
              </a:ext>
            </a:extLst>
          </p:cNvPr>
          <p:cNvCxnSpPr>
            <a:cxnSpLocks/>
          </p:cNvCxnSpPr>
          <p:nvPr userDrawn="1"/>
        </p:nvCxnSpPr>
        <p:spPr>
          <a:xfrm>
            <a:off x="328246" y="939297"/>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8">
            <a:extLst>
              <a:ext uri="{FF2B5EF4-FFF2-40B4-BE49-F238E27FC236}">
                <a16:creationId xmlns:a16="http://schemas.microsoft.com/office/drawing/2014/main" id="{A204A934-650B-2936-B643-EBAA379ADF0C}"/>
              </a:ext>
            </a:extLst>
          </p:cNvPr>
          <p:cNvSpPr>
            <a:spLocks noGrp="1"/>
          </p:cNvSpPr>
          <p:nvPr>
            <p:ph sz="quarter" idx="10"/>
          </p:nvPr>
        </p:nvSpPr>
        <p:spPr>
          <a:xfrm>
            <a:off x="260702" y="188458"/>
            <a:ext cx="10948430" cy="750840"/>
          </a:xfrm>
          <a:prstGeom prst="rect">
            <a:avLst/>
          </a:prstGeom>
        </p:spPr>
        <p:txBody>
          <a:bodyPr/>
          <a:lstStyle>
            <a:lvl1pPr marL="0" indent="0">
              <a:lnSpc>
                <a:spcPct val="100000"/>
              </a:lnSpc>
              <a:buNone/>
              <a:defRPr sz="1800" b="1">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56D547AC-56EF-B382-AC5B-2E7000132F4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417898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lack_Title Slide">
    <p:bg>
      <p:bgPr>
        <a:solidFill>
          <a:schemeClr val="tx1"/>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B0ACAEB-C55E-E7AC-1E07-97E0A50CE2BC}"/>
              </a:ext>
            </a:extLst>
          </p:cNvPr>
          <p:cNvCxnSpPr>
            <a:cxnSpLocks/>
          </p:cNvCxnSpPr>
          <p:nvPr userDrawn="1"/>
        </p:nvCxnSpPr>
        <p:spPr>
          <a:xfrm>
            <a:off x="328246" y="701172"/>
            <a:ext cx="115355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clipart&#10;&#10;Description automatically generated">
            <a:extLst>
              <a:ext uri="{FF2B5EF4-FFF2-40B4-BE49-F238E27FC236}">
                <a16:creationId xmlns:a16="http://schemas.microsoft.com/office/drawing/2014/main" id="{BEE3C352-128A-3587-4625-DFCBACB8F6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
        <p:nvSpPr>
          <p:cNvPr id="2" name="Content Placeholder 8">
            <a:extLst>
              <a:ext uri="{FF2B5EF4-FFF2-40B4-BE49-F238E27FC236}">
                <a16:creationId xmlns:a16="http://schemas.microsoft.com/office/drawing/2014/main" id="{16565034-E4CE-1C39-66E6-3564C89CE59C}"/>
              </a:ext>
            </a:extLst>
          </p:cNvPr>
          <p:cNvSpPr>
            <a:spLocks noGrp="1"/>
          </p:cNvSpPr>
          <p:nvPr>
            <p:ph sz="quarter" idx="10"/>
          </p:nvPr>
        </p:nvSpPr>
        <p:spPr>
          <a:xfrm>
            <a:off x="231673" y="188458"/>
            <a:ext cx="10261600" cy="406626"/>
          </a:xfrm>
          <a:prstGeom prst="rect">
            <a:avLst/>
          </a:prstGeom>
        </p:spPr>
        <p:txBody>
          <a:bodyPr/>
          <a:lstStyle>
            <a:lvl1pPr marL="0" indent="0">
              <a:buNone/>
              <a:defRPr sz="2400" b="1">
                <a:solidFill>
                  <a:schemeClr val="bg1"/>
                </a:solidFill>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F7BA7D96-2395-F9FD-50C6-5361CEFAF83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9313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White_Title Slide (for 2 lines)">
    <p:bg>
      <p:bgPr>
        <a:solidFill>
          <a:schemeClr val="tx1"/>
        </a:solid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D8E4069-D1A4-AB06-84C7-792BD874B250}"/>
              </a:ext>
            </a:extLst>
          </p:cNvPr>
          <p:cNvCxnSpPr>
            <a:cxnSpLocks/>
          </p:cNvCxnSpPr>
          <p:nvPr userDrawn="1"/>
        </p:nvCxnSpPr>
        <p:spPr>
          <a:xfrm>
            <a:off x="328246" y="939297"/>
            <a:ext cx="115355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Content Placeholder 8">
            <a:extLst>
              <a:ext uri="{FF2B5EF4-FFF2-40B4-BE49-F238E27FC236}">
                <a16:creationId xmlns:a16="http://schemas.microsoft.com/office/drawing/2014/main" id="{A204A934-650B-2936-B643-EBAA379ADF0C}"/>
              </a:ext>
            </a:extLst>
          </p:cNvPr>
          <p:cNvSpPr>
            <a:spLocks noGrp="1"/>
          </p:cNvSpPr>
          <p:nvPr>
            <p:ph sz="quarter" idx="10"/>
          </p:nvPr>
        </p:nvSpPr>
        <p:spPr>
          <a:xfrm>
            <a:off x="260702" y="188458"/>
            <a:ext cx="10948430" cy="750840"/>
          </a:xfrm>
          <a:prstGeom prst="rect">
            <a:avLst/>
          </a:prstGeom>
        </p:spPr>
        <p:txBody>
          <a:bodyPr/>
          <a:lstStyle>
            <a:lvl1pPr marL="0" indent="0">
              <a:lnSpc>
                <a:spcPct val="100000"/>
              </a:lnSpc>
              <a:buNone/>
              <a:defRPr sz="1800" b="1">
                <a:solidFill>
                  <a:schemeClr val="bg1"/>
                </a:solidFill>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56D547AC-56EF-B382-AC5B-2E7000132F4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50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pic>
        <p:nvPicPr>
          <p:cNvPr id="6" name="Picture 5" descr="A picture containing text, clipart&#10;&#10;Description automatically generated">
            <a:extLst>
              <a:ext uri="{FF2B5EF4-FFF2-40B4-BE49-F238E27FC236}">
                <a16:creationId xmlns:a16="http://schemas.microsoft.com/office/drawing/2014/main" id="{C222FF3C-2C22-80E5-C3A2-B5C2B7D585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129341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WHITE_A">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F3CEE6D4-1935-6D49-82F9-C2222109F933}"/>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2327531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CK_A">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BD2AE6-C080-7868-ED28-2F2A901C59B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777012" y="6288776"/>
            <a:ext cx="266793" cy="432699"/>
          </a:xfrm>
          <a:prstGeom prst="rect">
            <a:avLst/>
          </a:prstGeom>
        </p:spPr>
      </p:pic>
    </p:spTree>
    <p:extLst>
      <p:ext uri="{BB962C8B-B14F-4D97-AF65-F5344CB8AC3E}">
        <p14:creationId xmlns:p14="http://schemas.microsoft.com/office/powerpoint/2010/main" val="4071817407"/>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_WHITE A">
    <p:spTree>
      <p:nvGrpSpPr>
        <p:cNvPr id="1" name=""/>
        <p:cNvGrpSpPr/>
        <p:nvPr/>
      </p:nvGrpSpPr>
      <p:grpSpPr>
        <a:xfrm>
          <a:off x="0" y="0"/>
          <a:ext cx="0" cy="0"/>
          <a:chOff x="0" y="0"/>
          <a:chExt cx="0" cy="0"/>
        </a:xfrm>
      </p:grpSpPr>
    </p:spTree>
    <p:extLst>
      <p:ext uri="{BB962C8B-B14F-4D97-AF65-F5344CB8AC3E}">
        <p14:creationId xmlns:p14="http://schemas.microsoft.com/office/powerpoint/2010/main" val="967944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_BLACK A">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2483290"/>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ck Header">
    <p:spTree>
      <p:nvGrpSpPr>
        <p:cNvPr id="1" name=""/>
        <p:cNvGrpSpPr/>
        <p:nvPr/>
      </p:nvGrpSpPr>
      <p:grpSpPr>
        <a:xfrm>
          <a:off x="0" y="0"/>
          <a:ext cx="0" cy="0"/>
          <a:chOff x="0" y="0"/>
          <a:chExt cx="0" cy="0"/>
        </a:xfrm>
      </p:grpSpPr>
      <p:sp>
        <p:nvSpPr>
          <p:cNvPr id="2" name="bg object 17">
            <a:extLst>
              <a:ext uri="{FF2B5EF4-FFF2-40B4-BE49-F238E27FC236}">
                <a16:creationId xmlns:a16="http://schemas.microsoft.com/office/drawing/2014/main" id="{85DD7109-79EB-2B50-4ABA-D60CAEFFE27B}"/>
              </a:ext>
            </a:extLst>
          </p:cNvPr>
          <p:cNvSpPr/>
          <p:nvPr userDrawn="1"/>
        </p:nvSpPr>
        <p:spPr>
          <a:xfrm>
            <a:off x="0" y="0"/>
            <a:ext cx="12188825" cy="1590675"/>
          </a:xfrm>
          <a:custGeom>
            <a:avLst/>
            <a:gdLst/>
            <a:ahLst/>
            <a:cxnLst/>
            <a:rect l="l" t="t" r="r" b="b"/>
            <a:pathLst>
              <a:path w="12188825" h="1590675">
                <a:moveTo>
                  <a:pt x="0" y="1590484"/>
                </a:moveTo>
                <a:lnTo>
                  <a:pt x="0" y="0"/>
                </a:lnTo>
                <a:lnTo>
                  <a:pt x="12188418" y="0"/>
                </a:lnTo>
                <a:lnTo>
                  <a:pt x="12188418" y="1590484"/>
                </a:lnTo>
                <a:lnTo>
                  <a:pt x="0" y="1590484"/>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1594745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ED Slide_A">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798DF635-47DD-A912-9D0B-3DD123C019C9}"/>
              </a:ext>
            </a:extLst>
          </p:cNvPr>
          <p:cNvPicPr>
            <a:picLocks noChangeAspect="1"/>
          </p:cNvPicPr>
          <p:nvPr userDrawn="1"/>
        </p:nvPicPr>
        <p:blipFill>
          <a:blip r:embed="rId2"/>
          <a:stretch>
            <a:fillRect/>
          </a:stretch>
        </p:blipFill>
        <p:spPr>
          <a:xfrm>
            <a:off x="11775891" y="6288776"/>
            <a:ext cx="269035" cy="432699"/>
          </a:xfrm>
          <a:prstGeom prst="rect">
            <a:avLst/>
          </a:prstGeom>
        </p:spPr>
      </p:pic>
      <p:sp>
        <p:nvSpPr>
          <p:cNvPr id="4" name="Rectangle 3">
            <a:extLst>
              <a:ext uri="{FF2B5EF4-FFF2-40B4-BE49-F238E27FC236}">
                <a16:creationId xmlns:a16="http://schemas.microsoft.com/office/drawing/2014/main" id="{0D2F1CA5-4B0F-2F74-6528-48A4451E8066}"/>
              </a:ext>
            </a:extLst>
          </p:cNvPr>
          <p:cNvSpPr/>
          <p:nvPr userDrawn="1"/>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81870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D Slide_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D2F1CA5-4B0F-2F74-6528-48A4451E8066}"/>
              </a:ext>
            </a:extLst>
          </p:cNvPr>
          <p:cNvSpPr/>
          <p:nvPr userDrawn="1"/>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18603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ech Trends_Cover">
    <p:bg>
      <p:bgPr>
        <a:solidFill>
          <a:srgbClr val="000000"/>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3A034F46-EEBD-6B09-CC34-30C655363B2A}"/>
              </a:ext>
            </a:extLst>
          </p:cNvPr>
          <p:cNvPicPr>
            <a:picLocks noChangeAspect="1"/>
          </p:cNvPicPr>
          <p:nvPr userDrawn="1"/>
        </p:nvPicPr>
        <p:blipFill>
          <a:blip>
            <a:extLst>
              <a:ext uri="{96DAC541-7B7A-43D3-8B79-37D633B846F1}">
                <asvg:svgBlip xmlns:asvg="http://schemas.microsoft.com/office/drawing/2016/SVG/main" r:embed="rId2"/>
              </a:ext>
            </a:extLst>
          </a:blip>
          <a:srcRect r="14892"/>
          <a:stretch>
            <a:fillRect/>
          </a:stretch>
        </p:blipFill>
        <p:spPr>
          <a:xfrm>
            <a:off x="6334125" y="293914"/>
            <a:ext cx="5857875" cy="6688877"/>
          </a:xfrm>
          <a:prstGeom prst="rect">
            <a:avLst/>
          </a:prstGeom>
        </p:spPr>
      </p:pic>
      <p:pic>
        <p:nvPicPr>
          <p:cNvPr id="4" name="Graphic 3">
            <a:extLst>
              <a:ext uri="{FF2B5EF4-FFF2-40B4-BE49-F238E27FC236}">
                <a16:creationId xmlns:a16="http://schemas.microsoft.com/office/drawing/2014/main" id="{7ABD3AE9-63B0-7418-3484-61A4108A50B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85579" y="1926134"/>
            <a:ext cx="3367692" cy="3215938"/>
          </a:xfrm>
          <a:prstGeom prst="rect">
            <a:avLst/>
          </a:prstGeom>
        </p:spPr>
      </p:pic>
    </p:spTree>
    <p:extLst>
      <p:ext uri="{BB962C8B-B14F-4D97-AF65-F5344CB8AC3E}">
        <p14:creationId xmlns:p14="http://schemas.microsoft.com/office/powerpoint/2010/main" val="25213312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RED Slide_A">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798DF635-47DD-A912-9D0B-3DD123C019C9}"/>
              </a:ext>
            </a:extLst>
          </p:cNvPr>
          <p:cNvPicPr>
            <a:picLocks noChangeAspect="1"/>
          </p:cNvPicPr>
          <p:nvPr userDrawn="1"/>
        </p:nvPicPr>
        <p:blipFill>
          <a:blip r:embed="rId2"/>
          <a:stretch>
            <a:fillRect/>
          </a:stretch>
        </p:blipFill>
        <p:spPr>
          <a:xfrm>
            <a:off x="11775891" y="6288776"/>
            <a:ext cx="269035" cy="432699"/>
          </a:xfrm>
          <a:prstGeom prst="rect">
            <a:avLst/>
          </a:prstGeom>
        </p:spPr>
      </p:pic>
      <p:sp>
        <p:nvSpPr>
          <p:cNvPr id="4" name="Rectangle 3">
            <a:extLst>
              <a:ext uri="{FF2B5EF4-FFF2-40B4-BE49-F238E27FC236}">
                <a16:creationId xmlns:a16="http://schemas.microsoft.com/office/drawing/2014/main" id="{0D2F1CA5-4B0F-2F74-6528-48A4451E8066}"/>
              </a:ext>
            </a:extLst>
          </p:cNvPr>
          <p:cNvSpPr/>
          <p:nvPr userDrawn="1"/>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17394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ech Trends_Slide Cover">
    <p:bg>
      <p:bgPr>
        <a:solidFill>
          <a:schemeClr val="tx1"/>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DA6860AC-C485-DCFD-5FB4-D79797D3DD3F}"/>
              </a:ext>
            </a:extLst>
          </p:cNvPr>
          <p:cNvPicPr>
            <a:picLocks noChangeAspect="1"/>
          </p:cNvPicPr>
          <p:nvPr userDrawn="1"/>
        </p:nvPicPr>
        <p:blipFill>
          <a:blip>
            <a:extLst>
              <a:ext uri="{96DAC541-7B7A-43D3-8B79-37D633B846F1}">
                <asvg:svgBlip xmlns:asvg="http://schemas.microsoft.com/office/drawing/2016/SVG/main" r:embed="rId2"/>
              </a:ext>
            </a:extLst>
          </a:blip>
          <a:srcRect r="52492" b="7693"/>
          <a:stretch>
            <a:fillRect/>
          </a:stretch>
        </p:blipFill>
        <p:spPr>
          <a:xfrm>
            <a:off x="8603038" y="81280"/>
            <a:ext cx="3588962" cy="6776720"/>
          </a:xfrm>
          <a:prstGeom prst="rect">
            <a:avLst/>
          </a:prstGeom>
        </p:spPr>
      </p:pic>
    </p:spTree>
    <p:extLst>
      <p:ext uri="{BB962C8B-B14F-4D97-AF65-F5344CB8AC3E}">
        <p14:creationId xmlns:p14="http://schemas.microsoft.com/office/powerpoint/2010/main" val="3416948211"/>
      </p:ext>
    </p:extLst>
  </p:cSld>
  <p:clrMapOvr>
    <a:masterClrMapping/>
  </p:clrMapOvr>
  <p:hf sldNum="0" hdr="0" dt="0"/>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Black Header">
    <p:spTree>
      <p:nvGrpSpPr>
        <p:cNvPr id="1" name=""/>
        <p:cNvGrpSpPr/>
        <p:nvPr/>
      </p:nvGrpSpPr>
      <p:grpSpPr>
        <a:xfrm>
          <a:off x="0" y="0"/>
          <a:ext cx="0" cy="0"/>
          <a:chOff x="0" y="0"/>
          <a:chExt cx="0" cy="0"/>
        </a:xfrm>
      </p:grpSpPr>
      <p:sp>
        <p:nvSpPr>
          <p:cNvPr id="2" name="bg object 17">
            <a:extLst>
              <a:ext uri="{FF2B5EF4-FFF2-40B4-BE49-F238E27FC236}">
                <a16:creationId xmlns:a16="http://schemas.microsoft.com/office/drawing/2014/main" id="{85DD7109-79EB-2B50-4ABA-D60CAEFFE27B}"/>
              </a:ext>
            </a:extLst>
          </p:cNvPr>
          <p:cNvSpPr/>
          <p:nvPr userDrawn="1"/>
        </p:nvSpPr>
        <p:spPr>
          <a:xfrm>
            <a:off x="0" y="0"/>
            <a:ext cx="12188825" cy="1590675"/>
          </a:xfrm>
          <a:custGeom>
            <a:avLst/>
            <a:gdLst/>
            <a:ahLst/>
            <a:cxnLst/>
            <a:rect l="l" t="t" r="r" b="b"/>
            <a:pathLst>
              <a:path w="12188825" h="1590675">
                <a:moveTo>
                  <a:pt x="0" y="1590484"/>
                </a:moveTo>
                <a:lnTo>
                  <a:pt x="0" y="0"/>
                </a:lnTo>
                <a:lnTo>
                  <a:pt x="12188418" y="0"/>
                </a:lnTo>
                <a:lnTo>
                  <a:pt x="12188418" y="1590484"/>
                </a:lnTo>
                <a:lnTo>
                  <a:pt x="0" y="1590484"/>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3740682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ech Trends_Contact">
    <p:bg>
      <p:bgPr>
        <a:solidFill>
          <a:schemeClr val="tx1"/>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9F74186C-47A5-EF14-0B9B-0C97ACF6CA7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82184" y="2913787"/>
            <a:ext cx="1427630" cy="345141"/>
          </a:xfrm>
          <a:prstGeom prst="rect">
            <a:avLst/>
          </a:prstGeom>
        </p:spPr>
      </p:pic>
      <p:sp>
        <p:nvSpPr>
          <p:cNvPr id="11" name="TextBox 10">
            <a:extLst>
              <a:ext uri="{FF2B5EF4-FFF2-40B4-BE49-F238E27FC236}">
                <a16:creationId xmlns:a16="http://schemas.microsoft.com/office/drawing/2014/main" id="{1F1797BA-02C3-294E-9307-4E4954D0B9AB}"/>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bg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bg1"/>
              </a:solidFill>
              <a:effectLst/>
              <a:uLnTx/>
              <a:uFillTx/>
              <a:latin typeface="Helvetica Light" panose="020B0403020202020204" pitchFamily="34" charset="0"/>
              <a:ea typeface="+mn-ea"/>
              <a:cs typeface="+mn-cs"/>
            </a:endParaRPr>
          </a:p>
        </p:txBody>
      </p:sp>
      <p:sp>
        <p:nvSpPr>
          <p:cNvPr id="13" name="Rectangle 12">
            <a:hlinkClick r:id="rId3"/>
            <a:extLst>
              <a:ext uri="{FF2B5EF4-FFF2-40B4-BE49-F238E27FC236}">
                <a16:creationId xmlns:a16="http://schemas.microsoft.com/office/drawing/2014/main" id="{94620284-A83B-9B4B-90E9-45F13E40290D}"/>
              </a:ext>
            </a:extLst>
          </p:cNvPr>
          <p:cNvSpPr/>
          <p:nvPr userDrawn="1"/>
        </p:nvSpPr>
        <p:spPr>
          <a:xfrm>
            <a:off x="4204010" y="3693976"/>
            <a:ext cx="870612" cy="116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4"/>
            <a:extLst>
              <a:ext uri="{FF2B5EF4-FFF2-40B4-BE49-F238E27FC236}">
                <a16:creationId xmlns:a16="http://schemas.microsoft.com/office/drawing/2014/main" id="{15C3CFD0-9987-6B4B-8F5D-34D52775C01B}"/>
              </a:ext>
            </a:extLst>
          </p:cNvPr>
          <p:cNvSpPr/>
          <p:nvPr userDrawn="1"/>
        </p:nvSpPr>
        <p:spPr>
          <a:xfrm>
            <a:off x="5307980" y="3709931"/>
            <a:ext cx="1243374" cy="93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3"/>
            <a:extLst>
              <a:ext uri="{FF2B5EF4-FFF2-40B4-BE49-F238E27FC236}">
                <a16:creationId xmlns:a16="http://schemas.microsoft.com/office/drawing/2014/main" id="{EDEDC1E4-70A7-8F4F-A758-E06AC7B199DE}"/>
              </a:ext>
            </a:extLst>
          </p:cNvPr>
          <p:cNvSpPr/>
          <p:nvPr userDrawn="1"/>
        </p:nvSpPr>
        <p:spPr>
          <a:xfrm>
            <a:off x="5386038" y="2921899"/>
            <a:ext cx="1510061" cy="31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8C1CFDB7-7A7D-4925-BACB-37F697499F8A}"/>
              </a:ext>
            </a:extLst>
          </p:cNvPr>
          <p:cNvPicPr>
            <a:picLocks noChangeAspect="1"/>
          </p:cNvPicPr>
          <p:nvPr userDrawn="1"/>
        </p:nvPicPr>
        <p:blipFill>
          <a:blip>
            <a:extLst>
              <a:ext uri="{96DAC541-7B7A-43D3-8B79-37D633B846F1}">
                <asvg:svgBlip xmlns:asvg="http://schemas.microsoft.com/office/drawing/2016/SVG/main" r:embed="rId5"/>
              </a:ext>
            </a:extLst>
          </a:blip>
          <a:srcRect r="52492" b="7693"/>
          <a:stretch>
            <a:fillRect/>
          </a:stretch>
        </p:blipFill>
        <p:spPr>
          <a:xfrm>
            <a:off x="8603038" y="81280"/>
            <a:ext cx="3588962" cy="6776720"/>
          </a:xfrm>
          <a:prstGeom prst="rect">
            <a:avLst/>
          </a:prstGeom>
        </p:spPr>
      </p:pic>
    </p:spTree>
    <p:extLst>
      <p:ext uri="{BB962C8B-B14F-4D97-AF65-F5344CB8AC3E}">
        <p14:creationId xmlns:p14="http://schemas.microsoft.com/office/powerpoint/2010/main" val="33731077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DAPT PM Cov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99CF9FD-7BC6-7F8B-3670-A53D771EF53C}"/>
              </a:ext>
            </a:extLst>
          </p:cNvPr>
          <p:cNvPicPr>
            <a:picLocks noChangeAspect="1"/>
          </p:cNvPicPr>
          <p:nvPr userDrawn="1"/>
        </p:nvPicPr>
        <p:blipFill>
          <a:blip r:embed="rId2">
            <a:extLst>
              <a:ext uri="{28A0092B-C50C-407E-A947-70E740481C1C}">
                <a14:useLocalDpi xmlns:a14="http://schemas.microsoft.com/office/drawing/2010/main" val="0"/>
              </a:ext>
            </a:extLst>
          </a:blip>
          <a:srcRect t="14935" b="14935"/>
          <a:stretch/>
        </p:blipFill>
        <p:spPr>
          <a:xfrm>
            <a:off x="0" y="-1"/>
            <a:ext cx="12192000" cy="4099855"/>
          </a:xfrm>
          <a:prstGeom prst="rect">
            <a:avLst/>
          </a:prstGeom>
        </p:spPr>
      </p:pic>
      <p:sp>
        <p:nvSpPr>
          <p:cNvPr id="3" name="Rectangle 2">
            <a:extLst>
              <a:ext uri="{FF2B5EF4-FFF2-40B4-BE49-F238E27FC236}">
                <a16:creationId xmlns:a16="http://schemas.microsoft.com/office/drawing/2014/main" id="{02B4F1BA-A488-4793-5C8B-CC4C8F0C22CD}"/>
              </a:ext>
            </a:extLst>
          </p:cNvPr>
          <p:cNvSpPr/>
          <p:nvPr userDrawn="1"/>
        </p:nvSpPr>
        <p:spPr>
          <a:xfrm flipV="1">
            <a:off x="0" y="2997000"/>
            <a:ext cx="12192000" cy="288000"/>
          </a:xfrm>
          <a:prstGeom prst="rect">
            <a:avLst/>
          </a:prstGeom>
          <a:gradFill>
            <a:gsLst>
              <a:gs pos="0">
                <a:schemeClr val="tx1">
                  <a:alpha val="25000"/>
                </a:schemeClr>
              </a:gs>
              <a:gs pos="100000">
                <a:schemeClr val="tx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5FFD5208-CFF4-DE68-3BB7-1B0AFFF441D4}"/>
              </a:ext>
            </a:extLst>
          </p:cNvPr>
          <p:cNvSpPr/>
          <p:nvPr userDrawn="1"/>
        </p:nvSpPr>
        <p:spPr>
          <a:xfrm>
            <a:off x="0" y="3284999"/>
            <a:ext cx="12192000" cy="35729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6593125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DAPT PM Cover Sectio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B0DB06B-443B-8890-5172-519FF8802C0A}"/>
              </a:ext>
            </a:extLst>
          </p:cNvPr>
          <p:cNvPicPr>
            <a:picLocks noChangeAspect="1"/>
          </p:cNvPicPr>
          <p:nvPr userDrawn="1"/>
        </p:nvPicPr>
        <p:blipFill>
          <a:blip r:embed="rId2">
            <a:extLst>
              <a:ext uri="{28A0092B-C50C-407E-A947-70E740481C1C}">
                <a14:useLocalDpi xmlns:a14="http://schemas.microsoft.com/office/drawing/2010/main" val="0"/>
              </a:ext>
            </a:extLst>
          </a:blip>
          <a:srcRect l="56571" r="14903" b="14521"/>
          <a:stretch>
            <a:fillRect/>
          </a:stretch>
        </p:blipFill>
        <p:spPr>
          <a:xfrm>
            <a:off x="7419108" y="0"/>
            <a:ext cx="4772891" cy="6857995"/>
          </a:xfrm>
          <a:prstGeom prst="rect">
            <a:avLst/>
          </a:prstGeom>
        </p:spPr>
      </p:pic>
      <p:sp>
        <p:nvSpPr>
          <p:cNvPr id="3" name="Rectangle 2">
            <a:extLst>
              <a:ext uri="{FF2B5EF4-FFF2-40B4-BE49-F238E27FC236}">
                <a16:creationId xmlns:a16="http://schemas.microsoft.com/office/drawing/2014/main" id="{4B13EC72-DA2B-6EA6-D9AB-3B233EED5504}"/>
              </a:ext>
            </a:extLst>
          </p:cNvPr>
          <p:cNvSpPr/>
          <p:nvPr userDrawn="1"/>
        </p:nvSpPr>
        <p:spPr>
          <a:xfrm>
            <a:off x="1" y="-5"/>
            <a:ext cx="8640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E87183F2-C5AE-BD17-12B2-7C678C655F1A}"/>
              </a:ext>
            </a:extLst>
          </p:cNvPr>
          <p:cNvSpPr/>
          <p:nvPr userDrawn="1"/>
        </p:nvSpPr>
        <p:spPr>
          <a:xfrm rot="5400000" flipV="1">
            <a:off x="5354988" y="3285000"/>
            <a:ext cx="6858005" cy="288000"/>
          </a:xfrm>
          <a:prstGeom prst="rect">
            <a:avLst/>
          </a:prstGeom>
          <a:gradFill>
            <a:gsLst>
              <a:gs pos="0">
                <a:schemeClr val="tx1">
                  <a:alpha val="25000"/>
                </a:schemeClr>
              </a:gs>
              <a:gs pos="100000">
                <a:schemeClr val="tx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2787779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_WHIT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BC8C511-13E3-1F3D-D739-54F00CB346DF}"/>
              </a:ext>
            </a:extLst>
          </p:cNvPr>
          <p:cNvCxnSpPr>
            <a:cxnSpLocks/>
          </p:cNvCxnSpPr>
          <p:nvPr userDrawn="1"/>
        </p:nvCxnSpPr>
        <p:spPr>
          <a:xfrm>
            <a:off x="328246" y="701172"/>
            <a:ext cx="1153550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543EF46-04E7-6AF6-2D75-CEA6CCDA3C5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975415" y="246649"/>
            <a:ext cx="891235" cy="215667"/>
          </a:xfrm>
          <a:prstGeom prst="rect">
            <a:avLst/>
          </a:prstGeom>
        </p:spPr>
      </p:pic>
    </p:spTree>
    <p:extLst>
      <p:ext uri="{BB962C8B-B14F-4D97-AF65-F5344CB8AC3E}">
        <p14:creationId xmlns:p14="http://schemas.microsoft.com/office/powerpoint/2010/main" val="15568187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WHITE_A">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F3CEE6D4-1935-6D49-82F9-C2222109F933}"/>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24142151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_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8089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lide_BLACK">
    <p:bg>
      <p:bgPr>
        <a:solidFill>
          <a:schemeClr val="accent6">
            <a:lumMod val="10000"/>
          </a:schemeClr>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BC8C511-13E3-1F3D-D739-54F00CB346DF}"/>
              </a:ext>
            </a:extLst>
          </p:cNvPr>
          <p:cNvCxnSpPr>
            <a:cxnSpLocks/>
          </p:cNvCxnSpPr>
          <p:nvPr userDrawn="1"/>
        </p:nvCxnSpPr>
        <p:spPr>
          <a:xfrm>
            <a:off x="328246" y="701172"/>
            <a:ext cx="1153550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A picture containing text, clipart&#10;&#10;Description automatically generated">
            <a:extLst>
              <a:ext uri="{FF2B5EF4-FFF2-40B4-BE49-F238E27FC236}">
                <a16:creationId xmlns:a16="http://schemas.microsoft.com/office/drawing/2014/main" id="{6543EF46-04E7-6AF6-2D75-CEA6CCDA3C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13576245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CK_A">
    <p:bg>
      <p:bgPr>
        <a:solidFill>
          <a:schemeClr val="accent6">
            <a:lumMod val="1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AF9974-07D9-7F78-1870-22D1777E972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777012" y="6288776"/>
            <a:ext cx="266793" cy="432699"/>
          </a:xfrm>
          <a:prstGeom prst="rect">
            <a:avLst/>
          </a:prstGeom>
        </p:spPr>
      </p:pic>
    </p:spTree>
    <p:extLst>
      <p:ext uri="{BB962C8B-B14F-4D97-AF65-F5344CB8AC3E}">
        <p14:creationId xmlns:p14="http://schemas.microsoft.com/office/powerpoint/2010/main" val="15819381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_BLACK">
    <p:bg>
      <p:bgPr>
        <a:solidFill>
          <a:schemeClr val="accent6">
            <a:lumMod val="1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573141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RED Line_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39309F-47DF-394C-9F92-75A6A51FC91A}"/>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descr="A picture containing drawing&#10;&#10;Description automatically generated">
            <a:extLst>
              <a:ext uri="{FF2B5EF4-FFF2-40B4-BE49-F238E27FC236}">
                <a16:creationId xmlns:a16="http://schemas.microsoft.com/office/drawing/2014/main" id="{EB63E9D7-F272-6287-34FA-39A37A533A8A}"/>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30200344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RED Line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E73387-01F1-F395-612A-DA488D756D56}"/>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25845417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6" name="Picture 5" descr="A white letter a with a black background&#10;&#10;Description automatically generated">
            <a:extLst>
              <a:ext uri="{FF2B5EF4-FFF2-40B4-BE49-F238E27FC236}">
                <a16:creationId xmlns:a16="http://schemas.microsoft.com/office/drawing/2014/main" id="{9A14A3A5-FB67-4E8D-7857-B55180CC52A9}"/>
              </a:ext>
            </a:extLst>
          </p:cNvPr>
          <p:cNvPicPr>
            <a:picLocks noChangeAspect="1"/>
          </p:cNvPicPr>
          <p:nvPr userDrawn="1"/>
        </p:nvPicPr>
        <p:blipFill rotWithShape="1">
          <a:blip r:embed="rId2">
            <a:alphaModFix amt="70000"/>
            <a:extLst>
              <a:ext uri="{28A0092B-C50C-407E-A947-70E740481C1C}">
                <a14:useLocalDpi xmlns:a14="http://schemas.microsoft.com/office/drawing/2010/main" val="0"/>
              </a:ext>
            </a:extLst>
          </a:blip>
          <a:srcRect t="5336" r="6927" b="2416"/>
          <a:stretch/>
        </p:blipFill>
        <p:spPr>
          <a:xfrm>
            <a:off x="6685613" y="0"/>
            <a:ext cx="5506387" cy="6858000"/>
          </a:xfrm>
          <a:prstGeom prst="rect">
            <a:avLst/>
          </a:prstGeom>
        </p:spPr>
      </p:pic>
      <p:grpSp>
        <p:nvGrpSpPr>
          <p:cNvPr id="7" name="Group 6">
            <a:extLst>
              <a:ext uri="{FF2B5EF4-FFF2-40B4-BE49-F238E27FC236}">
                <a16:creationId xmlns:a16="http://schemas.microsoft.com/office/drawing/2014/main" id="{0CE4C156-5B18-9160-A74F-3B6067E9E87A}"/>
              </a:ext>
            </a:extLst>
          </p:cNvPr>
          <p:cNvGrpSpPr/>
          <p:nvPr userDrawn="1"/>
        </p:nvGrpSpPr>
        <p:grpSpPr>
          <a:xfrm>
            <a:off x="1083907" y="6062651"/>
            <a:ext cx="2668365" cy="226977"/>
            <a:chOff x="712794" y="6196131"/>
            <a:chExt cx="3390094" cy="288369"/>
          </a:xfrm>
        </p:grpSpPr>
        <p:pic>
          <p:nvPicPr>
            <p:cNvPr id="8" name="Graphic 7">
              <a:extLst>
                <a:ext uri="{FF2B5EF4-FFF2-40B4-BE49-F238E27FC236}">
                  <a16:creationId xmlns:a16="http://schemas.microsoft.com/office/drawing/2014/main" id="{93E5ED21-6943-C975-7A5A-1C33AE51D2A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2794" y="6196131"/>
              <a:ext cx="164237" cy="288369"/>
            </a:xfrm>
            <a:prstGeom prst="rect">
              <a:avLst/>
            </a:prstGeom>
          </p:spPr>
        </p:pic>
        <p:pic>
          <p:nvPicPr>
            <p:cNvPr id="9" name="Graphic 8">
              <a:extLst>
                <a:ext uri="{FF2B5EF4-FFF2-40B4-BE49-F238E27FC236}">
                  <a16:creationId xmlns:a16="http://schemas.microsoft.com/office/drawing/2014/main" id="{BEF8C383-76BC-ADF4-DB3D-81C6185027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8056" y="6254584"/>
              <a:ext cx="3044832" cy="165803"/>
            </a:xfrm>
            <a:prstGeom prst="rect">
              <a:avLst/>
            </a:prstGeom>
          </p:spPr>
        </p:pic>
      </p:grpSp>
      <p:sp>
        <p:nvSpPr>
          <p:cNvPr id="12" name="Rectangle 11">
            <a:extLst>
              <a:ext uri="{FF2B5EF4-FFF2-40B4-BE49-F238E27FC236}">
                <a16:creationId xmlns:a16="http://schemas.microsoft.com/office/drawing/2014/main" id="{1B23F305-C432-D9EB-B99E-463FCF64E592}"/>
              </a:ext>
            </a:extLst>
          </p:cNvPr>
          <p:cNvSpPr/>
          <p:nvPr userDrawn="1"/>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24481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HEADER_Cover">
    <p:spTree>
      <p:nvGrpSpPr>
        <p:cNvPr id="1" name=""/>
        <p:cNvGrpSpPr/>
        <p:nvPr/>
      </p:nvGrpSpPr>
      <p:grpSpPr>
        <a:xfrm>
          <a:off x="0" y="0"/>
          <a:ext cx="0" cy="0"/>
          <a:chOff x="0" y="0"/>
          <a:chExt cx="0" cy="0"/>
        </a:xfrm>
      </p:grpSpPr>
      <p:sp>
        <p:nvSpPr>
          <p:cNvPr id="8" name="bg object 17">
            <a:extLst>
              <a:ext uri="{FF2B5EF4-FFF2-40B4-BE49-F238E27FC236}">
                <a16:creationId xmlns:a16="http://schemas.microsoft.com/office/drawing/2014/main" id="{490AC433-DC3D-1FD2-2F83-F559E72D80B5}"/>
              </a:ext>
            </a:extLst>
          </p:cNvPr>
          <p:cNvSpPr/>
          <p:nvPr userDrawn="1"/>
        </p:nvSpPr>
        <p:spPr>
          <a:xfrm>
            <a:off x="0" y="0"/>
            <a:ext cx="12188825" cy="1590675"/>
          </a:xfrm>
          <a:custGeom>
            <a:avLst/>
            <a:gdLst/>
            <a:ahLst/>
            <a:cxnLst/>
            <a:rect l="l" t="t" r="r" b="b"/>
            <a:pathLst>
              <a:path w="12188825" h="1590675">
                <a:moveTo>
                  <a:pt x="0" y="1590484"/>
                </a:moveTo>
                <a:lnTo>
                  <a:pt x="0" y="0"/>
                </a:lnTo>
                <a:lnTo>
                  <a:pt x="12188418" y="0"/>
                </a:lnTo>
                <a:lnTo>
                  <a:pt x="12188418" y="1590484"/>
                </a:lnTo>
                <a:lnTo>
                  <a:pt x="0" y="1590484"/>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40368433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OLD_A Cover">
    <p:bg>
      <p:bgPr>
        <a:solidFill>
          <a:schemeClr val="accent6"/>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07CCF91-552E-4530-A8DE-432166D80762}"/>
              </a:ext>
            </a:extLst>
          </p:cNvPr>
          <p:cNvPicPr>
            <a:picLocks noChangeAspect="1"/>
          </p:cNvPicPr>
          <p:nvPr userDrawn="1"/>
        </p:nvPicPr>
        <p:blipFill rotWithShape="1">
          <a:blip>
            <a:alphaModFix amt="30000"/>
            <a:extLst>
              <a:ext uri="{96DAC541-7B7A-43D3-8B79-37D633B846F1}">
                <asvg:svgBlip xmlns:asvg="http://schemas.microsoft.com/office/drawing/2016/SVG/main" r:embed="rId2"/>
              </a:ext>
            </a:extLst>
          </a:blip>
          <a:srcRect t="24316" r="18761" b="20587"/>
          <a:stretch/>
        </p:blipFill>
        <p:spPr>
          <a:xfrm>
            <a:off x="5869172" y="1"/>
            <a:ext cx="6322827" cy="6858000"/>
          </a:xfrm>
          <a:prstGeom prst="rect">
            <a:avLst/>
          </a:prstGeom>
        </p:spPr>
      </p:pic>
      <p:sp>
        <p:nvSpPr>
          <p:cNvPr id="4" name="Rectangle 3">
            <a:extLst>
              <a:ext uri="{FF2B5EF4-FFF2-40B4-BE49-F238E27FC236}">
                <a16:creationId xmlns:a16="http://schemas.microsoft.com/office/drawing/2014/main" id="{792380EA-0317-41DD-8F50-D948FBDB08AF}"/>
              </a:ext>
            </a:extLst>
          </p:cNvPr>
          <p:cNvSpPr/>
          <p:nvPr userDrawn="1"/>
        </p:nvSpPr>
        <p:spPr>
          <a:xfrm>
            <a:off x="0" y="5689601"/>
            <a:ext cx="12191999" cy="1168400"/>
          </a:xfrm>
          <a:prstGeom prst="rect">
            <a:avLst/>
          </a:prstGeom>
          <a:gradFill>
            <a:gsLst>
              <a:gs pos="0">
                <a:schemeClr val="bg2">
                  <a:alpha val="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8793665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OLD_ADAPT Contact">
    <p:bg>
      <p:bgPr>
        <a:solidFill>
          <a:schemeClr val="accent6"/>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1F1797BA-02C3-294E-9307-4E4954D0B9AB}"/>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endParaRPr>
          </a:p>
        </p:txBody>
      </p:sp>
      <p:sp>
        <p:nvSpPr>
          <p:cNvPr id="13" name="Rectangle 12">
            <a:hlinkClick r:id="rId2"/>
            <a:extLst>
              <a:ext uri="{FF2B5EF4-FFF2-40B4-BE49-F238E27FC236}">
                <a16:creationId xmlns:a16="http://schemas.microsoft.com/office/drawing/2014/main" id="{94620284-A83B-9B4B-90E9-45F13E40290D}"/>
              </a:ext>
            </a:extLst>
          </p:cNvPr>
          <p:cNvSpPr/>
          <p:nvPr userDrawn="1"/>
        </p:nvSpPr>
        <p:spPr>
          <a:xfrm>
            <a:off x="4204010" y="3693976"/>
            <a:ext cx="870612" cy="116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3"/>
            <a:extLst>
              <a:ext uri="{FF2B5EF4-FFF2-40B4-BE49-F238E27FC236}">
                <a16:creationId xmlns:a16="http://schemas.microsoft.com/office/drawing/2014/main" id="{15C3CFD0-9987-6B4B-8F5D-34D52775C01B}"/>
              </a:ext>
            </a:extLst>
          </p:cNvPr>
          <p:cNvSpPr/>
          <p:nvPr userDrawn="1"/>
        </p:nvSpPr>
        <p:spPr>
          <a:xfrm>
            <a:off x="5307980" y="3709931"/>
            <a:ext cx="1243374" cy="93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extLst>
              <a:ext uri="{FF2B5EF4-FFF2-40B4-BE49-F238E27FC236}">
                <a16:creationId xmlns:a16="http://schemas.microsoft.com/office/drawing/2014/main" id="{EDEDC1E4-70A7-8F4F-A758-E06AC7B199DE}"/>
              </a:ext>
            </a:extLst>
          </p:cNvPr>
          <p:cNvSpPr/>
          <p:nvPr userDrawn="1"/>
        </p:nvSpPr>
        <p:spPr>
          <a:xfrm>
            <a:off x="5386038" y="2921899"/>
            <a:ext cx="1510061" cy="31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A picture containing logo&#10;&#10;Description automatically generated">
            <a:extLst>
              <a:ext uri="{FF2B5EF4-FFF2-40B4-BE49-F238E27FC236}">
                <a16:creationId xmlns:a16="http://schemas.microsoft.com/office/drawing/2014/main" id="{D21270FA-30E7-1E4C-9FBE-D95D27046CDD}"/>
              </a:ext>
            </a:extLst>
          </p:cNvPr>
          <p:cNvPicPr>
            <a:picLocks noChangeAspect="1"/>
          </p:cNvPicPr>
          <p:nvPr userDrawn="1"/>
        </p:nvPicPr>
        <p:blipFill>
          <a:blip r:embed="rId4"/>
          <a:stretch>
            <a:fillRect/>
          </a:stretch>
        </p:blipFill>
        <p:spPr>
          <a:xfrm>
            <a:off x="5382183" y="2894115"/>
            <a:ext cx="1427630" cy="347200"/>
          </a:xfrm>
          <a:prstGeom prst="rect">
            <a:avLst/>
          </a:prstGeom>
        </p:spPr>
      </p:pic>
      <p:pic>
        <p:nvPicPr>
          <p:cNvPr id="12" name="Graphic 11">
            <a:extLst>
              <a:ext uri="{FF2B5EF4-FFF2-40B4-BE49-F238E27FC236}">
                <a16:creationId xmlns:a16="http://schemas.microsoft.com/office/drawing/2014/main" id="{5DEC55C3-5A35-4ECE-8D11-95B0C41D811D}"/>
              </a:ext>
            </a:extLst>
          </p:cNvPr>
          <p:cNvPicPr>
            <a:picLocks noChangeAspect="1"/>
          </p:cNvPicPr>
          <p:nvPr userDrawn="1"/>
        </p:nvPicPr>
        <p:blipFill rotWithShape="1">
          <a:blip>
            <a:alphaModFix amt="30000"/>
            <a:extLst>
              <a:ext uri="{96DAC541-7B7A-43D3-8B79-37D633B846F1}">
                <asvg:svgBlip xmlns:asvg="http://schemas.microsoft.com/office/drawing/2016/SVG/main" r:embed="rId5"/>
              </a:ext>
            </a:extLst>
          </a:blip>
          <a:srcRect t="24316" r="18761" b="20587"/>
          <a:stretch/>
        </p:blipFill>
        <p:spPr>
          <a:xfrm>
            <a:off x="5869172" y="1"/>
            <a:ext cx="6322827" cy="6858000"/>
          </a:xfrm>
          <a:prstGeom prst="rect">
            <a:avLst/>
          </a:prstGeom>
        </p:spPr>
      </p:pic>
      <p:sp>
        <p:nvSpPr>
          <p:cNvPr id="16" name="Rectangle 15">
            <a:extLst>
              <a:ext uri="{FF2B5EF4-FFF2-40B4-BE49-F238E27FC236}">
                <a16:creationId xmlns:a16="http://schemas.microsoft.com/office/drawing/2014/main" id="{E9DE8F7A-85EF-452E-9B46-C11DCC83142A}"/>
              </a:ext>
            </a:extLst>
          </p:cNvPr>
          <p:cNvSpPr/>
          <p:nvPr userDrawn="1"/>
        </p:nvSpPr>
        <p:spPr>
          <a:xfrm>
            <a:off x="0" y="5689601"/>
            <a:ext cx="12191999" cy="1168400"/>
          </a:xfrm>
          <a:prstGeom prst="rect">
            <a:avLst/>
          </a:prstGeom>
          <a:gradFill>
            <a:gsLst>
              <a:gs pos="0">
                <a:schemeClr val="bg2">
                  <a:alpha val="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271502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theme" Target="../theme/theme2.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theme" Target="../theme/theme3.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8821110"/>
      </p:ext>
    </p:extLst>
  </p:cSld>
  <p:clrMap bg1="lt1" tx1="dk1" bg2="lt2" tx2="dk2" accent1="accent1" accent2="accent2" accent3="accent3" accent4="accent4" accent5="accent5" accent6="accent6" hlink="hlink" folHlink="folHlink"/>
  <p:sldLayoutIdLst>
    <p:sldLayoutId id="2147483748" r:id="rId1"/>
    <p:sldLayoutId id="2147483713" r:id="rId2"/>
    <p:sldLayoutId id="2147483750" r:id="rId3"/>
    <p:sldLayoutId id="2147483766" r:id="rId4"/>
    <p:sldLayoutId id="2147483767" r:id="rId5"/>
    <p:sldLayoutId id="2147483768" r:id="rId6"/>
    <p:sldLayoutId id="2147483769" r:id="rId7"/>
    <p:sldLayoutId id="2147483753" r:id="rId8"/>
    <p:sldLayoutId id="2147483754" r:id="rId9"/>
    <p:sldLayoutId id="2147483755" r:id="rId10"/>
    <p:sldLayoutId id="2147483756" r:id="rId11"/>
    <p:sldLayoutId id="2147483757" r:id="rId12"/>
    <p:sldLayoutId id="2147483758" r:id="rId13"/>
    <p:sldLayoutId id="2147483759" r:id="rId1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8/9/2026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7" r:id="rId15"/>
    <p:sldLayoutId id="2147483678"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0969228"/>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2" Type="http://schemas.openxmlformats.org/officeDocument/2006/relationships/image" Target="../media/image33.sv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18" Type="http://schemas.openxmlformats.org/officeDocument/2006/relationships/image" Target="../media/image45.png"/><Relationship Id="rId3" Type="http://schemas.openxmlformats.org/officeDocument/2006/relationships/hyperlink" Target="https://research.adapt.com.au/filter-types/market-trend-reports" TargetMode="External"/><Relationship Id="rId7" Type="http://schemas.openxmlformats.org/officeDocument/2006/relationships/image" Target="../media/image34.png"/><Relationship Id="rId12" Type="http://schemas.openxmlformats.org/officeDocument/2006/relationships/image" Target="../media/image39.png"/><Relationship Id="rId17" Type="http://schemas.openxmlformats.org/officeDocument/2006/relationships/image" Target="../media/image44.png"/><Relationship Id="rId2" Type="http://schemas.openxmlformats.org/officeDocument/2006/relationships/hyperlink" Target="mailto:success@adapt.com.au" TargetMode="External"/><Relationship Id="rId16" Type="http://schemas.openxmlformats.org/officeDocument/2006/relationships/image" Target="../media/image43.png"/><Relationship Id="rId1" Type="http://schemas.openxmlformats.org/officeDocument/2006/relationships/slideLayout" Target="../slideLayouts/slideLayout29.xml"/><Relationship Id="rId6" Type="http://schemas.openxmlformats.org/officeDocument/2006/relationships/hyperlink" Target="https://research.adapt.com.au/filter-types/expert-presentations/" TargetMode="External"/><Relationship Id="rId11" Type="http://schemas.openxmlformats.org/officeDocument/2006/relationships/image" Target="../media/image38.png"/><Relationship Id="rId5" Type="http://schemas.openxmlformats.org/officeDocument/2006/relationships/hyperlink" Target="https://research.adapt.com.au/data-insights/" TargetMode="External"/><Relationship Id="rId15" Type="http://schemas.openxmlformats.org/officeDocument/2006/relationships/image" Target="../media/image42.png"/><Relationship Id="rId10" Type="http://schemas.openxmlformats.org/officeDocument/2006/relationships/image" Target="../media/image37.png"/><Relationship Id="rId19" Type="http://schemas.openxmlformats.org/officeDocument/2006/relationships/image" Target="../media/image46.png"/><Relationship Id="rId4" Type="http://schemas.openxmlformats.org/officeDocument/2006/relationships/hyperlink" Target="https://research.adapt.com.au/filter-types/community-interviews" TargetMode="External"/><Relationship Id="rId9" Type="http://schemas.openxmlformats.org/officeDocument/2006/relationships/image" Target="../media/image36.png"/><Relationship Id="rId14" Type="http://schemas.openxmlformats.org/officeDocument/2006/relationships/image" Target="../media/image4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0C07349C-1B91-6612-D006-52239098395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6EAB87-7EAC-0EE6-E275-04AAC724F8F1}"/>
              </a:ext>
            </a:extLst>
          </p:cNvPr>
          <p:cNvSpPr>
            <a:spLocks noGrp="1"/>
          </p:cNvSpPr>
          <p:nvPr>
            <p:ph sz="quarter" idx="10"/>
          </p:nvPr>
        </p:nvSpPr>
        <p:spPr>
          <a:xfrm>
            <a:off x="559436" y="3048318"/>
            <a:ext cx="6361626" cy="1509712"/>
          </a:xfrm>
        </p:spPr>
        <p:txBody>
          <a:bodyPr/>
          <a:lstStyle/>
          <a:p>
            <a:r>
              <a:rPr lang="en-US">
                <a:solidFill>
                  <a:prstClr val="white"/>
                </a:solidFill>
                <a:latin typeface="Helvetica"/>
                <a:cs typeface="Helvetica"/>
              </a:rPr>
              <a:t>Transformation </a:t>
            </a:r>
            <a:br>
              <a:rPr lang="en-US">
                <a:solidFill>
                  <a:prstClr val="white"/>
                </a:solidFill>
                <a:latin typeface="Helvetica"/>
                <a:cs typeface="Helvetica"/>
              </a:rPr>
            </a:br>
            <a:r>
              <a:rPr lang="en-US">
                <a:solidFill>
                  <a:prstClr val="white"/>
                </a:solidFill>
                <a:latin typeface="Helvetica"/>
                <a:cs typeface="Helvetica"/>
              </a:rPr>
              <a:t>Execution and </a:t>
            </a:r>
            <a:br>
              <a:rPr lang="en-US">
                <a:solidFill>
                  <a:prstClr val="white"/>
                </a:solidFill>
                <a:latin typeface="Helvetica"/>
                <a:cs typeface="Helvetica"/>
              </a:rPr>
            </a:br>
            <a:r>
              <a:rPr lang="en-US">
                <a:solidFill>
                  <a:prstClr val="white"/>
                </a:solidFill>
                <a:latin typeface="Helvetica"/>
                <a:cs typeface="Helvetica"/>
              </a:rPr>
              <a:t>Change Capability</a:t>
            </a:r>
          </a:p>
        </p:txBody>
      </p:sp>
    </p:spTree>
    <p:extLst>
      <p:ext uri="{BB962C8B-B14F-4D97-AF65-F5344CB8AC3E}">
        <p14:creationId xmlns:p14="http://schemas.microsoft.com/office/powerpoint/2010/main" val="3489097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A975B-FF5C-3D7F-1FA7-B6720A20A049}"/>
              </a:ext>
            </a:extLst>
          </p:cNvPr>
          <p:cNvSpPr txBox="1"/>
          <p:nvPr/>
        </p:nvSpPr>
        <p:spPr>
          <a:xfrm>
            <a:off x="572113" y="2925745"/>
            <a:ext cx="2849005" cy="214719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25000"/>
              </a:lnSpc>
              <a:spcAft>
                <a:spcPts val="600"/>
              </a:spcAft>
              <a:buClr>
                <a:srgbClr val="E7534F"/>
              </a:buClr>
              <a:buSzTx/>
              <a:buFontTx/>
              <a:buNone/>
              <a:tabLst/>
              <a:defRPr/>
            </a:pPr>
            <a:r>
              <a:rPr kumimoji="0" lang="en-AU" sz="1200" b="1" i="0" u="none" strike="noStrike" kern="1200" cap="none" spc="0" normalizeH="0" baseline="0" noProof="0" dirty="0">
                <a:ln>
                  <a:noFill/>
                </a:ln>
                <a:solidFill>
                  <a:prstClr val="black"/>
                </a:solidFill>
                <a:effectLst/>
                <a:uLnTx/>
                <a:uFillTx/>
                <a:latin typeface="Helvetica"/>
                <a:ea typeface="+mn-ea"/>
                <a:cs typeface="Helvetica"/>
              </a:rPr>
              <a:t>ADAPT’s Digital and AI Edge Survey </a:t>
            </a:r>
            <a:br>
              <a:rPr kumimoji="0" lang="en-AU" sz="1200" b="1" i="0" u="none" strike="noStrike" kern="1200" cap="none" spc="0" normalizeH="0" baseline="0" noProof="0" dirty="0">
                <a:ln>
                  <a:noFill/>
                </a:ln>
                <a:solidFill>
                  <a:prstClr val="black"/>
                </a:solidFill>
                <a:effectLst/>
                <a:uLnTx/>
                <a:uFillTx/>
                <a:latin typeface="Helvetica"/>
                <a:ea typeface="+mn-ea"/>
                <a:cs typeface="Helvetica"/>
              </a:rPr>
            </a:br>
            <a:r>
              <a:rPr kumimoji="0" lang="en-AU" sz="1200" b="1" i="0" u="none" strike="noStrike" kern="1200" cap="none" spc="0" normalizeH="0" baseline="0" noProof="0" dirty="0">
                <a:ln>
                  <a:noFill/>
                </a:ln>
                <a:solidFill>
                  <a:prstClr val="black"/>
                </a:solidFill>
                <a:effectLst/>
                <a:uLnTx/>
                <a:uFillTx/>
                <a:latin typeface="Helvetica"/>
                <a:ea typeface="+mn-ea"/>
                <a:cs typeface="Helvetica"/>
              </a:rPr>
              <a:t>(Jun 2026) captures Australian </a:t>
            </a:r>
            <a:r>
              <a:rPr lang="en-AU" sz="1200" b="1" dirty="0">
                <a:solidFill>
                  <a:prstClr val="black"/>
                </a:solidFill>
                <a:latin typeface="Helvetica"/>
                <a:cs typeface="Helvetica"/>
              </a:rPr>
              <a:t>chief</a:t>
            </a:r>
            <a:r>
              <a:rPr kumimoji="0" lang="en-AU" sz="1200" b="1" i="0" u="none" strike="noStrike" kern="1200" cap="none" spc="0" normalizeH="0" baseline="0" noProof="0" dirty="0">
                <a:ln>
                  <a:noFill/>
                </a:ln>
                <a:solidFill>
                  <a:prstClr val="black"/>
                </a:solidFill>
                <a:effectLst/>
                <a:uLnTx/>
                <a:uFillTx/>
                <a:latin typeface="Helvetica"/>
                <a:ea typeface="+mn-ea"/>
                <a:cs typeface="Helvetica"/>
              </a:rPr>
              <a:t> digital officers’ (CDO) views on:</a:t>
            </a:r>
            <a:endParaRPr kumimoji="0" lang="en-AU" sz="12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endParaRPr>
          </a:p>
          <a:p>
            <a:pPr marL="171450" marR="0" lvl="0" indent="-171450" algn="l" defTabSz="914400" rtl="0" eaLnBrk="1" fontAlgn="auto" latinLnBrk="0" hangingPunct="1">
              <a:lnSpc>
                <a:spcPct val="125000"/>
              </a:lnSpc>
              <a:spcAft>
                <a:spcPts val="600"/>
              </a:spcAft>
              <a:buClr>
                <a:srgbClr val="E7534F"/>
              </a:buClr>
              <a:buSzTx/>
              <a:buFont typeface="Arial"/>
              <a:buChar char="•"/>
              <a:tabLst/>
              <a:defRPr/>
            </a:pPr>
            <a:r>
              <a:rPr lang="en-PH" sz="1200" dirty="0">
                <a:solidFill>
                  <a:prstClr val="black"/>
                </a:solidFill>
                <a:latin typeface="Helvetica"/>
                <a:cs typeface="Helvetica"/>
              </a:rPr>
              <a:t>executive leadership and change sponsorship</a:t>
            </a:r>
            <a:endParaRPr lang="en-PH" sz="1200" b="0" i="0" u="none" strike="noStrike" kern="1200" cap="none" spc="0" normalizeH="0" baseline="0" noProof="0" dirty="0">
              <a:ln>
                <a:noFill/>
              </a:ln>
              <a:solidFill>
                <a:prstClr val="black"/>
              </a:solidFill>
              <a:effectLst/>
              <a:uLnTx/>
              <a:uFillTx/>
              <a:latin typeface="Helvetica"/>
              <a:cs typeface="Helvetica"/>
            </a:endParaRPr>
          </a:p>
          <a:p>
            <a:pPr marL="171450" marR="0" lvl="0" indent="-171450" algn="l" defTabSz="914400" rtl="0" eaLnBrk="1" fontAlgn="auto" latinLnBrk="0" hangingPunct="1">
              <a:lnSpc>
                <a:spcPct val="125000"/>
              </a:lnSpc>
              <a:spcAft>
                <a:spcPts val="600"/>
              </a:spcAft>
              <a:buClr>
                <a:srgbClr val="E7534F"/>
              </a:buClr>
              <a:buSzTx/>
              <a:buFont typeface="Arial"/>
              <a:buChar char="•"/>
              <a:tabLst/>
              <a:defRPr/>
            </a:pPr>
            <a:r>
              <a:rPr lang="en-PH" sz="1200" dirty="0" err="1">
                <a:solidFill>
                  <a:prstClr val="black"/>
                </a:solidFill>
                <a:latin typeface="Helvetica"/>
                <a:cs typeface="Helvetica"/>
              </a:rPr>
              <a:t>organisational</a:t>
            </a:r>
            <a:r>
              <a:rPr kumimoji="0" lang="en-PH" sz="1200" b="0" i="0" u="none" strike="noStrike" kern="1200" cap="none" spc="0" normalizeH="0" baseline="0" noProof="0" dirty="0">
                <a:ln>
                  <a:noFill/>
                </a:ln>
                <a:solidFill>
                  <a:prstClr val="black"/>
                </a:solidFill>
                <a:effectLst/>
                <a:uLnTx/>
                <a:uFillTx/>
                <a:latin typeface="Helvetica"/>
                <a:ea typeface="+mn-ea"/>
                <a:cs typeface="Helvetica"/>
              </a:rPr>
              <a:t> change capability</a:t>
            </a:r>
            <a:endParaRPr lang="en-PH" sz="1200" b="0" i="0" u="none" strike="noStrike" kern="1200" cap="none" spc="0" normalizeH="0" baseline="0" noProof="0" dirty="0">
              <a:ln>
                <a:noFill/>
              </a:ln>
              <a:solidFill>
                <a:prstClr val="black"/>
              </a:solidFill>
              <a:effectLst/>
              <a:uLnTx/>
              <a:uFillTx/>
              <a:latin typeface="Helvetica"/>
              <a:cs typeface="Helvetica"/>
            </a:endParaRPr>
          </a:p>
          <a:p>
            <a:pPr marL="171450" marR="0" lvl="0" indent="-171450" algn="l" defTabSz="914400" rtl="0" eaLnBrk="1" fontAlgn="auto" latinLnBrk="0" hangingPunct="1">
              <a:lnSpc>
                <a:spcPct val="125000"/>
              </a:lnSpc>
              <a:spcAft>
                <a:spcPts val="600"/>
              </a:spcAft>
              <a:buClr>
                <a:srgbClr val="E7534F"/>
              </a:buClr>
              <a:buSzTx/>
              <a:buFont typeface="Arial"/>
              <a:buChar char="•"/>
              <a:tabLst/>
              <a:defRPr/>
            </a:pPr>
            <a:r>
              <a:rPr lang="en-US" sz="1200" dirty="0">
                <a:solidFill>
                  <a:prstClr val="black"/>
                </a:solidFill>
                <a:latin typeface="Helvetica"/>
                <a:cs typeface="Helvetica"/>
              </a:rPr>
              <a:t>technology</a:t>
            </a:r>
            <a:r>
              <a:rPr kumimoji="0" lang="en-US" sz="1200" b="0" i="0" u="none" strike="noStrike" kern="1200" cap="none" spc="0" normalizeH="0" baseline="0" noProof="0" dirty="0">
                <a:ln>
                  <a:noFill/>
                </a:ln>
                <a:solidFill>
                  <a:prstClr val="black"/>
                </a:solidFill>
                <a:effectLst/>
                <a:uLnTx/>
                <a:uFillTx/>
                <a:latin typeface="Helvetica"/>
                <a:ea typeface="+mn-ea"/>
                <a:cs typeface="Helvetica"/>
              </a:rPr>
              <a:t> implementation and barriers to transformation</a:t>
            </a:r>
            <a:r>
              <a:rPr lang="en-US" sz="1200" dirty="0">
                <a:solidFill>
                  <a:prstClr val="black"/>
                </a:solidFill>
                <a:latin typeface="Helvetica"/>
                <a:cs typeface="Helvetica"/>
              </a:rPr>
              <a:t>.</a:t>
            </a:r>
            <a:endParaRPr lang="en-US" sz="1200" b="0" i="0" u="none" strike="noStrike" kern="1200" cap="none" spc="0" normalizeH="0" baseline="0" noProof="0" dirty="0">
              <a:ln>
                <a:noFill/>
              </a:ln>
              <a:solidFill>
                <a:prstClr val="black"/>
              </a:solidFill>
              <a:effectLst/>
              <a:uLnTx/>
              <a:uFillTx/>
              <a:latin typeface="Helvetica"/>
              <a:cs typeface="Helvetica"/>
            </a:endParaRPr>
          </a:p>
        </p:txBody>
      </p:sp>
      <p:sp>
        <p:nvSpPr>
          <p:cNvPr id="3" name="Rectangle 2">
            <a:extLst>
              <a:ext uri="{FF2B5EF4-FFF2-40B4-BE49-F238E27FC236}">
                <a16:creationId xmlns:a16="http://schemas.microsoft.com/office/drawing/2014/main" id="{FCDB4BEB-E898-C416-1F0D-8AA44DED8E6F}"/>
              </a:ext>
            </a:extLst>
          </p:cNvPr>
          <p:cNvSpPr/>
          <p:nvPr/>
        </p:nvSpPr>
        <p:spPr>
          <a:xfrm>
            <a:off x="572113" y="2389838"/>
            <a:ext cx="2849004"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Key takeaways</a:t>
            </a:r>
          </a:p>
        </p:txBody>
      </p:sp>
      <p:sp>
        <p:nvSpPr>
          <p:cNvPr id="6" name="Rectangle 5">
            <a:extLst>
              <a:ext uri="{FF2B5EF4-FFF2-40B4-BE49-F238E27FC236}">
                <a16:creationId xmlns:a16="http://schemas.microsoft.com/office/drawing/2014/main" id="{24C42335-3FD8-4EDA-2E5C-1E6001BA24EF}"/>
              </a:ext>
            </a:extLst>
          </p:cNvPr>
          <p:cNvSpPr/>
          <p:nvPr/>
        </p:nvSpPr>
        <p:spPr>
          <a:xfrm>
            <a:off x="572113" y="1868157"/>
            <a:ext cx="2849001" cy="492443"/>
          </a:xfrm>
          <a:prstGeom prst="rect">
            <a:avLst/>
          </a:prstGeom>
        </p:spPr>
        <p:txBody>
          <a:bodyPr wrap="square" lIns="91440" tIns="45720" rIns="91440" bIns="45720" anchor="t">
            <a:spAutoFit/>
          </a:bodyPr>
          <a:lstStyle/>
          <a:p>
            <a:pPr>
              <a:defRPr/>
            </a:pPr>
            <a:r>
              <a:rPr kumimoji="0" lang="en-AU" sz="1300" b="1" i="0" u="none" strike="noStrike" kern="1200" cap="none" spc="0" normalizeH="0" baseline="0" noProof="0">
                <a:ln>
                  <a:noFill/>
                </a:ln>
                <a:solidFill>
                  <a:srgbClr val="E7534F"/>
                </a:solidFill>
                <a:effectLst/>
                <a:uLnTx/>
                <a:uFillTx/>
                <a:latin typeface="Helvetica"/>
                <a:ea typeface="Calibri" panose="020F0502020204030204"/>
                <a:cs typeface="Helvetica"/>
              </a:rPr>
              <a:t>Technology Trends: Executive leadership </a:t>
            </a:r>
            <a:r>
              <a:rPr lang="en-AU" sz="1300" b="1">
                <a:solidFill>
                  <a:srgbClr val="E7534F"/>
                </a:solidFill>
                <a:latin typeface="Helvetica"/>
                <a:ea typeface="Calibri" panose="020F0502020204030204"/>
                <a:cs typeface="Helvetica"/>
              </a:rPr>
              <a:t>and strategy</a:t>
            </a:r>
            <a:endParaRPr kumimoji="0" lang="en-AU" sz="13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cxnSp>
        <p:nvCxnSpPr>
          <p:cNvPr id="7" name="Straight Connector 6">
            <a:extLst>
              <a:ext uri="{FF2B5EF4-FFF2-40B4-BE49-F238E27FC236}">
                <a16:creationId xmlns:a16="http://schemas.microsoft.com/office/drawing/2014/main" id="{2ADEBE6F-5D02-53EE-8361-6BE34D1E7F6C}"/>
              </a:ext>
            </a:extLst>
          </p:cNvPr>
          <p:cNvCxnSpPr>
            <a:cxnSpLocks/>
          </p:cNvCxnSpPr>
          <p:nvPr/>
        </p:nvCxnSpPr>
        <p:spPr>
          <a:xfrm flipV="1">
            <a:off x="3641065"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8621083-34B6-99C8-D6D3-38A366B56DF7}"/>
              </a:ext>
            </a:extLst>
          </p:cNvPr>
          <p:cNvSpPr txBox="1"/>
          <p:nvPr/>
        </p:nvSpPr>
        <p:spPr>
          <a:xfrm>
            <a:off x="3831725" y="234227"/>
            <a:ext cx="7920000" cy="6567632"/>
          </a:xfrm>
          <a:prstGeom prst="rect">
            <a:avLst/>
          </a:prstGeom>
          <a:noFill/>
        </p:spPr>
        <p:txBody>
          <a:bodyPr wrap="square" lIns="91440" tIns="45720" rIns="91440" bIns="45720" anchor="t">
            <a:spAutoFit/>
          </a:bodyPr>
          <a:lstStyle/>
          <a:p>
            <a:pPr>
              <a:lnSpc>
                <a:spcPct val="150000"/>
              </a:lnSpc>
              <a:spcAft>
                <a:spcPts val="1200"/>
              </a:spcAft>
              <a:buClr>
                <a:srgbClr val="E7534F"/>
              </a:buClr>
              <a:defRPr/>
            </a:pPr>
            <a:r>
              <a:rPr kumimoji="0" lang="en-US" sz="1200" b="0" i="0" u="none" strike="noStrike" kern="1200" cap="none" spc="0" normalizeH="0" baseline="0" noProof="0" dirty="0">
                <a:ln>
                  <a:noFill/>
                </a:ln>
                <a:solidFill>
                  <a:srgbClr val="000000"/>
                </a:solidFill>
                <a:effectLst/>
                <a:uLnTx/>
                <a:uFillTx/>
                <a:latin typeface="Helvetica"/>
                <a:ea typeface="+mn-ea"/>
                <a:cs typeface="Helvetica"/>
              </a:rPr>
              <a:t>This report presents insights into the transformation execution and change capability of Australian </a:t>
            </a:r>
            <a:r>
              <a:rPr kumimoji="0" lang="en-US" sz="1200" b="0" i="0" u="none" strike="noStrike" kern="1200" cap="none" spc="0" normalizeH="0" baseline="0" noProof="0" dirty="0" err="1">
                <a:ln>
                  <a:noFill/>
                </a:ln>
                <a:solidFill>
                  <a:srgbClr val="000000"/>
                </a:solidFill>
                <a:effectLst/>
                <a:uLnTx/>
                <a:uFillTx/>
                <a:latin typeface="Helvetica"/>
                <a:ea typeface="+mn-ea"/>
                <a:cs typeface="Helvetica"/>
              </a:rPr>
              <a:t>organisations</a:t>
            </a:r>
            <a:r>
              <a:rPr kumimoji="0" lang="en-US" sz="1200" b="0" i="0" u="none" strike="noStrike" kern="1200" cap="none" spc="0" normalizeH="0" baseline="0" noProof="0" dirty="0">
                <a:ln>
                  <a:noFill/>
                </a:ln>
                <a:solidFill>
                  <a:srgbClr val="000000"/>
                </a:solidFill>
                <a:effectLst/>
                <a:uLnTx/>
                <a:uFillTx/>
                <a:latin typeface="Helvetica"/>
                <a:ea typeface="+mn-ea"/>
                <a:cs typeface="Helvetica"/>
              </a:rPr>
              <a:t>. </a:t>
            </a:r>
            <a:r>
              <a:rPr lang="en-US" sz="1200" dirty="0">
                <a:solidFill>
                  <a:srgbClr val="000000"/>
                </a:solidFill>
                <a:latin typeface="Helvetica"/>
                <a:cs typeface="Helvetica"/>
              </a:rPr>
              <a:t>It </a:t>
            </a:r>
            <a:r>
              <a:rPr lang="en-US" sz="1200" dirty="0" err="1">
                <a:solidFill>
                  <a:srgbClr val="000000"/>
                </a:solidFill>
                <a:latin typeface="Helvetica"/>
                <a:cs typeface="Helvetica"/>
              </a:rPr>
              <a:t>summarises</a:t>
            </a:r>
            <a:r>
              <a:rPr kumimoji="0" lang="en-US" sz="1200" b="0" i="0" u="none" strike="noStrike" kern="1200" cap="none" spc="0" normalizeH="0" baseline="0" noProof="0" dirty="0">
                <a:ln>
                  <a:noFill/>
                </a:ln>
                <a:solidFill>
                  <a:srgbClr val="000000"/>
                </a:solidFill>
                <a:effectLst/>
                <a:uLnTx/>
                <a:uFillTx/>
                <a:latin typeface="Helvetica"/>
                <a:ea typeface="+mn-ea"/>
                <a:cs typeface="Helvetica"/>
              </a:rPr>
              <a:t> Australian CDOs' perspectives on executive leadership and change sponsorship, </a:t>
            </a:r>
            <a:r>
              <a:rPr kumimoji="0" lang="en-US" sz="1200" b="0" i="0" u="none" strike="noStrike" kern="1200" cap="none" spc="0" normalizeH="0" baseline="0" noProof="0" dirty="0" err="1">
                <a:ln>
                  <a:noFill/>
                </a:ln>
                <a:solidFill>
                  <a:srgbClr val="000000"/>
                </a:solidFill>
                <a:effectLst/>
                <a:uLnTx/>
                <a:uFillTx/>
                <a:latin typeface="Helvetica"/>
                <a:ea typeface="+mn-ea"/>
                <a:cs typeface="Helvetica"/>
              </a:rPr>
              <a:t>organisational</a:t>
            </a:r>
            <a:r>
              <a:rPr kumimoji="0" lang="en-US" sz="1200" b="0" i="0" u="none" strike="noStrike" kern="1200" cap="none" spc="0" normalizeH="0" baseline="0" noProof="0" dirty="0">
                <a:ln>
                  <a:noFill/>
                </a:ln>
                <a:solidFill>
                  <a:srgbClr val="000000"/>
                </a:solidFill>
                <a:effectLst/>
                <a:uLnTx/>
                <a:uFillTx/>
                <a:latin typeface="Helvetica"/>
                <a:ea typeface="+mn-ea"/>
                <a:cs typeface="Helvetica"/>
              </a:rPr>
              <a:t> change capability and transformation barriers</a:t>
            </a:r>
            <a:r>
              <a:rPr kumimoji="0" lang="en-AU" sz="1200" b="0" i="0" u="none" strike="noStrike" kern="1200" cap="none" spc="0" normalizeH="0" baseline="0" noProof="0" dirty="0">
                <a:ln>
                  <a:noFill/>
                </a:ln>
                <a:solidFill>
                  <a:srgbClr val="000000"/>
                </a:solidFill>
                <a:effectLst/>
                <a:uLnTx/>
                <a:uFillTx/>
                <a:latin typeface="Helvetica"/>
                <a:ea typeface="+mn-ea"/>
                <a:cs typeface="Helvetica"/>
              </a:rPr>
              <a:t>.</a:t>
            </a:r>
          </a:p>
          <a:p>
            <a:pPr marL="228600" marR="0" lvl="0" indent="-228600" algn="l" defTabSz="914400" rtl="0" eaLnBrk="1" fontAlgn="auto" latinLnBrk="0" hangingPunct="1">
              <a:lnSpc>
                <a:spcPct val="150000"/>
              </a:lnSpc>
              <a:spcAft>
                <a:spcPts val="600"/>
              </a:spcAft>
              <a:buClr>
                <a:srgbClr val="E7534F"/>
              </a:buClr>
              <a:buSzTx/>
              <a:buFont typeface="+mj-lt"/>
              <a:buAutoNum type="arabicPeriod"/>
              <a:tabLst/>
              <a:defRPr/>
            </a:pPr>
            <a:r>
              <a:rPr kumimoji="0" lang="en-US" sz="1200" b="1" i="0" u="none" strike="noStrike" kern="1200" cap="none" spc="0" normalizeH="0" baseline="0" noProof="0" dirty="0">
                <a:ln>
                  <a:noFill/>
                </a:ln>
                <a:solidFill>
                  <a:prstClr val="black"/>
                </a:solidFill>
                <a:effectLst/>
                <a:uLnTx/>
                <a:uFillTx/>
                <a:latin typeface="Helvetica"/>
                <a:ea typeface="+mn-ea"/>
                <a:cs typeface="Helvetica"/>
              </a:rPr>
              <a:t>Executive leadership and change sponsorship</a:t>
            </a:r>
            <a:endParaRPr kumimoji="0" lang="en-AU" sz="1200" b="1" i="0" u="none" strike="noStrike" kern="1200" cap="none" spc="0" normalizeH="0" baseline="0" noProof="0" dirty="0">
              <a:ln>
                <a:noFill/>
              </a:ln>
              <a:solidFill>
                <a:prstClr val="black"/>
              </a:solidFill>
              <a:effectLst/>
              <a:uLnTx/>
              <a:uFillTx/>
              <a:latin typeface="Helvetica"/>
              <a:ea typeface="+mn-ea"/>
              <a:cs typeface="Helvetica"/>
            </a:endParaRPr>
          </a:p>
          <a:p>
            <a:pPr marL="355600" marR="0" lvl="0" indent="-172720" algn="l" defTabSz="914400" rtl="0" eaLnBrk="1" fontAlgn="auto" latinLnBrk="0" hangingPunct="1">
              <a:lnSpc>
                <a:spcPct val="150000"/>
              </a:lnSpc>
              <a:spcAft>
                <a:spcPts val="0"/>
              </a:spcAft>
              <a:buClr>
                <a:srgbClr val="E7534F"/>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Helvetica"/>
                <a:ea typeface="+mn-ea"/>
                <a:cs typeface="Helvetica"/>
              </a:rPr>
              <a:t>CDOs indicate they receive increased support from their executives, where 38% actively support, 22% visibly drive and 17% consistently lead enterprise-wide changes. </a:t>
            </a:r>
            <a:endParaRPr lang="en-US" sz="1200" b="0" i="0" u="none" strike="noStrike" kern="1200" cap="none" spc="0" normalizeH="0" baseline="0" noProof="0" dirty="0">
              <a:ln>
                <a:noFill/>
              </a:ln>
              <a:solidFill>
                <a:prstClr val="black"/>
              </a:solidFill>
              <a:effectLst/>
              <a:uLnTx/>
              <a:uFillTx/>
              <a:latin typeface="Helvetica"/>
              <a:cs typeface="Helvetica"/>
            </a:endParaRPr>
          </a:p>
          <a:p>
            <a:pPr marL="355600" indent="-172720">
              <a:lnSpc>
                <a:spcPct val="150000"/>
              </a:lnSpc>
              <a:spcAft>
                <a:spcPts val="1200"/>
              </a:spcAft>
              <a:buClr>
                <a:srgbClr val="E7534F"/>
              </a:buClr>
              <a:buFont typeface="Arial" panose="020B0604020202020204" pitchFamily="34" charset="0"/>
              <a:buChar char="•"/>
              <a:defRPr/>
            </a:pPr>
            <a:r>
              <a:rPr kumimoji="0" lang="en-US" sz="1200" b="0" i="0" u="none" strike="noStrike" kern="1200" cap="none" spc="0" normalizeH="0" baseline="0" noProof="0" dirty="0">
                <a:ln>
                  <a:noFill/>
                </a:ln>
                <a:solidFill>
                  <a:prstClr val="black"/>
                </a:solidFill>
                <a:effectLst/>
                <a:uLnTx/>
                <a:uFillTx/>
                <a:latin typeface="Helvetica"/>
                <a:ea typeface="+mn-ea"/>
                <a:cs typeface="Helvetica"/>
              </a:rPr>
              <a:t>ADAPT logistic regression analyses reveal that governance, technology, internal capability and people </a:t>
            </a:r>
            <a:br>
              <a:rPr kumimoji="0" lang="en-US" sz="1200" b="0" i="0" u="none" strike="noStrike" kern="1200" cap="none" spc="0" normalizeH="0" baseline="0" noProof="0" dirty="0">
                <a:ln>
                  <a:noFill/>
                </a:ln>
                <a:solidFill>
                  <a:prstClr val="black"/>
                </a:solidFill>
                <a:effectLst/>
                <a:uLnTx/>
                <a:uFillTx/>
                <a:latin typeface="Helvetica"/>
                <a:ea typeface="+mn-ea"/>
                <a:cs typeface="Helvetica"/>
              </a:rPr>
            </a:br>
            <a:r>
              <a:rPr kumimoji="0" lang="en-US" sz="1200" b="0" i="0" u="none" strike="noStrike" kern="1200" cap="none" spc="0" normalizeH="0" baseline="0" noProof="0" dirty="0">
                <a:ln>
                  <a:noFill/>
                </a:ln>
                <a:solidFill>
                  <a:prstClr val="black"/>
                </a:solidFill>
                <a:effectLst/>
                <a:uLnTx/>
                <a:uFillTx/>
                <a:latin typeface="Helvetica"/>
                <a:ea typeface="+mn-ea"/>
                <a:cs typeface="Helvetica"/>
              </a:rPr>
              <a:t>are significant predictors of how consistent executive sponsorship is</a:t>
            </a:r>
            <a:r>
              <a:rPr lang="en-US" sz="1200" dirty="0">
                <a:solidFill>
                  <a:prstClr val="black"/>
                </a:solidFill>
                <a:latin typeface="Helvetica"/>
                <a:cs typeface="Helvetica"/>
              </a:rPr>
              <a:t> across </a:t>
            </a:r>
            <a:r>
              <a:rPr lang="en-US" sz="1200" dirty="0" err="1">
                <a:solidFill>
                  <a:prstClr val="black"/>
                </a:solidFill>
                <a:latin typeface="Helvetica"/>
                <a:cs typeface="Helvetica"/>
              </a:rPr>
              <a:t>organisations</a:t>
            </a:r>
            <a:r>
              <a:rPr lang="en-US" sz="1200" dirty="0">
                <a:solidFill>
                  <a:prstClr val="black"/>
                </a:solidFill>
                <a:latin typeface="Helvetica"/>
                <a:cs typeface="Helvetica"/>
              </a:rPr>
              <a:t>.</a:t>
            </a:r>
            <a:endParaRPr kumimoji="0" lang="en-AU" sz="1200" b="0" i="0" u="none" strike="noStrike" kern="1200" cap="none" spc="0" normalizeH="0" baseline="0" noProof="0" dirty="0">
              <a:ln>
                <a:noFill/>
              </a:ln>
              <a:solidFill>
                <a:prstClr val="black"/>
              </a:solidFill>
              <a:effectLst/>
              <a:uLnTx/>
              <a:uFillTx/>
              <a:latin typeface="Helvetica"/>
              <a:ea typeface="+mn-ea"/>
              <a:cs typeface="Helvetica"/>
            </a:endParaRPr>
          </a:p>
          <a:p>
            <a:pPr marL="228600" marR="0" lvl="0" indent="-228600" algn="l" defTabSz="914400" rtl="0" eaLnBrk="1" fontAlgn="auto" latinLnBrk="0" hangingPunct="1">
              <a:lnSpc>
                <a:spcPct val="150000"/>
              </a:lnSpc>
              <a:spcAft>
                <a:spcPts val="600"/>
              </a:spcAft>
              <a:buClr>
                <a:srgbClr val="E7534F"/>
              </a:buClr>
              <a:buSzTx/>
              <a:buFont typeface="+mj-lt"/>
              <a:buAutoNum type="arabicPeriod" startAt="2"/>
              <a:tabLst/>
              <a:defRPr/>
            </a:pPr>
            <a:r>
              <a:rPr kumimoji="0" lang="en-US" sz="1200" b="1" i="0" u="none" strike="noStrike" kern="1200" cap="none" spc="0" normalizeH="0" baseline="0" noProof="0" dirty="0" err="1">
                <a:ln>
                  <a:noFill/>
                </a:ln>
                <a:solidFill>
                  <a:prstClr val="black"/>
                </a:solidFill>
                <a:effectLst/>
                <a:uLnTx/>
                <a:uFillTx/>
                <a:latin typeface="Helvetica"/>
                <a:ea typeface="+mn-ea"/>
                <a:cs typeface="Helvetica"/>
              </a:rPr>
              <a:t>Organisational</a:t>
            </a:r>
            <a:r>
              <a:rPr kumimoji="0" lang="en-US" sz="1200" b="1" i="0" u="none" strike="noStrike" kern="1200" cap="none" spc="0" normalizeH="0" baseline="0" noProof="0" dirty="0">
                <a:ln>
                  <a:noFill/>
                </a:ln>
                <a:solidFill>
                  <a:prstClr val="black"/>
                </a:solidFill>
                <a:effectLst/>
                <a:uLnTx/>
                <a:uFillTx/>
                <a:latin typeface="Helvetica"/>
                <a:ea typeface="+mn-ea"/>
                <a:cs typeface="Helvetica"/>
              </a:rPr>
              <a:t> change capability</a:t>
            </a:r>
            <a:endParaRPr kumimoji="0" lang="en-AU" sz="1200" b="1" i="0" u="none" strike="noStrike" kern="1200" cap="none" spc="0" normalizeH="0" baseline="0" noProof="0" dirty="0">
              <a:ln>
                <a:noFill/>
              </a:ln>
              <a:solidFill>
                <a:prstClr val="black"/>
              </a:solidFill>
              <a:effectLst/>
              <a:uLnTx/>
              <a:uFillTx/>
              <a:latin typeface="Helvetica"/>
              <a:ea typeface="+mn-ea"/>
              <a:cs typeface="Helvetica"/>
            </a:endParaRPr>
          </a:p>
          <a:p>
            <a:pPr marL="355600" marR="0" lvl="0" indent="-172720" algn="l" defTabSz="914400" rtl="0" eaLnBrk="1" fontAlgn="auto" latinLnBrk="0" hangingPunct="1">
              <a:lnSpc>
                <a:spcPct val="150000"/>
              </a:lnSpc>
              <a:spcAft>
                <a:spcPts val="0"/>
              </a:spcAft>
              <a:buClr>
                <a:srgbClr val="E7534F"/>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Helvetica"/>
                <a:ea typeface="+mn-ea"/>
                <a:cs typeface="Helvetica"/>
              </a:rPr>
              <a:t>CDOs </a:t>
            </a:r>
            <a:r>
              <a:rPr lang="en-US" sz="1200" dirty="0" err="1">
                <a:solidFill>
                  <a:prstClr val="black"/>
                </a:solidFill>
                <a:latin typeface="Helvetica"/>
                <a:cs typeface="Helvetica"/>
              </a:rPr>
              <a:t>emphasise</a:t>
            </a:r>
            <a:r>
              <a:rPr kumimoji="0" lang="en-US" sz="1200" b="0" i="0" u="none" strike="noStrike" kern="1200" cap="none" spc="0" normalizeH="0" baseline="0" noProof="0" dirty="0">
                <a:ln>
                  <a:noFill/>
                </a:ln>
                <a:solidFill>
                  <a:prstClr val="black"/>
                </a:solidFill>
                <a:effectLst/>
                <a:uLnTx/>
                <a:uFillTx/>
                <a:latin typeface="Helvetica"/>
                <a:ea typeface="+mn-ea"/>
                <a:cs typeface="Helvetica"/>
              </a:rPr>
              <a:t> that </a:t>
            </a:r>
            <a:r>
              <a:rPr kumimoji="0" lang="en-US" sz="1200" b="0" i="0" u="none" strike="noStrike" kern="1200" cap="none" spc="0" normalizeH="0" baseline="0" noProof="0" dirty="0" err="1">
                <a:ln>
                  <a:noFill/>
                </a:ln>
                <a:solidFill>
                  <a:prstClr val="black"/>
                </a:solidFill>
                <a:effectLst/>
                <a:uLnTx/>
                <a:uFillTx/>
                <a:latin typeface="Helvetica"/>
                <a:ea typeface="+mn-ea"/>
                <a:cs typeface="Helvetica"/>
              </a:rPr>
              <a:t>organisational</a:t>
            </a:r>
            <a:r>
              <a:rPr kumimoji="0" lang="en-US" sz="1200" b="0" i="0" u="none" strike="noStrike" kern="1200" cap="none" spc="0" normalizeH="0" baseline="0" noProof="0" dirty="0">
                <a:ln>
                  <a:noFill/>
                </a:ln>
                <a:solidFill>
                  <a:prstClr val="black"/>
                </a:solidFill>
                <a:effectLst/>
                <a:uLnTx/>
                <a:uFillTx/>
                <a:latin typeface="Helvetica"/>
                <a:ea typeface="+mn-ea"/>
                <a:cs typeface="Helvetica"/>
              </a:rPr>
              <a:t> changes remain achievable, but with significant friction</a:t>
            </a:r>
            <a:r>
              <a:rPr kumimoji="0" lang="en-AU" sz="1200" b="0" i="0" u="none" strike="noStrike" kern="1200" cap="none" spc="0" normalizeH="0" baseline="0" noProof="0" dirty="0">
                <a:ln>
                  <a:noFill/>
                </a:ln>
                <a:solidFill>
                  <a:prstClr val="black"/>
                </a:solidFill>
                <a:effectLst/>
                <a:uLnTx/>
                <a:uFillTx/>
                <a:latin typeface="Helvetica"/>
                <a:ea typeface="+mn-ea"/>
                <a:cs typeface="Helvetica"/>
              </a:rPr>
              <a:t>. </a:t>
            </a:r>
            <a:r>
              <a:rPr kumimoji="0" lang="en-US" sz="1200" b="0" i="0" u="none" strike="noStrike" kern="1200" cap="none" spc="0" normalizeH="0" baseline="0" noProof="0" dirty="0">
                <a:ln>
                  <a:noFill/>
                </a:ln>
                <a:solidFill>
                  <a:prstClr val="black"/>
                </a:solidFill>
                <a:effectLst/>
                <a:uLnTx/>
                <a:uFillTx/>
                <a:latin typeface="Helvetica"/>
                <a:ea typeface="+mn-ea"/>
                <a:cs typeface="Helvetica"/>
              </a:rPr>
              <a:t>ADAPT correlation analysis identifies four actions that relate to </a:t>
            </a:r>
            <a:r>
              <a:rPr kumimoji="0" lang="en-US" sz="1200" b="0" i="0" u="none" strike="noStrike" kern="1200" cap="none" spc="0" normalizeH="0" baseline="0" noProof="0" dirty="0" err="1">
                <a:ln>
                  <a:noFill/>
                </a:ln>
                <a:solidFill>
                  <a:prstClr val="black"/>
                </a:solidFill>
                <a:effectLst/>
                <a:uLnTx/>
                <a:uFillTx/>
                <a:latin typeface="Helvetica"/>
                <a:ea typeface="+mn-ea"/>
                <a:cs typeface="Helvetica"/>
              </a:rPr>
              <a:t>operationalising</a:t>
            </a:r>
            <a:r>
              <a:rPr kumimoji="0" lang="en-US" sz="1200" b="0" i="0" u="none" strike="noStrike" kern="1200" cap="none" spc="0" normalizeH="0" baseline="0" noProof="0" dirty="0">
                <a:ln>
                  <a:noFill/>
                </a:ln>
                <a:solidFill>
                  <a:prstClr val="black"/>
                </a:solidFill>
                <a:effectLst/>
                <a:uLnTx/>
                <a:uFillTx/>
                <a:latin typeface="Helvetica"/>
                <a:ea typeface="+mn-ea"/>
                <a:cs typeface="Helvetica"/>
              </a:rPr>
              <a:t> major change initiatives. These </a:t>
            </a:r>
            <a:r>
              <a:rPr lang="en-US" sz="1200" dirty="0">
                <a:solidFill>
                  <a:prstClr val="black"/>
                </a:solidFill>
                <a:latin typeface="Helvetica"/>
                <a:cs typeface="Helvetica"/>
              </a:rPr>
              <a:t>are:</a:t>
            </a:r>
            <a:r>
              <a:rPr kumimoji="0" lang="en-US" sz="1200" b="0" i="0" u="none" strike="noStrike" kern="1200" cap="none" spc="0" normalizeH="0" baseline="0" noProof="0" dirty="0">
                <a:ln>
                  <a:noFill/>
                </a:ln>
                <a:solidFill>
                  <a:prstClr val="black"/>
                </a:solidFill>
                <a:effectLst/>
                <a:uLnTx/>
                <a:uFillTx/>
                <a:latin typeface="Helvetica"/>
                <a:ea typeface="+mn-ea"/>
                <a:cs typeface="Helvetica"/>
              </a:rPr>
              <a:t> executive support, internal capability on transformation, knowledge sharing and access to expertise.</a:t>
            </a:r>
            <a:endParaRPr kumimoji="0" lang="en-AU" sz="1200" b="0" i="0" u="none" strike="noStrike" kern="1200" cap="none" spc="0" normalizeH="0" baseline="0" noProof="0" dirty="0">
              <a:ln>
                <a:noFill/>
              </a:ln>
              <a:solidFill>
                <a:prstClr val="black"/>
              </a:solidFill>
              <a:effectLst/>
              <a:uLnTx/>
              <a:uFillTx/>
              <a:latin typeface="Helvetica"/>
              <a:ea typeface="+mn-ea"/>
              <a:cs typeface="Helvetica"/>
            </a:endParaRPr>
          </a:p>
          <a:p>
            <a:pPr marL="355600" marR="0" lvl="0" indent="-172720" algn="l" defTabSz="914400" rtl="0" eaLnBrk="1" fontAlgn="auto" latinLnBrk="0" hangingPunct="1">
              <a:lnSpc>
                <a:spcPct val="150000"/>
              </a:lnSpc>
              <a:spcAft>
                <a:spcPts val="1200"/>
              </a:spcAft>
              <a:buClr>
                <a:srgbClr val="E7534F"/>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Helvetica"/>
                <a:ea typeface="+mn-ea"/>
                <a:cs typeface="Helvetica"/>
              </a:rPr>
              <a:t>Across </a:t>
            </a:r>
            <a:r>
              <a:rPr kumimoji="0" lang="en-US" sz="1200" b="0" i="0" u="none" strike="noStrike" kern="1200" cap="none" spc="0" normalizeH="0" baseline="0" noProof="0" dirty="0" err="1">
                <a:ln>
                  <a:noFill/>
                </a:ln>
                <a:solidFill>
                  <a:prstClr val="black"/>
                </a:solidFill>
                <a:effectLst/>
                <a:uLnTx/>
                <a:uFillTx/>
                <a:latin typeface="Helvetica"/>
                <a:ea typeface="+mn-ea"/>
                <a:cs typeface="Helvetica"/>
              </a:rPr>
              <a:t>organisational</a:t>
            </a:r>
            <a:r>
              <a:rPr kumimoji="0" lang="en-US" sz="1200" b="0" i="0" u="none" strike="noStrike" kern="1200" cap="none" spc="0" normalizeH="0" baseline="0" noProof="0" dirty="0">
                <a:ln>
                  <a:noFill/>
                </a:ln>
                <a:solidFill>
                  <a:prstClr val="black"/>
                </a:solidFill>
                <a:effectLst/>
                <a:uLnTx/>
                <a:uFillTx/>
                <a:latin typeface="Helvetica"/>
                <a:ea typeface="+mn-ea"/>
                <a:cs typeface="Helvetica"/>
              </a:rPr>
              <a:t> size, large enterprises indicate more internal capability embedded across functions. In contrast, small/medium </a:t>
            </a:r>
            <a:r>
              <a:rPr kumimoji="0" lang="en-US" sz="1200" b="0" i="0" u="none" strike="noStrike" kern="1200" cap="none" spc="0" normalizeH="0" baseline="0" noProof="0" dirty="0" err="1">
                <a:ln>
                  <a:noFill/>
                </a:ln>
                <a:solidFill>
                  <a:prstClr val="black"/>
                </a:solidFill>
                <a:effectLst/>
                <a:uLnTx/>
                <a:uFillTx/>
                <a:latin typeface="Helvetica"/>
                <a:ea typeface="+mn-ea"/>
                <a:cs typeface="Helvetica"/>
              </a:rPr>
              <a:t>organisations</a:t>
            </a:r>
            <a:r>
              <a:rPr kumimoji="0" lang="en-US" sz="1200" b="0" i="0" u="none" strike="noStrike" kern="1200" cap="none" spc="0" normalizeH="0" baseline="0" noProof="0" dirty="0">
                <a:ln>
                  <a:noFill/>
                </a:ln>
                <a:solidFill>
                  <a:prstClr val="black"/>
                </a:solidFill>
                <a:effectLst/>
                <a:uLnTx/>
                <a:uFillTx/>
                <a:latin typeface="Helvetica"/>
                <a:ea typeface="+mn-ea"/>
                <a:cs typeface="Helvetica"/>
              </a:rPr>
              <a:t> </a:t>
            </a:r>
            <a:r>
              <a:rPr lang="en-US" sz="1200" dirty="0">
                <a:solidFill>
                  <a:prstClr val="black"/>
                </a:solidFill>
                <a:latin typeface="Helvetica"/>
                <a:cs typeface="Helvetica"/>
              </a:rPr>
              <a:t>depend</a:t>
            </a:r>
            <a:r>
              <a:rPr kumimoji="0" lang="en-US" sz="1200" b="0" i="0" u="none" strike="noStrike" kern="1200" cap="none" spc="0" normalizeH="0" baseline="0" noProof="0" dirty="0">
                <a:ln>
                  <a:noFill/>
                </a:ln>
                <a:solidFill>
                  <a:prstClr val="black"/>
                </a:solidFill>
                <a:effectLst/>
                <a:uLnTx/>
                <a:uFillTx/>
                <a:latin typeface="Helvetica"/>
                <a:ea typeface="+mn-ea"/>
                <a:cs typeface="Helvetica"/>
              </a:rPr>
              <a:t> mostly on external expertise to execute the changes</a:t>
            </a:r>
            <a:r>
              <a:rPr kumimoji="0" lang="en-AU" sz="1200" b="0" i="0" u="none" strike="noStrike" kern="1200" cap="none" spc="0" normalizeH="0" baseline="0" noProof="0" dirty="0">
                <a:ln>
                  <a:noFill/>
                </a:ln>
                <a:solidFill>
                  <a:prstClr val="black"/>
                </a:solidFill>
                <a:effectLst/>
                <a:uLnTx/>
                <a:uFillTx/>
                <a:latin typeface="Helvetica"/>
                <a:ea typeface="+mn-ea"/>
                <a:cs typeface="Helvetica"/>
              </a:rPr>
              <a:t>. </a:t>
            </a:r>
            <a:endParaRPr lang="en-AU" sz="1200" b="0" i="0" u="none" strike="noStrike" kern="1200" cap="none" spc="0" normalizeH="0" baseline="0" noProof="0" dirty="0">
              <a:ln>
                <a:noFill/>
              </a:ln>
              <a:solidFill>
                <a:prstClr val="black"/>
              </a:solidFill>
              <a:effectLst/>
              <a:uLnTx/>
              <a:uFillTx/>
              <a:latin typeface="Helvetica"/>
              <a:cs typeface="Helvetica"/>
            </a:endParaRPr>
          </a:p>
          <a:p>
            <a:pPr marL="228600" marR="0" lvl="0" indent="-228600" algn="l" defTabSz="914400" rtl="0" eaLnBrk="1" fontAlgn="auto" latinLnBrk="0" hangingPunct="1">
              <a:lnSpc>
                <a:spcPct val="150000"/>
              </a:lnSpc>
              <a:spcAft>
                <a:spcPts val="600"/>
              </a:spcAft>
              <a:buClr>
                <a:srgbClr val="E7534F"/>
              </a:buClr>
              <a:buSzTx/>
              <a:buFont typeface="+mj-lt"/>
              <a:buAutoNum type="arabicPeriod" startAt="3"/>
              <a:tabLst/>
              <a:defRPr/>
            </a:pPr>
            <a:r>
              <a:rPr kumimoji="0" lang="en-US" sz="1200" b="1" i="0" u="none" strike="noStrike" kern="1200" cap="none" spc="0" normalizeH="0" baseline="0" noProof="0" dirty="0">
                <a:ln>
                  <a:noFill/>
                </a:ln>
                <a:solidFill>
                  <a:prstClr val="black"/>
                </a:solidFill>
                <a:effectLst/>
                <a:uLnTx/>
                <a:uFillTx/>
                <a:latin typeface="Helvetica"/>
                <a:ea typeface="+mn-ea"/>
                <a:cs typeface="Helvetica"/>
              </a:rPr>
              <a:t>Technology implementation and barriers to transformation</a:t>
            </a:r>
            <a:endParaRPr kumimoji="0" lang="en-AU" sz="1200" b="1" i="0" u="none" strike="noStrike" kern="1200" cap="none" spc="0" normalizeH="0" baseline="0" noProof="0" dirty="0">
              <a:ln>
                <a:noFill/>
              </a:ln>
              <a:solidFill>
                <a:prstClr val="black"/>
              </a:solidFill>
              <a:effectLst/>
              <a:uLnTx/>
              <a:uFillTx/>
              <a:latin typeface="Helvetica"/>
              <a:ea typeface="+mn-ea"/>
              <a:cs typeface="Helvetica"/>
            </a:endParaRPr>
          </a:p>
          <a:p>
            <a:pPr marL="355600" marR="0" lvl="0" indent="-172720" algn="l" defTabSz="914400" rtl="0" eaLnBrk="1" fontAlgn="auto" latinLnBrk="0" hangingPunct="1">
              <a:lnSpc>
                <a:spcPct val="150000"/>
              </a:lnSpc>
              <a:buClr>
                <a:srgbClr val="E7534F"/>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Helvetica"/>
                <a:ea typeface="+mn-ea"/>
                <a:cs typeface="Helvetica"/>
              </a:rPr>
              <a:t>CDOs show high alignment with government leaders in their approach to implementing new technologies, both preferring to </a:t>
            </a:r>
            <a:r>
              <a:rPr lang="en-US" sz="1200" dirty="0">
                <a:solidFill>
                  <a:prstClr val="black"/>
                </a:solidFill>
                <a:latin typeface="Helvetica"/>
                <a:cs typeface="Helvetica"/>
              </a:rPr>
              <a:t>redesign</a:t>
            </a:r>
            <a:r>
              <a:rPr kumimoji="0" lang="en-US" sz="1200" b="0" i="0" u="none" strike="noStrike" kern="1200" cap="none" spc="0" normalizeH="0" baseline="0" noProof="0" dirty="0">
                <a:ln>
                  <a:noFill/>
                </a:ln>
                <a:solidFill>
                  <a:prstClr val="black"/>
                </a:solidFill>
                <a:effectLst/>
                <a:uLnTx/>
                <a:uFillTx/>
                <a:latin typeface="Helvetica"/>
                <a:ea typeface="+mn-ea"/>
                <a:cs typeface="Helvetica"/>
              </a:rPr>
              <a:t> selected workflows where required rather than re-engineering major processes and co-designing technology.</a:t>
            </a:r>
            <a:endParaRPr lang="en-US" sz="1200" b="0" i="0" u="none" strike="noStrike" kern="1200" cap="none" spc="0" normalizeH="0" baseline="0" noProof="0" dirty="0">
              <a:ln>
                <a:noFill/>
              </a:ln>
              <a:solidFill>
                <a:prstClr val="black"/>
              </a:solidFill>
              <a:effectLst/>
              <a:uLnTx/>
              <a:uFillTx/>
              <a:latin typeface="Helvetica"/>
              <a:cs typeface="Helvetica"/>
            </a:endParaRPr>
          </a:p>
          <a:p>
            <a:pPr marL="355600" marR="0" lvl="0" indent="-172720" algn="l" defTabSz="914400" rtl="0" eaLnBrk="1" fontAlgn="auto" latinLnBrk="0" hangingPunct="1">
              <a:lnSpc>
                <a:spcPct val="150000"/>
              </a:lnSpc>
              <a:spcAft>
                <a:spcPts val="1200"/>
              </a:spcAft>
              <a:buClr>
                <a:srgbClr val="E7534F"/>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Helvetica"/>
                <a:ea typeface="+mn-ea"/>
                <a:cs typeface="Helvetica"/>
              </a:rPr>
              <a:t>The biggest constraints slowing </a:t>
            </a:r>
            <a:r>
              <a:rPr kumimoji="0" lang="en-US" sz="1200" b="0" i="0" u="none" strike="noStrike" kern="1200" cap="none" spc="0" normalizeH="0" baseline="0" noProof="0" dirty="0" err="1">
                <a:ln>
                  <a:noFill/>
                </a:ln>
                <a:solidFill>
                  <a:prstClr val="black"/>
                </a:solidFill>
                <a:effectLst/>
                <a:uLnTx/>
                <a:uFillTx/>
                <a:latin typeface="Helvetica"/>
                <a:ea typeface="+mn-ea"/>
                <a:cs typeface="Helvetica"/>
              </a:rPr>
              <a:t>organisational</a:t>
            </a:r>
            <a:r>
              <a:rPr kumimoji="0" lang="en-US" sz="1200" b="0" i="0" u="none" strike="noStrike" kern="1200" cap="none" spc="0" normalizeH="0" baseline="0" noProof="0" dirty="0">
                <a:ln>
                  <a:noFill/>
                </a:ln>
                <a:solidFill>
                  <a:prstClr val="black"/>
                </a:solidFill>
                <a:effectLst/>
                <a:uLnTx/>
                <a:uFillTx/>
                <a:latin typeface="Helvetica"/>
                <a:ea typeface="+mn-ea"/>
                <a:cs typeface="Helvetica"/>
              </a:rPr>
              <a:t> transformation are competing strategic priorities and budget constraints.</a:t>
            </a:r>
            <a:r>
              <a:rPr lang="en-US" sz="1200" dirty="0">
                <a:solidFill>
                  <a:prstClr val="black"/>
                </a:solidFill>
                <a:latin typeface="Helvetica"/>
                <a:cs typeface="Helvetica"/>
              </a:rPr>
              <a:t> Only 4% indicate a lack of executive alignment as a barrier, which is explained by the </a:t>
            </a:r>
            <a:br>
              <a:rPr lang="en-US" sz="1200" dirty="0">
                <a:solidFill>
                  <a:prstClr val="black"/>
                </a:solidFill>
                <a:latin typeface="Helvetica"/>
                <a:cs typeface="Helvetica"/>
              </a:rPr>
            </a:br>
            <a:r>
              <a:rPr lang="en-US" sz="1200" dirty="0">
                <a:solidFill>
                  <a:prstClr val="black"/>
                </a:solidFill>
                <a:latin typeface="Helvetica"/>
                <a:cs typeface="Helvetica"/>
              </a:rPr>
              <a:t>consistent support of executive leadership.</a:t>
            </a:r>
            <a:endParaRPr kumimoji="0" lang="en-AU" sz="1200" b="0" i="0" u="none" strike="noStrike" kern="1200" cap="none" spc="0" normalizeH="0" baseline="0" noProof="0" dirty="0">
              <a:ln>
                <a:noFill/>
              </a:ln>
              <a:solidFill>
                <a:prstClr val="black"/>
              </a:solidFill>
              <a:effectLst/>
              <a:uLnTx/>
              <a:uFillTx/>
              <a:latin typeface="Helvetica"/>
              <a:ea typeface="+mn-ea"/>
              <a:cs typeface="Helvetica"/>
            </a:endParaRPr>
          </a:p>
        </p:txBody>
      </p:sp>
    </p:spTree>
    <p:extLst>
      <p:ext uri="{BB962C8B-B14F-4D97-AF65-F5344CB8AC3E}">
        <p14:creationId xmlns:p14="http://schemas.microsoft.com/office/powerpoint/2010/main" val="3048549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269FDED-A5EA-D1B2-9134-C16B8A200A18}"/>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DAE3EE39-0621-51D7-92D0-0EC3ADE86932}"/>
              </a:ext>
            </a:extLst>
          </p:cNvPr>
          <p:cNvSpPr>
            <a:spLocks noGrp="1"/>
          </p:cNvSpPr>
          <p:nvPr>
            <p:ph type="body" sz="quarter" idx="10"/>
          </p:nvPr>
        </p:nvSpPr>
        <p:spPr/>
        <p:txBody>
          <a:bodyPr/>
          <a:lstStyle/>
          <a:p>
            <a:r>
              <a:rPr lang="en-US" sz="3600">
                <a:solidFill>
                  <a:prstClr val="white"/>
                </a:solidFill>
                <a:latin typeface="Helvetica"/>
                <a:cs typeface="Helvetica"/>
              </a:rPr>
              <a:t>Executive leadership </a:t>
            </a:r>
            <a:br>
              <a:rPr lang="en-US" sz="3600">
                <a:solidFill>
                  <a:prstClr val="white"/>
                </a:solidFill>
                <a:latin typeface="Helvetica"/>
                <a:cs typeface="Helvetica"/>
              </a:rPr>
            </a:br>
            <a:r>
              <a:rPr lang="en-US" sz="3600">
                <a:solidFill>
                  <a:prstClr val="white"/>
                </a:solidFill>
                <a:latin typeface="Helvetica"/>
                <a:cs typeface="Helvetica"/>
              </a:rPr>
              <a:t>and change sponsorship</a:t>
            </a:r>
            <a:endParaRPr lang="en-PH" sz="3600">
              <a:solidFill>
                <a:prstClr val="white"/>
              </a:solidFill>
              <a:latin typeface="Helvetica"/>
              <a:cs typeface="Helvetica"/>
            </a:endParaRPr>
          </a:p>
        </p:txBody>
      </p:sp>
    </p:spTree>
    <p:extLst>
      <p:ext uri="{BB962C8B-B14F-4D97-AF65-F5344CB8AC3E}">
        <p14:creationId xmlns:p14="http://schemas.microsoft.com/office/powerpoint/2010/main" val="306829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ED800-FD36-7F8E-9384-E8910250B2FA}"/>
            </a:ext>
          </a:extLst>
        </p:cNvPr>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0FC11B99-D3FC-8A7E-0465-0560EAC56355}"/>
              </a:ext>
            </a:extLst>
          </p:cNvPr>
          <p:cNvSpPr>
            <a:spLocks noGrp="1"/>
          </p:cNvSpPr>
          <p:nvPr>
            <p:ph sz="quarter" idx="10"/>
          </p:nvPr>
        </p:nvSpPr>
        <p:spPr>
          <a:xfrm>
            <a:off x="260702" y="188458"/>
            <a:ext cx="8662581" cy="750840"/>
          </a:xfrm>
        </p:spPr>
        <p:txBody>
          <a:bodyPr/>
          <a:lstStyle/>
          <a:p>
            <a:r>
              <a:rPr lang="en-US"/>
              <a:t>How consistently does your executive team actively sponsor and model change initiatives (beyond verbal endorsement)?</a:t>
            </a:r>
            <a:endParaRPr lang="en-GB"/>
          </a:p>
        </p:txBody>
      </p:sp>
      <p:sp>
        <p:nvSpPr>
          <p:cNvPr id="12" name="Content Placeholder 11">
            <a:extLst>
              <a:ext uri="{FF2B5EF4-FFF2-40B4-BE49-F238E27FC236}">
                <a16:creationId xmlns:a16="http://schemas.microsoft.com/office/drawing/2014/main" id="{E2304009-75EA-0D43-A939-263E44C5C373}"/>
              </a:ext>
            </a:extLst>
          </p:cNvPr>
          <p:cNvSpPr>
            <a:spLocks noGrp="1"/>
          </p:cNvSpPr>
          <p:nvPr>
            <p:ph sz="quarter" idx="11"/>
          </p:nvPr>
        </p:nvSpPr>
        <p:spPr/>
        <p:txBody>
          <a:bodyPr/>
          <a:lstStyle/>
          <a:p>
            <a:r>
              <a:rPr lang="en-GB"/>
              <a:t>Source : ADAPT Digital Edge Survey in June 2026. Sample size : 99 Australian CDOs</a:t>
            </a:r>
          </a:p>
          <a:p>
            <a:endParaRPr lang="en-GB"/>
          </a:p>
        </p:txBody>
      </p:sp>
      <p:pic>
        <p:nvPicPr>
          <p:cNvPr id="3" name="Graphic 2">
            <a:extLst>
              <a:ext uri="{FF2B5EF4-FFF2-40B4-BE49-F238E27FC236}">
                <a16:creationId xmlns:a16="http://schemas.microsoft.com/office/drawing/2014/main" id="{97B1809B-DFBE-0A72-589D-54BCB1301E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9486" y="1198182"/>
            <a:ext cx="11713028" cy="5194934"/>
          </a:xfrm>
          <a:prstGeom prst="rect">
            <a:avLst/>
          </a:prstGeom>
        </p:spPr>
      </p:pic>
    </p:spTree>
    <p:extLst>
      <p:ext uri="{BB962C8B-B14F-4D97-AF65-F5344CB8AC3E}">
        <p14:creationId xmlns:p14="http://schemas.microsoft.com/office/powerpoint/2010/main" val="2382268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5BA2E-A804-9502-0D61-68CD68D4D32C}"/>
            </a:ext>
          </a:extLst>
        </p:cNvPr>
        <p:cNvGrpSpPr/>
        <p:nvPr/>
      </p:nvGrpSpPr>
      <p:grpSpPr>
        <a:xfrm>
          <a:off x="0" y="0"/>
          <a:ext cx="0" cy="0"/>
          <a:chOff x="0" y="0"/>
          <a:chExt cx="0" cy="0"/>
        </a:xfrm>
      </p:grpSpPr>
      <p:pic>
        <p:nvPicPr>
          <p:cNvPr id="3" name="Graphic 2">
            <a:extLst>
              <a:ext uri="{FF2B5EF4-FFF2-40B4-BE49-F238E27FC236}">
                <a16:creationId xmlns:a16="http://schemas.microsoft.com/office/drawing/2014/main" id="{A584AAF6-62F7-29C7-58FE-F4583B6203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7457" y="1031836"/>
            <a:ext cx="11517087" cy="5164452"/>
          </a:xfrm>
          <a:prstGeom prst="rect">
            <a:avLst/>
          </a:prstGeom>
        </p:spPr>
      </p:pic>
      <p:sp>
        <p:nvSpPr>
          <p:cNvPr id="10" name="Content Placeholder 9">
            <a:extLst>
              <a:ext uri="{FF2B5EF4-FFF2-40B4-BE49-F238E27FC236}">
                <a16:creationId xmlns:a16="http://schemas.microsoft.com/office/drawing/2014/main" id="{3184F36D-B993-0EE5-DFA5-3A1153134083}"/>
              </a:ext>
            </a:extLst>
          </p:cNvPr>
          <p:cNvSpPr>
            <a:spLocks noGrp="1"/>
          </p:cNvSpPr>
          <p:nvPr>
            <p:ph sz="quarter" idx="10"/>
          </p:nvPr>
        </p:nvSpPr>
        <p:spPr/>
        <p:txBody>
          <a:bodyPr/>
          <a:lstStyle/>
          <a:p>
            <a:r>
              <a:rPr lang="en-US" sz="2000"/>
              <a:t>Executive team sponsorship logistic regression models</a:t>
            </a:r>
            <a:endParaRPr lang="en-GB" sz="2000"/>
          </a:p>
        </p:txBody>
      </p:sp>
      <p:sp>
        <p:nvSpPr>
          <p:cNvPr id="11" name="Content Placeholder 10">
            <a:extLst>
              <a:ext uri="{FF2B5EF4-FFF2-40B4-BE49-F238E27FC236}">
                <a16:creationId xmlns:a16="http://schemas.microsoft.com/office/drawing/2014/main" id="{CC1D0BEE-DDB8-F399-9928-8DEA4B77E959}"/>
              </a:ext>
            </a:extLst>
          </p:cNvPr>
          <p:cNvSpPr>
            <a:spLocks noGrp="1"/>
          </p:cNvSpPr>
          <p:nvPr>
            <p:ph sz="quarter" idx="11"/>
          </p:nvPr>
        </p:nvSpPr>
        <p:spPr/>
        <p:txBody>
          <a:bodyPr/>
          <a:lstStyle/>
          <a:p>
            <a:r>
              <a:rPr lang="en-US"/>
              <a:t>Source : ADAPT Government and Digital Edge Surveys in June 2026. Sample size : 186 Australian Government leaders and CDOs</a:t>
            </a:r>
          </a:p>
          <a:p>
            <a:endParaRPr lang="en-GB"/>
          </a:p>
        </p:txBody>
      </p:sp>
    </p:spTree>
    <p:extLst>
      <p:ext uri="{BB962C8B-B14F-4D97-AF65-F5344CB8AC3E}">
        <p14:creationId xmlns:p14="http://schemas.microsoft.com/office/powerpoint/2010/main" val="1235777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3493E-13EE-94AC-8E11-462D194A94D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A4F3DF7-7D8E-0637-E70C-6E9B45931706}"/>
              </a:ext>
            </a:extLst>
          </p:cNvPr>
          <p:cNvSpPr txBox="1"/>
          <p:nvPr/>
        </p:nvSpPr>
        <p:spPr>
          <a:xfrm>
            <a:off x="614867" y="1987098"/>
            <a:ext cx="3680725" cy="399410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25000"/>
              </a:lnSpc>
              <a:spcBef>
                <a:spcPts val="0"/>
              </a:spcBef>
              <a:spcAft>
                <a:spcPts val="1200"/>
              </a:spcAft>
              <a:buClr>
                <a:srgbClr val="E7534F"/>
              </a:buClr>
              <a:buSzTx/>
              <a:buFontTx/>
              <a:buNone/>
              <a:tabLst/>
              <a:defRPr/>
            </a:pPr>
            <a:r>
              <a:rPr kumimoji="0" lang="en-US" sz="1200" b="1" i="0" u="none" strike="noStrike" kern="1200" cap="none" spc="0" normalizeH="0" baseline="0" noProof="0">
                <a:ln>
                  <a:noFill/>
                </a:ln>
                <a:solidFill>
                  <a:srgbClr val="000000"/>
                </a:solidFill>
                <a:effectLst/>
                <a:uLnTx/>
                <a:uFillTx/>
                <a:latin typeface="Helvetica"/>
                <a:ea typeface="+mn-ea"/>
                <a:cs typeface="Helvetica"/>
              </a:rPr>
              <a:t>More than 75% of Australian CDOs surveyed report increased support from their executives:</a:t>
            </a:r>
            <a:r>
              <a:rPr lang="en-AU" sz="1200" b="1">
                <a:solidFill>
                  <a:srgbClr val="000000"/>
                </a:solidFill>
                <a:latin typeface="Helvetica"/>
                <a:cs typeface="Helvetica"/>
              </a:rPr>
              <a:t> </a:t>
            </a:r>
            <a:r>
              <a:rPr kumimoji="0" lang="en-US" sz="1200" b="1" i="0" u="none" strike="noStrike" kern="1200" cap="none" spc="0" normalizeH="0" baseline="0" noProof="0">
                <a:ln>
                  <a:noFill/>
                </a:ln>
                <a:solidFill>
                  <a:srgbClr val="000000"/>
                </a:solidFill>
                <a:effectLst/>
                <a:uLnTx/>
                <a:uFillTx/>
                <a:latin typeface="Helvetica"/>
                <a:ea typeface="+mn-ea"/>
                <a:cs typeface="Helvetica"/>
              </a:rPr>
              <a:t>38% actively support, 22% visibly drive, and 17% consistently lead enterprise-wide changes.</a:t>
            </a:r>
          </a:p>
          <a:p>
            <a:pPr marR="0" lvl="0" algn="l" defTabSz="914400" rtl="0" eaLnBrk="1" fontAlgn="auto" latinLnBrk="0" hangingPunct="1">
              <a:lnSpc>
                <a:spcPct val="125000"/>
              </a:lnSpc>
              <a:spcBef>
                <a:spcPts val="0"/>
              </a:spcBef>
              <a:spcAft>
                <a:spcPts val="600"/>
              </a:spcAft>
              <a:buClr>
                <a:srgbClr val="E7534F"/>
              </a:buClr>
              <a:buSzTx/>
              <a:tabLst/>
              <a:defRPr/>
            </a:pPr>
            <a:r>
              <a:rPr kumimoji="0" lang="en-US" sz="1200" b="0" i="0" u="none" strike="noStrike" kern="1200" cap="none" spc="0" normalizeH="0" baseline="0" noProof="0">
                <a:ln>
                  <a:noFill/>
                </a:ln>
                <a:solidFill>
                  <a:srgbClr val="000000"/>
                </a:solidFill>
                <a:effectLst/>
                <a:uLnTx/>
                <a:uFillTx/>
                <a:latin typeface="Helvetica"/>
                <a:ea typeface="+mn-ea"/>
                <a:cs typeface="Helvetica"/>
              </a:rPr>
              <a:t>ADAPT binary logistic regression analysis finds significant predictors that </a:t>
            </a:r>
            <a:r>
              <a:rPr lang="en-US" sz="1200">
                <a:solidFill>
                  <a:srgbClr val="000000"/>
                </a:solidFill>
                <a:latin typeface="Helvetica"/>
                <a:cs typeface="Helvetica"/>
              </a:rPr>
              <a:t>reinforce consistent executive sponsorship.</a:t>
            </a:r>
            <a:endParaRPr kumimoji="0" lang="en-AU" sz="1200" b="0" i="0" u="none" strike="noStrike" kern="1200" cap="none" spc="0" normalizeH="0" baseline="0" noProof="0">
              <a:ln>
                <a:noFill/>
              </a:ln>
              <a:solidFill>
                <a:srgbClr val="000000"/>
              </a:solidFill>
              <a:effectLst/>
              <a:uLnTx/>
              <a:uFillTx/>
              <a:latin typeface="Helvetica"/>
              <a:ea typeface="+mn-ea"/>
              <a:cs typeface="Helvetica"/>
            </a:endParaRPr>
          </a:p>
          <a:p>
            <a:pPr marL="171450" indent="-171450">
              <a:lnSpc>
                <a:spcPct val="125000"/>
              </a:lnSpc>
              <a:spcAft>
                <a:spcPts val="600"/>
              </a:spcAft>
              <a:buClr>
                <a:srgbClr val="E7534F"/>
              </a:buClr>
              <a:buFont typeface="Arial" panose="020B0604020202020204" pitchFamily="34" charset="0"/>
              <a:buChar char="•"/>
              <a:defRPr/>
            </a:pPr>
            <a:r>
              <a:rPr lang="en-US" sz="1200" b="1">
                <a:latin typeface="Helvetica"/>
                <a:cs typeface="Helvetica"/>
              </a:rPr>
              <a:t>Governance:</a:t>
            </a:r>
            <a:r>
              <a:rPr lang="en-US" sz="1200">
                <a:latin typeface="Helvetica"/>
                <a:cs typeface="Helvetica"/>
              </a:rPr>
              <a:t> A dedicated committee or enterprise-wide AI governance</a:t>
            </a:r>
          </a:p>
          <a:p>
            <a:pPr marL="171450" lvl="0" indent="-171450">
              <a:lnSpc>
                <a:spcPct val="125000"/>
              </a:lnSpc>
              <a:spcAft>
                <a:spcPts val="600"/>
              </a:spcAft>
              <a:buClr>
                <a:srgbClr val="E7534F"/>
              </a:buClr>
              <a:buFont typeface="Arial" panose="020B0604020202020204" pitchFamily="34" charset="0"/>
              <a:buChar char="•"/>
              <a:defRPr/>
            </a:pPr>
            <a:r>
              <a:rPr lang="en-US" sz="1200" b="1">
                <a:solidFill>
                  <a:schemeClr val="dk1"/>
                </a:solidFill>
                <a:latin typeface="Helvetica"/>
                <a:cs typeface="Helvetica"/>
              </a:rPr>
              <a:t>Technology: </a:t>
            </a:r>
            <a:r>
              <a:rPr lang="en-US" sz="1200">
                <a:solidFill>
                  <a:schemeClr val="dk1"/>
                </a:solidFill>
                <a:latin typeface="Helvetica"/>
                <a:cs typeface="Helvetica"/>
              </a:rPr>
              <a:t>Re-engineering major processes </a:t>
            </a:r>
            <a:br>
              <a:rPr lang="en-US" sz="1200">
                <a:solidFill>
                  <a:schemeClr val="dk1"/>
                </a:solidFill>
                <a:latin typeface="Helvetica"/>
                <a:cs typeface="Helvetica"/>
              </a:rPr>
            </a:br>
            <a:r>
              <a:rPr lang="en-US" sz="1200">
                <a:solidFill>
                  <a:schemeClr val="dk1"/>
                </a:solidFill>
                <a:latin typeface="Helvetica"/>
                <a:cs typeface="Helvetica"/>
              </a:rPr>
              <a:t>or co-designing technology</a:t>
            </a:r>
          </a:p>
          <a:p>
            <a:pPr marL="171450" lvl="0" indent="-171450">
              <a:lnSpc>
                <a:spcPct val="125000"/>
              </a:lnSpc>
              <a:spcAft>
                <a:spcPts val="600"/>
              </a:spcAft>
              <a:buClr>
                <a:srgbClr val="E7534F"/>
              </a:buClr>
              <a:buFont typeface="Arial" panose="020B0604020202020204" pitchFamily="34" charset="0"/>
              <a:buChar char="•"/>
              <a:defRPr/>
            </a:pPr>
            <a:r>
              <a:rPr lang="en-US" sz="1200" b="1">
                <a:latin typeface="Helvetica"/>
                <a:cs typeface="Helvetica"/>
              </a:rPr>
              <a:t>Capability: </a:t>
            </a:r>
            <a:r>
              <a:rPr lang="en-US" sz="1200" err="1">
                <a:latin typeface="Helvetica"/>
                <a:cs typeface="Helvetica"/>
              </a:rPr>
              <a:t>Formalised</a:t>
            </a:r>
            <a:r>
              <a:rPr lang="en-US" sz="1200">
                <a:latin typeface="Helvetica"/>
                <a:cs typeface="Helvetica"/>
              </a:rPr>
              <a:t> internal playbooks </a:t>
            </a:r>
            <a:br>
              <a:rPr lang="en-US" sz="1200">
                <a:latin typeface="Helvetica"/>
                <a:cs typeface="Helvetica"/>
              </a:rPr>
            </a:br>
            <a:r>
              <a:rPr lang="en-US" sz="1200">
                <a:latin typeface="Helvetica"/>
                <a:cs typeface="Helvetica"/>
              </a:rPr>
              <a:t>or embedded capability across functions</a:t>
            </a:r>
          </a:p>
          <a:p>
            <a:pPr marL="171450" lvl="0" indent="-171450">
              <a:lnSpc>
                <a:spcPct val="125000"/>
              </a:lnSpc>
              <a:buClr>
                <a:srgbClr val="E7534F"/>
              </a:buClr>
              <a:buFont typeface="Arial" panose="020B0604020202020204" pitchFamily="34" charset="0"/>
              <a:buChar char="•"/>
              <a:defRPr/>
            </a:pPr>
            <a:r>
              <a:rPr lang="en-US" sz="1200" b="1">
                <a:latin typeface="Helvetica"/>
                <a:cs typeface="Helvetica"/>
              </a:rPr>
              <a:t>People:</a:t>
            </a:r>
            <a:r>
              <a:rPr lang="en-US" sz="1200">
                <a:latin typeface="Helvetica"/>
                <a:cs typeface="Helvetica"/>
              </a:rPr>
              <a:t> Dedicated AI champions or mandatory AI literacy training for all staff</a:t>
            </a:r>
          </a:p>
        </p:txBody>
      </p:sp>
      <p:sp>
        <p:nvSpPr>
          <p:cNvPr id="3" name="Rectangle 2">
            <a:extLst>
              <a:ext uri="{FF2B5EF4-FFF2-40B4-BE49-F238E27FC236}">
                <a16:creationId xmlns:a16="http://schemas.microsoft.com/office/drawing/2014/main" id="{CBF6AA55-B907-1814-5499-C240A0BFAD88}"/>
              </a:ext>
            </a:extLst>
          </p:cNvPr>
          <p:cNvSpPr/>
          <p:nvPr/>
        </p:nvSpPr>
        <p:spPr>
          <a:xfrm>
            <a:off x="614866" y="1344834"/>
            <a:ext cx="3629745" cy="523220"/>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50" normalizeH="0" baseline="0" noProof="0">
                <a:ln>
                  <a:noFill/>
                </a:ln>
                <a:solidFill>
                  <a:prstClr val="black"/>
                </a:solidFill>
                <a:effectLst/>
                <a:uLnTx/>
                <a:uFillTx/>
                <a:latin typeface="Helvetica"/>
                <a:ea typeface="+mn-ea"/>
                <a:cs typeface="Helvetica"/>
              </a:rPr>
              <a:t>Executive leadership</a:t>
            </a:r>
          </a:p>
        </p:txBody>
      </p:sp>
      <p:sp>
        <p:nvSpPr>
          <p:cNvPr id="6" name="Rectangle 5">
            <a:extLst>
              <a:ext uri="{FF2B5EF4-FFF2-40B4-BE49-F238E27FC236}">
                <a16:creationId xmlns:a16="http://schemas.microsoft.com/office/drawing/2014/main" id="{385307A3-A07F-A1F2-72C1-1486446066B3}"/>
              </a:ext>
            </a:extLst>
          </p:cNvPr>
          <p:cNvSpPr/>
          <p:nvPr/>
        </p:nvSpPr>
        <p:spPr>
          <a:xfrm>
            <a:off x="614867" y="981039"/>
            <a:ext cx="3206551"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srgbClr val="E7534F"/>
                </a:solidFill>
                <a:effectLst/>
                <a:uLnTx/>
                <a:uFillTx/>
                <a:latin typeface="Helvetica"/>
                <a:ea typeface="Calibri" panose="020F0502020204030204"/>
                <a:cs typeface="Helvetica"/>
              </a:rPr>
              <a:t>Technology Trends</a:t>
            </a:r>
            <a:endParaRPr kumimoji="0" lang="en-AU" sz="14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cxnSp>
        <p:nvCxnSpPr>
          <p:cNvPr id="7" name="Straight Connector 6">
            <a:extLst>
              <a:ext uri="{FF2B5EF4-FFF2-40B4-BE49-F238E27FC236}">
                <a16:creationId xmlns:a16="http://schemas.microsoft.com/office/drawing/2014/main" id="{89A77685-2AA0-ECDB-0FFA-214C439BA261}"/>
              </a:ext>
            </a:extLst>
          </p:cNvPr>
          <p:cNvCxnSpPr>
            <a:cxnSpLocks/>
          </p:cNvCxnSpPr>
          <p:nvPr/>
        </p:nvCxnSpPr>
        <p:spPr>
          <a:xfrm flipV="1">
            <a:off x="4559919" y="189000"/>
            <a:ext cx="0" cy="6480000"/>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493435F-2051-B04A-AF71-6787D72A8CAF}"/>
              </a:ext>
            </a:extLst>
          </p:cNvPr>
          <p:cNvSpPr txBox="1"/>
          <p:nvPr/>
        </p:nvSpPr>
        <p:spPr>
          <a:xfrm>
            <a:off x="4918841" y="406025"/>
            <a:ext cx="7031420" cy="6045950"/>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25000"/>
              </a:lnSpc>
              <a:spcBef>
                <a:spcPts val="0"/>
              </a:spcBef>
              <a:spcAft>
                <a:spcPts val="0"/>
              </a:spcAft>
              <a:buClr>
                <a:srgbClr val="E7534F"/>
              </a:buClr>
              <a:buSzTx/>
              <a:buFontTx/>
              <a:buNone/>
              <a:tabLst/>
              <a:defRPr/>
            </a:pPr>
            <a:r>
              <a:rPr kumimoji="0" lang="en-US" sz="1200" b="1" i="0" u="none" strike="noStrike" kern="1200" cap="none" spc="0" normalizeH="0" baseline="0" noProof="0" dirty="0">
                <a:ln>
                  <a:noFill/>
                </a:ln>
                <a:solidFill>
                  <a:prstClr val="black"/>
                </a:solidFill>
                <a:effectLst/>
                <a:uLnTx/>
                <a:uFillTx/>
                <a:latin typeface="Helvetica" pitchFamily="2" charset="0"/>
                <a:ea typeface="+mn-ea"/>
                <a:cs typeface="Helvetica"/>
              </a:rPr>
              <a:t>CDOs are seeing more executive support for their transformation initiatives</a:t>
            </a:r>
            <a:endParaRPr kumimoji="0" lang="en-AU" sz="1200" b="1" i="0" u="none" strike="noStrike" kern="1200" cap="none" spc="0" normalizeH="0" baseline="0" noProof="0" dirty="0">
              <a:ln>
                <a:noFill/>
              </a:ln>
              <a:solidFill>
                <a:prstClr val="black"/>
              </a:solidFill>
              <a:effectLst/>
              <a:uLnTx/>
              <a:uFillTx/>
              <a:latin typeface="Helvetica" pitchFamily="2" charset="0"/>
              <a:ea typeface="+mn-ea"/>
              <a:cs typeface="Helvetica"/>
            </a:endParaRPr>
          </a:p>
          <a:p>
            <a:pPr marR="0" lvl="0" algn="l" defTabSz="914400" rtl="0" eaLnBrk="1" fontAlgn="auto" latinLnBrk="0" hangingPunct="1">
              <a:lnSpc>
                <a:spcPct val="125000"/>
              </a:lnSpc>
              <a:spcBef>
                <a:spcPts val="0"/>
              </a:spcBef>
              <a:spcAft>
                <a:spcPts val="1200"/>
              </a:spcAft>
              <a:buClr>
                <a:srgbClr val="E7534F"/>
              </a:buClr>
              <a:buSzTx/>
              <a:tabLst/>
              <a:defRPr/>
            </a:pPr>
            <a:r>
              <a:rPr kumimoji="0" lang="en-US" sz="1200" b="0" i="0" u="none" strike="noStrike" kern="1200" cap="none" spc="0" normalizeH="0" baseline="0" noProof="0" dirty="0">
                <a:ln>
                  <a:noFill/>
                </a:ln>
                <a:solidFill>
                  <a:prstClr val="black"/>
                </a:solidFill>
                <a:effectLst/>
                <a:uLnTx/>
                <a:uFillTx/>
                <a:latin typeface="Helvetica"/>
                <a:ea typeface="+mn-ea"/>
                <a:cs typeface="Helvetica"/>
              </a:rPr>
              <a:t>Greater executive support increases </a:t>
            </a:r>
            <a:r>
              <a:rPr kumimoji="0" lang="en-US" sz="1200" b="0" i="0" u="none" strike="noStrike" kern="1200" cap="none" spc="0" normalizeH="0" baseline="0" noProof="0" dirty="0" err="1">
                <a:ln>
                  <a:noFill/>
                </a:ln>
                <a:solidFill>
                  <a:prstClr val="black"/>
                </a:solidFill>
                <a:effectLst/>
                <a:uLnTx/>
                <a:uFillTx/>
                <a:latin typeface="Helvetica"/>
                <a:ea typeface="+mn-ea"/>
                <a:cs typeface="Helvetica"/>
              </a:rPr>
              <a:t>organisations'</a:t>
            </a:r>
            <a:r>
              <a:rPr kumimoji="0" lang="en-US" sz="1200" b="0" i="0" u="none" strike="noStrike" kern="1200" cap="none" spc="0" normalizeH="0" baseline="0" noProof="0" dirty="0">
                <a:ln>
                  <a:noFill/>
                </a:ln>
                <a:solidFill>
                  <a:prstClr val="black"/>
                </a:solidFill>
                <a:effectLst/>
                <a:uLnTx/>
                <a:uFillTx/>
                <a:latin typeface="Helvetica"/>
                <a:ea typeface="+mn-ea"/>
                <a:cs typeface="Helvetica"/>
              </a:rPr>
              <a:t> confidence in driving transformation changes</a:t>
            </a:r>
            <a:r>
              <a:rPr kumimoji="0" lang="en-AU" sz="1200" b="0" i="0" u="none" strike="noStrike" kern="1200" cap="none" spc="0" normalizeH="0" baseline="0" noProof="0" dirty="0">
                <a:ln>
                  <a:noFill/>
                </a:ln>
                <a:solidFill>
                  <a:prstClr val="black"/>
                </a:solidFill>
                <a:effectLst/>
                <a:uLnTx/>
                <a:uFillTx/>
                <a:latin typeface="Helvetica"/>
                <a:ea typeface="+mn-ea"/>
                <a:cs typeface="Helvetica"/>
              </a:rPr>
              <a:t>. </a:t>
            </a:r>
            <a:br>
              <a:rPr kumimoji="0" lang="en-AU" sz="1200" b="0" i="0" u="none" strike="noStrike" kern="1200" cap="none" spc="0" normalizeH="0" baseline="0" noProof="0" dirty="0">
                <a:ln>
                  <a:noFill/>
                </a:ln>
                <a:solidFill>
                  <a:prstClr val="black"/>
                </a:solidFill>
                <a:effectLst/>
                <a:uLnTx/>
                <a:uFillTx/>
                <a:latin typeface="Helvetica"/>
                <a:ea typeface="+mn-ea"/>
                <a:cs typeface="Helvetica"/>
              </a:rPr>
            </a:br>
            <a:r>
              <a:rPr kumimoji="0" lang="en-US" sz="1200" b="0" i="0" u="none" strike="noStrike" kern="1200" cap="none" spc="0" normalizeH="0" baseline="0" noProof="0" dirty="0">
                <a:ln>
                  <a:noFill/>
                </a:ln>
                <a:solidFill>
                  <a:prstClr val="black"/>
                </a:solidFill>
                <a:effectLst/>
                <a:uLnTx/>
                <a:uFillTx/>
                <a:latin typeface="Helvetica"/>
                <a:ea typeface="+mn-ea"/>
                <a:cs typeface="Helvetica"/>
              </a:rPr>
              <a:t>As CDOs become more strategic in AI, executive sponsorship turns AI strategy into enterprise execution. However, broader </a:t>
            </a:r>
            <a:r>
              <a:rPr kumimoji="0" lang="en-US" sz="1200" b="0" i="0" u="none" strike="noStrike" kern="1200" cap="none" spc="0" normalizeH="0" baseline="0" noProof="0" dirty="0" err="1">
                <a:ln>
                  <a:noFill/>
                </a:ln>
                <a:solidFill>
                  <a:prstClr val="black"/>
                </a:solidFill>
                <a:effectLst/>
                <a:uLnTx/>
                <a:uFillTx/>
                <a:latin typeface="Helvetica"/>
                <a:ea typeface="+mn-ea"/>
                <a:cs typeface="Helvetica"/>
              </a:rPr>
              <a:t>organisational</a:t>
            </a:r>
            <a:r>
              <a:rPr kumimoji="0" lang="en-US" sz="1200" b="0" i="0" u="none" strike="noStrike" kern="1200" cap="none" spc="0" normalizeH="0" baseline="0" noProof="0" dirty="0">
                <a:ln>
                  <a:noFill/>
                </a:ln>
                <a:solidFill>
                  <a:prstClr val="black"/>
                </a:solidFill>
                <a:effectLst/>
                <a:uLnTx/>
                <a:uFillTx/>
                <a:latin typeface="Helvetica"/>
                <a:ea typeface="+mn-ea"/>
                <a:cs typeface="Helvetica"/>
              </a:rPr>
              <a:t> maturity determines whether transformation can scale.</a:t>
            </a:r>
            <a:endParaRPr kumimoji="0" lang="en-AU" sz="1200" b="0" i="0" u="none" strike="noStrike" kern="1200" cap="none" spc="0" normalizeH="0" baseline="0" noProof="0" dirty="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25000"/>
              </a:lnSpc>
              <a:spcBef>
                <a:spcPts val="0"/>
              </a:spcBef>
              <a:spcAft>
                <a:spcPts val="400"/>
              </a:spcAft>
              <a:buClr>
                <a:srgbClr val="E7534F"/>
              </a:buClr>
              <a:buSzTx/>
              <a:buFontTx/>
              <a:buNone/>
              <a:tabLst/>
              <a:defRPr/>
            </a:pPr>
            <a:r>
              <a:rPr kumimoji="0" lang="en-US" sz="1200" i="0" u="none" strike="noStrike" kern="1200" cap="none" spc="0" normalizeH="0" baseline="0" noProof="0" dirty="0">
                <a:ln>
                  <a:noFill/>
                </a:ln>
                <a:solidFill>
                  <a:prstClr val="black"/>
                </a:solidFill>
                <a:effectLst/>
                <a:uLnTx/>
                <a:uFillTx/>
                <a:latin typeface="Helvetica"/>
                <a:ea typeface="+mn-ea"/>
                <a:cs typeface="Helvetica"/>
              </a:rPr>
              <a:t>The following describes why each predictor is crucial for executives to support initiatives.</a:t>
            </a:r>
          </a:p>
          <a:p>
            <a:pPr marL="228600" marR="0" lvl="0" indent="-228600" algn="l" defTabSz="914400" rtl="0" eaLnBrk="1" fontAlgn="auto" latinLnBrk="0" hangingPunct="1">
              <a:lnSpc>
                <a:spcPct val="125000"/>
              </a:lnSpc>
              <a:spcBef>
                <a:spcPts val="0"/>
              </a:spcBef>
              <a:spcAft>
                <a:spcPts val="0"/>
              </a:spcAft>
              <a:buClr>
                <a:srgbClr val="E7534F"/>
              </a:buClr>
              <a:buSzTx/>
              <a:buFont typeface="+mj-lt"/>
              <a:buAutoNum type="arabicPeriod"/>
              <a:tabLst/>
              <a:defRPr/>
            </a:pPr>
            <a:r>
              <a:rPr lang="en-US" sz="1200" b="1" dirty="0">
                <a:solidFill>
                  <a:prstClr val="black"/>
                </a:solidFill>
                <a:latin typeface="Helvetica"/>
                <a:cs typeface="Helvetica"/>
              </a:rPr>
              <a:t>Governance strengthens leadership confidence and commitment</a:t>
            </a:r>
          </a:p>
          <a:p>
            <a:pPr marL="236538" marR="0" lvl="0" algn="l" defTabSz="914400" rtl="0" eaLnBrk="1" fontAlgn="auto" latinLnBrk="0" hangingPunct="1">
              <a:lnSpc>
                <a:spcPct val="125000"/>
              </a:lnSpc>
              <a:spcBef>
                <a:spcPts val="0"/>
              </a:spcBef>
              <a:spcAft>
                <a:spcPts val="1200"/>
              </a:spcAft>
              <a:buClr>
                <a:srgbClr val="E7534F"/>
              </a:buClr>
              <a:buSzTx/>
              <a:tabLst/>
              <a:defRPr/>
            </a:pPr>
            <a:r>
              <a:rPr lang="en-US" sz="1200" dirty="0">
                <a:solidFill>
                  <a:prstClr val="black"/>
                </a:solidFill>
                <a:latin typeface="Helvetica"/>
                <a:cs typeface="Helvetica"/>
              </a:rPr>
              <a:t>When AI governance structures are well established, executives have greater visibility into AI risks, investment performance and expected outcomes. </a:t>
            </a:r>
            <a:r>
              <a:rPr lang="en-US" sz="1200" dirty="0" err="1">
                <a:solidFill>
                  <a:prstClr val="black"/>
                </a:solidFill>
                <a:latin typeface="Helvetica"/>
                <a:cs typeface="Helvetica"/>
              </a:rPr>
              <a:t>Organisations</a:t>
            </a:r>
            <a:r>
              <a:rPr lang="en-US" sz="1200" dirty="0">
                <a:solidFill>
                  <a:prstClr val="black"/>
                </a:solidFill>
                <a:latin typeface="Helvetica"/>
                <a:cs typeface="Helvetica"/>
              </a:rPr>
              <a:t> with more mature AI governance are more likely to maintain consistent executive support by giving leaders the visibility and confidence needed to support changes.</a:t>
            </a:r>
          </a:p>
          <a:p>
            <a:pPr marL="228600" lvl="0" indent="-228600">
              <a:lnSpc>
                <a:spcPct val="125000"/>
              </a:lnSpc>
              <a:buClr>
                <a:srgbClr val="E7534F"/>
              </a:buClr>
              <a:buFont typeface="+mj-lt"/>
              <a:buAutoNum type="arabicPeriod" startAt="2"/>
              <a:defRPr/>
            </a:pPr>
            <a:r>
              <a:rPr lang="en-US" sz="1200" b="1" dirty="0">
                <a:solidFill>
                  <a:prstClr val="black"/>
                </a:solidFill>
                <a:latin typeface="Helvetica"/>
                <a:cs typeface="Helvetica"/>
              </a:rPr>
              <a:t>Process re-engineering demonstrates business value and strengthens executive buy-in</a:t>
            </a:r>
          </a:p>
          <a:p>
            <a:pPr marL="237744" lvl="0">
              <a:lnSpc>
                <a:spcPct val="125000"/>
              </a:lnSpc>
              <a:spcAft>
                <a:spcPts val="1200"/>
              </a:spcAft>
              <a:buClr>
                <a:srgbClr val="E7534F"/>
              </a:buClr>
              <a:defRPr/>
            </a:pPr>
            <a:r>
              <a:rPr lang="en-US" sz="1200" dirty="0">
                <a:solidFill>
                  <a:prstClr val="black"/>
                </a:solidFill>
                <a:latin typeface="Helvetica"/>
                <a:cs typeface="Helvetica"/>
              </a:rPr>
              <a:t>Executives are more likely to consistently support transformation initiatives when they see clear improvements and measurable outcomes from process redesign. With these, leadership confidence increases, encouraging continued support and investment.</a:t>
            </a:r>
            <a:endParaRPr lang="en-AU" sz="1200" dirty="0">
              <a:solidFill>
                <a:prstClr val="black"/>
              </a:solidFill>
              <a:latin typeface="Helvetica"/>
              <a:cs typeface="Helvetica"/>
            </a:endParaRPr>
          </a:p>
          <a:p>
            <a:pPr marL="228600" lvl="0" indent="-228600">
              <a:lnSpc>
                <a:spcPct val="125000"/>
              </a:lnSpc>
              <a:buClr>
                <a:srgbClr val="E7534F"/>
              </a:buClr>
              <a:buFont typeface="+mj-lt"/>
              <a:buAutoNum type="arabicPeriod" startAt="3"/>
              <a:defRPr/>
            </a:pPr>
            <a:r>
              <a:rPr lang="en-US" sz="1200" b="1" dirty="0">
                <a:solidFill>
                  <a:prstClr val="black"/>
                </a:solidFill>
                <a:latin typeface="Helvetica"/>
                <a:cs typeface="Helvetica"/>
              </a:rPr>
              <a:t>Playbooks and repeatable capabilities enable scalable transformation</a:t>
            </a:r>
          </a:p>
          <a:p>
            <a:pPr marL="237744" lvl="0">
              <a:lnSpc>
                <a:spcPct val="125000"/>
              </a:lnSpc>
              <a:spcAft>
                <a:spcPts val="1200"/>
              </a:spcAft>
              <a:buClr>
                <a:srgbClr val="E7534F"/>
              </a:buClr>
              <a:defRPr/>
            </a:pPr>
            <a:r>
              <a:rPr lang="en-US" sz="1200" dirty="0">
                <a:solidFill>
                  <a:prstClr val="black"/>
                </a:solidFill>
                <a:latin typeface="Helvetica"/>
                <a:cs typeface="Helvetica"/>
              </a:rPr>
              <a:t>These two areas provide executives with a structured pathway for scaling initiatives across </a:t>
            </a:r>
            <a:r>
              <a:rPr lang="en-US" sz="1200" dirty="0" err="1">
                <a:solidFill>
                  <a:prstClr val="black"/>
                </a:solidFill>
                <a:latin typeface="Helvetica"/>
                <a:cs typeface="Helvetica"/>
              </a:rPr>
              <a:t>organisations</a:t>
            </a:r>
            <a:r>
              <a:rPr lang="en-US" sz="1200" dirty="0">
                <a:solidFill>
                  <a:prstClr val="black"/>
                </a:solidFill>
                <a:latin typeface="Helvetica"/>
                <a:cs typeface="Helvetica"/>
              </a:rPr>
              <a:t>. As transformation becomes more repeatable and scalable, executives are more likely to remain committed because success is no longer reliant on isolated programs or leaders.</a:t>
            </a:r>
            <a:endParaRPr lang="en-AU" sz="1200" dirty="0">
              <a:solidFill>
                <a:prstClr val="black"/>
              </a:solidFill>
              <a:latin typeface="Helvetica"/>
              <a:cs typeface="Helvetica"/>
            </a:endParaRPr>
          </a:p>
          <a:p>
            <a:pPr marL="228600" lvl="0" indent="-228600">
              <a:lnSpc>
                <a:spcPct val="125000"/>
              </a:lnSpc>
              <a:buClr>
                <a:srgbClr val="E7534F"/>
              </a:buClr>
              <a:buFont typeface="+mj-lt"/>
              <a:buAutoNum type="arabicPeriod" startAt="4"/>
              <a:defRPr/>
            </a:pPr>
            <a:r>
              <a:rPr lang="en-US" sz="1200" b="1" dirty="0">
                <a:solidFill>
                  <a:prstClr val="black"/>
                </a:solidFill>
                <a:latin typeface="Helvetica"/>
                <a:cs typeface="Helvetica"/>
              </a:rPr>
              <a:t>AI champions and workforce training build </a:t>
            </a:r>
            <a:r>
              <a:rPr lang="en-US" sz="1200" b="1" dirty="0" err="1">
                <a:solidFill>
                  <a:prstClr val="black"/>
                </a:solidFill>
                <a:latin typeface="Helvetica"/>
                <a:cs typeface="Helvetica"/>
              </a:rPr>
              <a:t>organisational</a:t>
            </a:r>
            <a:r>
              <a:rPr lang="en-US" sz="1200" b="1" dirty="0">
                <a:solidFill>
                  <a:prstClr val="black"/>
                </a:solidFill>
                <a:latin typeface="Helvetica"/>
                <a:cs typeface="Helvetica"/>
              </a:rPr>
              <a:t> readiness for change</a:t>
            </a:r>
          </a:p>
          <a:p>
            <a:pPr marL="237744" lvl="0">
              <a:lnSpc>
                <a:spcPct val="125000"/>
              </a:lnSpc>
              <a:buClr>
                <a:srgbClr val="E7534F"/>
              </a:buClr>
              <a:defRPr/>
            </a:pPr>
            <a:r>
              <a:rPr lang="en-US" sz="1200" dirty="0">
                <a:solidFill>
                  <a:prstClr val="black"/>
                </a:solidFill>
                <a:latin typeface="Helvetica"/>
                <a:cs typeface="Helvetica"/>
              </a:rPr>
              <a:t>Stronger executive sponsorship often depends on confidence that employees can effectively adapt to new ways of working. Dedicated AI champions and mandatory training create visible progress and stronger workforce readiness, giving executives greater confidence to maintain long-term sponsorship of transformation initiatives.</a:t>
            </a:r>
          </a:p>
        </p:txBody>
      </p:sp>
    </p:spTree>
    <p:extLst>
      <p:ext uri="{BB962C8B-B14F-4D97-AF65-F5344CB8AC3E}">
        <p14:creationId xmlns:p14="http://schemas.microsoft.com/office/powerpoint/2010/main" val="3971887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327904C-747C-648D-777F-45B66DA6468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02D1D0E-3E00-3D34-E63B-E4FEB64704B3}"/>
              </a:ext>
            </a:extLst>
          </p:cNvPr>
          <p:cNvSpPr>
            <a:spLocks noGrp="1"/>
          </p:cNvSpPr>
          <p:nvPr>
            <p:ph type="body" sz="quarter" idx="10"/>
          </p:nvPr>
        </p:nvSpPr>
        <p:spPr/>
        <p:txBody>
          <a:bodyPr/>
          <a:lstStyle/>
          <a:p>
            <a:r>
              <a:rPr lang="en-US" sz="3600" err="1">
                <a:solidFill>
                  <a:prstClr val="white"/>
                </a:solidFill>
                <a:latin typeface="Helvetica"/>
                <a:cs typeface="Helvetica"/>
              </a:rPr>
              <a:t>Organisational</a:t>
            </a:r>
            <a:r>
              <a:rPr lang="en-US" sz="3600">
                <a:solidFill>
                  <a:prstClr val="white"/>
                </a:solidFill>
                <a:latin typeface="Helvetica"/>
                <a:cs typeface="Helvetica"/>
              </a:rPr>
              <a:t> </a:t>
            </a:r>
            <a:br>
              <a:rPr lang="en-US" sz="3600">
                <a:solidFill>
                  <a:prstClr val="white"/>
                </a:solidFill>
                <a:latin typeface="Helvetica"/>
                <a:cs typeface="Helvetica"/>
              </a:rPr>
            </a:br>
            <a:r>
              <a:rPr lang="en-US" sz="3600">
                <a:solidFill>
                  <a:prstClr val="white"/>
                </a:solidFill>
                <a:latin typeface="Helvetica"/>
                <a:cs typeface="Helvetica"/>
              </a:rPr>
              <a:t>change capability</a:t>
            </a:r>
            <a:endParaRPr lang="en-PH" sz="3600">
              <a:solidFill>
                <a:prstClr val="white"/>
              </a:solidFill>
              <a:latin typeface="Helvetica"/>
              <a:cs typeface="Helvetica"/>
            </a:endParaRPr>
          </a:p>
        </p:txBody>
      </p:sp>
    </p:spTree>
    <p:extLst>
      <p:ext uri="{BB962C8B-B14F-4D97-AF65-F5344CB8AC3E}">
        <p14:creationId xmlns:p14="http://schemas.microsoft.com/office/powerpoint/2010/main" val="3840422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9CA8E-FA0A-C016-B040-9EC3DCD1F981}"/>
            </a:ext>
          </a:extLst>
        </p:cNvPr>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BE3C5F2F-E08A-3E2D-7721-615DED0A12DA}"/>
              </a:ext>
            </a:extLst>
          </p:cNvPr>
          <p:cNvSpPr>
            <a:spLocks noGrp="1"/>
          </p:cNvSpPr>
          <p:nvPr>
            <p:ph sz="quarter" idx="10"/>
          </p:nvPr>
        </p:nvSpPr>
        <p:spPr>
          <a:xfrm>
            <a:off x="260702" y="188458"/>
            <a:ext cx="8848857" cy="750840"/>
          </a:xfrm>
        </p:spPr>
        <p:txBody>
          <a:bodyPr/>
          <a:lstStyle/>
          <a:p>
            <a:r>
              <a:rPr lang="en-US" dirty="0"/>
              <a:t>How would you rate your </a:t>
            </a:r>
            <a:r>
              <a:rPr lang="en-US" dirty="0" err="1"/>
              <a:t>organisation’s</a:t>
            </a:r>
            <a:r>
              <a:rPr lang="en-US" dirty="0"/>
              <a:t> ability to absorb and </a:t>
            </a:r>
            <a:r>
              <a:rPr lang="en-US" dirty="0" err="1"/>
              <a:t>operationalise</a:t>
            </a:r>
            <a:r>
              <a:rPr lang="en-US" dirty="0"/>
              <a:t> major change initiatives? (CDOs vs government leaders)</a:t>
            </a:r>
            <a:endParaRPr lang="en-GB" dirty="0"/>
          </a:p>
        </p:txBody>
      </p:sp>
      <p:sp>
        <p:nvSpPr>
          <p:cNvPr id="12" name="Content Placeholder 11">
            <a:extLst>
              <a:ext uri="{FF2B5EF4-FFF2-40B4-BE49-F238E27FC236}">
                <a16:creationId xmlns:a16="http://schemas.microsoft.com/office/drawing/2014/main" id="{6793B20E-633C-A96B-4359-76F5343AC689}"/>
              </a:ext>
            </a:extLst>
          </p:cNvPr>
          <p:cNvSpPr>
            <a:spLocks noGrp="1"/>
          </p:cNvSpPr>
          <p:nvPr>
            <p:ph sz="quarter" idx="11"/>
          </p:nvPr>
        </p:nvSpPr>
        <p:spPr/>
        <p:txBody>
          <a:bodyPr/>
          <a:lstStyle/>
          <a:p>
            <a:r>
              <a:rPr lang="en-US"/>
              <a:t>Source : ADAPT Government and Digital Edge Surveys in June 2026. Sample size : 190 Australian Government leaders and CDOs</a:t>
            </a:r>
          </a:p>
          <a:p>
            <a:endParaRPr lang="en-GB"/>
          </a:p>
        </p:txBody>
      </p:sp>
      <p:pic>
        <p:nvPicPr>
          <p:cNvPr id="3" name="Graphic 2">
            <a:extLst>
              <a:ext uri="{FF2B5EF4-FFF2-40B4-BE49-F238E27FC236}">
                <a16:creationId xmlns:a16="http://schemas.microsoft.com/office/drawing/2014/main" id="{4256DAEA-4030-DC56-78F9-08724E01095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55814" y="1144274"/>
            <a:ext cx="11680372" cy="5246858"/>
          </a:xfrm>
          <a:prstGeom prst="rect">
            <a:avLst/>
          </a:prstGeom>
        </p:spPr>
      </p:pic>
    </p:spTree>
    <p:extLst>
      <p:ext uri="{BB962C8B-B14F-4D97-AF65-F5344CB8AC3E}">
        <p14:creationId xmlns:p14="http://schemas.microsoft.com/office/powerpoint/2010/main" val="4013356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16342-DBED-1F78-F2F5-3432F3881196}"/>
            </a:ext>
          </a:extLst>
        </p:cNvPr>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843ABD84-A8B5-548E-70E1-72579BAC9D0E}"/>
              </a:ext>
            </a:extLst>
          </p:cNvPr>
          <p:cNvSpPr>
            <a:spLocks noGrp="1"/>
          </p:cNvSpPr>
          <p:nvPr>
            <p:ph sz="quarter" idx="10"/>
          </p:nvPr>
        </p:nvSpPr>
        <p:spPr>
          <a:xfrm>
            <a:off x="260702" y="188458"/>
            <a:ext cx="8703684" cy="750840"/>
          </a:xfrm>
        </p:spPr>
        <p:txBody>
          <a:bodyPr/>
          <a:lstStyle/>
          <a:p>
            <a:r>
              <a:rPr lang="en-US" err="1"/>
              <a:t>Operationalising</a:t>
            </a:r>
            <a:r>
              <a:rPr lang="en-US"/>
              <a:t> major change initiatives relating to executive sponsorship and internal capability on transformation changes</a:t>
            </a:r>
            <a:endParaRPr lang="en-GB"/>
          </a:p>
        </p:txBody>
      </p:sp>
      <p:sp>
        <p:nvSpPr>
          <p:cNvPr id="11" name="Content Placeholder 10">
            <a:extLst>
              <a:ext uri="{FF2B5EF4-FFF2-40B4-BE49-F238E27FC236}">
                <a16:creationId xmlns:a16="http://schemas.microsoft.com/office/drawing/2014/main" id="{23ACFF4A-68E3-50FE-87A6-6E73A1951C69}"/>
              </a:ext>
            </a:extLst>
          </p:cNvPr>
          <p:cNvSpPr>
            <a:spLocks noGrp="1"/>
          </p:cNvSpPr>
          <p:nvPr>
            <p:ph sz="quarter" idx="11"/>
          </p:nvPr>
        </p:nvSpPr>
        <p:spPr/>
        <p:txBody>
          <a:bodyPr/>
          <a:lstStyle/>
          <a:p>
            <a:r>
              <a:rPr lang="en-GB"/>
              <a:t>Source: ADAPT Digital Edge Survey in June 2026: Sample size: 103 Australian CDOs</a:t>
            </a:r>
          </a:p>
          <a:p>
            <a:endParaRPr lang="en-GB"/>
          </a:p>
        </p:txBody>
      </p:sp>
      <p:pic>
        <p:nvPicPr>
          <p:cNvPr id="3" name="Graphic 2">
            <a:extLst>
              <a:ext uri="{FF2B5EF4-FFF2-40B4-BE49-F238E27FC236}">
                <a16:creationId xmlns:a16="http://schemas.microsoft.com/office/drawing/2014/main" id="{208E6D99-6FE9-64F6-57A5-84465DADAEA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88471" y="1196077"/>
            <a:ext cx="11615058" cy="5253706"/>
          </a:xfrm>
          <a:prstGeom prst="rect">
            <a:avLst/>
          </a:prstGeom>
        </p:spPr>
      </p:pic>
    </p:spTree>
    <p:extLst>
      <p:ext uri="{BB962C8B-B14F-4D97-AF65-F5344CB8AC3E}">
        <p14:creationId xmlns:p14="http://schemas.microsoft.com/office/powerpoint/2010/main" val="1901680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10778B55-80E8-455B-BBF0-8DB06F3FDF18}"/>
              </a:ext>
            </a:extLst>
          </p:cNvPr>
          <p:cNvSpPr>
            <a:spLocks noGrp="1"/>
          </p:cNvSpPr>
          <p:nvPr>
            <p:ph sz="quarter" idx="10"/>
          </p:nvPr>
        </p:nvSpPr>
        <p:spPr>
          <a:xfrm>
            <a:off x="260702" y="188458"/>
            <a:ext cx="8236912" cy="750840"/>
          </a:xfrm>
        </p:spPr>
        <p:txBody>
          <a:bodyPr/>
          <a:lstStyle/>
          <a:p>
            <a:r>
              <a:rPr lang="en-US" err="1"/>
              <a:t>Operationalising</a:t>
            </a:r>
            <a:r>
              <a:rPr lang="en-US"/>
              <a:t> major change initiatives relating to knowledge sharing and access to expertise </a:t>
            </a:r>
            <a:endParaRPr lang="en-GB"/>
          </a:p>
        </p:txBody>
      </p:sp>
      <p:sp>
        <p:nvSpPr>
          <p:cNvPr id="13" name="Content Placeholder 12">
            <a:extLst>
              <a:ext uri="{FF2B5EF4-FFF2-40B4-BE49-F238E27FC236}">
                <a16:creationId xmlns:a16="http://schemas.microsoft.com/office/drawing/2014/main" id="{7D2B0D96-1552-C8A6-E371-3FEF92E8181A}"/>
              </a:ext>
            </a:extLst>
          </p:cNvPr>
          <p:cNvSpPr>
            <a:spLocks noGrp="1"/>
          </p:cNvSpPr>
          <p:nvPr>
            <p:ph sz="quarter" idx="11"/>
          </p:nvPr>
        </p:nvSpPr>
        <p:spPr/>
        <p:txBody>
          <a:bodyPr/>
          <a:lstStyle/>
          <a:p>
            <a:r>
              <a:rPr lang="en-GB"/>
              <a:t>Source: ADAPT Digital Edge Survey in June 2026: Sample size: 103 Australian CDOs</a:t>
            </a:r>
          </a:p>
          <a:p>
            <a:endParaRPr lang="en-GB"/>
          </a:p>
        </p:txBody>
      </p:sp>
      <p:pic>
        <p:nvPicPr>
          <p:cNvPr id="3" name="Graphic 2">
            <a:extLst>
              <a:ext uri="{FF2B5EF4-FFF2-40B4-BE49-F238E27FC236}">
                <a16:creationId xmlns:a16="http://schemas.microsoft.com/office/drawing/2014/main" id="{285219B5-E00E-987C-3A15-DDB2459C0B2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5814" y="1167662"/>
            <a:ext cx="11680372" cy="532270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F4958-CA78-8422-C055-58A84BB4FFB8}"/>
            </a:ext>
          </a:extLst>
        </p:cNvPr>
        <p:cNvGrpSpPr/>
        <p:nvPr/>
      </p:nvGrpSpPr>
      <p:grpSpPr>
        <a:xfrm>
          <a:off x="0" y="0"/>
          <a:ext cx="0" cy="0"/>
          <a:chOff x="0" y="0"/>
          <a:chExt cx="0" cy="0"/>
        </a:xfrm>
      </p:grpSpPr>
      <p:sp>
        <p:nvSpPr>
          <p:cNvPr id="9" name="Content Placeholder 8">
            <a:extLst>
              <a:ext uri="{FF2B5EF4-FFF2-40B4-BE49-F238E27FC236}">
                <a16:creationId xmlns:a16="http://schemas.microsoft.com/office/drawing/2014/main" id="{4B484399-0ED8-47C1-5105-B09181EF8811}"/>
              </a:ext>
            </a:extLst>
          </p:cNvPr>
          <p:cNvSpPr>
            <a:spLocks noGrp="1"/>
          </p:cNvSpPr>
          <p:nvPr>
            <p:ph sz="quarter" idx="10"/>
          </p:nvPr>
        </p:nvSpPr>
        <p:spPr/>
        <p:txBody>
          <a:bodyPr/>
          <a:lstStyle/>
          <a:p>
            <a:r>
              <a:rPr lang="en-US"/>
              <a:t>To what extent does your </a:t>
            </a:r>
            <a:r>
              <a:rPr lang="en-US" err="1"/>
              <a:t>organisation</a:t>
            </a:r>
            <a:r>
              <a:rPr lang="en-US"/>
              <a:t> have internal capability to design and run structured transformation or process improvement initiatives? (By </a:t>
            </a:r>
            <a:r>
              <a:rPr lang="en-US" err="1"/>
              <a:t>organisational</a:t>
            </a:r>
            <a:r>
              <a:rPr lang="en-US"/>
              <a:t> size)</a:t>
            </a:r>
            <a:endParaRPr lang="en-GB"/>
          </a:p>
        </p:txBody>
      </p:sp>
      <p:sp>
        <p:nvSpPr>
          <p:cNvPr id="10" name="Content Placeholder 9">
            <a:extLst>
              <a:ext uri="{FF2B5EF4-FFF2-40B4-BE49-F238E27FC236}">
                <a16:creationId xmlns:a16="http://schemas.microsoft.com/office/drawing/2014/main" id="{71527B64-9EB0-7FF4-1AB5-3D368C7010A7}"/>
              </a:ext>
            </a:extLst>
          </p:cNvPr>
          <p:cNvSpPr>
            <a:spLocks noGrp="1"/>
          </p:cNvSpPr>
          <p:nvPr>
            <p:ph sz="quarter" idx="11"/>
          </p:nvPr>
        </p:nvSpPr>
        <p:spPr/>
        <p:txBody>
          <a:bodyPr/>
          <a:lstStyle/>
          <a:p>
            <a:r>
              <a:rPr lang="en-GB"/>
              <a:t>Source : ADAPT Digital Edge Survey in June 2026. Sample size : 101 Australian CDOs</a:t>
            </a:r>
          </a:p>
          <a:p>
            <a:endParaRPr lang="en-GB"/>
          </a:p>
        </p:txBody>
      </p:sp>
      <p:pic>
        <p:nvPicPr>
          <p:cNvPr id="3" name="Graphic 2">
            <a:extLst>
              <a:ext uri="{FF2B5EF4-FFF2-40B4-BE49-F238E27FC236}">
                <a16:creationId xmlns:a16="http://schemas.microsoft.com/office/drawing/2014/main" id="{CCB024DB-B686-2BEF-4A3D-3F676A8DA23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72143" y="1138246"/>
            <a:ext cx="11647714" cy="5274954"/>
          </a:xfrm>
          <a:prstGeom prst="rect">
            <a:avLst/>
          </a:prstGeom>
        </p:spPr>
      </p:pic>
    </p:spTree>
    <p:extLst>
      <p:ext uri="{BB962C8B-B14F-4D97-AF65-F5344CB8AC3E}">
        <p14:creationId xmlns:p14="http://schemas.microsoft.com/office/powerpoint/2010/main" val="75188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B64CE-CA4F-2899-5F5D-73241B41A0A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FB8E9CE-3876-D447-9E7C-491806AC2016}"/>
              </a:ext>
            </a:extLst>
          </p:cNvPr>
          <p:cNvSpPr txBox="1"/>
          <p:nvPr/>
        </p:nvSpPr>
        <p:spPr>
          <a:xfrm>
            <a:off x="582638" y="2037279"/>
            <a:ext cx="3209690" cy="384021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25000"/>
              </a:lnSpc>
              <a:spcBef>
                <a:spcPts val="0"/>
              </a:spcBef>
              <a:spcAft>
                <a:spcPts val="1200"/>
              </a:spcAft>
              <a:buClr>
                <a:srgbClr val="E7534F"/>
              </a:buClr>
              <a:buSzTx/>
              <a:buFontTx/>
              <a:buNone/>
              <a:tabLst/>
              <a:defRPr/>
            </a:pPr>
            <a:r>
              <a:rPr kumimoji="0" lang="en-US" sz="1200" b="1" i="0" u="none" strike="noStrike" kern="1200" cap="none" spc="0" normalizeH="0" baseline="0" noProof="0">
                <a:ln>
                  <a:noFill/>
                </a:ln>
                <a:solidFill>
                  <a:srgbClr val="000000"/>
                </a:solidFill>
                <a:effectLst/>
                <a:uLnTx/>
                <a:uFillTx/>
                <a:latin typeface="Helvetica"/>
                <a:ea typeface="+mn-ea"/>
                <a:cs typeface="Helvetica"/>
              </a:rPr>
              <a:t>Many Australian organisations say they can deliver change, but only a few have mastered delivering change consistently and efficiently.</a:t>
            </a:r>
            <a:endParaRPr kumimoji="0" lang="en-AU" sz="1200" b="1" i="0" u="none" strike="noStrike" kern="1200" cap="none" spc="0" normalizeH="0" baseline="0" noProof="0">
              <a:ln>
                <a:noFill/>
              </a:ln>
              <a:solidFill>
                <a:srgbClr val="000000"/>
              </a:solidFill>
              <a:effectLst/>
              <a:uLnTx/>
              <a:uFillTx/>
              <a:latin typeface="Helvetica"/>
              <a:ea typeface="+mn-ea"/>
              <a:cs typeface="Helvetica"/>
            </a:endParaRP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Helvetica"/>
                <a:ea typeface="+mn-ea"/>
                <a:cs typeface="Helvetica"/>
              </a:rPr>
              <a:t>Increased </a:t>
            </a:r>
            <a:r>
              <a:rPr lang="en-US" sz="1200">
                <a:solidFill>
                  <a:srgbClr val="000000"/>
                </a:solidFill>
                <a:latin typeface="Helvetica"/>
                <a:cs typeface="Helvetica"/>
              </a:rPr>
              <a:t>executive support relates to the ability to operationalise change initiatives. </a:t>
            </a:r>
            <a:r>
              <a:rPr kumimoji="0" lang="en-US" sz="1200" b="0" i="0" u="none" strike="noStrike" kern="1200" cap="none" spc="0" normalizeH="0" baseline="0" noProof="0">
                <a:ln>
                  <a:noFill/>
                </a:ln>
                <a:solidFill>
                  <a:srgbClr val="000000"/>
                </a:solidFill>
                <a:effectLst/>
                <a:uLnTx/>
                <a:uFillTx/>
                <a:latin typeface="Helvetica"/>
                <a:ea typeface="+mn-ea"/>
                <a:cs typeface="Helvetica"/>
              </a:rPr>
              <a:t>Structured transformation capabilities are also driving factors.</a:t>
            </a:r>
          </a:p>
          <a:p>
            <a:pPr marL="171450" lvl="0" indent="-171450">
              <a:lnSpc>
                <a:spcPct val="125000"/>
              </a:lnSpc>
              <a:spcAft>
                <a:spcPts val="600"/>
              </a:spcAft>
              <a:buClr>
                <a:srgbClr val="E7534F"/>
              </a:buClr>
              <a:buFont typeface="Arial" panose="020B0604020202020204" pitchFamily="34" charset="0"/>
              <a:buChar char="•"/>
              <a:defRPr/>
            </a:pPr>
            <a:r>
              <a:rPr lang="en-US" sz="1200">
                <a:solidFill>
                  <a:srgbClr val="000000"/>
                </a:solidFill>
                <a:latin typeface="Helvetica"/>
                <a:cs typeface="Helvetica"/>
              </a:rPr>
              <a:t>Similarly, seamless experience on sharing ideas and finding time with expertise are crucial for change to be structured or embedded in the operations.</a:t>
            </a:r>
            <a:endParaRPr lang="en-AU" sz="1200">
              <a:solidFill>
                <a:srgbClr val="000000"/>
              </a:solidFill>
              <a:latin typeface="Helvetica"/>
              <a:cs typeface="Helvetica"/>
            </a:endParaRP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Helvetica"/>
                <a:ea typeface="+mn-ea"/>
                <a:cs typeface="Helvetica"/>
              </a:rPr>
              <a:t>Large enterprises indicate more internal capability embedded across functions compared with other organisational sizes.</a:t>
            </a:r>
            <a:endParaRPr kumimoji="0" lang="en-AU" sz="1200" b="0" i="0" u="none" strike="noStrike" kern="1200" cap="none" spc="0" normalizeH="0" baseline="0" noProof="0">
              <a:ln>
                <a:noFill/>
              </a:ln>
              <a:solidFill>
                <a:srgbClr val="000000"/>
              </a:solidFill>
              <a:effectLst/>
              <a:uLnTx/>
              <a:uFillTx/>
              <a:latin typeface="Helvetica" pitchFamily="2" charset="0"/>
              <a:ea typeface="+mn-ea"/>
              <a:cs typeface="Helvetica"/>
            </a:endParaRPr>
          </a:p>
        </p:txBody>
      </p:sp>
      <p:sp>
        <p:nvSpPr>
          <p:cNvPr id="3" name="Rectangle 2">
            <a:extLst>
              <a:ext uri="{FF2B5EF4-FFF2-40B4-BE49-F238E27FC236}">
                <a16:creationId xmlns:a16="http://schemas.microsoft.com/office/drawing/2014/main" id="{60BE8482-3A3C-C3FF-40BB-0C13D75970AA}"/>
              </a:ext>
            </a:extLst>
          </p:cNvPr>
          <p:cNvSpPr/>
          <p:nvPr/>
        </p:nvSpPr>
        <p:spPr>
          <a:xfrm>
            <a:off x="582638" y="1196998"/>
            <a:ext cx="3114366" cy="784830"/>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50" b="1" i="0" u="none" strike="noStrike" kern="1200" cap="none" spc="-50" normalizeH="0" baseline="0" noProof="0">
                <a:ln>
                  <a:noFill/>
                </a:ln>
                <a:solidFill>
                  <a:prstClr val="black"/>
                </a:solidFill>
                <a:effectLst/>
                <a:uLnTx/>
                <a:uFillTx/>
                <a:latin typeface="Helvetica"/>
                <a:ea typeface="+mn-ea"/>
                <a:cs typeface="Helvetica"/>
              </a:rPr>
              <a:t>Organisational change capability</a:t>
            </a:r>
          </a:p>
        </p:txBody>
      </p:sp>
      <p:sp>
        <p:nvSpPr>
          <p:cNvPr id="6" name="Rectangle 5">
            <a:extLst>
              <a:ext uri="{FF2B5EF4-FFF2-40B4-BE49-F238E27FC236}">
                <a16:creationId xmlns:a16="http://schemas.microsoft.com/office/drawing/2014/main" id="{6CEC493A-BD96-985A-8F33-81DF29FE6A0B}"/>
              </a:ext>
            </a:extLst>
          </p:cNvPr>
          <p:cNvSpPr/>
          <p:nvPr/>
        </p:nvSpPr>
        <p:spPr>
          <a:xfrm>
            <a:off x="582638" y="833203"/>
            <a:ext cx="3114364"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srgbClr val="E7534F"/>
                </a:solidFill>
                <a:effectLst/>
                <a:uLnTx/>
                <a:uFillTx/>
                <a:latin typeface="Helvetica"/>
                <a:ea typeface="Calibri" panose="020F0502020204030204"/>
                <a:cs typeface="Helvetica"/>
              </a:rPr>
              <a:t>Technology Trends</a:t>
            </a:r>
            <a:endParaRPr kumimoji="0" lang="en-AU" sz="14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cxnSp>
        <p:nvCxnSpPr>
          <p:cNvPr id="7" name="Straight Connector 6">
            <a:extLst>
              <a:ext uri="{FF2B5EF4-FFF2-40B4-BE49-F238E27FC236}">
                <a16:creationId xmlns:a16="http://schemas.microsoft.com/office/drawing/2014/main" id="{921FB8E3-0828-31D6-BB29-CEF26918B839}"/>
              </a:ext>
            </a:extLst>
          </p:cNvPr>
          <p:cNvCxnSpPr>
            <a:cxnSpLocks/>
          </p:cNvCxnSpPr>
          <p:nvPr/>
        </p:nvCxnSpPr>
        <p:spPr>
          <a:xfrm flipV="1">
            <a:off x="3976605" y="189000"/>
            <a:ext cx="0" cy="6480000"/>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E8D68DC-A7AE-6814-1464-27E686CD3057}"/>
              </a:ext>
            </a:extLst>
          </p:cNvPr>
          <p:cNvSpPr txBox="1"/>
          <p:nvPr/>
        </p:nvSpPr>
        <p:spPr>
          <a:xfrm>
            <a:off x="4224677" y="524384"/>
            <a:ext cx="7678289" cy="607159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25000"/>
              </a:lnSpc>
              <a:spcBef>
                <a:spcPts val="0"/>
              </a:spcBef>
              <a:spcAft>
                <a:spcPts val="0"/>
              </a:spcAft>
              <a:buClr>
                <a:srgbClr val="E7534F"/>
              </a:buClr>
              <a:buSzTx/>
              <a:buFontTx/>
              <a:buNone/>
              <a:tabLst/>
              <a:defRPr/>
            </a:pPr>
            <a:r>
              <a:rPr kumimoji="0" lang="en-US" sz="1200" b="1" i="0" u="none" strike="noStrike" kern="1200" cap="none" spc="0" normalizeH="0" baseline="0" noProof="0" err="1">
                <a:ln>
                  <a:noFill/>
                </a:ln>
                <a:solidFill>
                  <a:prstClr val="black"/>
                </a:solidFill>
                <a:effectLst/>
                <a:uLnTx/>
                <a:uFillTx/>
                <a:latin typeface="Helvetica"/>
                <a:cs typeface="Helvetica"/>
              </a:rPr>
              <a:t>Organisational</a:t>
            </a:r>
            <a:r>
              <a:rPr kumimoji="0" lang="en-US" sz="1200" b="1" i="0" u="none" strike="noStrike" kern="1200" cap="none" spc="0" normalizeH="0" baseline="0" noProof="0">
                <a:ln>
                  <a:noFill/>
                </a:ln>
                <a:solidFill>
                  <a:prstClr val="black"/>
                </a:solidFill>
                <a:effectLst/>
                <a:uLnTx/>
                <a:uFillTx/>
                <a:latin typeface="Helvetica"/>
                <a:cs typeface="Helvetica"/>
              </a:rPr>
              <a:t> change remains achievable, but it’s not an efficient capability</a:t>
            </a:r>
            <a:endParaRPr kumimoji="0" lang="en-AU" sz="1200" b="1" i="0" u="none" strike="noStrike" kern="1200" cap="none" spc="0" normalizeH="0" baseline="0" noProof="0">
              <a:ln>
                <a:noFill/>
              </a:ln>
              <a:solidFill>
                <a:prstClr val="black"/>
              </a:solidFill>
              <a:effectLst/>
              <a:uLnTx/>
              <a:uFillTx/>
              <a:latin typeface="Helvetica"/>
              <a:cs typeface="Helvetica"/>
            </a:endParaRPr>
          </a:p>
          <a:p>
            <a:pPr marL="174625" marR="0" lvl="0" indent="-174625" algn="l" defTabSz="914400" rtl="0" eaLnBrk="1" fontAlgn="auto" latinLnBrk="0" hangingPunct="1">
              <a:lnSpc>
                <a:spcPct val="125000"/>
              </a:lnSpc>
              <a:spcBef>
                <a:spcPts val="0"/>
              </a:spcBef>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Australian CDOs share a remarkably similar view of </a:t>
            </a:r>
            <a:r>
              <a:rPr kumimoji="0" lang="en-US" sz="1200" b="0" i="0" u="none" strike="noStrike" kern="1200" cap="none" spc="0" normalizeH="0" baseline="0" noProof="0" err="1">
                <a:ln>
                  <a:noFill/>
                </a:ln>
                <a:solidFill>
                  <a:prstClr val="black"/>
                </a:solidFill>
                <a:effectLst/>
                <a:uLnTx/>
                <a:uFillTx/>
                <a:latin typeface="Helvetica"/>
                <a:ea typeface="+mn-ea"/>
                <a:cs typeface="Helvetica"/>
              </a:rPr>
              <a:t>organisational</a:t>
            </a:r>
            <a:r>
              <a:rPr kumimoji="0" lang="en-US" sz="1200" b="0" i="0" u="none" strike="noStrike" kern="1200" cap="none" spc="0" normalizeH="0" baseline="0" noProof="0">
                <a:ln>
                  <a:noFill/>
                </a:ln>
                <a:solidFill>
                  <a:prstClr val="black"/>
                </a:solidFill>
                <a:effectLst/>
                <a:uLnTx/>
                <a:uFillTx/>
                <a:latin typeface="Helvetica"/>
                <a:ea typeface="+mn-ea"/>
                <a:cs typeface="Helvetica"/>
              </a:rPr>
              <a:t> maturity with government leaders. </a:t>
            </a:r>
            <a:br>
              <a:rPr kumimoji="0" lang="en-US" sz="1200" b="0" i="0" u="none" strike="noStrike" kern="1200" cap="none" spc="0" normalizeH="0" baseline="0" noProof="0">
                <a:ln>
                  <a:noFill/>
                </a:ln>
                <a:solidFill>
                  <a:prstClr val="black"/>
                </a:solidFill>
                <a:effectLst/>
                <a:uLnTx/>
                <a:uFillTx/>
                <a:latin typeface="Helvetica"/>
                <a:ea typeface="+mn-ea"/>
                <a:cs typeface="Helvetica"/>
              </a:rPr>
            </a:br>
            <a:r>
              <a:rPr kumimoji="0" lang="en-US" sz="1200" b="0" i="0" u="none" strike="noStrike" kern="1200" cap="none" spc="0" normalizeH="0" baseline="0" noProof="0">
                <a:ln>
                  <a:noFill/>
                </a:ln>
                <a:solidFill>
                  <a:prstClr val="black"/>
                </a:solidFill>
                <a:effectLst/>
                <a:uLnTx/>
                <a:uFillTx/>
                <a:latin typeface="Helvetica"/>
                <a:ea typeface="+mn-ea"/>
                <a:cs typeface="Helvetica"/>
              </a:rPr>
              <a:t>This suggests that execution challenges are more systemic than sector-specific. Both C-suite personas believe their </a:t>
            </a:r>
            <a:r>
              <a:rPr kumimoji="0" lang="en-US" sz="1200" b="0" i="0" u="none" strike="noStrike" kern="1200" cap="none" spc="0" normalizeH="0" baseline="0" noProof="0" err="1">
                <a:ln>
                  <a:noFill/>
                </a:ln>
                <a:solidFill>
                  <a:prstClr val="black"/>
                </a:solidFill>
                <a:effectLst/>
                <a:uLnTx/>
                <a:uFillTx/>
                <a:latin typeface="Helvetica"/>
                <a:ea typeface="+mn-ea"/>
                <a:cs typeface="Helvetica"/>
              </a:rPr>
              <a:t>organisations</a:t>
            </a:r>
            <a:r>
              <a:rPr kumimoji="0" lang="en-US" sz="1200" b="0" i="0" u="none" strike="noStrike" kern="1200" cap="none" spc="0" normalizeH="0" baseline="0" noProof="0">
                <a:ln>
                  <a:noFill/>
                </a:ln>
                <a:solidFill>
                  <a:prstClr val="black"/>
                </a:solidFill>
                <a:effectLst/>
                <a:uLnTx/>
                <a:uFillTx/>
                <a:latin typeface="Helvetica"/>
                <a:ea typeface="+mn-ea"/>
                <a:cs typeface="Helvetica"/>
              </a:rPr>
              <a:t> can deliver change, but not without significant effort</a:t>
            </a:r>
            <a:r>
              <a:rPr lang="en-US" sz="1200">
                <a:solidFill>
                  <a:prstClr val="black"/>
                </a:solidFill>
                <a:latin typeface="Helvetica"/>
                <a:cs typeface="Helvetica"/>
              </a:rPr>
              <a:t> due to friction.</a:t>
            </a:r>
            <a:endParaRPr kumimoji="0" lang="en-US" sz="1200" b="0" i="0" u="none" strike="noStrike" kern="1200" cap="none" spc="0" normalizeH="0" baseline="0" noProof="0">
              <a:ln>
                <a:noFill/>
              </a:ln>
              <a:solidFill>
                <a:prstClr val="black"/>
              </a:solidFill>
              <a:effectLst/>
              <a:uLnTx/>
              <a:uFillTx/>
              <a:latin typeface="Helvetica"/>
              <a:ea typeface="+mn-ea"/>
              <a:cs typeface="Helvetica"/>
            </a:endParaRPr>
          </a:p>
          <a:p>
            <a:pPr marL="174625" marR="0" lvl="0" indent="-174625" algn="l" defTabSz="914400" rtl="0" eaLnBrk="1" fontAlgn="auto" latinLnBrk="0" hangingPunct="1">
              <a:lnSpc>
                <a:spcPct val="125000"/>
              </a:lnSpc>
              <a:spcBef>
                <a:spcPts val="0"/>
              </a:spcBef>
              <a:spcAft>
                <a:spcPts val="120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For CDOs, this friction is heavily driven by competing strategic priorities and budget constraints </a:t>
            </a:r>
            <a:br>
              <a:rPr kumimoji="0" lang="en-US" sz="1200" b="0" i="0" u="none" strike="noStrike" kern="1200" cap="none" spc="0" normalizeH="0" baseline="0" noProof="0">
                <a:ln>
                  <a:noFill/>
                </a:ln>
                <a:solidFill>
                  <a:prstClr val="black"/>
                </a:solidFill>
                <a:effectLst/>
                <a:uLnTx/>
                <a:uFillTx/>
                <a:latin typeface="Helvetica"/>
                <a:ea typeface="+mn-ea"/>
                <a:cs typeface="Helvetica"/>
              </a:rPr>
            </a:br>
            <a:r>
              <a:rPr kumimoji="0" lang="en-US" sz="1200" b="0" i="0" u="none" strike="noStrike" kern="1200" cap="none" spc="0" normalizeH="0" baseline="0" noProof="0">
                <a:ln>
                  <a:noFill/>
                </a:ln>
                <a:solidFill>
                  <a:prstClr val="black"/>
                </a:solidFill>
                <a:effectLst/>
                <a:uLnTx/>
                <a:uFillTx/>
                <a:latin typeface="Helvetica"/>
                <a:ea typeface="+mn-ea"/>
                <a:cs typeface="Helvetica"/>
              </a:rPr>
              <a:t>(</a:t>
            </a:r>
            <a:r>
              <a:rPr kumimoji="0" lang="en-US" sz="1200" b="0" i="0" u="none" strike="noStrike" kern="1200" cap="none" spc="0" normalizeH="0" baseline="0" noProof="0">
                <a:ln>
                  <a:noFill/>
                </a:ln>
                <a:solidFill>
                  <a:schemeClr val="accent1"/>
                </a:solidFill>
                <a:effectLst/>
                <a:uLnTx/>
                <a:uFillTx/>
                <a:latin typeface="Helvetica"/>
                <a:ea typeface="+mn-ea"/>
                <a:cs typeface="Helvetica"/>
                <a:hlinkClick r:id="rId3" action="ppaction://hlinksldjump">
                  <a:extLst>
                    <a:ext uri="{A12FA001-AC4F-418D-AE19-62706E023703}">
                      <ahyp:hlinkClr xmlns:ahyp="http://schemas.microsoft.com/office/drawing/2018/hyperlinkcolor" val="tx"/>
                    </a:ext>
                  </a:extLst>
                </a:hlinkClick>
              </a:rPr>
              <a:t>see slide 15</a:t>
            </a:r>
            <a:r>
              <a:rPr kumimoji="0" lang="en-US" sz="1200" b="0" i="0" u="none" strike="noStrike" kern="1200" cap="none" spc="0" normalizeH="0" baseline="0" noProof="0">
                <a:ln>
                  <a:noFill/>
                </a:ln>
                <a:solidFill>
                  <a:prstClr val="black"/>
                </a:solidFill>
                <a:effectLst/>
                <a:uLnTx/>
                <a:uFillTx/>
                <a:latin typeface="Helvetica"/>
                <a:ea typeface="+mn-ea"/>
                <a:cs typeface="Helvetica"/>
              </a:rPr>
              <a:t>).</a:t>
            </a:r>
            <a:endParaRPr kumimoji="0" lang="en-AU" sz="2000" b="1"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25000"/>
              </a:lnSpc>
              <a:spcBef>
                <a:spcPts val="0"/>
              </a:spcBef>
              <a:spcAft>
                <a:spcPts val="0"/>
              </a:spcAft>
              <a:buClr>
                <a:srgbClr val="E7534F"/>
              </a:buClr>
              <a:buSzTx/>
              <a:buFontTx/>
              <a:buNone/>
              <a:tabLst/>
              <a:defRPr/>
            </a:pPr>
            <a:r>
              <a:rPr kumimoji="0" lang="en-US" sz="1200" b="1" i="0" u="none" strike="noStrike" kern="1200" cap="none" spc="0" normalizeH="0" baseline="0" noProof="0">
                <a:ln>
                  <a:noFill/>
                </a:ln>
                <a:solidFill>
                  <a:prstClr val="black"/>
                </a:solidFill>
                <a:effectLst/>
                <a:uLnTx/>
                <a:uFillTx/>
                <a:latin typeface="Helvetica"/>
                <a:ea typeface="+mn-ea"/>
                <a:cs typeface="Helvetica"/>
              </a:rPr>
              <a:t>Executive support and structured capabilities enable scalable transformation</a:t>
            </a:r>
            <a:endParaRPr kumimoji="0" lang="en-AU" sz="1200" b="1" i="0" u="none" strike="noStrike" kern="1200" cap="none" spc="0" normalizeH="0" baseline="0" noProof="0">
              <a:ln>
                <a:noFill/>
              </a:ln>
              <a:solidFill>
                <a:prstClr val="black"/>
              </a:solidFill>
              <a:effectLst/>
              <a:uLnTx/>
              <a:uFillTx/>
              <a:latin typeface="Helvetica"/>
              <a:ea typeface="+mn-ea"/>
              <a:cs typeface="Helvetica"/>
            </a:endParaRPr>
          </a:p>
          <a:p>
            <a:pPr marL="174625" marR="0" lvl="0" indent="-174625" algn="l" defTabSz="914400" rtl="0" eaLnBrk="1" fontAlgn="auto" latinLnBrk="0" hangingPunct="1">
              <a:lnSpc>
                <a:spcPct val="125000"/>
              </a:lnSpc>
              <a:spcBef>
                <a:spcPts val="0"/>
              </a:spcBef>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Executive sponsorship drives execution as it aligns priorities and turns change initiatives into action. </a:t>
            </a:r>
            <a:r>
              <a:rPr kumimoji="0" lang="en-US" sz="1200" b="0" i="0" u="none" strike="noStrike" kern="1200" cap="none" spc="0" normalizeH="0" baseline="0" noProof="0" err="1">
                <a:ln>
                  <a:noFill/>
                </a:ln>
                <a:solidFill>
                  <a:prstClr val="black"/>
                </a:solidFill>
                <a:effectLst/>
                <a:uLnTx/>
                <a:uFillTx/>
                <a:latin typeface="Helvetica"/>
                <a:ea typeface="+mn-ea"/>
                <a:cs typeface="Helvetica"/>
              </a:rPr>
              <a:t>Organisations</a:t>
            </a:r>
            <a:r>
              <a:rPr kumimoji="0" lang="en-US" sz="1200" b="0" i="0" u="none" strike="noStrike" kern="1200" cap="none" spc="0" normalizeH="0" baseline="0" noProof="0">
                <a:ln>
                  <a:noFill/>
                </a:ln>
                <a:solidFill>
                  <a:prstClr val="black"/>
                </a:solidFill>
                <a:effectLst/>
                <a:uLnTx/>
                <a:uFillTx/>
                <a:latin typeface="Helvetica"/>
                <a:ea typeface="+mn-ea"/>
                <a:cs typeface="Helvetica"/>
              </a:rPr>
              <a:t> with stronger executive sponsorship are more likely to embed transformation into daily operations, making change a repeatable </a:t>
            </a:r>
            <a:r>
              <a:rPr kumimoji="0" lang="en-US" sz="1200" b="0" i="0" u="none" strike="noStrike" kern="1200" cap="none" spc="0" normalizeH="0" baseline="0" noProof="0" err="1">
                <a:ln>
                  <a:noFill/>
                </a:ln>
                <a:solidFill>
                  <a:prstClr val="black"/>
                </a:solidFill>
                <a:effectLst/>
                <a:uLnTx/>
                <a:uFillTx/>
                <a:latin typeface="Helvetica"/>
                <a:ea typeface="+mn-ea"/>
                <a:cs typeface="Helvetica"/>
              </a:rPr>
              <a:t>organisational</a:t>
            </a:r>
            <a:r>
              <a:rPr kumimoji="0" lang="en-US" sz="1200" b="0" i="0" u="none" strike="noStrike" kern="1200" cap="none" spc="0" normalizeH="0" baseline="0" noProof="0">
                <a:ln>
                  <a:noFill/>
                </a:ln>
                <a:solidFill>
                  <a:prstClr val="black"/>
                </a:solidFill>
                <a:effectLst/>
                <a:uLnTx/>
                <a:uFillTx/>
                <a:latin typeface="Helvetica"/>
                <a:ea typeface="+mn-ea"/>
                <a:cs typeface="Helvetica"/>
              </a:rPr>
              <a:t> capability.</a:t>
            </a:r>
            <a:endParaRPr lang="en-US" sz="1200" b="0" i="0" u="none" strike="noStrike" kern="1200" cap="none" spc="0" normalizeH="0" baseline="0" noProof="0">
              <a:ln>
                <a:noFill/>
              </a:ln>
              <a:solidFill>
                <a:prstClr val="black"/>
              </a:solidFill>
              <a:effectLst/>
              <a:uLnTx/>
              <a:uFillTx/>
              <a:latin typeface="Helvetica"/>
              <a:cs typeface="Helvetica"/>
            </a:endParaRPr>
          </a:p>
          <a:p>
            <a:pPr marL="174625" marR="0" lvl="0" indent="-174625" algn="l" defTabSz="914400" rtl="0" eaLnBrk="1" fontAlgn="auto" latinLnBrk="0" hangingPunct="1">
              <a:lnSpc>
                <a:spcPct val="125000"/>
              </a:lnSpc>
              <a:spcBef>
                <a:spcPts val="0"/>
              </a:spcBef>
              <a:spcAft>
                <a:spcPts val="120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Structured transformation capabilities also reduce friction during execution. Those with </a:t>
            </a:r>
            <a:r>
              <a:rPr kumimoji="0" lang="en-US" sz="1200" b="0" i="0" u="none" strike="noStrike" kern="1200" cap="none" spc="0" normalizeH="0" baseline="0" noProof="0" err="1">
                <a:ln>
                  <a:noFill/>
                </a:ln>
                <a:solidFill>
                  <a:prstClr val="black"/>
                </a:solidFill>
                <a:effectLst/>
                <a:uLnTx/>
                <a:uFillTx/>
                <a:latin typeface="Helvetica"/>
                <a:ea typeface="+mn-ea"/>
                <a:cs typeface="Helvetica"/>
              </a:rPr>
              <a:t>formalised</a:t>
            </a:r>
            <a:r>
              <a:rPr kumimoji="0" lang="en-US" sz="1200" b="0" i="0" u="none" strike="noStrike" kern="1200" cap="none" spc="0" normalizeH="0" baseline="0" noProof="0">
                <a:ln>
                  <a:noFill/>
                </a:ln>
                <a:solidFill>
                  <a:prstClr val="black"/>
                </a:solidFill>
                <a:effectLst/>
                <a:uLnTx/>
                <a:uFillTx/>
                <a:latin typeface="Helvetica"/>
                <a:ea typeface="+mn-ea"/>
                <a:cs typeface="Helvetica"/>
              </a:rPr>
              <a:t> playbooks or capability embedded across functions are better equipped to absorb and scale changes.</a:t>
            </a:r>
            <a:endParaRPr kumimoji="0" lang="en-AU" sz="1200" b="0"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25000"/>
              </a:lnSpc>
              <a:spcBef>
                <a:spcPts val="0"/>
              </a:spcBef>
              <a:spcAft>
                <a:spcPts val="0"/>
              </a:spcAft>
              <a:buClr>
                <a:srgbClr val="E7534F"/>
              </a:buClr>
              <a:buSzTx/>
              <a:buFontTx/>
              <a:buNone/>
              <a:tabLst/>
              <a:defRPr/>
            </a:pPr>
            <a:r>
              <a:rPr kumimoji="0" lang="en-US" sz="1200" b="1" i="0" u="none" strike="noStrike" kern="1200" cap="none" spc="0" normalizeH="0" baseline="0" noProof="0">
                <a:ln>
                  <a:noFill/>
                </a:ln>
                <a:solidFill>
                  <a:prstClr val="black"/>
                </a:solidFill>
                <a:effectLst/>
                <a:uLnTx/>
                <a:uFillTx/>
                <a:latin typeface="Helvetica"/>
                <a:ea typeface="+mn-ea"/>
                <a:cs typeface="Helvetica"/>
              </a:rPr>
              <a:t>Seamless experience in knowledge sharing and access to expertise </a:t>
            </a:r>
            <a:r>
              <a:rPr lang="en-US" sz="1200" b="1">
                <a:solidFill>
                  <a:prstClr val="black"/>
                </a:solidFill>
                <a:latin typeface="Helvetica"/>
                <a:cs typeface="Helvetica"/>
              </a:rPr>
              <a:t>are</a:t>
            </a:r>
            <a:r>
              <a:rPr kumimoji="0" lang="en-US" sz="1200" b="1" i="0" u="none" strike="noStrike" kern="1200" cap="none" spc="0" normalizeH="0" baseline="0" noProof="0">
                <a:ln>
                  <a:noFill/>
                </a:ln>
                <a:solidFill>
                  <a:prstClr val="black"/>
                </a:solidFill>
                <a:effectLst/>
                <a:uLnTx/>
                <a:uFillTx/>
                <a:latin typeface="Helvetica"/>
                <a:ea typeface="+mn-ea"/>
                <a:cs typeface="Helvetica"/>
              </a:rPr>
              <a:t> enablers of change maturity </a:t>
            </a:r>
            <a:endParaRPr kumimoji="0" lang="en-AU" sz="1200" b="1" i="0" u="none" strike="noStrike" kern="1200" cap="none" spc="0" normalizeH="0" baseline="0" noProof="0">
              <a:ln>
                <a:noFill/>
              </a:ln>
              <a:solidFill>
                <a:prstClr val="black"/>
              </a:solidFill>
              <a:effectLst/>
              <a:uLnTx/>
              <a:uFillTx/>
              <a:latin typeface="Helvetica"/>
              <a:ea typeface="+mn-ea"/>
              <a:cs typeface="Helvetica"/>
            </a:endParaRPr>
          </a:p>
          <a:p>
            <a:pPr marL="174625" marR="0" lvl="0" indent="-174625" algn="l" defTabSz="914400" rtl="0" eaLnBrk="1" fontAlgn="auto" latinLnBrk="0" hangingPunct="1">
              <a:lnSpc>
                <a:spcPct val="125000"/>
              </a:lnSpc>
              <a:spcBef>
                <a:spcPts val="0"/>
              </a:spcBef>
              <a:spcAft>
                <a:spcPts val="120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These two areas are essential to enable successful practices and accelerate problem solutions when transforming initiatives. When employees struggle to share knowledge or engage experts, </a:t>
            </a:r>
            <a:r>
              <a:rPr kumimoji="0" lang="en-US" sz="1200" b="0" i="0" u="none" strike="noStrike" kern="1200" cap="none" spc="0" normalizeH="0" baseline="0" noProof="0" err="1">
                <a:ln>
                  <a:noFill/>
                </a:ln>
                <a:solidFill>
                  <a:prstClr val="black"/>
                </a:solidFill>
                <a:effectLst/>
                <a:uLnTx/>
                <a:uFillTx/>
                <a:latin typeface="Helvetica"/>
                <a:ea typeface="+mn-ea"/>
                <a:cs typeface="Helvetica"/>
              </a:rPr>
              <a:t>organisations</a:t>
            </a:r>
            <a:r>
              <a:rPr kumimoji="0" lang="en-US" sz="1200" b="0" i="0" u="none" strike="noStrike" kern="1200" cap="none" spc="0" normalizeH="0" baseline="0" noProof="0">
                <a:ln>
                  <a:noFill/>
                </a:ln>
                <a:solidFill>
                  <a:prstClr val="black"/>
                </a:solidFill>
                <a:effectLst/>
                <a:uLnTx/>
                <a:uFillTx/>
                <a:latin typeface="Helvetica"/>
                <a:ea typeface="+mn-ea"/>
                <a:cs typeface="Helvetica"/>
              </a:rPr>
              <a:t> often experience slower execution and reduced effectiveness in operationalising change initiatives.</a:t>
            </a:r>
            <a:endParaRPr kumimoji="0" lang="en-AU" sz="1200" b="0"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25000"/>
              </a:lnSpc>
              <a:spcBef>
                <a:spcPts val="0"/>
              </a:spcBef>
              <a:spcAft>
                <a:spcPts val="0"/>
              </a:spcAft>
              <a:buClr>
                <a:srgbClr val="E7534F"/>
              </a:buClr>
              <a:buSzTx/>
              <a:buFontTx/>
              <a:buNone/>
              <a:tabLst/>
              <a:defRPr/>
            </a:pPr>
            <a:r>
              <a:rPr kumimoji="0" lang="en-US" sz="1200" b="1" i="0" u="none" strike="noStrike" kern="1200" cap="none" spc="0" normalizeH="0" baseline="0" noProof="0">
                <a:ln>
                  <a:noFill/>
                </a:ln>
                <a:solidFill>
                  <a:prstClr val="black"/>
                </a:solidFill>
                <a:effectLst/>
                <a:uLnTx/>
                <a:uFillTx/>
                <a:latin typeface="Helvetica"/>
                <a:ea typeface="+mn-ea"/>
                <a:cs typeface="Helvetica"/>
              </a:rPr>
              <a:t>Significant variation across </a:t>
            </a:r>
            <a:r>
              <a:rPr kumimoji="0" lang="en-US" sz="1200" b="1" i="0" u="none" strike="noStrike" kern="1200" cap="none" spc="0" normalizeH="0" baseline="0" noProof="0" err="1">
                <a:ln>
                  <a:noFill/>
                </a:ln>
                <a:solidFill>
                  <a:prstClr val="black"/>
                </a:solidFill>
                <a:effectLst/>
                <a:uLnTx/>
                <a:uFillTx/>
                <a:latin typeface="Helvetica"/>
                <a:ea typeface="+mn-ea"/>
                <a:cs typeface="Helvetica"/>
              </a:rPr>
              <a:t>organisational</a:t>
            </a:r>
            <a:r>
              <a:rPr kumimoji="0" lang="en-US" sz="1200" b="1" i="0" u="none" strike="noStrike" kern="1200" cap="none" spc="0" normalizeH="0" baseline="0" noProof="0">
                <a:ln>
                  <a:noFill/>
                </a:ln>
                <a:solidFill>
                  <a:prstClr val="black"/>
                </a:solidFill>
                <a:effectLst/>
                <a:uLnTx/>
                <a:uFillTx/>
                <a:latin typeface="Helvetica"/>
                <a:ea typeface="+mn-ea"/>
                <a:cs typeface="Helvetica"/>
              </a:rPr>
              <a:t> size in transformation capabilities</a:t>
            </a:r>
            <a:endParaRPr kumimoji="0" lang="en-AU" sz="1200" b="1" i="0" u="none" strike="noStrike" kern="1200" cap="none" spc="0" normalizeH="0" baseline="0" noProof="0">
              <a:ln>
                <a:noFill/>
              </a:ln>
              <a:solidFill>
                <a:prstClr val="black"/>
              </a:solidFill>
              <a:effectLst/>
              <a:uLnTx/>
              <a:uFillTx/>
              <a:latin typeface="Helvetica"/>
              <a:ea typeface="+mn-ea"/>
              <a:cs typeface="Helvetica"/>
            </a:endParaRPr>
          </a:p>
          <a:p>
            <a:pPr marL="174625" marR="0" lvl="0" indent="-174625" algn="l" defTabSz="914400" rtl="0" eaLnBrk="1" fontAlgn="auto" latinLnBrk="0" hangingPunct="1">
              <a:lnSpc>
                <a:spcPct val="125000"/>
              </a:lnSpc>
              <a:spcBef>
                <a:spcPts val="0"/>
              </a:spcBef>
              <a:spcAft>
                <a:spcPts val="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As large enterprise </a:t>
            </a:r>
            <a:r>
              <a:rPr kumimoji="0" lang="en-US" sz="1200" b="0" i="0" u="none" strike="noStrike" kern="1200" cap="none" spc="0" normalizeH="0" baseline="0" noProof="0" err="1">
                <a:ln>
                  <a:noFill/>
                </a:ln>
                <a:solidFill>
                  <a:prstClr val="black"/>
                </a:solidFill>
                <a:effectLst/>
                <a:uLnTx/>
                <a:uFillTx/>
                <a:latin typeface="Helvetica"/>
                <a:ea typeface="+mn-ea"/>
                <a:cs typeface="Helvetica"/>
              </a:rPr>
              <a:t>organisations</a:t>
            </a:r>
            <a:r>
              <a:rPr kumimoji="0" lang="en-US" sz="1200" b="0" i="0" u="none" strike="noStrike" kern="1200" cap="none" spc="0" normalizeH="0" baseline="0" noProof="0">
                <a:ln>
                  <a:noFill/>
                </a:ln>
                <a:solidFill>
                  <a:prstClr val="black"/>
                </a:solidFill>
                <a:effectLst/>
                <a:uLnTx/>
                <a:uFillTx/>
                <a:latin typeface="Helvetica"/>
                <a:ea typeface="+mn-ea"/>
                <a:cs typeface="Helvetica"/>
              </a:rPr>
              <a:t> have greater resources to </a:t>
            </a:r>
            <a:r>
              <a:rPr kumimoji="0" lang="en-US" sz="1200" b="0" i="0" u="none" strike="noStrike" kern="1200" cap="none" spc="0" normalizeH="0" baseline="0" noProof="0" err="1">
                <a:ln>
                  <a:noFill/>
                </a:ln>
                <a:solidFill>
                  <a:prstClr val="black"/>
                </a:solidFill>
                <a:effectLst/>
                <a:uLnTx/>
                <a:uFillTx/>
                <a:latin typeface="Helvetica"/>
                <a:ea typeface="+mn-ea"/>
                <a:cs typeface="Helvetica"/>
              </a:rPr>
              <a:t>institutionalise</a:t>
            </a:r>
            <a:r>
              <a:rPr kumimoji="0" lang="en-US" sz="1200" b="0" i="0" u="none" strike="noStrike" kern="1200" cap="none" spc="0" normalizeH="0" baseline="0" noProof="0">
                <a:ln>
                  <a:noFill/>
                </a:ln>
                <a:solidFill>
                  <a:prstClr val="black"/>
                </a:solidFill>
                <a:effectLst/>
                <a:uLnTx/>
                <a:uFillTx/>
                <a:latin typeface="Helvetica"/>
                <a:ea typeface="+mn-ea"/>
                <a:cs typeface="Helvetica"/>
              </a:rPr>
              <a:t> transformation, they tend to have more scalable, repeatable internal change capability embedded across functions</a:t>
            </a:r>
            <a:r>
              <a:rPr lang="en-US" sz="1200">
                <a:solidFill>
                  <a:prstClr val="black"/>
                </a:solidFill>
                <a:latin typeface="Helvetica"/>
                <a:cs typeface="Helvetica"/>
              </a:rPr>
              <a:t>. </a:t>
            </a:r>
            <a:r>
              <a:rPr kumimoji="0" lang="en-US" sz="1200" b="0" i="0" u="none" strike="noStrike" kern="1200" cap="none" spc="0" normalizeH="0" baseline="0" noProof="0">
                <a:ln>
                  <a:noFill/>
                </a:ln>
                <a:solidFill>
                  <a:prstClr val="black"/>
                </a:solidFill>
                <a:effectLst/>
                <a:uLnTx/>
                <a:uFillTx/>
                <a:latin typeface="Helvetica"/>
                <a:ea typeface="+mn-ea"/>
                <a:cs typeface="Helvetica"/>
              </a:rPr>
              <a:t>In contrast, small to medium organisations often rely on external expertise to accelerate execution while building the foundations for repeatable transformation. Mid-market and enterprise organisations have limited internal capability. </a:t>
            </a:r>
          </a:p>
          <a:p>
            <a:pPr marL="174625" marR="0" lvl="0" indent="-174625" algn="l" defTabSz="914400" rtl="0" eaLnBrk="1" fontAlgn="auto" latinLnBrk="0" hangingPunct="1">
              <a:lnSpc>
                <a:spcPct val="125000"/>
              </a:lnSpc>
              <a:spcBef>
                <a:spcPts val="0"/>
              </a:spcBef>
              <a:spcAft>
                <a:spcPts val="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The difference across </a:t>
            </a:r>
            <a:r>
              <a:rPr kumimoji="0" lang="en-US" sz="1200" b="0" i="0" u="none" strike="noStrike" kern="1200" cap="none" spc="0" normalizeH="0" baseline="0" noProof="0" err="1">
                <a:ln>
                  <a:noFill/>
                </a:ln>
                <a:solidFill>
                  <a:prstClr val="black"/>
                </a:solidFill>
                <a:effectLst/>
                <a:uLnTx/>
                <a:uFillTx/>
                <a:latin typeface="Helvetica"/>
                <a:ea typeface="+mn-ea"/>
                <a:cs typeface="Helvetica"/>
              </a:rPr>
              <a:t>organisational</a:t>
            </a:r>
            <a:r>
              <a:rPr kumimoji="0" lang="en-US" sz="1200" b="0" i="0" u="none" strike="noStrike" kern="1200" cap="none" spc="0" normalizeH="0" baseline="0" noProof="0">
                <a:ln>
                  <a:noFill/>
                </a:ln>
                <a:solidFill>
                  <a:prstClr val="black"/>
                </a:solidFill>
                <a:effectLst/>
                <a:uLnTx/>
                <a:uFillTx/>
                <a:latin typeface="Helvetica"/>
                <a:ea typeface="+mn-ea"/>
                <a:cs typeface="Helvetica"/>
              </a:rPr>
              <a:t> size does not necessarily mean that large </a:t>
            </a:r>
            <a:r>
              <a:rPr lang="en-US" sz="1200">
                <a:solidFill>
                  <a:prstClr val="black"/>
                </a:solidFill>
                <a:latin typeface="Helvetica"/>
                <a:cs typeface="Helvetica"/>
              </a:rPr>
              <a:t>enterprises</a:t>
            </a:r>
            <a:r>
              <a:rPr kumimoji="0" lang="en-US" sz="1200" b="0" i="0" u="none" strike="noStrike" kern="1200" cap="none" spc="0" normalizeH="0" baseline="0" noProof="0">
                <a:ln>
                  <a:noFill/>
                </a:ln>
                <a:solidFill>
                  <a:prstClr val="black"/>
                </a:solidFill>
                <a:effectLst/>
                <a:uLnTx/>
                <a:uFillTx/>
                <a:latin typeface="Helvetica"/>
                <a:ea typeface="+mn-ea"/>
                <a:cs typeface="Helvetica"/>
              </a:rPr>
              <a:t> are better at transformation; instead, they are more likely to transform a permanent capability.</a:t>
            </a:r>
          </a:p>
        </p:txBody>
      </p:sp>
    </p:spTree>
    <p:extLst>
      <p:ext uri="{BB962C8B-B14F-4D97-AF65-F5344CB8AC3E}">
        <p14:creationId xmlns:p14="http://schemas.microsoft.com/office/powerpoint/2010/main" val="2318914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A145531-B5E8-9C62-FEF5-92E77A21863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A317C13-5FD8-26E4-0C35-B42516C28B6F}"/>
              </a:ext>
            </a:extLst>
          </p:cNvPr>
          <p:cNvSpPr>
            <a:spLocks noGrp="1"/>
          </p:cNvSpPr>
          <p:nvPr>
            <p:ph type="body" sz="quarter" idx="10"/>
          </p:nvPr>
        </p:nvSpPr>
        <p:spPr/>
        <p:txBody>
          <a:bodyPr/>
          <a:lstStyle/>
          <a:p>
            <a:r>
              <a:rPr lang="en-US" sz="3600">
                <a:solidFill>
                  <a:prstClr val="white"/>
                </a:solidFill>
                <a:latin typeface="Helvetica"/>
                <a:cs typeface="Helvetica"/>
              </a:rPr>
              <a:t>Technology implementation </a:t>
            </a:r>
            <a:br>
              <a:rPr lang="en-US" sz="3600">
                <a:solidFill>
                  <a:prstClr val="white"/>
                </a:solidFill>
                <a:latin typeface="Helvetica"/>
                <a:cs typeface="Helvetica"/>
              </a:rPr>
            </a:br>
            <a:r>
              <a:rPr lang="en-US" sz="3600">
                <a:solidFill>
                  <a:prstClr val="white"/>
                </a:solidFill>
                <a:latin typeface="Helvetica"/>
                <a:cs typeface="Helvetica"/>
              </a:rPr>
              <a:t>and barriers to transformation</a:t>
            </a:r>
            <a:endParaRPr lang="en-AU" sz="3600">
              <a:solidFill>
                <a:prstClr val="white"/>
              </a:solidFill>
              <a:latin typeface="Helvetica"/>
              <a:cs typeface="Helvetica"/>
            </a:endParaRPr>
          </a:p>
        </p:txBody>
      </p:sp>
    </p:spTree>
    <p:extLst>
      <p:ext uri="{BB962C8B-B14F-4D97-AF65-F5344CB8AC3E}">
        <p14:creationId xmlns:p14="http://schemas.microsoft.com/office/powerpoint/2010/main" val="4056362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F23E6-E626-672D-CFFA-BADC178D013E}"/>
            </a:ext>
          </a:extLst>
        </p:cNvPr>
        <p:cNvGrpSpPr/>
        <p:nvPr/>
      </p:nvGrpSpPr>
      <p:grpSpPr>
        <a:xfrm>
          <a:off x="0" y="0"/>
          <a:ext cx="0" cy="0"/>
          <a:chOff x="0" y="0"/>
          <a:chExt cx="0" cy="0"/>
        </a:xfrm>
      </p:grpSpPr>
      <p:sp>
        <p:nvSpPr>
          <p:cNvPr id="9" name="Content Placeholder 8">
            <a:extLst>
              <a:ext uri="{FF2B5EF4-FFF2-40B4-BE49-F238E27FC236}">
                <a16:creationId xmlns:a16="http://schemas.microsoft.com/office/drawing/2014/main" id="{9190D26E-616C-4AFD-7B1D-71AFB57DD07B}"/>
              </a:ext>
            </a:extLst>
          </p:cNvPr>
          <p:cNvSpPr>
            <a:spLocks noGrp="1"/>
          </p:cNvSpPr>
          <p:nvPr>
            <p:ph sz="quarter" idx="10"/>
          </p:nvPr>
        </p:nvSpPr>
        <p:spPr/>
        <p:txBody>
          <a:bodyPr/>
          <a:lstStyle/>
          <a:p>
            <a:r>
              <a:rPr lang="en-GB"/>
              <a:t>When implementing new technologies (e.g., AI, automation, digital platforms), </a:t>
            </a:r>
            <a:br>
              <a:rPr lang="en-GB"/>
            </a:br>
            <a:r>
              <a:rPr lang="en-GB"/>
              <a:t>which best describes your organisation’s approach? (CDOs versus government leaders)</a:t>
            </a:r>
          </a:p>
        </p:txBody>
      </p:sp>
      <p:sp>
        <p:nvSpPr>
          <p:cNvPr id="10" name="Content Placeholder 9">
            <a:extLst>
              <a:ext uri="{FF2B5EF4-FFF2-40B4-BE49-F238E27FC236}">
                <a16:creationId xmlns:a16="http://schemas.microsoft.com/office/drawing/2014/main" id="{CE78EEB6-B1E4-EEF0-C3A2-9B1B00D4EF47}"/>
              </a:ext>
            </a:extLst>
          </p:cNvPr>
          <p:cNvSpPr>
            <a:spLocks noGrp="1"/>
          </p:cNvSpPr>
          <p:nvPr>
            <p:ph sz="quarter" idx="11"/>
          </p:nvPr>
        </p:nvSpPr>
        <p:spPr/>
        <p:txBody>
          <a:bodyPr/>
          <a:lstStyle/>
          <a:p>
            <a:r>
              <a:rPr lang="en-US"/>
              <a:t>Source : ADAPT Government and Digital Edge Surveys in June 2026. Sample size : 193 Australian Government leaders and CDOs</a:t>
            </a:r>
          </a:p>
          <a:p>
            <a:endParaRPr lang="en-GB"/>
          </a:p>
        </p:txBody>
      </p:sp>
      <p:pic>
        <p:nvPicPr>
          <p:cNvPr id="3" name="Graphic 2">
            <a:extLst>
              <a:ext uri="{FF2B5EF4-FFF2-40B4-BE49-F238E27FC236}">
                <a16:creationId xmlns:a16="http://schemas.microsoft.com/office/drawing/2014/main" id="{7F67D479-985C-5509-670E-927ACB947F6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7283" y="1112668"/>
            <a:ext cx="11777434" cy="5290458"/>
          </a:xfrm>
          <a:prstGeom prst="rect">
            <a:avLst/>
          </a:prstGeom>
        </p:spPr>
      </p:pic>
    </p:spTree>
    <p:extLst>
      <p:ext uri="{BB962C8B-B14F-4D97-AF65-F5344CB8AC3E}">
        <p14:creationId xmlns:p14="http://schemas.microsoft.com/office/powerpoint/2010/main" val="3044665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309D5-3426-3860-E05C-E78A959E23D0}"/>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9FBA39AA-F883-390D-DD09-084BE41634B1}"/>
              </a:ext>
            </a:extLst>
          </p:cNvPr>
          <p:cNvSpPr>
            <a:spLocks noGrp="1"/>
          </p:cNvSpPr>
          <p:nvPr>
            <p:ph sz="quarter" idx="10"/>
          </p:nvPr>
        </p:nvSpPr>
        <p:spPr/>
        <p:txBody>
          <a:bodyPr/>
          <a:lstStyle/>
          <a:p>
            <a:r>
              <a:rPr lang="en-US" sz="2000"/>
              <a:t>Top constraints slowing meaningful transformation</a:t>
            </a:r>
            <a:endParaRPr lang="en-GB" sz="2000"/>
          </a:p>
        </p:txBody>
      </p:sp>
      <p:sp>
        <p:nvSpPr>
          <p:cNvPr id="13" name="Content Placeholder 12">
            <a:extLst>
              <a:ext uri="{FF2B5EF4-FFF2-40B4-BE49-F238E27FC236}">
                <a16:creationId xmlns:a16="http://schemas.microsoft.com/office/drawing/2014/main" id="{276BC013-77A6-82B3-8B87-3FCF3D5F061F}"/>
              </a:ext>
            </a:extLst>
          </p:cNvPr>
          <p:cNvSpPr>
            <a:spLocks noGrp="1"/>
          </p:cNvSpPr>
          <p:nvPr>
            <p:ph sz="quarter" idx="11"/>
          </p:nvPr>
        </p:nvSpPr>
        <p:spPr/>
        <p:txBody>
          <a:bodyPr/>
          <a:lstStyle/>
          <a:p>
            <a:r>
              <a:rPr lang="en-GB"/>
              <a:t>Source : ADAPT Digital Edge Survey in June 2026. Sample size : 103 Australian CDOs</a:t>
            </a:r>
          </a:p>
          <a:p>
            <a:endParaRPr lang="en-GB"/>
          </a:p>
        </p:txBody>
      </p:sp>
      <p:pic>
        <p:nvPicPr>
          <p:cNvPr id="3" name="Graphic 2">
            <a:extLst>
              <a:ext uri="{FF2B5EF4-FFF2-40B4-BE49-F238E27FC236}">
                <a16:creationId xmlns:a16="http://schemas.microsoft.com/office/drawing/2014/main" id="{C2DE1257-4DF0-5475-8A3A-25F433F16CB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5814" y="900143"/>
            <a:ext cx="11680372" cy="5477766"/>
          </a:xfrm>
          <a:prstGeom prst="rect">
            <a:avLst/>
          </a:prstGeom>
        </p:spPr>
      </p:pic>
    </p:spTree>
    <p:extLst>
      <p:ext uri="{BB962C8B-B14F-4D97-AF65-F5344CB8AC3E}">
        <p14:creationId xmlns:p14="http://schemas.microsoft.com/office/powerpoint/2010/main" val="497353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E00E8-D4CD-FBC0-A033-E796BA78B90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2D09F53-FDB7-9E41-CE65-F7B64141D010}"/>
              </a:ext>
            </a:extLst>
          </p:cNvPr>
          <p:cNvSpPr txBox="1"/>
          <p:nvPr/>
        </p:nvSpPr>
        <p:spPr>
          <a:xfrm>
            <a:off x="594400" y="2547112"/>
            <a:ext cx="3114360" cy="3840218"/>
          </a:xfrm>
          <a:prstGeom prst="rect">
            <a:avLst/>
          </a:prstGeom>
          <a:noFill/>
        </p:spPr>
        <p:txBody>
          <a:bodyPr wrap="square" lIns="91440" tIns="45720" rIns="91440" bIns="45720" rtlCol="0" anchor="t">
            <a:spAutoFit/>
          </a:bodyPr>
          <a:lstStyle/>
          <a:p>
            <a:pPr lvl="0">
              <a:lnSpc>
                <a:spcPct val="125000"/>
              </a:lnSpc>
              <a:spcAft>
                <a:spcPts val="1200"/>
              </a:spcAft>
              <a:buClr>
                <a:srgbClr val="E7534F"/>
              </a:buClr>
              <a:defRPr/>
            </a:pPr>
            <a:r>
              <a:rPr lang="en-US" sz="1200" b="1">
                <a:solidFill>
                  <a:srgbClr val="000000"/>
                </a:solidFill>
                <a:latin typeface="Helvetica"/>
                <a:cs typeface="Helvetica"/>
              </a:rPr>
              <a:t>Australian CDOs and government leaders</a:t>
            </a:r>
            <a:r>
              <a:rPr lang="en-PH" sz="1200" b="1">
                <a:solidFill>
                  <a:srgbClr val="000000"/>
                </a:solidFill>
                <a:latin typeface="Helvetica"/>
                <a:cs typeface="Helvetica"/>
              </a:rPr>
              <a:t> prefer to redesign specific workflows as needed.</a:t>
            </a:r>
            <a:endParaRPr lang="en-AU" sz="1200" b="1">
              <a:solidFill>
                <a:srgbClr val="000000"/>
              </a:solidFill>
              <a:latin typeface="Helvetica"/>
              <a:cs typeface="Helvetica"/>
            </a:endParaRP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Helvetica"/>
                <a:ea typeface="+mn-ea"/>
                <a:cs typeface="Helvetica"/>
              </a:rPr>
              <a:t>Less than 20% of </a:t>
            </a:r>
            <a:r>
              <a:rPr lang="en-US" sz="1200">
                <a:solidFill>
                  <a:srgbClr val="000000"/>
                </a:solidFill>
                <a:latin typeface="Helvetica"/>
                <a:cs typeface="Helvetica"/>
              </a:rPr>
              <a:t>CDOs and government leaders </a:t>
            </a:r>
            <a:r>
              <a:rPr kumimoji="0" lang="en-US" sz="1200" b="0" i="0" u="none" strike="noStrike" kern="1200" cap="none" spc="0" normalizeH="0" baseline="0" noProof="0">
                <a:ln>
                  <a:noFill/>
                </a:ln>
                <a:solidFill>
                  <a:srgbClr val="000000"/>
                </a:solidFill>
                <a:effectLst/>
                <a:uLnTx/>
                <a:uFillTx/>
                <a:latin typeface="Helvetica"/>
                <a:ea typeface="+mn-ea"/>
                <a:cs typeface="Helvetica"/>
              </a:rPr>
              <a:t>report re-engineering major processes before scaling technology or co-designing technology.</a:t>
            </a:r>
          </a:p>
          <a:p>
            <a:pPr marL="171450" lvl="0" indent="-171450">
              <a:lnSpc>
                <a:spcPct val="125000"/>
              </a:lnSpc>
              <a:spcAft>
                <a:spcPts val="600"/>
              </a:spcAft>
              <a:buClr>
                <a:srgbClr val="E7534F"/>
              </a:buClr>
              <a:buFont typeface="Arial" panose="020B0604020202020204" pitchFamily="34" charset="0"/>
              <a:buChar char="•"/>
              <a:defRPr/>
            </a:pPr>
            <a:r>
              <a:rPr lang="en-US" sz="1200">
                <a:solidFill>
                  <a:srgbClr val="000000"/>
                </a:solidFill>
                <a:latin typeface="Helvetica"/>
                <a:cs typeface="Helvetica"/>
              </a:rPr>
              <a:t>Competing strategic priorities and budgets are the top 2 constraints slowing organisational transformation</a:t>
            </a:r>
            <a:r>
              <a:rPr kumimoji="0" lang="en-US" sz="1200" b="0" i="0" u="none" strike="noStrike" kern="1200" cap="none" spc="0" normalizeH="0" baseline="0" noProof="0">
                <a:ln>
                  <a:noFill/>
                </a:ln>
                <a:solidFill>
                  <a:srgbClr val="000000"/>
                </a:solidFill>
                <a:effectLst/>
                <a:uLnTx/>
                <a:uFillTx/>
                <a:latin typeface="Helvetica"/>
                <a:ea typeface="+mn-ea"/>
                <a:cs typeface="Helvetica"/>
              </a:rPr>
              <a:t>.</a:t>
            </a:r>
          </a:p>
          <a:p>
            <a:pPr marL="171450" lvl="0" indent="-171450">
              <a:lnSpc>
                <a:spcPct val="125000"/>
              </a:lnSpc>
              <a:spcAft>
                <a:spcPts val="600"/>
              </a:spcAft>
              <a:buClr>
                <a:srgbClr val="E7534F"/>
              </a:buClr>
              <a:buFont typeface="Arial" panose="020B0604020202020204" pitchFamily="34" charset="0"/>
              <a:buChar char="•"/>
              <a:defRPr/>
            </a:pPr>
            <a:r>
              <a:rPr lang="en-US" sz="1200">
                <a:solidFill>
                  <a:srgbClr val="000000"/>
                </a:solidFill>
                <a:latin typeface="Helvetica"/>
                <a:cs typeface="Helvetica"/>
              </a:rPr>
              <a:t>Only 4% of organisations say the lack of middle management and executive support and ROI uncertainty are barriers to transformation.</a:t>
            </a:r>
            <a:endParaRPr kumimoji="0" lang="en-AU" sz="1200" b="0" i="0" u="none" strike="noStrike" kern="1200" cap="none" spc="0" normalizeH="0" baseline="0" noProof="0">
              <a:ln>
                <a:noFill/>
              </a:ln>
              <a:solidFill>
                <a:srgbClr val="000000"/>
              </a:solidFill>
              <a:effectLst/>
              <a:uLnTx/>
              <a:uFillTx/>
              <a:latin typeface="Helvetica" pitchFamily="2" charset="0"/>
              <a:ea typeface="+mn-ea"/>
              <a:cs typeface="Helvetica"/>
            </a:endParaRPr>
          </a:p>
        </p:txBody>
      </p:sp>
      <p:sp>
        <p:nvSpPr>
          <p:cNvPr id="3" name="Rectangle 2">
            <a:extLst>
              <a:ext uri="{FF2B5EF4-FFF2-40B4-BE49-F238E27FC236}">
                <a16:creationId xmlns:a16="http://schemas.microsoft.com/office/drawing/2014/main" id="{A32FD36D-3A30-CD75-BE13-B67A9D106982}"/>
              </a:ext>
            </a:extLst>
          </p:cNvPr>
          <p:cNvSpPr/>
          <p:nvPr/>
        </p:nvSpPr>
        <p:spPr>
          <a:xfrm>
            <a:off x="594400" y="934936"/>
            <a:ext cx="3209688" cy="1477328"/>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50" b="1" i="0" u="none" strike="noStrike" kern="1200" cap="none" spc="-50" normalizeH="0" baseline="0" noProof="0">
                <a:ln>
                  <a:noFill/>
                </a:ln>
                <a:solidFill>
                  <a:prstClr val="black"/>
                </a:solidFill>
                <a:effectLst/>
                <a:uLnTx/>
                <a:uFillTx/>
                <a:latin typeface="Helvetica"/>
                <a:ea typeface="+mn-ea"/>
                <a:cs typeface="Helvetica"/>
              </a:rPr>
              <a:t>Technology implementation </a:t>
            </a:r>
            <a:br>
              <a:rPr kumimoji="0" lang="en-US" sz="2250" b="1" i="0" u="none" strike="noStrike" kern="1200" cap="none" spc="-50" normalizeH="0" baseline="0" noProof="0">
                <a:ln>
                  <a:noFill/>
                </a:ln>
                <a:solidFill>
                  <a:prstClr val="black"/>
                </a:solidFill>
                <a:effectLst/>
                <a:uLnTx/>
                <a:uFillTx/>
                <a:latin typeface="Helvetica"/>
                <a:ea typeface="+mn-ea"/>
                <a:cs typeface="Helvetica"/>
              </a:rPr>
            </a:br>
            <a:r>
              <a:rPr kumimoji="0" lang="en-US" sz="2250" b="1" i="0" u="none" strike="noStrike" kern="1200" cap="none" spc="-50" normalizeH="0" baseline="0" noProof="0">
                <a:ln>
                  <a:noFill/>
                </a:ln>
                <a:solidFill>
                  <a:prstClr val="black"/>
                </a:solidFill>
                <a:effectLst/>
                <a:uLnTx/>
                <a:uFillTx/>
                <a:latin typeface="Helvetica"/>
                <a:ea typeface="+mn-ea"/>
                <a:cs typeface="Helvetica"/>
              </a:rPr>
              <a:t>and barriers to transformation</a:t>
            </a:r>
          </a:p>
        </p:txBody>
      </p:sp>
      <p:sp>
        <p:nvSpPr>
          <p:cNvPr id="6" name="Rectangle 5">
            <a:extLst>
              <a:ext uri="{FF2B5EF4-FFF2-40B4-BE49-F238E27FC236}">
                <a16:creationId xmlns:a16="http://schemas.microsoft.com/office/drawing/2014/main" id="{168431C1-D594-6EB9-9E26-16B0F1938273}"/>
              </a:ext>
            </a:extLst>
          </p:cNvPr>
          <p:cNvSpPr/>
          <p:nvPr/>
        </p:nvSpPr>
        <p:spPr>
          <a:xfrm>
            <a:off x="594400" y="586907"/>
            <a:ext cx="3114364"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srgbClr val="E7534F"/>
                </a:solidFill>
                <a:effectLst/>
                <a:uLnTx/>
                <a:uFillTx/>
                <a:latin typeface="Helvetica"/>
                <a:ea typeface="Calibri" panose="020F0502020204030204"/>
                <a:cs typeface="Helvetica"/>
              </a:rPr>
              <a:t>Technology Trends</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cxnSp>
        <p:nvCxnSpPr>
          <p:cNvPr id="7" name="Straight Connector 6">
            <a:extLst>
              <a:ext uri="{FF2B5EF4-FFF2-40B4-BE49-F238E27FC236}">
                <a16:creationId xmlns:a16="http://schemas.microsoft.com/office/drawing/2014/main" id="{05747CC2-E265-30B0-4F3D-AD9A531CC4FE}"/>
              </a:ext>
            </a:extLst>
          </p:cNvPr>
          <p:cNvCxnSpPr>
            <a:cxnSpLocks/>
          </p:cNvCxnSpPr>
          <p:nvPr/>
        </p:nvCxnSpPr>
        <p:spPr>
          <a:xfrm flipV="1">
            <a:off x="3945063" y="274795"/>
            <a:ext cx="0" cy="6480000"/>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541EA79-9961-DBB2-2C19-58E18E8D2854}"/>
              </a:ext>
            </a:extLst>
          </p:cNvPr>
          <p:cNvSpPr txBox="1"/>
          <p:nvPr/>
        </p:nvSpPr>
        <p:spPr>
          <a:xfrm>
            <a:off x="4244427" y="393201"/>
            <a:ext cx="7563942" cy="607159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25000"/>
              </a:lnSpc>
              <a:spcBef>
                <a:spcPts val="0"/>
              </a:spcBef>
              <a:spcAft>
                <a:spcPts val="0"/>
              </a:spcAft>
              <a:buClr>
                <a:srgbClr val="E7534F"/>
              </a:buClr>
              <a:buSzTx/>
              <a:buFontTx/>
              <a:buNone/>
              <a:tabLst/>
              <a:defRPr/>
            </a:pPr>
            <a:r>
              <a:rPr kumimoji="0" lang="en-US" sz="1200" b="1" i="0" u="none" strike="noStrike" kern="1200" cap="none" spc="0" normalizeH="0" baseline="0" noProof="0">
                <a:ln>
                  <a:noFill/>
                </a:ln>
                <a:solidFill>
                  <a:prstClr val="black"/>
                </a:solidFill>
                <a:effectLst/>
                <a:uLnTx/>
                <a:uFillTx/>
                <a:latin typeface="Helvetica" pitchFamily="2" charset="0"/>
                <a:ea typeface="+mn-ea"/>
                <a:cs typeface="Helvetica"/>
              </a:rPr>
              <a:t>CDOs and government leaders are aligned in their approach to implementing new technologies</a:t>
            </a:r>
            <a:endParaRPr kumimoji="0" lang="en-AU" sz="1200" b="1" i="0" u="none" strike="noStrike" kern="1200" cap="none" spc="0" normalizeH="0" baseline="0" noProof="0">
              <a:ln>
                <a:noFill/>
              </a:ln>
              <a:solidFill>
                <a:prstClr val="black"/>
              </a:solidFill>
              <a:effectLst/>
              <a:uLnTx/>
              <a:uFillTx/>
              <a:latin typeface="Helvetica" pitchFamily="2" charset="0"/>
              <a:ea typeface="+mn-ea"/>
              <a:cs typeface="Helvetica"/>
            </a:endParaRPr>
          </a:p>
          <a:p>
            <a:pPr marL="174625" marR="0" lvl="0" indent="-174625" algn="l" defTabSz="914400" rtl="0" eaLnBrk="1" fontAlgn="auto" latinLnBrk="0" hangingPunct="1">
              <a:lnSpc>
                <a:spcPct val="125000"/>
              </a:lnSpc>
              <a:spcBef>
                <a:spcPts val="0"/>
              </a:spcBef>
              <a:buClr>
                <a:srgbClr val="E7534F"/>
              </a:buClr>
              <a:buSzTx/>
              <a:buFont typeface="Arial" panose="020B0604020202020204" pitchFamily="34" charset="0"/>
              <a:buChar char="•"/>
              <a:tabLst/>
              <a:defRPr/>
            </a:pPr>
            <a:r>
              <a:rPr lang="en-US" sz="1200">
                <a:solidFill>
                  <a:prstClr val="black"/>
                </a:solidFill>
                <a:latin typeface="Helvetica"/>
                <a:cs typeface="Helvetica"/>
              </a:rPr>
              <a:t>B</a:t>
            </a:r>
            <a:r>
              <a:rPr kumimoji="0" lang="en-US" sz="1200" b="0" i="0" u="none" strike="noStrike" kern="1200" cap="none" spc="0" normalizeH="0" baseline="0" noProof="0" err="1">
                <a:ln>
                  <a:noFill/>
                </a:ln>
                <a:solidFill>
                  <a:prstClr val="black"/>
                </a:solidFill>
                <a:effectLst/>
                <a:uLnTx/>
                <a:uFillTx/>
                <a:latin typeface="Helvetica"/>
                <a:ea typeface="+mn-ea"/>
                <a:cs typeface="Helvetica"/>
              </a:rPr>
              <a:t>oth</a:t>
            </a:r>
            <a:r>
              <a:rPr kumimoji="0" lang="en-US" sz="1200" b="0" i="0" u="none" strike="noStrike" kern="1200" cap="none" spc="0" normalizeH="0" baseline="0" noProof="0">
                <a:ln>
                  <a:noFill/>
                </a:ln>
                <a:solidFill>
                  <a:prstClr val="black"/>
                </a:solidFill>
                <a:effectLst/>
                <a:uLnTx/>
                <a:uFillTx/>
                <a:latin typeface="Helvetica"/>
                <a:ea typeface="+mn-ea"/>
                <a:cs typeface="Helvetica"/>
              </a:rPr>
              <a:t> </a:t>
            </a:r>
            <a:r>
              <a:rPr kumimoji="0" lang="en-US" sz="1200" b="0" i="0" u="none" strike="noStrike" kern="1200" cap="none" spc="0" normalizeH="0" baseline="0" noProof="0" err="1">
                <a:ln>
                  <a:noFill/>
                </a:ln>
                <a:solidFill>
                  <a:prstClr val="black"/>
                </a:solidFill>
                <a:effectLst/>
                <a:uLnTx/>
                <a:uFillTx/>
                <a:latin typeface="Helvetica"/>
                <a:ea typeface="+mn-ea"/>
                <a:cs typeface="Helvetica"/>
              </a:rPr>
              <a:t>favour</a:t>
            </a:r>
            <a:r>
              <a:rPr kumimoji="0" lang="en-US" sz="1200" b="0" i="0" u="none" strike="noStrike" kern="1200" cap="none" spc="0" normalizeH="0" baseline="0" noProof="0">
                <a:ln>
                  <a:noFill/>
                </a:ln>
                <a:solidFill>
                  <a:prstClr val="black"/>
                </a:solidFill>
                <a:effectLst/>
                <a:uLnTx/>
                <a:uFillTx/>
                <a:latin typeface="Helvetica"/>
                <a:ea typeface="+mn-ea"/>
                <a:cs typeface="Helvetica"/>
              </a:rPr>
              <a:t> redesigning selected workflows where required over re-engineering major processes before scaling and co-designing technology. This reflects a high priority on improving specific processes rather than transforming enterprise-wide. </a:t>
            </a:r>
            <a:endParaRPr lang="en-US" sz="1200" b="0" i="0" u="none" strike="noStrike" kern="1200" cap="none" spc="0" normalizeH="0" baseline="0" noProof="0">
              <a:ln>
                <a:noFill/>
              </a:ln>
              <a:solidFill>
                <a:prstClr val="black"/>
              </a:solidFill>
              <a:effectLst/>
              <a:uLnTx/>
              <a:uFillTx/>
              <a:latin typeface="Helvetica"/>
              <a:cs typeface="Helvetica"/>
            </a:endParaRPr>
          </a:p>
          <a:p>
            <a:pPr marL="174625" marR="0" lvl="0" indent="-174625" algn="l" defTabSz="914400" rtl="0" eaLnBrk="1" fontAlgn="auto" latinLnBrk="0" hangingPunct="1">
              <a:lnSpc>
                <a:spcPct val="125000"/>
              </a:lnSpc>
              <a:spcBef>
                <a:spcPts val="0"/>
              </a:spcBef>
              <a:spcAft>
                <a:spcPts val="1200"/>
              </a:spcAft>
              <a:buClr>
                <a:srgbClr val="E7534F"/>
              </a:buClr>
              <a:buSzTx/>
              <a:buFont typeface="Arial" panose="020B0604020202020204" pitchFamily="34" charset="0"/>
              <a:buChar char="•"/>
              <a:tabLst/>
              <a:defRPr/>
            </a:pPr>
            <a:r>
              <a:rPr lang="en-US" sz="1200">
                <a:solidFill>
                  <a:prstClr val="black"/>
                </a:solidFill>
                <a:latin typeface="Helvetica"/>
                <a:cs typeface="Helvetica"/>
              </a:rPr>
              <a:t>About 25%</a:t>
            </a:r>
            <a:r>
              <a:rPr kumimoji="0" lang="en-US" sz="1200" b="0" i="0" u="none" strike="noStrike" kern="1200" cap="none" spc="0" normalizeH="0" baseline="0" noProof="0">
                <a:ln>
                  <a:noFill/>
                </a:ln>
                <a:solidFill>
                  <a:prstClr val="black"/>
                </a:solidFill>
                <a:effectLst/>
                <a:uLnTx/>
                <a:uFillTx/>
                <a:latin typeface="Helvetica"/>
                <a:ea typeface="+mn-ea"/>
                <a:cs typeface="Helvetica"/>
              </a:rPr>
              <a:t> have layer technology on existing processes, implying many organisations continue to pursue tech-led change rather than process-led transformation. This also explains why many organisations report that change succeeds but with significant friction (</a:t>
            </a:r>
            <a:r>
              <a:rPr kumimoji="0" lang="en-US" sz="1200" b="0" i="0" u="none" strike="noStrike" kern="1200" cap="none" spc="0" normalizeH="0" baseline="0" noProof="0">
                <a:ln>
                  <a:noFill/>
                </a:ln>
                <a:solidFill>
                  <a:schemeClr val="accent1"/>
                </a:solidFill>
                <a:effectLst/>
                <a:uLnTx/>
                <a:uFillTx/>
                <a:latin typeface="Helvetica"/>
                <a:ea typeface="+mn-ea"/>
                <a:cs typeface="Helvetica"/>
                <a:hlinkClick r:id="rId3" action="ppaction://hlinksldjump">
                  <a:extLst>
                    <a:ext uri="{A12FA001-AC4F-418D-AE19-62706E023703}">
                      <ahyp:hlinkClr xmlns:ahyp="http://schemas.microsoft.com/office/drawing/2018/hyperlinkcolor" val="tx"/>
                    </a:ext>
                  </a:extLst>
                </a:hlinkClick>
              </a:rPr>
              <a:t>see slide 12</a:t>
            </a:r>
            <a:r>
              <a:rPr kumimoji="0" lang="en-US" sz="1200" b="0" i="0" u="none" strike="noStrike" kern="1200" cap="none" spc="0" normalizeH="0" baseline="0" noProof="0">
                <a:ln>
                  <a:noFill/>
                </a:ln>
                <a:solidFill>
                  <a:prstClr val="black"/>
                </a:solidFill>
                <a:effectLst/>
                <a:uLnTx/>
                <a:uFillTx/>
                <a:latin typeface="Helvetica"/>
                <a:ea typeface="+mn-ea"/>
                <a:cs typeface="Helvetica"/>
              </a:rPr>
              <a:t>).</a:t>
            </a:r>
            <a:endParaRPr kumimoji="0" lang="en-AU" sz="1200" b="0"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25000"/>
              </a:lnSpc>
              <a:spcBef>
                <a:spcPts val="0"/>
              </a:spcBef>
              <a:spcAft>
                <a:spcPts val="0"/>
              </a:spcAft>
              <a:buClr>
                <a:srgbClr val="E7534F"/>
              </a:buClr>
              <a:buSzTx/>
              <a:buFontTx/>
              <a:buNone/>
              <a:tabLst/>
              <a:defRPr/>
            </a:pPr>
            <a:r>
              <a:rPr lang="en-US" sz="1200" b="1">
                <a:solidFill>
                  <a:prstClr val="black"/>
                </a:solidFill>
                <a:latin typeface="Helvetica"/>
                <a:cs typeface="Helvetica"/>
              </a:rPr>
              <a:t>F</a:t>
            </a:r>
            <a:r>
              <a:rPr kumimoji="0" lang="en-US" sz="1200" b="1" i="0" u="none" strike="noStrike" kern="1200" cap="none" spc="0" normalizeH="0" baseline="0" noProof="0" err="1">
                <a:ln>
                  <a:noFill/>
                </a:ln>
                <a:solidFill>
                  <a:prstClr val="black"/>
                </a:solidFill>
                <a:effectLst/>
                <a:uLnTx/>
                <a:uFillTx/>
                <a:latin typeface="Helvetica"/>
                <a:ea typeface="+mn-ea"/>
                <a:cs typeface="Helvetica"/>
              </a:rPr>
              <a:t>ew</a:t>
            </a:r>
            <a:r>
              <a:rPr kumimoji="0" lang="en-US" sz="1200" b="1" i="0" u="none" strike="noStrike" kern="1200" cap="none" spc="0" normalizeH="0" baseline="0" noProof="0">
                <a:ln>
                  <a:noFill/>
                </a:ln>
                <a:solidFill>
                  <a:prstClr val="black"/>
                </a:solidFill>
                <a:effectLst/>
                <a:uLnTx/>
                <a:uFillTx/>
                <a:latin typeface="Helvetica"/>
                <a:ea typeface="+mn-ea"/>
                <a:cs typeface="Helvetica"/>
              </a:rPr>
              <a:t> are undertaking large-scale operating model transformation</a:t>
            </a:r>
            <a:endParaRPr kumimoji="0" lang="en-AU" sz="1200" b="1" i="0" u="none" strike="noStrike" kern="1200" cap="none" spc="0" normalizeH="0" baseline="0" noProof="0">
              <a:ln>
                <a:noFill/>
              </a:ln>
              <a:solidFill>
                <a:prstClr val="black"/>
              </a:solidFill>
              <a:effectLst/>
              <a:uLnTx/>
              <a:uFillTx/>
              <a:latin typeface="Helvetica"/>
              <a:ea typeface="+mn-ea"/>
              <a:cs typeface="Helvetica"/>
            </a:endParaRPr>
          </a:p>
          <a:p>
            <a:pPr marL="174625" marR="0" lvl="0" indent="-174625" algn="l" defTabSz="914400" rtl="0" eaLnBrk="1" fontAlgn="auto" latinLnBrk="0" hangingPunct="1">
              <a:lnSpc>
                <a:spcPct val="125000"/>
              </a:lnSpc>
              <a:spcBef>
                <a:spcPts val="0"/>
              </a:spcBef>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Relatively few organisations are addressing the structural changes required to maximise value from </a:t>
            </a:r>
            <a:br>
              <a:rPr kumimoji="0" lang="en-US" sz="1200" b="0" i="0" u="none" strike="noStrike" kern="1200" cap="none" spc="0" normalizeH="0" baseline="0" noProof="0">
                <a:ln>
                  <a:noFill/>
                </a:ln>
                <a:solidFill>
                  <a:prstClr val="black"/>
                </a:solidFill>
                <a:effectLst/>
                <a:uLnTx/>
                <a:uFillTx/>
                <a:latin typeface="Helvetica"/>
                <a:ea typeface="+mn-ea"/>
                <a:cs typeface="Helvetica"/>
              </a:rPr>
            </a:br>
            <a:r>
              <a:rPr kumimoji="0" lang="en-US" sz="1200" b="0" i="0" u="none" strike="noStrike" kern="1200" cap="none" spc="0" normalizeH="0" baseline="0" noProof="0">
                <a:ln>
                  <a:noFill/>
                </a:ln>
                <a:solidFill>
                  <a:prstClr val="black"/>
                </a:solidFill>
                <a:effectLst/>
                <a:uLnTx/>
                <a:uFillTx/>
                <a:latin typeface="Helvetica"/>
                <a:ea typeface="+mn-ea"/>
                <a:cs typeface="Helvetica"/>
              </a:rPr>
              <a:t>AI, automation and digital transformation. </a:t>
            </a:r>
            <a:r>
              <a:rPr lang="en-US" sz="1200">
                <a:solidFill>
                  <a:prstClr val="black"/>
                </a:solidFill>
                <a:latin typeface="Helvetica"/>
                <a:cs typeface="Helvetica"/>
              </a:rPr>
              <a:t>M</a:t>
            </a:r>
            <a:r>
              <a:rPr kumimoji="0" lang="en-US" sz="1200" b="0" i="0" u="none" strike="noStrike" kern="1200" cap="none" spc="0" normalizeH="0" baseline="0" noProof="0">
                <a:ln>
                  <a:noFill/>
                </a:ln>
                <a:solidFill>
                  <a:prstClr val="black"/>
                </a:solidFill>
                <a:effectLst/>
                <a:uLnTx/>
                <a:uFillTx/>
                <a:latin typeface="Helvetica"/>
                <a:ea typeface="+mn-ea"/>
                <a:cs typeface="Helvetica"/>
              </a:rPr>
              <a:t>any organisations continue to face difficulties in slower value realisation. </a:t>
            </a:r>
            <a:endParaRPr lang="en-US" sz="1200" b="0" i="0" u="none" strike="noStrike" kern="1200" cap="none" spc="0" normalizeH="0" baseline="0" noProof="0">
              <a:ln>
                <a:noFill/>
              </a:ln>
              <a:solidFill>
                <a:prstClr val="black"/>
              </a:solidFill>
              <a:effectLst/>
              <a:uLnTx/>
              <a:uFillTx/>
              <a:latin typeface="Helvetica"/>
              <a:cs typeface="Helvetica"/>
            </a:endParaRPr>
          </a:p>
          <a:p>
            <a:pPr marL="174625" marR="0" lvl="0" indent="-174625" algn="l" defTabSz="914400" rtl="0" eaLnBrk="1" fontAlgn="auto" latinLnBrk="0" hangingPunct="1">
              <a:lnSpc>
                <a:spcPct val="125000"/>
              </a:lnSpc>
              <a:spcBef>
                <a:spcPts val="0"/>
              </a:spcBef>
              <a:spcAft>
                <a:spcPts val="120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This also indicates that organisations are attempting to modernise technology faster than they are redesigning the processes and operating models that AI, automation and digital technology are </a:t>
            </a:r>
            <a:br>
              <a:rPr kumimoji="0" lang="en-US" sz="1200" b="0" i="0" u="none" strike="noStrike" kern="1200" cap="none" spc="0" normalizeH="0" baseline="0" noProof="0">
                <a:ln>
                  <a:noFill/>
                </a:ln>
                <a:solidFill>
                  <a:prstClr val="black"/>
                </a:solidFill>
                <a:effectLst/>
                <a:uLnTx/>
                <a:uFillTx/>
                <a:latin typeface="Helvetica"/>
                <a:ea typeface="+mn-ea"/>
                <a:cs typeface="Helvetica"/>
              </a:rPr>
            </a:br>
            <a:r>
              <a:rPr kumimoji="0" lang="en-US" sz="1200" b="0" i="0" u="none" strike="noStrike" kern="1200" cap="none" spc="0" normalizeH="0" baseline="0" noProof="0">
                <a:ln>
                  <a:noFill/>
                </a:ln>
                <a:solidFill>
                  <a:prstClr val="black"/>
                </a:solidFill>
                <a:effectLst/>
                <a:uLnTx/>
                <a:uFillTx/>
                <a:latin typeface="Helvetica"/>
                <a:ea typeface="+mn-ea"/>
                <a:cs typeface="Helvetica"/>
              </a:rPr>
              <a:t>intended to improve.</a:t>
            </a:r>
            <a:endParaRPr kumimoji="0" lang="en-AU" sz="1200" b="0"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25000"/>
              </a:lnSpc>
              <a:spcBef>
                <a:spcPts val="0"/>
              </a:spcBef>
              <a:spcAft>
                <a:spcPts val="0"/>
              </a:spcAft>
              <a:buClr>
                <a:srgbClr val="E7534F"/>
              </a:buClr>
              <a:buSzTx/>
              <a:buFontTx/>
              <a:buNone/>
              <a:tabLst/>
              <a:defRPr/>
            </a:pPr>
            <a:r>
              <a:rPr lang="en-US" sz="1200" b="1">
                <a:solidFill>
                  <a:prstClr val="black"/>
                </a:solidFill>
                <a:latin typeface="Helvetica"/>
                <a:cs typeface="Helvetica"/>
              </a:rPr>
              <a:t>Competing strategic priorities and insufficient budgets are slowing down transformation efforts</a:t>
            </a:r>
            <a:endParaRPr kumimoji="0" lang="en-AU" sz="1200" b="1" i="0" u="none" strike="noStrike" kern="1200" cap="none" spc="0" normalizeH="0" baseline="0" noProof="0">
              <a:ln>
                <a:noFill/>
              </a:ln>
              <a:solidFill>
                <a:prstClr val="black"/>
              </a:solidFill>
              <a:effectLst/>
              <a:uLnTx/>
              <a:uFillTx/>
              <a:latin typeface="Helvetica"/>
              <a:ea typeface="+mn-ea"/>
              <a:cs typeface="Helvetica"/>
            </a:endParaRPr>
          </a:p>
          <a:p>
            <a:pPr marL="174625" marR="0" lvl="0" indent="-174625" algn="l" defTabSz="914400" rtl="0" eaLnBrk="1" fontAlgn="auto" latinLnBrk="0" hangingPunct="1">
              <a:lnSpc>
                <a:spcPct val="125000"/>
              </a:lnSpc>
              <a:spcBef>
                <a:spcPts val="0"/>
              </a:spcBef>
              <a:spcAft>
                <a:spcPts val="120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CDOs face significant challenges </a:t>
            </a:r>
            <a:r>
              <a:rPr lang="en-US" sz="1200" dirty="0">
                <a:solidFill>
                  <a:prstClr val="black"/>
                </a:solidFill>
                <a:latin typeface="Helvetica"/>
                <a:cs typeface="Helvetica"/>
              </a:rPr>
              <a:t>with</a:t>
            </a:r>
            <a:r>
              <a:rPr kumimoji="0" lang="en-US" sz="1200" b="0" i="0" u="none" strike="noStrike" kern="1200" cap="none" spc="0" normalizeH="0" baseline="0" noProof="0">
                <a:ln>
                  <a:noFill/>
                </a:ln>
                <a:solidFill>
                  <a:prstClr val="black"/>
                </a:solidFill>
                <a:effectLst/>
                <a:uLnTx/>
                <a:uFillTx/>
                <a:latin typeface="Helvetica"/>
                <a:ea typeface="+mn-ea"/>
                <a:cs typeface="Helvetica"/>
              </a:rPr>
              <a:t> competing priorities and budgets in their efforts for enterprise-wide transformation. Their ability to implement major changes and adopt new technologies is at a mid-level stage of maturity.</a:t>
            </a:r>
            <a:r>
              <a:rPr lang="en-US" sz="1200">
                <a:solidFill>
                  <a:prstClr val="black"/>
                </a:solidFill>
                <a:latin typeface="Helvetica"/>
                <a:cs typeface="Helvetica"/>
              </a:rPr>
              <a:t> Additionally, c</a:t>
            </a:r>
            <a:r>
              <a:rPr kumimoji="0" lang="en-US" sz="1200" b="0" i="0" u="none" strike="noStrike" kern="1200" cap="none" spc="0" normalizeH="0" baseline="0" noProof="0" err="1">
                <a:ln>
                  <a:noFill/>
                </a:ln>
                <a:solidFill>
                  <a:prstClr val="black"/>
                </a:solidFill>
                <a:effectLst/>
                <a:uLnTx/>
                <a:uFillTx/>
                <a:latin typeface="Helvetica"/>
                <a:ea typeface="+mn-ea"/>
                <a:cs typeface="Helvetica"/>
              </a:rPr>
              <a:t>ultural</a:t>
            </a:r>
            <a:r>
              <a:rPr kumimoji="0" lang="en-US" sz="1200" b="0" i="0" u="none" strike="noStrike" kern="1200" cap="none" spc="0" normalizeH="0" baseline="0" noProof="0">
                <a:ln>
                  <a:noFill/>
                </a:ln>
                <a:solidFill>
                  <a:prstClr val="black"/>
                </a:solidFill>
                <a:effectLst/>
                <a:uLnTx/>
                <a:uFillTx/>
                <a:latin typeface="Helvetica"/>
                <a:ea typeface="+mn-ea"/>
                <a:cs typeface="Helvetica"/>
              </a:rPr>
              <a:t> resistance to change, legacy systems, skills gaps and regulatory complexities are strongly aligned with the top execution barriers of CDOs.</a:t>
            </a:r>
            <a:endParaRPr kumimoji="0" lang="en-AU" sz="1200" b="0"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25000"/>
              </a:lnSpc>
              <a:spcBef>
                <a:spcPts val="0"/>
              </a:spcBef>
              <a:spcAft>
                <a:spcPts val="0"/>
              </a:spcAft>
              <a:buClr>
                <a:srgbClr val="E7534F"/>
              </a:buClr>
              <a:buSzTx/>
              <a:buFontTx/>
              <a:buNone/>
              <a:tabLst/>
              <a:defRPr/>
            </a:pPr>
            <a:r>
              <a:rPr kumimoji="0" lang="en-US" sz="1200" b="1" i="0" u="none" strike="noStrike" kern="1200" cap="none" spc="0" normalizeH="0" baseline="0" noProof="0">
                <a:ln>
                  <a:noFill/>
                </a:ln>
                <a:solidFill>
                  <a:prstClr val="black"/>
                </a:solidFill>
                <a:effectLst/>
                <a:uLnTx/>
                <a:uFillTx/>
                <a:latin typeface="Helvetica"/>
                <a:ea typeface="+mn-ea"/>
                <a:cs typeface="Helvetica"/>
              </a:rPr>
              <a:t>Lower percentages on the lack of middle management and executive alignment, and ROI uncertainty</a:t>
            </a:r>
            <a:endParaRPr kumimoji="0" lang="en-AU" sz="1200" b="1" i="0" u="none" strike="noStrike" kern="1200" cap="none" spc="0" normalizeH="0" baseline="0" noProof="0">
              <a:ln>
                <a:noFill/>
              </a:ln>
              <a:solidFill>
                <a:prstClr val="black"/>
              </a:solidFill>
              <a:effectLst/>
              <a:uLnTx/>
              <a:uFillTx/>
              <a:latin typeface="Helvetica"/>
              <a:ea typeface="+mn-ea"/>
              <a:cs typeface="Helvetica"/>
            </a:endParaRPr>
          </a:p>
          <a:p>
            <a:pPr marL="174625" marR="0" lvl="0" indent="-174625" algn="l" defTabSz="914400" rtl="0" eaLnBrk="1" fontAlgn="auto" latinLnBrk="0" hangingPunct="1">
              <a:lnSpc>
                <a:spcPct val="125000"/>
              </a:lnSpc>
              <a:spcBef>
                <a:spcPts val="0"/>
              </a:spcBef>
              <a:spcAft>
                <a:spcPts val="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Leadership alignment appears less of a barrier as executive support for transformation becomes more established across organisations. </a:t>
            </a:r>
            <a:r>
              <a:rPr lang="en-US" sz="1200">
                <a:solidFill>
                  <a:prstClr val="black"/>
                </a:solidFill>
                <a:latin typeface="Helvetica"/>
                <a:cs typeface="Helvetica"/>
              </a:rPr>
              <a:t>T</a:t>
            </a:r>
            <a:r>
              <a:rPr kumimoji="0" lang="en-US" sz="1200" b="0" i="0" u="none" strike="noStrike" kern="1200" cap="none" spc="0" normalizeH="0" baseline="0" noProof="0">
                <a:ln>
                  <a:noFill/>
                </a:ln>
                <a:solidFill>
                  <a:prstClr val="black"/>
                </a:solidFill>
                <a:effectLst/>
                <a:uLnTx/>
                <a:uFillTx/>
                <a:latin typeface="Helvetica"/>
                <a:ea typeface="+mn-ea"/>
                <a:cs typeface="Helvetica"/>
              </a:rPr>
              <a:t>he reduced concern around ROI and measurement uncertainty suggests organisations are using AI to augment work, delivering more efficiency and value (ADAPT Digital and AI Edge Survey, Jun 2026).</a:t>
            </a:r>
            <a:endParaRPr kumimoji="0" lang="en-US" sz="1200">
              <a:solidFill>
                <a:prstClr val="black"/>
              </a:solidFill>
              <a:latin typeface="Helvetica"/>
              <a:ea typeface="+mn-ea"/>
              <a:cs typeface="Helvetica"/>
            </a:endParaRPr>
          </a:p>
        </p:txBody>
      </p:sp>
    </p:spTree>
    <p:extLst>
      <p:ext uri="{BB962C8B-B14F-4D97-AF65-F5344CB8AC3E}">
        <p14:creationId xmlns:p14="http://schemas.microsoft.com/office/powerpoint/2010/main" val="473379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F48DF-9D6C-3228-21A2-820D6D67B240}"/>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17B032CE-B414-E7B0-DE4C-D762ED990EE1}"/>
              </a:ext>
            </a:extLst>
          </p:cNvPr>
          <p:cNvSpPr>
            <a:spLocks noGrp="1"/>
          </p:cNvSpPr>
          <p:nvPr>
            <p:ph type="body" sz="quarter" idx="10"/>
          </p:nvPr>
        </p:nvSpPr>
        <p:spPr/>
        <p:txBody>
          <a:bodyPr/>
          <a:lstStyle/>
          <a:p>
            <a:r>
              <a:rPr lang="en-AU" sz="3600">
                <a:solidFill>
                  <a:prstClr val="white"/>
                </a:solidFill>
                <a:latin typeface="Helvetica"/>
                <a:cs typeface="Helvetica"/>
              </a:rPr>
              <a:t>Survey demographics </a:t>
            </a:r>
            <a:br>
              <a:rPr lang="en-AU" sz="3600">
                <a:solidFill>
                  <a:prstClr val="white"/>
                </a:solidFill>
                <a:latin typeface="Helvetica"/>
                <a:cs typeface="Helvetica"/>
              </a:rPr>
            </a:br>
            <a:r>
              <a:rPr lang="en-AU" sz="3600">
                <a:solidFill>
                  <a:prstClr val="white"/>
                </a:solidFill>
                <a:latin typeface="Helvetica"/>
                <a:cs typeface="Helvetica"/>
              </a:rPr>
              <a:t>and methodology</a:t>
            </a:r>
          </a:p>
        </p:txBody>
      </p:sp>
    </p:spTree>
    <p:extLst>
      <p:ext uri="{BB962C8B-B14F-4D97-AF65-F5344CB8AC3E}">
        <p14:creationId xmlns:p14="http://schemas.microsoft.com/office/powerpoint/2010/main" val="2251702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E49BFB-E3EB-C243-87B5-487BC7D0170B}"/>
              </a:ext>
            </a:extLst>
          </p:cNvPr>
          <p:cNvSpPr/>
          <p:nvPr/>
        </p:nvSpPr>
        <p:spPr>
          <a:xfrm>
            <a:off x="289004" y="169748"/>
            <a:ext cx="7151125" cy="461665"/>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Helvetica Neue" panose="02000503000000020004"/>
                <a:ea typeface="+mn-ea"/>
                <a:cs typeface="Helvetica"/>
              </a:rPr>
              <a:t>Survey demographics: Australian CDOs in 2026</a:t>
            </a:r>
            <a:endParaRPr kumimoji="0" lang="en-AU" sz="2400" b="1" i="0" u="none" strike="noStrike" kern="1200" cap="none" spc="0" normalizeH="0" baseline="0" noProof="0">
              <a:ln>
                <a:noFill/>
              </a:ln>
              <a:solidFill>
                <a:srgbClr val="000000"/>
              </a:solidFill>
              <a:effectLst/>
              <a:uLnTx/>
              <a:uFillTx/>
              <a:latin typeface="Helvetica Neue" panose="02000503000000020004"/>
              <a:ea typeface="+mn-ea"/>
              <a:cs typeface="Helvetica"/>
            </a:endParaRPr>
          </a:p>
        </p:txBody>
      </p:sp>
      <p:pic>
        <p:nvPicPr>
          <p:cNvPr id="21" name="Graphic 20">
            <a:extLst>
              <a:ext uri="{FF2B5EF4-FFF2-40B4-BE49-F238E27FC236}">
                <a16:creationId xmlns:a16="http://schemas.microsoft.com/office/drawing/2014/main" id="{351C3E85-805D-1B6D-B63F-C8308B608DC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158" y="760788"/>
            <a:ext cx="11876356" cy="5795506"/>
          </a:xfrm>
          <a:prstGeom prst="rect">
            <a:avLst/>
          </a:prstGeom>
        </p:spPr>
      </p:pic>
    </p:spTree>
    <p:extLst>
      <p:ext uri="{BB962C8B-B14F-4D97-AF65-F5344CB8AC3E}">
        <p14:creationId xmlns:p14="http://schemas.microsoft.com/office/powerpoint/2010/main" val="2375443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A975B-FF5C-3D7F-1FA7-B6720A20A049}"/>
              </a:ext>
            </a:extLst>
          </p:cNvPr>
          <p:cNvSpPr txBox="1"/>
          <p:nvPr/>
        </p:nvSpPr>
        <p:spPr>
          <a:xfrm>
            <a:off x="517813" y="1630613"/>
            <a:ext cx="3851381" cy="415671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US" sz="1100" b="1" i="0" u="none" strike="noStrike" kern="1200" cap="none" spc="0" normalizeH="0" baseline="0" noProof="0">
                <a:ln>
                  <a:noFill/>
                </a:ln>
                <a:solidFill>
                  <a:prstClr val="black"/>
                </a:solidFill>
                <a:effectLst/>
                <a:uLnTx/>
                <a:uFillTx/>
                <a:latin typeface="Helvetica"/>
                <a:ea typeface="+mn-ea"/>
                <a:cs typeface="Helvetica"/>
              </a:rPr>
              <a:t>Why does sample size matter?</a:t>
            </a:r>
          </a:p>
          <a:p>
            <a:pPr marL="0" marR="0" lvl="0" indent="0" algn="l" defTabSz="914400" rtl="0" eaLnBrk="1" fontAlgn="auto" latinLnBrk="0" hangingPunct="1">
              <a:lnSpc>
                <a:spcPct val="150000"/>
              </a:lnSpc>
              <a:spcBef>
                <a:spcPts val="0"/>
              </a:spcBef>
              <a:spcAft>
                <a:spcPts val="1800"/>
              </a:spcAft>
              <a:buClr>
                <a:srgbClr val="E7534F"/>
              </a:buClr>
              <a:buSzTx/>
              <a:buFontTx/>
              <a:buNone/>
              <a:tabLst/>
              <a:defRPr/>
            </a:pPr>
            <a:r>
              <a:rPr kumimoji="0" lang="en-GB" sz="1100" b="0" i="0" u="none" strike="noStrike" kern="1200" cap="none" spc="0" normalizeH="0" baseline="0" noProof="0">
                <a:ln>
                  <a:noFill/>
                </a:ln>
                <a:solidFill>
                  <a:prstClr val="black"/>
                </a:solidFill>
                <a:effectLst/>
                <a:uLnTx/>
                <a:uFillTx/>
                <a:latin typeface="Helvetica"/>
                <a:ea typeface="+mn-ea"/>
                <a:cs typeface="Helvetica"/>
              </a:rPr>
              <a:t>Each set of statistics is unique with measures, </a:t>
            </a:r>
            <a:br>
              <a:rPr kumimoji="0" lang="en-GB" sz="1100" b="0" i="0" u="none" strike="noStrike" kern="1200" cap="none" spc="0" normalizeH="0" baseline="0" noProof="0">
                <a:ln>
                  <a:noFill/>
                </a:ln>
                <a:solidFill>
                  <a:prstClr val="black"/>
                </a:solidFill>
                <a:effectLst/>
                <a:uLnTx/>
                <a:uFillTx/>
                <a:latin typeface="Helvetica"/>
                <a:ea typeface="+mn-ea"/>
                <a:cs typeface="Helvetica"/>
              </a:rPr>
            </a:br>
            <a:r>
              <a:rPr kumimoji="0" lang="en-GB" sz="1100" b="0" i="0" u="none" strike="noStrike" kern="1200" cap="none" spc="0" normalizeH="0" baseline="0" noProof="0">
                <a:ln>
                  <a:noFill/>
                </a:ln>
                <a:solidFill>
                  <a:prstClr val="black"/>
                </a:solidFill>
                <a:effectLst/>
                <a:uLnTx/>
                <a:uFillTx/>
                <a:latin typeface="Helvetica"/>
                <a:ea typeface="+mn-ea"/>
                <a:cs typeface="Helvetica"/>
              </a:rPr>
              <a:t>distribution, variance and sample size. </a:t>
            </a:r>
            <a:r>
              <a:rPr kumimoji="0" lang="en-US" sz="1100" b="0" i="0" u="none" strike="noStrike" kern="1200" cap="none" spc="0" normalizeH="0" baseline="0" noProof="0">
                <a:ln>
                  <a:noFill/>
                </a:ln>
                <a:solidFill>
                  <a:prstClr val="black"/>
                </a:solidFill>
                <a:effectLst/>
                <a:uLnTx/>
                <a:uFillTx/>
                <a:latin typeface="Helvetica"/>
                <a:ea typeface="+mn-ea"/>
                <a:cs typeface="Helvetica"/>
              </a:rPr>
              <a:t>It is generally accepted in statistics that as sample size increases, analysts make fewer assumptions about the data, resulting in statistics that more accurately represent the truth</a:t>
            </a:r>
            <a:r>
              <a:rPr kumimoji="0" lang="en-GB" sz="1100" b="0" i="0" u="none" strike="noStrike" kern="1200" cap="none" spc="0" normalizeH="0" baseline="0" noProof="0">
                <a:ln>
                  <a:noFill/>
                </a:ln>
                <a:solidFill>
                  <a:prstClr val="black"/>
                </a:solidFill>
                <a:effectLst/>
                <a:uLnTx/>
                <a:uFillTx/>
                <a:latin typeface="Helvetica"/>
                <a:ea typeface="+mn-ea"/>
                <a:cs typeface="Helvetica"/>
              </a:rPr>
              <a:t>.</a:t>
            </a:r>
          </a:p>
          <a:p>
            <a:pPr marL="0" marR="0" lvl="0" indent="0" algn="l" defTabSz="914400" rtl="0" eaLnBrk="1" fontAlgn="auto" latinLnBrk="0" hangingPunct="1">
              <a:lnSpc>
                <a:spcPct val="150000"/>
              </a:lnSpc>
              <a:spcBef>
                <a:spcPts val="0"/>
              </a:spcBef>
              <a:spcAft>
                <a:spcPts val="1800"/>
              </a:spcAft>
              <a:buClr>
                <a:srgbClr val="E7534F"/>
              </a:buClr>
              <a:buSzTx/>
              <a:buFontTx/>
              <a:buNone/>
              <a:tabLst/>
              <a:defRPr/>
            </a:pPr>
            <a:r>
              <a:rPr kumimoji="0" lang="en-GB" sz="1100" b="0" i="0" u="none" strike="noStrike" kern="1200" cap="none" spc="0" normalizeH="0" baseline="0" noProof="0">
                <a:ln>
                  <a:noFill/>
                </a:ln>
                <a:solidFill>
                  <a:prstClr val="black"/>
                </a:solidFill>
                <a:effectLst/>
                <a:uLnTx/>
                <a:uFillTx/>
                <a:latin typeface="Helvetica"/>
                <a:ea typeface="+mn-ea"/>
                <a:cs typeface="Helvetica"/>
              </a:rPr>
              <a:t>ADAPT endeavours to provide transparency of sample size, whereby we provide a source on data slides with </a:t>
            </a:r>
            <a:br>
              <a:rPr kumimoji="0" lang="en-GB" sz="1100" b="0" i="0" u="none" strike="noStrike" kern="1200" cap="none" spc="0" normalizeH="0" baseline="0" noProof="0">
                <a:ln>
                  <a:noFill/>
                </a:ln>
                <a:solidFill>
                  <a:prstClr val="black"/>
                </a:solidFill>
                <a:effectLst/>
                <a:uLnTx/>
                <a:uFillTx/>
                <a:latin typeface="Helvetica"/>
                <a:ea typeface="+mn-ea"/>
                <a:cs typeface="Helvetica"/>
              </a:rPr>
            </a:br>
            <a:r>
              <a:rPr kumimoji="0" lang="en-GB" sz="1100" b="0" i="0" u="none" strike="noStrike" kern="1200" cap="none" spc="0" normalizeH="0" baseline="0" noProof="0">
                <a:ln>
                  <a:noFill/>
                </a:ln>
                <a:solidFill>
                  <a:prstClr val="black"/>
                </a:solidFill>
                <a:effectLst/>
                <a:uLnTx/>
                <a:uFillTx/>
                <a:latin typeface="Helvetica"/>
                <a:ea typeface="+mn-ea"/>
                <a:cs typeface="Helvetica"/>
              </a:rPr>
              <a:t>the number of respondents and the survey where those respondents come from. In data and insights slide decks, ADAPT usually provides some insight on the breakdown </a:t>
            </a:r>
            <a:br>
              <a:rPr kumimoji="0" lang="en-GB" sz="1100" b="0" i="0" u="none" strike="noStrike" kern="1200" cap="none" spc="0" normalizeH="0" baseline="0" noProof="0">
                <a:ln>
                  <a:noFill/>
                </a:ln>
                <a:solidFill>
                  <a:prstClr val="black"/>
                </a:solidFill>
                <a:effectLst/>
                <a:uLnTx/>
                <a:uFillTx/>
                <a:latin typeface="Helvetica"/>
                <a:ea typeface="+mn-ea"/>
                <a:cs typeface="Helvetica"/>
              </a:rPr>
            </a:br>
            <a:r>
              <a:rPr kumimoji="0" lang="en-GB" sz="1100" b="0" i="0" u="none" strike="noStrike" kern="1200" cap="none" spc="0" normalizeH="0" baseline="0" noProof="0">
                <a:ln>
                  <a:noFill/>
                </a:ln>
                <a:solidFill>
                  <a:prstClr val="black"/>
                </a:solidFill>
                <a:effectLst/>
                <a:uLnTx/>
                <a:uFillTx/>
                <a:latin typeface="Helvetica"/>
                <a:ea typeface="+mn-ea"/>
                <a:cs typeface="Helvetica"/>
              </a:rPr>
              <a:t>of the demographics at the end of the slide deck. </a:t>
            </a:r>
          </a:p>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GB" sz="1100" b="0" i="0" u="none" strike="noStrike" kern="1200" cap="none" spc="0" normalizeH="0" baseline="0" noProof="0">
                <a:ln>
                  <a:noFill/>
                </a:ln>
                <a:solidFill>
                  <a:prstClr val="black"/>
                </a:solidFill>
                <a:effectLst/>
                <a:uLnTx/>
                <a:uFillTx/>
                <a:latin typeface="Helvetica"/>
                <a:ea typeface="+mn-ea"/>
                <a:cs typeface="Helvetica"/>
              </a:rPr>
              <a:t>To protect privacy, ADAPT does not release lists </a:t>
            </a:r>
            <a:br>
              <a:rPr kumimoji="0" lang="en-GB" sz="1100" b="0" i="0" u="none" strike="noStrike" kern="1200" cap="none" spc="0" normalizeH="0" baseline="0" noProof="0">
                <a:ln>
                  <a:noFill/>
                </a:ln>
                <a:solidFill>
                  <a:prstClr val="black"/>
                </a:solidFill>
                <a:effectLst/>
                <a:uLnTx/>
                <a:uFillTx/>
                <a:latin typeface="Helvetica"/>
                <a:ea typeface="+mn-ea"/>
                <a:cs typeface="Helvetica"/>
              </a:rPr>
            </a:br>
            <a:r>
              <a:rPr kumimoji="0" lang="en-GB" sz="1100" b="0" i="0" u="none" strike="noStrike" kern="1200" cap="none" spc="0" normalizeH="0" baseline="0" noProof="0">
                <a:ln>
                  <a:noFill/>
                </a:ln>
                <a:solidFill>
                  <a:prstClr val="black"/>
                </a:solidFill>
                <a:effectLst/>
                <a:uLnTx/>
                <a:uFillTx/>
                <a:latin typeface="Helvetica"/>
                <a:ea typeface="+mn-ea"/>
                <a:cs typeface="Helvetica"/>
              </a:rPr>
              <a:t>of individual respondents to surveys. </a:t>
            </a:r>
          </a:p>
        </p:txBody>
      </p:sp>
      <p:grpSp>
        <p:nvGrpSpPr>
          <p:cNvPr id="2" name="Group 1">
            <a:extLst>
              <a:ext uri="{FF2B5EF4-FFF2-40B4-BE49-F238E27FC236}">
                <a16:creationId xmlns:a16="http://schemas.microsoft.com/office/drawing/2014/main" id="{AA848627-DABB-AC47-DF8D-97A1B8C124AF}"/>
              </a:ext>
            </a:extLst>
          </p:cNvPr>
          <p:cNvGrpSpPr/>
          <p:nvPr/>
        </p:nvGrpSpPr>
        <p:grpSpPr>
          <a:xfrm>
            <a:off x="517813" y="783413"/>
            <a:ext cx="4129258" cy="769442"/>
            <a:chOff x="819810" y="1621037"/>
            <a:chExt cx="4129258" cy="769442"/>
          </a:xfrm>
        </p:grpSpPr>
        <p:sp>
          <p:nvSpPr>
            <p:cNvPr id="3" name="Rectangle 2">
              <a:extLst>
                <a:ext uri="{FF2B5EF4-FFF2-40B4-BE49-F238E27FC236}">
                  <a16:creationId xmlns:a16="http://schemas.microsoft.com/office/drawing/2014/main" id="{FCDB4BEB-E898-C416-1F0D-8AA44DED8E6F}"/>
                </a:ext>
              </a:extLst>
            </p:cNvPr>
            <p:cNvSpPr/>
            <p:nvPr/>
          </p:nvSpPr>
          <p:spPr>
            <a:xfrm>
              <a:off x="819811" y="1928814"/>
              <a:ext cx="4129255"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Helvetica"/>
                  <a:ea typeface="+mn-ea"/>
                  <a:cs typeface="Helvetica"/>
                </a:rPr>
                <a:t>Notes on sample sizes</a:t>
              </a:r>
            </a:p>
          </p:txBody>
        </p:sp>
        <p:sp>
          <p:nvSpPr>
            <p:cNvPr id="6" name="Rectangle 5">
              <a:extLst>
                <a:ext uri="{FF2B5EF4-FFF2-40B4-BE49-F238E27FC236}">
                  <a16:creationId xmlns:a16="http://schemas.microsoft.com/office/drawing/2014/main" id="{24C42335-3FD8-4EDA-2E5C-1E6001BA24EF}"/>
                </a:ext>
              </a:extLst>
            </p:cNvPr>
            <p:cNvSpPr/>
            <p:nvPr/>
          </p:nvSpPr>
          <p:spPr>
            <a:xfrm>
              <a:off x="819810" y="1621037"/>
              <a:ext cx="4129258"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7534F"/>
                  </a:solidFill>
                  <a:effectLst/>
                  <a:uLnTx/>
                  <a:uFillTx/>
                  <a:latin typeface="Helvetica"/>
                  <a:ea typeface="+mn-ea"/>
                  <a:cs typeface="Helvetica"/>
                </a:rPr>
                <a:t>ADAPT Data Analytics: </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grpSp>
      <p:cxnSp>
        <p:nvCxnSpPr>
          <p:cNvPr id="7" name="Straight Connector 6">
            <a:extLst>
              <a:ext uri="{FF2B5EF4-FFF2-40B4-BE49-F238E27FC236}">
                <a16:creationId xmlns:a16="http://schemas.microsoft.com/office/drawing/2014/main" id="{2ADEBE6F-5D02-53EE-8361-6BE34D1E7F6C}"/>
              </a:ext>
            </a:extLst>
          </p:cNvPr>
          <p:cNvCxnSpPr>
            <a:cxnSpLocks/>
          </p:cNvCxnSpPr>
          <p:nvPr/>
        </p:nvCxnSpPr>
        <p:spPr>
          <a:xfrm flipV="1">
            <a:off x="4525529" y="274866"/>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3507BBF-85F0-78E1-7859-65B4C199DE36}"/>
              </a:ext>
            </a:extLst>
          </p:cNvPr>
          <p:cNvSpPr txBox="1"/>
          <p:nvPr/>
        </p:nvSpPr>
        <p:spPr>
          <a:xfrm>
            <a:off x="4636911" y="199473"/>
            <a:ext cx="7504706" cy="44337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US" sz="1100" b="1" i="0" u="none" strike="noStrike" kern="1200" cap="none" spc="0" normalizeH="0" baseline="0" noProof="0">
                <a:ln>
                  <a:noFill/>
                </a:ln>
                <a:solidFill>
                  <a:prstClr val="black"/>
                </a:solidFill>
                <a:effectLst/>
                <a:uLnTx/>
                <a:uFillTx/>
                <a:latin typeface="Helvetica"/>
                <a:ea typeface="+mn-ea"/>
                <a:cs typeface="Helvetica"/>
              </a:rPr>
              <a:t>For sector, segment and persona comparisons</a:t>
            </a:r>
          </a:p>
          <a:p>
            <a:pPr marL="0" marR="0" lvl="0" indent="0" algn="l" defTabSz="914400" rtl="0" eaLnBrk="1" fontAlgn="auto" latinLnBrk="0" hangingPunct="1">
              <a:lnSpc>
                <a:spcPct val="150000"/>
              </a:lnSpc>
              <a:spcBef>
                <a:spcPts val="0"/>
              </a:spcBef>
              <a:spcAft>
                <a:spcPts val="1200"/>
              </a:spcAft>
              <a:buClr>
                <a:srgbClr val="E7534F"/>
              </a:buClr>
              <a:buSzTx/>
              <a:buFontTx/>
              <a:buNone/>
              <a:tabLst/>
              <a:defRPr/>
            </a:pPr>
            <a:r>
              <a:rPr kumimoji="0" lang="en-US" sz="1100" b="0" i="0" u="none" strike="noStrike" kern="1200" cap="none" spc="0" normalizeH="0" baseline="0" noProof="0">
                <a:ln>
                  <a:noFill/>
                </a:ln>
                <a:solidFill>
                  <a:prstClr val="black"/>
                </a:solidFill>
                <a:effectLst/>
                <a:uLnTx/>
                <a:uFillTx/>
                <a:latin typeface="Helvetica"/>
                <a:ea typeface="+mn-ea"/>
                <a:cs typeface="Helvetica"/>
              </a:rPr>
              <a:t>Central limit theorem a fundamental concept in statistics that determines when a sample size is large enough </a:t>
            </a:r>
            <a:br>
              <a:rPr kumimoji="0" lang="en-US" sz="1100" b="0" i="0" u="none" strike="noStrike" kern="1200" cap="none" spc="0" normalizeH="0" baseline="0" noProof="0">
                <a:ln>
                  <a:noFill/>
                </a:ln>
                <a:solidFill>
                  <a:prstClr val="black"/>
                </a:solidFill>
                <a:effectLst/>
                <a:uLnTx/>
                <a:uFillTx/>
                <a:latin typeface="Helvetica"/>
                <a:ea typeface="+mn-ea"/>
                <a:cs typeface="Helvetica"/>
              </a:rPr>
            </a:br>
            <a:r>
              <a:rPr kumimoji="0" lang="en-US" sz="1100" b="0" i="0" u="none" strike="noStrike" kern="1200" cap="none" spc="0" normalizeH="0" baseline="0" noProof="0">
                <a:ln>
                  <a:noFill/>
                </a:ln>
                <a:solidFill>
                  <a:prstClr val="black"/>
                </a:solidFill>
                <a:effectLst/>
                <a:uLnTx/>
                <a:uFillTx/>
                <a:latin typeface="Helvetica"/>
                <a:ea typeface="+mn-ea"/>
                <a:cs typeface="Helvetica"/>
              </a:rPr>
              <a:t>to be considered reliable. There are different formulas and some debate amongst statisticians about the appropriate sample size. For industry comparisons or other subset analyses, a sample size of ( n &gt; 20 ) is generally considered acceptable for drawing meaningful insights. This threshold aligns with common statistical practices, where a </a:t>
            </a:r>
            <a:br>
              <a:rPr kumimoji="0" lang="en-US" sz="1100" b="0" i="0" u="none" strike="noStrike" kern="1200" cap="none" spc="0" normalizeH="0" baseline="0" noProof="0">
                <a:ln>
                  <a:noFill/>
                </a:ln>
                <a:solidFill>
                  <a:prstClr val="black"/>
                </a:solidFill>
                <a:effectLst/>
                <a:uLnTx/>
                <a:uFillTx/>
                <a:latin typeface="Helvetica"/>
                <a:ea typeface="+mn-ea"/>
                <a:cs typeface="Helvetica"/>
              </a:rPr>
            </a:br>
            <a:r>
              <a:rPr kumimoji="0" lang="en-US" sz="1100" b="0" i="0" u="none" strike="noStrike" kern="1200" cap="none" spc="0" normalizeH="0" baseline="0" noProof="0">
                <a:ln>
                  <a:noFill/>
                </a:ln>
                <a:solidFill>
                  <a:prstClr val="black"/>
                </a:solidFill>
                <a:effectLst/>
                <a:uLnTx/>
                <a:uFillTx/>
                <a:latin typeface="Helvetica"/>
                <a:ea typeface="+mn-ea"/>
                <a:cs typeface="Helvetica"/>
              </a:rPr>
              <a:t>sample size of 20 to 30 is generally the minimum needed to assume a normal distribution of the data.</a:t>
            </a:r>
          </a:p>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US" sz="1100" b="1" i="0" u="none" strike="noStrike" kern="1200" cap="none" spc="0" normalizeH="0" baseline="0" noProof="0">
                <a:ln>
                  <a:noFill/>
                </a:ln>
                <a:solidFill>
                  <a:prstClr val="black"/>
                </a:solidFill>
                <a:effectLst/>
                <a:uLnTx/>
                <a:uFillTx/>
                <a:latin typeface="Helvetica"/>
                <a:ea typeface="+mn-ea"/>
                <a:cs typeface="Helvetica"/>
              </a:rPr>
              <a:t>Sample sizes below 20, but equal to or greater than 15</a:t>
            </a:r>
            <a:endParaRPr kumimoji="0" lang="en-US" sz="1100" b="0"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50000"/>
              </a:lnSpc>
              <a:spcBef>
                <a:spcPts val="0"/>
              </a:spcBef>
              <a:spcAft>
                <a:spcPts val="1200"/>
              </a:spcAft>
              <a:buClr>
                <a:srgbClr val="E7534F"/>
              </a:buClr>
              <a:buSzTx/>
              <a:buFontTx/>
              <a:buNone/>
              <a:tabLst/>
              <a:defRPr/>
            </a:pPr>
            <a:r>
              <a:rPr kumimoji="0" lang="en-US" sz="1100" b="0" i="0" u="none" strike="noStrike" kern="1200" cap="none" spc="0" normalizeH="0" baseline="0" noProof="0">
                <a:ln>
                  <a:noFill/>
                </a:ln>
                <a:solidFill>
                  <a:prstClr val="black"/>
                </a:solidFill>
                <a:effectLst/>
                <a:uLnTx/>
                <a:uFillTx/>
                <a:latin typeface="Helvetica"/>
                <a:ea typeface="+mn-ea"/>
                <a:cs typeface="Helvetica"/>
              </a:rPr>
              <a:t>When the sample size is between 15 and 20, while not fully representative, it can still offer valuable insights </a:t>
            </a:r>
            <a:br>
              <a:rPr kumimoji="0" lang="en-US" sz="1100" b="0" i="0" u="none" strike="noStrike" kern="1200" cap="none" spc="0" normalizeH="0" baseline="0" noProof="0">
                <a:ln>
                  <a:noFill/>
                </a:ln>
                <a:solidFill>
                  <a:prstClr val="black"/>
                </a:solidFill>
                <a:effectLst/>
                <a:uLnTx/>
                <a:uFillTx/>
                <a:latin typeface="Helvetica"/>
                <a:ea typeface="+mn-ea"/>
                <a:cs typeface="Helvetica"/>
              </a:rPr>
            </a:br>
            <a:r>
              <a:rPr kumimoji="0" lang="en-US" sz="1100" b="0" i="0" u="none" strike="noStrike" kern="1200" cap="none" spc="0" normalizeH="0" baseline="0" noProof="0">
                <a:ln>
                  <a:noFill/>
                </a:ln>
                <a:solidFill>
                  <a:prstClr val="black"/>
                </a:solidFill>
                <a:effectLst/>
                <a:uLnTx/>
                <a:uFillTx/>
                <a:latin typeface="Helvetica"/>
                <a:ea typeface="+mn-ea"/>
                <a:cs typeface="Helvetica"/>
              </a:rPr>
              <a:t>into trends. These statistics should be viewed as indicative, highlighting general directions in industry efforts </a:t>
            </a:r>
            <a:br>
              <a:rPr kumimoji="0" lang="en-US" sz="1100" b="0" i="0" u="none" strike="noStrike" kern="1200" cap="none" spc="0" normalizeH="0" baseline="0" noProof="0">
                <a:ln>
                  <a:noFill/>
                </a:ln>
                <a:solidFill>
                  <a:prstClr val="black"/>
                </a:solidFill>
                <a:effectLst/>
                <a:uLnTx/>
                <a:uFillTx/>
                <a:latin typeface="Helvetica"/>
                <a:ea typeface="+mn-ea"/>
                <a:cs typeface="Helvetica"/>
              </a:rPr>
            </a:br>
            <a:r>
              <a:rPr kumimoji="0" lang="en-US" sz="1100" b="0" i="0" u="none" strike="noStrike" kern="1200" cap="none" spc="0" normalizeH="0" baseline="0" noProof="0">
                <a:ln>
                  <a:noFill/>
                </a:ln>
                <a:solidFill>
                  <a:prstClr val="black"/>
                </a:solidFill>
                <a:effectLst/>
                <a:uLnTx/>
                <a:uFillTx/>
                <a:latin typeface="Helvetica"/>
                <a:ea typeface="+mn-ea"/>
                <a:cs typeface="Helvetica"/>
              </a:rPr>
              <a:t>or barriers to investment but treated with some caution due to the smaller number of observations. </a:t>
            </a:r>
            <a:endParaRPr kumimoji="0" lang="en-US" sz="1100" b="1"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US" sz="1100" b="1" i="0" u="none" strike="noStrike" kern="1200" cap="none" spc="0" normalizeH="0" baseline="0" noProof="0">
                <a:ln>
                  <a:noFill/>
                </a:ln>
                <a:solidFill>
                  <a:prstClr val="black"/>
                </a:solidFill>
                <a:effectLst/>
                <a:uLnTx/>
                <a:uFillTx/>
                <a:latin typeface="Helvetica"/>
                <a:ea typeface="+mn-ea"/>
                <a:cs typeface="Helvetica"/>
              </a:rPr>
              <a:t>Sample sizes less than 15, but greater or equal to 10</a:t>
            </a:r>
          </a:p>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US" sz="1100" b="0" i="0" u="none" strike="noStrike" kern="1200" cap="none" spc="0" normalizeH="0" baseline="0" noProof="0">
                <a:ln>
                  <a:noFill/>
                </a:ln>
                <a:solidFill>
                  <a:prstClr val="black"/>
                </a:solidFill>
                <a:effectLst/>
                <a:uLnTx/>
                <a:uFillTx/>
                <a:latin typeface="Helvetica"/>
                <a:ea typeface="+mn-ea"/>
                <a:cs typeface="Helvetica"/>
              </a:rPr>
              <a:t>For samples between 10 and 15, the data provides a snapshot guideline only. While such small samples can </a:t>
            </a:r>
            <a:br>
              <a:rPr kumimoji="0" lang="en-US" sz="1100" b="0" i="0" u="none" strike="noStrike" kern="1200" cap="none" spc="0" normalizeH="0" baseline="0" noProof="0">
                <a:ln>
                  <a:noFill/>
                </a:ln>
                <a:solidFill>
                  <a:prstClr val="black"/>
                </a:solidFill>
                <a:effectLst/>
                <a:uLnTx/>
                <a:uFillTx/>
                <a:latin typeface="Helvetica"/>
                <a:ea typeface="+mn-ea"/>
                <a:cs typeface="Helvetica"/>
              </a:rPr>
            </a:br>
            <a:r>
              <a:rPr kumimoji="0" lang="en-US" sz="1100" b="0" i="0" u="none" strike="noStrike" kern="1200" cap="none" spc="0" normalizeH="0" baseline="0" noProof="0">
                <a:ln>
                  <a:noFill/>
                </a:ln>
                <a:solidFill>
                  <a:prstClr val="black"/>
                </a:solidFill>
                <a:effectLst/>
                <a:uLnTx/>
                <a:uFillTx/>
                <a:latin typeface="Helvetica"/>
                <a:ea typeface="+mn-ea"/>
                <a:cs typeface="Helvetica"/>
              </a:rPr>
              <a:t>show early trends, it's important to </a:t>
            </a:r>
            <a:r>
              <a:rPr kumimoji="0" lang="en-US" sz="1100" b="0" i="0" u="none" strike="noStrike" kern="1200" cap="none" spc="0" normalizeH="0" baseline="0" noProof="0" err="1">
                <a:ln>
                  <a:noFill/>
                </a:ln>
                <a:solidFill>
                  <a:prstClr val="black"/>
                </a:solidFill>
                <a:effectLst/>
                <a:uLnTx/>
                <a:uFillTx/>
                <a:latin typeface="Helvetica"/>
                <a:ea typeface="+mn-ea"/>
                <a:cs typeface="Helvetica"/>
              </a:rPr>
              <a:t>recognise</a:t>
            </a:r>
            <a:r>
              <a:rPr kumimoji="0" lang="en-US" sz="1100" b="0" i="0" u="none" strike="noStrike" kern="1200" cap="none" spc="0" normalizeH="0" baseline="0" noProof="0">
                <a:ln>
                  <a:noFill/>
                </a:ln>
                <a:solidFill>
                  <a:prstClr val="black"/>
                </a:solidFill>
                <a:effectLst/>
                <a:uLnTx/>
                <a:uFillTx/>
                <a:latin typeface="Helvetica"/>
                <a:ea typeface="+mn-ea"/>
                <a:cs typeface="Helvetica"/>
              </a:rPr>
              <a:t> that this doesn't guarantee future respondents will reflect the same trends. For instance, while 100% of respondents in a sample of 10 might invest in AI, it'd be unrealistic to assume this pattern will hold as the sample size grows. However, if the sample size increases to 20, it's unlikely </a:t>
            </a:r>
            <a:br>
              <a:rPr kumimoji="0" lang="en-US" sz="1100" b="0" i="0" u="none" strike="noStrike" kern="1200" cap="none" spc="0" normalizeH="0" baseline="0" noProof="0">
                <a:ln>
                  <a:noFill/>
                </a:ln>
                <a:solidFill>
                  <a:prstClr val="black"/>
                </a:solidFill>
                <a:effectLst/>
                <a:uLnTx/>
                <a:uFillTx/>
                <a:latin typeface="Helvetica"/>
                <a:ea typeface="+mn-ea"/>
                <a:cs typeface="Helvetica"/>
              </a:rPr>
            </a:br>
            <a:r>
              <a:rPr kumimoji="0" lang="en-US" sz="1100" b="0" i="0" u="none" strike="noStrike" kern="1200" cap="none" spc="0" normalizeH="0" baseline="0" noProof="0">
                <a:ln>
                  <a:noFill/>
                </a:ln>
                <a:solidFill>
                  <a:prstClr val="black"/>
                </a:solidFill>
                <a:effectLst/>
                <a:uLnTx/>
                <a:uFillTx/>
                <a:latin typeface="Helvetica"/>
                <a:ea typeface="+mn-ea"/>
                <a:cs typeface="Helvetica"/>
              </a:rPr>
              <a:t>that the trend will change drastically, and the next 10 respondents will have no investment.</a:t>
            </a:r>
            <a:endParaRPr kumimoji="0" lang="en-GB" sz="1100" b="0" i="0" u="none" strike="noStrike" kern="1200" cap="none" spc="0" normalizeH="0" baseline="0" noProof="0">
              <a:ln>
                <a:noFill/>
              </a:ln>
              <a:solidFill>
                <a:prstClr val="black"/>
              </a:solidFill>
              <a:effectLst/>
              <a:uLnTx/>
              <a:uFillTx/>
              <a:latin typeface="Helvetica"/>
              <a:ea typeface="+mn-ea"/>
              <a:cs typeface="Helvetica"/>
            </a:endParaRPr>
          </a:p>
        </p:txBody>
      </p:sp>
      <p:pic>
        <p:nvPicPr>
          <p:cNvPr id="1026" name="Picture 2" descr="Output image">
            <a:extLst>
              <a:ext uri="{FF2B5EF4-FFF2-40B4-BE49-F238E27FC236}">
                <a16:creationId xmlns:a16="http://schemas.microsoft.com/office/drawing/2014/main" id="{D892AF15-2132-86E8-5C67-A1936113F1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6501" y="4761268"/>
            <a:ext cx="3442247" cy="1937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934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4" name="Picture 53" descr="A person smiling at camera&#10;&#10;AI-generated content may be incorrect.">
            <a:extLst>
              <a:ext uri="{FF2B5EF4-FFF2-40B4-BE49-F238E27FC236}">
                <a16:creationId xmlns:a16="http://schemas.microsoft.com/office/drawing/2014/main" id="{7ADCB9D6-8C34-7139-1DF8-130F374BA016}"/>
              </a:ext>
            </a:extLst>
          </p:cNvPr>
          <p:cNvPicPr>
            <a:picLocks noChangeAspect="1"/>
          </p:cNvPicPr>
          <p:nvPr/>
        </p:nvPicPr>
        <p:blipFill>
          <a:blip r:embed="rId3" cstate="print">
            <a:extLst>
              <a:ext uri="{28A0092B-C50C-407E-A947-70E740481C1C}">
                <a14:useLocalDpi xmlns:a14="http://schemas.microsoft.com/office/drawing/2010/main" val="0"/>
              </a:ext>
            </a:extLst>
          </a:blip>
          <a:srcRect l="20507" t="4349" r="13592" b="29138"/>
          <a:stretch/>
        </p:blipFill>
        <p:spPr>
          <a:xfrm>
            <a:off x="6803078" y="923286"/>
            <a:ext cx="937996" cy="1076898"/>
          </a:xfrm>
          <a:prstGeom prst="rect">
            <a:avLst/>
          </a:prstGeom>
        </p:spPr>
      </p:pic>
      <p:pic>
        <p:nvPicPr>
          <p:cNvPr id="48" name="Picture 47">
            <a:extLst>
              <a:ext uri="{FF2B5EF4-FFF2-40B4-BE49-F238E27FC236}">
                <a16:creationId xmlns:a16="http://schemas.microsoft.com/office/drawing/2014/main" id="{1A93C0ED-8CB4-AEF9-A97B-A73A195020E4}"/>
              </a:ext>
            </a:extLst>
          </p:cNvPr>
          <p:cNvPicPr>
            <a:picLocks noChangeAspect="1"/>
          </p:cNvPicPr>
          <p:nvPr/>
        </p:nvPicPr>
        <p:blipFill>
          <a:blip r:embed="rId4" cstate="print">
            <a:extLst>
              <a:ext uri="{28A0092B-C50C-407E-A947-70E740481C1C}">
                <a14:useLocalDpi xmlns:a14="http://schemas.microsoft.com/office/drawing/2010/main" val="0"/>
              </a:ext>
            </a:extLst>
          </a:blip>
          <a:srcRect l="24707" t="11792" r="23761" b="32008"/>
          <a:stretch/>
        </p:blipFill>
        <p:spPr>
          <a:xfrm>
            <a:off x="1381993" y="924677"/>
            <a:ext cx="937994" cy="1076898"/>
          </a:xfrm>
          <a:prstGeom prst="rect">
            <a:avLst/>
          </a:prstGeom>
        </p:spPr>
      </p:pic>
      <p:grpSp>
        <p:nvGrpSpPr>
          <p:cNvPr id="3" name="ADAPT WHITE GRID" hidden="1">
            <a:extLst>
              <a:ext uri="{FF2B5EF4-FFF2-40B4-BE49-F238E27FC236}">
                <a16:creationId xmlns:a16="http://schemas.microsoft.com/office/drawing/2014/main" id="{1E4FEDBB-1810-8FE3-6406-430031A3030D}"/>
              </a:ext>
            </a:extLst>
          </p:cNvPr>
          <p:cNvGrpSpPr>
            <a:grpSpLocks noGrp="1" noUngrp="1" noRot="1" noMove="1" noResize="1"/>
          </p:cNvGrpSpPr>
          <p:nvPr/>
        </p:nvGrpSpPr>
        <p:grpSpPr>
          <a:xfrm>
            <a:off x="0" y="0"/>
            <a:ext cx="12192000" cy="6858000"/>
            <a:chOff x="0" y="0"/>
            <a:chExt cx="12192000" cy="6858000"/>
          </a:xfrm>
        </p:grpSpPr>
        <p:grpSp>
          <p:nvGrpSpPr>
            <p:cNvPr id="7" name="ADAPT GRID GUTTERS">
              <a:extLst>
                <a:ext uri="{FF2B5EF4-FFF2-40B4-BE49-F238E27FC236}">
                  <a16:creationId xmlns:a16="http://schemas.microsoft.com/office/drawing/2014/main" id="{38DBA368-BC2C-EB2F-AD3E-0C54019CFD30}"/>
                </a:ext>
              </a:extLst>
            </p:cNvPr>
            <p:cNvGrpSpPr>
              <a:grpSpLocks noGrp="1" noUngrp="1" noRot="1" noMove="1" noResize="1"/>
            </p:cNvGrpSpPr>
            <p:nvPr/>
          </p:nvGrpSpPr>
          <p:grpSpPr>
            <a:xfrm>
              <a:off x="575999" y="576001"/>
              <a:ext cx="11040001" cy="5706000"/>
              <a:chOff x="575999" y="576001"/>
              <a:chExt cx="11040001" cy="5706000"/>
            </a:xfrm>
            <a:solidFill>
              <a:schemeClr val="accent6">
                <a:alpha val="10000"/>
              </a:schemeClr>
            </a:solidFill>
          </p:grpSpPr>
          <p:sp>
            <p:nvSpPr>
              <p:cNvPr id="32" name="Rectangle 31">
                <a:extLst>
                  <a:ext uri="{FF2B5EF4-FFF2-40B4-BE49-F238E27FC236}">
                    <a16:creationId xmlns:a16="http://schemas.microsoft.com/office/drawing/2014/main" id="{B70D2B80-8CBB-5C81-B81C-E1715D01DA49}"/>
                  </a:ext>
                </a:extLst>
              </p:cNvPr>
              <p:cNvSpPr>
                <a:spLocks noGrp="1" noRot="1" noMove="1" noResize="1" noEditPoints="1" noAdjustHandles="1" noChangeArrowheads="1" noChangeShapeType="1"/>
              </p:cNvSpPr>
              <p:nvPr/>
            </p:nvSpPr>
            <p:spPr>
              <a:xfrm>
                <a:off x="1067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3" name="Rectangle 32">
                <a:extLst>
                  <a:ext uri="{FF2B5EF4-FFF2-40B4-BE49-F238E27FC236}">
                    <a16:creationId xmlns:a16="http://schemas.microsoft.com/office/drawing/2014/main" id="{9488BE62-3962-5749-E542-E4B1CDAB49B8}"/>
                  </a:ext>
                </a:extLst>
              </p:cNvPr>
              <p:cNvSpPr>
                <a:spLocks noGrp="1" noRot="1" noMove="1" noResize="1" noEditPoints="1" noAdjustHandles="1" noChangeArrowheads="1" noChangeShapeType="1"/>
              </p:cNvSpPr>
              <p:nvPr/>
            </p:nvSpPr>
            <p:spPr>
              <a:xfrm>
                <a:off x="972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4" name="Rectangle 33">
                <a:extLst>
                  <a:ext uri="{FF2B5EF4-FFF2-40B4-BE49-F238E27FC236}">
                    <a16:creationId xmlns:a16="http://schemas.microsoft.com/office/drawing/2014/main" id="{E7A5F061-EB41-BDD2-B3F6-B11A6BD8A538}"/>
                  </a:ext>
                </a:extLst>
              </p:cNvPr>
              <p:cNvSpPr>
                <a:spLocks noGrp="1" noRot="1" noMove="1" noResize="1" noEditPoints="1" noAdjustHandles="1" noChangeArrowheads="1" noChangeShapeType="1"/>
              </p:cNvSpPr>
              <p:nvPr/>
            </p:nvSpPr>
            <p:spPr>
              <a:xfrm>
                <a:off x="878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5" name="Rectangle 34">
                <a:extLst>
                  <a:ext uri="{FF2B5EF4-FFF2-40B4-BE49-F238E27FC236}">
                    <a16:creationId xmlns:a16="http://schemas.microsoft.com/office/drawing/2014/main" id="{689197EA-1786-84E8-2754-89104C322F5B}"/>
                  </a:ext>
                </a:extLst>
              </p:cNvPr>
              <p:cNvSpPr>
                <a:spLocks noGrp="1" noRot="1" noMove="1" noResize="1" noEditPoints="1" noAdjustHandles="1" noChangeArrowheads="1" noChangeShapeType="1"/>
              </p:cNvSpPr>
              <p:nvPr/>
            </p:nvSpPr>
            <p:spPr>
              <a:xfrm>
                <a:off x="784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6" name="Rectangle 35">
                <a:extLst>
                  <a:ext uri="{FF2B5EF4-FFF2-40B4-BE49-F238E27FC236}">
                    <a16:creationId xmlns:a16="http://schemas.microsoft.com/office/drawing/2014/main" id="{03CC7B3D-2607-F5DA-A610-DE0EF56CA884}"/>
                  </a:ext>
                </a:extLst>
              </p:cNvPr>
              <p:cNvSpPr>
                <a:spLocks noGrp="1" noRot="1" noMove="1" noResize="1" noEditPoints="1" noAdjustHandles="1" noChangeArrowheads="1" noChangeShapeType="1"/>
              </p:cNvSpPr>
              <p:nvPr/>
            </p:nvSpPr>
            <p:spPr>
              <a:xfrm>
                <a:off x="689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7" name="Rectangle 36">
                <a:extLst>
                  <a:ext uri="{FF2B5EF4-FFF2-40B4-BE49-F238E27FC236}">
                    <a16:creationId xmlns:a16="http://schemas.microsoft.com/office/drawing/2014/main" id="{1A7169B3-2005-D9AF-00C7-812259C70DB7}"/>
                  </a:ext>
                </a:extLst>
              </p:cNvPr>
              <p:cNvSpPr>
                <a:spLocks noGrp="1" noRot="1" noMove="1" noResize="1" noEditPoints="1" noAdjustHandles="1" noChangeArrowheads="1" noChangeShapeType="1"/>
              </p:cNvSpPr>
              <p:nvPr/>
            </p:nvSpPr>
            <p:spPr>
              <a:xfrm>
                <a:off x="595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8" name="Rectangle 37">
                <a:extLst>
                  <a:ext uri="{FF2B5EF4-FFF2-40B4-BE49-F238E27FC236}">
                    <a16:creationId xmlns:a16="http://schemas.microsoft.com/office/drawing/2014/main" id="{1398F091-A6C5-A6A3-8AF1-1BD24E71CE68}"/>
                  </a:ext>
                </a:extLst>
              </p:cNvPr>
              <p:cNvSpPr>
                <a:spLocks noGrp="1" noRot="1" noMove="1" noResize="1" noEditPoints="1" noAdjustHandles="1" noChangeArrowheads="1" noChangeShapeType="1"/>
              </p:cNvSpPr>
              <p:nvPr/>
            </p:nvSpPr>
            <p:spPr>
              <a:xfrm>
                <a:off x="500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9" name="Rectangle 38">
                <a:extLst>
                  <a:ext uri="{FF2B5EF4-FFF2-40B4-BE49-F238E27FC236}">
                    <a16:creationId xmlns:a16="http://schemas.microsoft.com/office/drawing/2014/main" id="{7976AE95-7F9D-FDFD-A1F2-80EA5864BDD5}"/>
                  </a:ext>
                </a:extLst>
              </p:cNvPr>
              <p:cNvSpPr>
                <a:spLocks noGrp="1" noRot="1" noMove="1" noResize="1" noEditPoints="1" noAdjustHandles="1" noChangeArrowheads="1" noChangeShapeType="1"/>
              </p:cNvSpPr>
              <p:nvPr/>
            </p:nvSpPr>
            <p:spPr>
              <a:xfrm>
                <a:off x="406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0" name="Rectangle 39">
                <a:extLst>
                  <a:ext uri="{FF2B5EF4-FFF2-40B4-BE49-F238E27FC236}">
                    <a16:creationId xmlns:a16="http://schemas.microsoft.com/office/drawing/2014/main" id="{9265B219-4F0B-47F4-E55E-B3EE9C4EC7E7}"/>
                  </a:ext>
                </a:extLst>
              </p:cNvPr>
              <p:cNvSpPr>
                <a:spLocks noGrp="1" noRot="1" noMove="1" noResize="1" noEditPoints="1" noAdjustHandles="1" noChangeArrowheads="1" noChangeShapeType="1"/>
              </p:cNvSpPr>
              <p:nvPr/>
            </p:nvSpPr>
            <p:spPr>
              <a:xfrm>
                <a:off x="312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1" name="Rectangle 40">
                <a:extLst>
                  <a:ext uri="{FF2B5EF4-FFF2-40B4-BE49-F238E27FC236}">
                    <a16:creationId xmlns:a16="http://schemas.microsoft.com/office/drawing/2014/main" id="{E551EA3F-B655-F1BC-1D5C-75730F2EDDA0}"/>
                  </a:ext>
                </a:extLst>
              </p:cNvPr>
              <p:cNvSpPr>
                <a:spLocks noGrp="1" noRot="1" noMove="1" noResize="1" noEditPoints="1" noAdjustHandles="1" noChangeArrowheads="1" noChangeShapeType="1"/>
              </p:cNvSpPr>
              <p:nvPr/>
            </p:nvSpPr>
            <p:spPr>
              <a:xfrm>
                <a:off x="217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2" name="Rectangle 41">
                <a:extLst>
                  <a:ext uri="{FF2B5EF4-FFF2-40B4-BE49-F238E27FC236}">
                    <a16:creationId xmlns:a16="http://schemas.microsoft.com/office/drawing/2014/main" id="{C295544A-BA02-26FC-C79F-68815C3F81F4}"/>
                  </a:ext>
                </a:extLst>
              </p:cNvPr>
              <p:cNvSpPr>
                <a:spLocks noGrp="1" noRot="1" noMove="1" noResize="1" noEditPoints="1" noAdjustHandles="1" noChangeArrowheads="1" noChangeShapeType="1"/>
              </p:cNvSpPr>
              <p:nvPr/>
            </p:nvSpPr>
            <p:spPr>
              <a:xfrm>
                <a:off x="123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3" name="Rectangle 42">
                <a:extLst>
                  <a:ext uri="{FF2B5EF4-FFF2-40B4-BE49-F238E27FC236}">
                    <a16:creationId xmlns:a16="http://schemas.microsoft.com/office/drawing/2014/main" id="{4C7C1736-9047-08F2-3468-C68D548BF65D}"/>
                  </a:ext>
                </a:extLst>
              </p:cNvPr>
              <p:cNvSpPr>
                <a:spLocks noGrp="1" noRot="1" noMove="1" noResize="1" noEditPoints="1" noAdjustHandles="1" noChangeArrowheads="1" noChangeShapeType="1"/>
              </p:cNvSpPr>
              <p:nvPr/>
            </p:nvSpPr>
            <p:spPr>
              <a:xfrm rot="5400000">
                <a:off x="5951998" y="-4088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4" name="Rectangle 43">
                <a:extLst>
                  <a:ext uri="{FF2B5EF4-FFF2-40B4-BE49-F238E27FC236}">
                    <a16:creationId xmlns:a16="http://schemas.microsoft.com/office/drawing/2014/main" id="{90688C21-3E1C-9FC8-0960-E40C01903E7C}"/>
                  </a:ext>
                </a:extLst>
              </p:cNvPr>
              <p:cNvSpPr>
                <a:spLocks noGrp="1" noRot="1" noMove="1" noResize="1" noEditPoints="1" noAdjustHandles="1" noChangeArrowheads="1" noChangeShapeType="1"/>
              </p:cNvSpPr>
              <p:nvPr/>
            </p:nvSpPr>
            <p:spPr>
              <a:xfrm rot="5400000">
                <a:off x="5951999" y="-3089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5" name="Rectangle 44">
                <a:extLst>
                  <a:ext uri="{FF2B5EF4-FFF2-40B4-BE49-F238E27FC236}">
                    <a16:creationId xmlns:a16="http://schemas.microsoft.com/office/drawing/2014/main" id="{0C56A0EE-F245-B27B-EDD4-E9FD4A3BB98F}"/>
                  </a:ext>
                </a:extLst>
              </p:cNvPr>
              <p:cNvSpPr>
                <a:spLocks noGrp="1" noRot="1" noMove="1" noResize="1" noEditPoints="1" noAdjustHandles="1" noChangeArrowheads="1" noChangeShapeType="1"/>
              </p:cNvSpPr>
              <p:nvPr/>
            </p:nvSpPr>
            <p:spPr>
              <a:xfrm rot="5400000">
                <a:off x="5952000" y="-2090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6" name="Rectangle 45">
                <a:extLst>
                  <a:ext uri="{FF2B5EF4-FFF2-40B4-BE49-F238E27FC236}">
                    <a16:creationId xmlns:a16="http://schemas.microsoft.com/office/drawing/2014/main" id="{3532F1CF-38B3-3EEA-7C49-723D4E8919D7}"/>
                  </a:ext>
                </a:extLst>
              </p:cNvPr>
              <p:cNvSpPr>
                <a:spLocks noGrp="1" noRot="1" noMove="1" noResize="1" noEditPoints="1" noAdjustHandles="1" noChangeArrowheads="1" noChangeShapeType="1"/>
              </p:cNvSpPr>
              <p:nvPr/>
            </p:nvSpPr>
            <p:spPr>
              <a:xfrm rot="5400000">
                <a:off x="5952001" y="-1091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7" name="Rectangle 46">
                <a:extLst>
                  <a:ext uri="{FF2B5EF4-FFF2-40B4-BE49-F238E27FC236}">
                    <a16:creationId xmlns:a16="http://schemas.microsoft.com/office/drawing/2014/main" id="{EEBC908D-C237-5324-2074-626CC855128E}"/>
                  </a:ext>
                </a:extLst>
              </p:cNvPr>
              <p:cNvSpPr>
                <a:spLocks noGrp="1" noRot="1" noMove="1" noResize="1" noEditPoints="1" noAdjustHandles="1" noChangeArrowheads="1" noChangeShapeType="1"/>
              </p:cNvSpPr>
              <p:nvPr/>
            </p:nvSpPr>
            <p:spPr>
              <a:xfrm rot="5400000">
                <a:off x="5952002" y="-92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grpSp>
        <p:grpSp>
          <p:nvGrpSpPr>
            <p:cNvPr id="9" name="ADAPT GRID MARGIN">
              <a:extLst>
                <a:ext uri="{FF2B5EF4-FFF2-40B4-BE49-F238E27FC236}">
                  <a16:creationId xmlns:a16="http://schemas.microsoft.com/office/drawing/2014/main" id="{647B2356-339A-93F0-951A-58BCB892F65B}"/>
                </a:ext>
              </a:extLst>
            </p:cNvPr>
            <p:cNvGrpSpPr>
              <a:grpSpLocks noGrp="1" noUngrp="1" noRot="1" noMove="1" noResize="1"/>
            </p:cNvGrpSpPr>
            <p:nvPr/>
          </p:nvGrpSpPr>
          <p:grpSpPr>
            <a:xfrm>
              <a:off x="0" y="0"/>
              <a:ext cx="12192000" cy="6858000"/>
              <a:chOff x="0" y="0"/>
              <a:chExt cx="12192000" cy="6858000"/>
            </a:xfrm>
          </p:grpSpPr>
          <p:sp>
            <p:nvSpPr>
              <p:cNvPr id="28" name="Rectangle 27">
                <a:extLst>
                  <a:ext uri="{FF2B5EF4-FFF2-40B4-BE49-F238E27FC236}">
                    <a16:creationId xmlns:a16="http://schemas.microsoft.com/office/drawing/2014/main" id="{DF2F5C8E-D79B-6A53-F752-29733E1E753D}"/>
                  </a:ext>
                </a:extLst>
              </p:cNvPr>
              <p:cNvSpPr>
                <a:spLocks noGrp="1" noRot="1" noMove="1" noResize="1" noEditPoints="1" noAdjustHandles="1" noChangeArrowheads="1" noChangeShapeType="1"/>
              </p:cNvSpPr>
              <p:nvPr/>
            </p:nvSpPr>
            <p:spPr>
              <a:xfrm>
                <a:off x="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29" name="Rectangle 28">
                <a:extLst>
                  <a:ext uri="{FF2B5EF4-FFF2-40B4-BE49-F238E27FC236}">
                    <a16:creationId xmlns:a16="http://schemas.microsoft.com/office/drawing/2014/main" id="{61651C09-BF63-B4DF-C5E6-E773E450B2F5}"/>
                  </a:ext>
                </a:extLst>
              </p:cNvPr>
              <p:cNvSpPr>
                <a:spLocks noGrp="1" noRot="1" noMove="1" noResize="1" noEditPoints="1" noAdjustHandles="1" noChangeArrowheads="1" noChangeShapeType="1"/>
              </p:cNvSpPr>
              <p:nvPr/>
            </p:nvSpPr>
            <p:spPr>
              <a:xfrm>
                <a:off x="1161600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0" name="Rectangle 29">
                <a:extLst>
                  <a:ext uri="{FF2B5EF4-FFF2-40B4-BE49-F238E27FC236}">
                    <a16:creationId xmlns:a16="http://schemas.microsoft.com/office/drawing/2014/main" id="{93FD0842-459F-2833-322F-68D393190C2C}"/>
                  </a:ext>
                </a:extLst>
              </p:cNvPr>
              <p:cNvSpPr>
                <a:spLocks noGrp="1" noRot="1" noMove="1" noResize="1" noEditPoints="1" noAdjustHandles="1" noChangeArrowheads="1" noChangeShapeType="1"/>
              </p:cNvSpPr>
              <p:nvPr/>
            </p:nvSpPr>
            <p:spPr>
              <a:xfrm rot="5400000">
                <a:off x="5808000" y="474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1" name="Rectangle 30">
                <a:extLst>
                  <a:ext uri="{FF2B5EF4-FFF2-40B4-BE49-F238E27FC236}">
                    <a16:creationId xmlns:a16="http://schemas.microsoft.com/office/drawing/2014/main" id="{BCC5A0A8-7B6B-1B03-E34D-9213D415E6E1}"/>
                  </a:ext>
                </a:extLst>
              </p:cNvPr>
              <p:cNvSpPr>
                <a:spLocks noGrp="1" noRot="1" noMove="1" noResize="1" noEditPoints="1" noAdjustHandles="1" noChangeArrowheads="1" noChangeShapeType="1"/>
              </p:cNvSpPr>
              <p:nvPr/>
            </p:nvSpPr>
            <p:spPr>
              <a:xfrm rot="5400000">
                <a:off x="5808000" y="-5808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grpSp>
        <p:grpSp>
          <p:nvGrpSpPr>
            <p:cNvPr id="10" name="ADAPT GRID 12x6">
              <a:extLst>
                <a:ext uri="{FF2B5EF4-FFF2-40B4-BE49-F238E27FC236}">
                  <a16:creationId xmlns:a16="http://schemas.microsoft.com/office/drawing/2014/main" id="{1DAE6817-3DE2-BF79-3EA4-1299A89CF16D}"/>
                </a:ext>
              </a:extLst>
            </p:cNvPr>
            <p:cNvGrpSpPr>
              <a:grpSpLocks noGrp="1" noUngrp="1" noRot="1" noMove="1" noResize="1"/>
            </p:cNvGrpSpPr>
            <p:nvPr/>
          </p:nvGrpSpPr>
          <p:grpSpPr>
            <a:xfrm>
              <a:off x="575996" y="575999"/>
              <a:ext cx="11040004" cy="5706002"/>
              <a:chOff x="575996" y="575999"/>
              <a:chExt cx="11040004" cy="5706002"/>
            </a:xfrm>
          </p:grpSpPr>
          <p:cxnSp>
            <p:nvCxnSpPr>
              <p:cNvPr id="11" name="Straight Connector 10">
                <a:extLst>
                  <a:ext uri="{FF2B5EF4-FFF2-40B4-BE49-F238E27FC236}">
                    <a16:creationId xmlns:a16="http://schemas.microsoft.com/office/drawing/2014/main" id="{4E528B3F-81EE-12F5-A14E-EDA1A3910CD9}"/>
                  </a:ext>
                </a:extLst>
              </p:cNvPr>
              <p:cNvCxnSpPr>
                <a:cxnSpLocks noGrp="1" noRot="1" noMove="1" noResize="1" noEditPoints="1" noAdjustHandles="1" noChangeArrowheads="1" noChangeShapeType="1"/>
              </p:cNvCxnSpPr>
              <p:nvPr/>
            </p:nvCxnSpPr>
            <p:spPr>
              <a:xfrm>
                <a:off x="1081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2" name="Straight Connector 11">
                <a:extLst>
                  <a:ext uri="{FF2B5EF4-FFF2-40B4-BE49-F238E27FC236}">
                    <a16:creationId xmlns:a16="http://schemas.microsoft.com/office/drawing/2014/main" id="{A03ADBC3-647F-3E53-E04D-DEB4E5E856F6}"/>
                  </a:ext>
                </a:extLst>
              </p:cNvPr>
              <p:cNvCxnSpPr>
                <a:cxnSpLocks noGrp="1" noRot="1" noMove="1" noResize="1" noEditPoints="1" noAdjustHandles="1" noChangeArrowheads="1" noChangeShapeType="1"/>
              </p:cNvCxnSpPr>
              <p:nvPr/>
            </p:nvCxnSpPr>
            <p:spPr>
              <a:xfrm>
                <a:off x="987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3" name="Straight Connector 12">
                <a:extLst>
                  <a:ext uri="{FF2B5EF4-FFF2-40B4-BE49-F238E27FC236}">
                    <a16:creationId xmlns:a16="http://schemas.microsoft.com/office/drawing/2014/main" id="{5274AC4D-7B8D-235A-682D-F453CBC03CCF}"/>
                  </a:ext>
                </a:extLst>
              </p:cNvPr>
              <p:cNvCxnSpPr>
                <a:cxnSpLocks noGrp="1" noRot="1" noMove="1" noResize="1" noEditPoints="1" noAdjustHandles="1" noChangeArrowheads="1" noChangeShapeType="1"/>
              </p:cNvCxnSpPr>
              <p:nvPr/>
            </p:nvCxnSpPr>
            <p:spPr>
              <a:xfrm>
                <a:off x="892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4" name="Straight Connector 13">
                <a:extLst>
                  <a:ext uri="{FF2B5EF4-FFF2-40B4-BE49-F238E27FC236}">
                    <a16:creationId xmlns:a16="http://schemas.microsoft.com/office/drawing/2014/main" id="{456B7E83-A203-14E3-4AF8-FDC7AE810A96}"/>
                  </a:ext>
                </a:extLst>
              </p:cNvPr>
              <p:cNvCxnSpPr>
                <a:cxnSpLocks noGrp="1" noRot="1" noMove="1" noResize="1" noEditPoints="1" noAdjustHandles="1" noChangeArrowheads="1" noChangeShapeType="1"/>
              </p:cNvCxnSpPr>
              <p:nvPr/>
            </p:nvCxnSpPr>
            <p:spPr>
              <a:xfrm>
                <a:off x="798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5" name="Straight Connector 14">
                <a:extLst>
                  <a:ext uri="{FF2B5EF4-FFF2-40B4-BE49-F238E27FC236}">
                    <a16:creationId xmlns:a16="http://schemas.microsoft.com/office/drawing/2014/main" id="{2FC2A393-0033-9778-F1F1-4632042CC254}"/>
                  </a:ext>
                </a:extLst>
              </p:cNvPr>
              <p:cNvCxnSpPr>
                <a:cxnSpLocks noGrp="1" noRot="1" noMove="1" noResize="1" noEditPoints="1" noAdjustHandles="1" noChangeArrowheads="1" noChangeShapeType="1"/>
              </p:cNvCxnSpPr>
              <p:nvPr/>
            </p:nvCxnSpPr>
            <p:spPr>
              <a:xfrm>
                <a:off x="704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42EEFBAB-2CD7-514A-4C42-C96968C308BA}"/>
                  </a:ext>
                </a:extLst>
              </p:cNvPr>
              <p:cNvCxnSpPr>
                <a:cxnSpLocks noGrp="1" noRot="1" noMove="1" noResize="1" noEditPoints="1" noAdjustHandles="1" noChangeArrowheads="1" noChangeShapeType="1"/>
              </p:cNvCxnSpPr>
              <p:nvPr/>
            </p:nvCxnSpPr>
            <p:spPr>
              <a:xfrm>
                <a:off x="609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A920ACC4-5834-42E9-6341-89FD78A5C345}"/>
                  </a:ext>
                </a:extLst>
              </p:cNvPr>
              <p:cNvCxnSpPr>
                <a:cxnSpLocks noGrp="1" noRot="1" noMove="1" noResize="1" noEditPoints="1" noAdjustHandles="1" noChangeArrowheads="1" noChangeShapeType="1"/>
              </p:cNvCxnSpPr>
              <p:nvPr/>
            </p:nvCxnSpPr>
            <p:spPr>
              <a:xfrm>
                <a:off x="515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E54E0BEA-41E0-E9B9-E5D9-6DA65714D331}"/>
                  </a:ext>
                </a:extLst>
              </p:cNvPr>
              <p:cNvCxnSpPr>
                <a:cxnSpLocks noGrp="1" noRot="1" noMove="1" noResize="1" noEditPoints="1" noAdjustHandles="1" noChangeArrowheads="1" noChangeShapeType="1"/>
              </p:cNvCxnSpPr>
              <p:nvPr/>
            </p:nvCxnSpPr>
            <p:spPr>
              <a:xfrm>
                <a:off x="420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9B1EF11F-0C47-0B34-035D-A2E9FCDA62BF}"/>
                  </a:ext>
                </a:extLst>
              </p:cNvPr>
              <p:cNvCxnSpPr>
                <a:cxnSpLocks noGrp="1" noRot="1" noMove="1" noResize="1" noEditPoints="1" noAdjustHandles="1" noChangeArrowheads="1" noChangeShapeType="1"/>
              </p:cNvCxnSpPr>
              <p:nvPr/>
            </p:nvCxnSpPr>
            <p:spPr>
              <a:xfrm>
                <a:off x="326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FC0931D6-5992-F01D-C1F3-D506330E91E8}"/>
                  </a:ext>
                </a:extLst>
              </p:cNvPr>
              <p:cNvCxnSpPr>
                <a:cxnSpLocks noGrp="1" noRot="1" noMove="1" noResize="1" noEditPoints="1" noAdjustHandles="1" noChangeArrowheads="1" noChangeShapeType="1"/>
              </p:cNvCxnSpPr>
              <p:nvPr/>
            </p:nvCxnSpPr>
            <p:spPr>
              <a:xfrm>
                <a:off x="232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561977CF-4859-0AFC-5D13-94A3D63FDD62}"/>
                  </a:ext>
                </a:extLst>
              </p:cNvPr>
              <p:cNvCxnSpPr>
                <a:cxnSpLocks noGrp="1" noRot="1" noMove="1" noResize="1" noEditPoints="1" noAdjustHandles="1" noChangeArrowheads="1" noChangeShapeType="1"/>
              </p:cNvCxnSpPr>
              <p:nvPr/>
            </p:nvCxnSpPr>
            <p:spPr>
              <a:xfrm>
                <a:off x="137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7739B898-3325-A493-01C6-3801C583DCD3}"/>
                  </a:ext>
                </a:extLst>
              </p:cNvPr>
              <p:cNvCxnSpPr>
                <a:cxnSpLocks noGrp="1" noRot="1" noMove="1" noResize="1" noEditPoints="1" noAdjustHandles="1" noChangeArrowheads="1" noChangeShapeType="1"/>
              </p:cNvCxnSpPr>
              <p:nvPr/>
            </p:nvCxnSpPr>
            <p:spPr>
              <a:xfrm rot="5400000">
                <a:off x="6095998" y="-4088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3" name="Straight Connector 22">
                <a:extLst>
                  <a:ext uri="{FF2B5EF4-FFF2-40B4-BE49-F238E27FC236}">
                    <a16:creationId xmlns:a16="http://schemas.microsoft.com/office/drawing/2014/main" id="{E0EE4EFD-46BA-8954-51C6-471D2ACE967F}"/>
                  </a:ext>
                </a:extLst>
              </p:cNvPr>
              <p:cNvCxnSpPr>
                <a:cxnSpLocks noGrp="1" noRot="1" noMove="1" noResize="1" noEditPoints="1" noAdjustHandles="1" noChangeArrowheads="1" noChangeShapeType="1"/>
              </p:cNvCxnSpPr>
              <p:nvPr/>
            </p:nvCxnSpPr>
            <p:spPr>
              <a:xfrm rot="5400000">
                <a:off x="6095999" y="-3089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4" name="Straight Connector 23">
                <a:extLst>
                  <a:ext uri="{FF2B5EF4-FFF2-40B4-BE49-F238E27FC236}">
                    <a16:creationId xmlns:a16="http://schemas.microsoft.com/office/drawing/2014/main" id="{FE1D6AC2-4789-1786-721D-4A6D2EC69B9E}"/>
                  </a:ext>
                </a:extLst>
              </p:cNvPr>
              <p:cNvCxnSpPr>
                <a:cxnSpLocks noGrp="1" noRot="1" noMove="1" noResize="1" noEditPoints="1" noAdjustHandles="1" noChangeArrowheads="1" noChangeShapeType="1"/>
              </p:cNvCxnSpPr>
              <p:nvPr/>
            </p:nvCxnSpPr>
            <p:spPr>
              <a:xfrm rot="5400000">
                <a:off x="6096000" y="-2090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5" name="Straight Connector 24">
                <a:extLst>
                  <a:ext uri="{FF2B5EF4-FFF2-40B4-BE49-F238E27FC236}">
                    <a16:creationId xmlns:a16="http://schemas.microsoft.com/office/drawing/2014/main" id="{38FDD2B5-2D22-01BD-4546-B957A46286B3}"/>
                  </a:ext>
                </a:extLst>
              </p:cNvPr>
              <p:cNvCxnSpPr>
                <a:cxnSpLocks noGrp="1" noRot="1" noMove="1" noResize="1" noEditPoints="1" noAdjustHandles="1" noChangeArrowheads="1" noChangeShapeType="1"/>
              </p:cNvCxnSpPr>
              <p:nvPr/>
            </p:nvCxnSpPr>
            <p:spPr>
              <a:xfrm rot="5400000">
                <a:off x="6096001" y="-1091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F1ED7091-F40B-8847-9935-9E50E291C680}"/>
                  </a:ext>
                </a:extLst>
              </p:cNvPr>
              <p:cNvCxnSpPr>
                <a:cxnSpLocks noGrp="1" noRot="1" noMove="1" noResize="1" noEditPoints="1" noAdjustHandles="1" noChangeArrowheads="1" noChangeShapeType="1"/>
              </p:cNvCxnSpPr>
              <p:nvPr/>
            </p:nvCxnSpPr>
            <p:spPr>
              <a:xfrm rot="5400000">
                <a:off x="6096002" y="-92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sp>
            <p:nvSpPr>
              <p:cNvPr id="27" name="Rectangle 26">
                <a:extLst>
                  <a:ext uri="{FF2B5EF4-FFF2-40B4-BE49-F238E27FC236}">
                    <a16:creationId xmlns:a16="http://schemas.microsoft.com/office/drawing/2014/main" id="{31D65793-CF5B-89E2-188D-8902998E29C4}"/>
                  </a:ext>
                </a:extLst>
              </p:cNvPr>
              <p:cNvSpPr>
                <a:spLocks noGrp="1" noRot="1" noMove="1" noResize="1" noEditPoints="1" noAdjustHandles="1" noChangeArrowheads="1" noChangeShapeType="1"/>
              </p:cNvSpPr>
              <p:nvPr/>
            </p:nvSpPr>
            <p:spPr>
              <a:xfrm>
                <a:off x="575996" y="575999"/>
                <a:ext cx="11039998" cy="5705999"/>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sp>
        <p:nvSpPr>
          <p:cNvPr id="49" name="TextBox 48">
            <a:extLst>
              <a:ext uri="{FF2B5EF4-FFF2-40B4-BE49-F238E27FC236}">
                <a16:creationId xmlns:a16="http://schemas.microsoft.com/office/drawing/2014/main" id="{391F0A9C-D7A6-F3D0-9718-F78897F9516A}"/>
              </a:ext>
            </a:extLst>
          </p:cNvPr>
          <p:cNvSpPr txBox="1"/>
          <p:nvPr/>
        </p:nvSpPr>
        <p:spPr>
          <a:xfrm>
            <a:off x="1304084" y="517183"/>
            <a:ext cx="120936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Helvetica" panose="020B0403020202020204" pitchFamily="34" charset="0"/>
                <a:ea typeface="+mn-ea"/>
                <a:cs typeface="+mn-cs"/>
              </a:rPr>
              <a:t>Written by</a:t>
            </a:r>
            <a:endParaRPr kumimoji="0" lang="en-AU" sz="1400" b="1" i="0" u="none" strike="noStrike" kern="1200" cap="none" spc="0" normalizeH="0" baseline="0" noProof="0">
              <a:ln>
                <a:noFill/>
              </a:ln>
              <a:solidFill>
                <a:prstClr val="black"/>
              </a:solidFill>
              <a:effectLst/>
              <a:uLnTx/>
              <a:uFillTx/>
              <a:latin typeface="Helvetica" panose="020B0403020202020204" pitchFamily="34" charset="0"/>
              <a:ea typeface="+mn-ea"/>
              <a:cs typeface="+mn-cs"/>
            </a:endParaRPr>
          </a:p>
        </p:txBody>
      </p:sp>
      <p:sp>
        <p:nvSpPr>
          <p:cNvPr id="50" name="TextBox 49">
            <a:extLst>
              <a:ext uri="{FF2B5EF4-FFF2-40B4-BE49-F238E27FC236}">
                <a16:creationId xmlns:a16="http://schemas.microsoft.com/office/drawing/2014/main" id="{4F410112-4AF6-FB66-2721-2FE791170FB4}"/>
              </a:ext>
            </a:extLst>
          </p:cNvPr>
          <p:cNvSpPr txBox="1"/>
          <p:nvPr/>
        </p:nvSpPr>
        <p:spPr>
          <a:xfrm>
            <a:off x="1304084" y="2346966"/>
            <a:ext cx="4280287" cy="353218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Gabby’s primary role is managing ADAPT’s overall strategy for Data Analytics. He has extensive experience in using data to identify trends in technology that help shape Australian </a:t>
            </a:r>
            <a:r>
              <a:rPr kumimoji="0" lang="en-US" sz="1200" b="0" i="0" u="none" strike="noStrike" kern="1200" cap="none" spc="0" normalizeH="0" baseline="0" noProof="0" err="1">
                <a:ln>
                  <a:noFill/>
                </a:ln>
                <a:solidFill>
                  <a:prstClr val="black"/>
                </a:solidFill>
                <a:effectLst/>
                <a:uLnTx/>
                <a:uFillTx/>
                <a:latin typeface="Helvetica" panose="020B0403020202020204" pitchFamily="34" charset="0"/>
                <a:ea typeface="+mn-ea"/>
                <a:cs typeface="+mn-cs"/>
              </a:rPr>
              <a:t>organisations</a:t>
            </a:r>
            <a: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 Using modern data science techniques, he ensures the accuracy and validity of the information that supports ADAPT’s research, advisory services, and events, giving both ADAPT and its customers greater confidence in the insights provided. </a:t>
            </a:r>
          </a:p>
          <a:p>
            <a:pPr marL="0" marR="0" lvl="0" indent="0" algn="l" defTabSz="914400" rtl="0" eaLnBrk="1" fontAlgn="auto" latinLnBrk="0" hangingPunct="1">
              <a:lnSpc>
                <a:spcPts val="18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endParaRPr>
          </a:p>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With a passion for creating stories with data, Gabby is consistently rated as one of the top speakers at ADAPT Events. In round table discussions, he </a:t>
            </a:r>
            <a:r>
              <a:rPr kumimoji="0" lang="en-US" sz="1200" b="0" i="0" u="none" strike="noStrike" kern="1200" cap="none" spc="0" normalizeH="0" baseline="0" noProof="0" err="1">
                <a:ln>
                  <a:noFill/>
                </a:ln>
                <a:solidFill>
                  <a:prstClr val="black"/>
                </a:solidFill>
                <a:effectLst/>
                <a:uLnTx/>
                <a:uFillTx/>
                <a:latin typeface="Helvetica"/>
                <a:ea typeface="+mn-ea"/>
                <a:cs typeface="Helvetica"/>
              </a:rPr>
              <a:t>specialises</a:t>
            </a:r>
            <a:r>
              <a:rPr kumimoji="0" lang="en-US" sz="1200" b="0" i="0" u="none" strike="noStrike" kern="1200" cap="none" spc="0" normalizeH="0" baseline="0" noProof="0">
                <a:ln>
                  <a:noFill/>
                </a:ln>
                <a:solidFill>
                  <a:prstClr val="black"/>
                </a:solidFill>
                <a:effectLst/>
                <a:uLnTx/>
                <a:uFillTx/>
                <a:latin typeface="Helvetica"/>
                <a:ea typeface="+mn-ea"/>
                <a:cs typeface="Helvetica"/>
              </a:rPr>
              <a:t> in using statistics to initiate thought-provoking discussions. Gabby is effective in translating information into insights, enabling ADAPT’s customers to become more data-driven.</a:t>
            </a:r>
          </a:p>
        </p:txBody>
      </p:sp>
      <p:sp>
        <p:nvSpPr>
          <p:cNvPr id="51" name="TextBox 50">
            <a:extLst>
              <a:ext uri="{FF2B5EF4-FFF2-40B4-BE49-F238E27FC236}">
                <a16:creationId xmlns:a16="http://schemas.microsoft.com/office/drawing/2014/main" id="{2E8A588A-8854-6268-EC08-271CAE43F276}"/>
              </a:ext>
            </a:extLst>
          </p:cNvPr>
          <p:cNvSpPr txBox="1"/>
          <p:nvPr/>
        </p:nvSpPr>
        <p:spPr>
          <a:xfrm>
            <a:off x="2390401" y="1609805"/>
            <a:ext cx="3518550" cy="451406"/>
          </a:xfrm>
          <a:prstGeom prst="rect">
            <a:avLst/>
          </a:prstGeom>
          <a:noFill/>
        </p:spPr>
        <p:txBody>
          <a:bodyPr wrap="square" rtlCol="0">
            <a:spAutoFit/>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0" lang="en-US" sz="1200" b="1" i="0" u="none" strike="noStrike" kern="1200" cap="none" spc="0" normalizeH="0" baseline="0" noProof="0">
                <a:ln>
                  <a:noFill/>
                </a:ln>
                <a:solidFill>
                  <a:srgbClr val="E7534F"/>
                </a:solidFill>
                <a:effectLst/>
                <a:uLnTx/>
                <a:uFillTx/>
                <a:latin typeface="Helvetica" panose="020B0403020202020204" pitchFamily="34" charset="0"/>
                <a:ea typeface="+mn-ea"/>
                <a:cs typeface="+mn-cs"/>
              </a:rPr>
              <a:t>Gabby Fredkin</a:t>
            </a:r>
          </a:p>
          <a:p>
            <a:pPr marL="0" marR="0" lvl="0" indent="0" algn="l" defTabSz="914400" rtl="0" eaLnBrk="1" fontAlgn="auto" latinLnBrk="0" hangingPunct="1">
              <a:lnSpc>
                <a:spcPts val="14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Head of Data and Analytics at ADAPT</a:t>
            </a:r>
          </a:p>
        </p:txBody>
      </p:sp>
      <p:sp>
        <p:nvSpPr>
          <p:cNvPr id="5" name="TextBox 4">
            <a:extLst>
              <a:ext uri="{FF2B5EF4-FFF2-40B4-BE49-F238E27FC236}">
                <a16:creationId xmlns:a16="http://schemas.microsoft.com/office/drawing/2014/main" id="{56E1C003-99AB-45C5-9813-A8168ACB1D19}"/>
              </a:ext>
            </a:extLst>
          </p:cNvPr>
          <p:cNvSpPr txBox="1"/>
          <p:nvPr/>
        </p:nvSpPr>
        <p:spPr>
          <a:xfrm>
            <a:off x="6725169" y="2346966"/>
            <a:ext cx="4280287" cy="2842188"/>
          </a:xfrm>
          <a:prstGeom prst="rect">
            <a:avLst/>
          </a:prstGeom>
          <a:noFill/>
        </p:spPr>
        <p:txBody>
          <a:bodyPr wrap="square" rtlCol="0">
            <a:sp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As a Junior Data Analyst at ADAPT, Mari enables the discovery and definition of market trends through visually meaningful statistics. She ensures data presentations are accurate and aligned with modern statistical standards.</a:t>
            </a:r>
          </a:p>
          <a:p>
            <a:pPr marL="0" marR="0" lvl="0" indent="0" algn="l" defTabSz="914400" rtl="0" eaLnBrk="1" fontAlgn="auto" latinLnBrk="0" hangingPunct="1">
              <a:lnSpc>
                <a:spcPts val="18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endParaRPr>
          </a:p>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Mari is passionate about data and transforming it into actionable insights. With over three years of experience in project management and academic research, she has led end-to-end survey and research projects, processed and analysed data using a range of statistical tools and techniques, and provided clients with statistical </a:t>
            </a:r>
            <a:b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br>
            <a: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consultation and insights.</a:t>
            </a:r>
          </a:p>
        </p:txBody>
      </p:sp>
      <p:sp>
        <p:nvSpPr>
          <p:cNvPr id="6" name="TextBox 5">
            <a:extLst>
              <a:ext uri="{FF2B5EF4-FFF2-40B4-BE49-F238E27FC236}">
                <a16:creationId xmlns:a16="http://schemas.microsoft.com/office/drawing/2014/main" id="{842282AC-9D27-A809-29B3-95F032F95287}"/>
              </a:ext>
            </a:extLst>
          </p:cNvPr>
          <p:cNvSpPr txBox="1"/>
          <p:nvPr/>
        </p:nvSpPr>
        <p:spPr>
          <a:xfrm>
            <a:off x="7811486" y="1609805"/>
            <a:ext cx="3518550" cy="451406"/>
          </a:xfrm>
          <a:prstGeom prst="rect">
            <a:avLst/>
          </a:prstGeom>
          <a:noFill/>
        </p:spPr>
        <p:txBody>
          <a:bodyPr wrap="square" rtlCol="0">
            <a:spAutoFit/>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0" lang="en-US" sz="1200" b="1" i="0" u="none" strike="noStrike" kern="1200" cap="none" spc="0" normalizeH="0" baseline="0" noProof="0">
                <a:ln>
                  <a:noFill/>
                </a:ln>
                <a:solidFill>
                  <a:srgbClr val="E7534F"/>
                </a:solidFill>
                <a:effectLst/>
                <a:uLnTx/>
                <a:uFillTx/>
                <a:latin typeface="Helvetica" panose="020B0403020202020204" pitchFamily="34" charset="0"/>
                <a:ea typeface="+mn-ea"/>
                <a:cs typeface="+mn-cs"/>
              </a:rPr>
              <a:t>Honey Mari Gay</a:t>
            </a:r>
          </a:p>
          <a:p>
            <a:pPr marL="0" marR="0" lvl="0" indent="0" algn="l" defTabSz="914400" rtl="0" eaLnBrk="1" fontAlgn="auto" latinLnBrk="0" hangingPunct="1">
              <a:lnSpc>
                <a:spcPts val="14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Junior Data Analyst at ADAPT</a:t>
            </a:r>
          </a:p>
        </p:txBody>
      </p:sp>
    </p:spTree>
    <p:extLst>
      <p:ext uri="{BB962C8B-B14F-4D97-AF65-F5344CB8AC3E}">
        <p14:creationId xmlns:p14="http://schemas.microsoft.com/office/powerpoint/2010/main" val="3302970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4C42335-3FD8-4EDA-2E5C-1E6001BA24EF}"/>
              </a:ext>
            </a:extLst>
          </p:cNvPr>
          <p:cNvSpPr/>
          <p:nvPr/>
        </p:nvSpPr>
        <p:spPr>
          <a:xfrm>
            <a:off x="643103" y="986390"/>
            <a:ext cx="2763287"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7534F"/>
                </a:solidFill>
                <a:effectLst/>
                <a:uLnTx/>
                <a:uFillTx/>
                <a:latin typeface="Helvetica"/>
                <a:ea typeface="Calibri" panose="020F0502020204030204"/>
                <a:cs typeface="Helvetica"/>
              </a:rPr>
              <a:t>About ADAPT</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pic>
        <p:nvPicPr>
          <p:cNvPr id="3" name="Graphic 2">
            <a:extLst>
              <a:ext uri="{FF2B5EF4-FFF2-40B4-BE49-F238E27FC236}">
                <a16:creationId xmlns:a16="http://schemas.microsoft.com/office/drawing/2014/main" id="{F1C1DFBE-8AAE-184B-85F3-C420829F21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6448" y="4100174"/>
            <a:ext cx="1102737" cy="266595"/>
          </a:xfrm>
          <a:prstGeom prst="rect">
            <a:avLst/>
          </a:prstGeom>
        </p:spPr>
      </p:pic>
      <p:cxnSp>
        <p:nvCxnSpPr>
          <p:cNvPr id="12" name="Straight Connector 11">
            <a:extLst>
              <a:ext uri="{FF2B5EF4-FFF2-40B4-BE49-F238E27FC236}">
                <a16:creationId xmlns:a16="http://schemas.microsoft.com/office/drawing/2014/main" id="{4DF16FEA-89C2-7EF9-2A3F-98C32E5C8F99}"/>
              </a:ext>
            </a:extLst>
          </p:cNvPr>
          <p:cNvCxnSpPr>
            <a:cxnSpLocks/>
          </p:cNvCxnSpPr>
          <p:nvPr/>
        </p:nvCxnSpPr>
        <p:spPr>
          <a:xfrm>
            <a:off x="736304" y="5004079"/>
            <a:ext cx="11130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4914B63C-7808-584A-C0F5-F8C7596A708F}"/>
              </a:ext>
            </a:extLst>
          </p:cNvPr>
          <p:cNvSpPr/>
          <p:nvPr/>
        </p:nvSpPr>
        <p:spPr>
          <a:xfrm>
            <a:off x="643103" y="4510264"/>
            <a:ext cx="2903965" cy="333809"/>
          </a:xfrm>
          <a:prstGeom prst="rect">
            <a:avLst/>
          </a:prstGeom>
        </p:spPr>
        <p:txBody>
          <a:bodyPr wrap="square" lIns="91440" tIns="45720" rIns="91440" bIns="4572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30000" noProof="0">
                <a:ln>
                  <a:noFill/>
                </a:ln>
                <a:solidFill>
                  <a:srgbClr val="000000"/>
                </a:solidFill>
                <a:effectLst/>
                <a:uLnTx/>
                <a:uFillTx/>
                <a:latin typeface="Helvetica Neue" panose="02000503000000020004" pitchFamily="2"/>
                <a:ea typeface="+mn-ea"/>
                <a:cs typeface="+mn-cs"/>
              </a:rPr>
              <a:t>adapt.com.au   |   hello@adapt.com.au  </a:t>
            </a:r>
          </a:p>
        </p:txBody>
      </p:sp>
      <p:sp>
        <p:nvSpPr>
          <p:cNvPr id="2" name="TextBox 1">
            <a:extLst>
              <a:ext uri="{FF2B5EF4-FFF2-40B4-BE49-F238E27FC236}">
                <a16:creationId xmlns:a16="http://schemas.microsoft.com/office/drawing/2014/main" id="{A5D71141-9890-C21A-07E0-7CA9BFD79C8C}"/>
              </a:ext>
            </a:extLst>
          </p:cNvPr>
          <p:cNvSpPr txBox="1"/>
          <p:nvPr/>
        </p:nvSpPr>
        <p:spPr>
          <a:xfrm>
            <a:off x="643103" y="1419222"/>
            <a:ext cx="7897996" cy="1999650"/>
          </a:xfrm>
          <a:prstGeom prst="rect">
            <a:avLst/>
          </a:prstGeom>
          <a:noFill/>
        </p:spPr>
        <p:txBody>
          <a:bodyPr wrap="square" lIns="91440" tIns="45720" rIns="91440" bIns="45720" rtlCol="0" anchor="t">
            <a:spAutoFit/>
          </a:bodyPr>
          <a:lstStyle>
            <a:defPPr>
              <a:defRPr lang="en-US"/>
            </a:defPPr>
            <a:lvl1pPr>
              <a:lnSpc>
                <a:spcPts val="2340"/>
              </a:lnSpc>
              <a:defRPr sz="1400">
                <a:latin typeface="Helvetica Light" panose="020B0403020202020204" pitchFamily="34" charset="0"/>
                <a:cs typeface="Helvetica"/>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ADAPT is a specialist Research &amp; Advisory firm providing local market insights and benchmarking data </a:t>
            </a:r>
            <a:br>
              <a:rPr kumimoji="0" lang="en-US"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br>
            <a:r>
              <a:rPr kumimoji="0" lang="en-US"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to Australia and New Zealand’s senior technology and business community.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Since 2011, we’ve been empowering the leaders of the region’s top enterprise and government </a:t>
            </a:r>
            <a:r>
              <a:rPr kumimoji="0" lang="en-US" sz="1200" b="0" i="0" u="none" strike="noStrike" kern="1200" cap="none" spc="0" normalizeH="0" baseline="0" noProof="0" err="1">
                <a:ln>
                  <a:noFill/>
                </a:ln>
                <a:solidFill>
                  <a:srgbClr val="000000"/>
                </a:solidFill>
                <a:effectLst/>
                <a:uLnTx/>
                <a:uFillTx/>
                <a:latin typeface="Helvetica" panose="020B0403020202020204" pitchFamily="34" charset="0"/>
                <a:ea typeface="+mn-ea"/>
                <a:cs typeface="Helvetica"/>
              </a:rPr>
              <a:t>organisations</a:t>
            </a:r>
            <a:r>
              <a:rPr kumimoji="0" lang="en-US"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 </a:t>
            </a:r>
            <a:br>
              <a:rPr kumimoji="0" lang="en-US"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br>
            <a:r>
              <a:rPr kumimoji="0" lang="en-US"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to stay at the forefront of modern trends and build for the future. Our industry leading conferences, private roundtable events and custom research projects equip business leaders with the knowledge, relationships, inspiration and tools they need to make better strategic decisions.</a:t>
            </a:r>
            <a:endPar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endParaRPr>
          </a:p>
        </p:txBody>
      </p:sp>
      <p:sp>
        <p:nvSpPr>
          <p:cNvPr id="7" name="TextBox 6">
            <a:extLst>
              <a:ext uri="{FF2B5EF4-FFF2-40B4-BE49-F238E27FC236}">
                <a16:creationId xmlns:a16="http://schemas.microsoft.com/office/drawing/2014/main" id="{15FED3C1-DC81-FA3E-F2A5-917737CFEFF8}"/>
              </a:ext>
            </a:extLst>
          </p:cNvPr>
          <p:cNvSpPr txBox="1"/>
          <p:nvPr/>
        </p:nvSpPr>
        <p:spPr>
          <a:xfrm>
            <a:off x="653150" y="5117644"/>
            <a:ext cx="11254145" cy="1569660"/>
          </a:xfrm>
          <a:prstGeom prst="rect">
            <a:avLst/>
          </a:prstGeom>
          <a:noFill/>
        </p:spPr>
        <p:txBody>
          <a:bodyPr wrap="square" lIns="91440" tIns="45720" rIns="91440" bIns="45720" rtlCol="0" anchor="t">
            <a:spAutoFit/>
          </a:bodyPr>
          <a:lstStyle>
            <a:defPPr>
              <a:defRPr lang="en-US"/>
            </a:defPPr>
            <a:lvl1pPr>
              <a:lnSpc>
                <a:spcPts val="2340"/>
              </a:lnSpc>
              <a:defRPr sz="1400">
                <a:latin typeface="Helvetica Light" panose="020B0403020202020204" pitchFamily="34" charset="0"/>
                <a:cs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Data Validation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Results contained in this report (Report) are based on survey responses as provided by our clients and publicly available information. ADAPT does not subject the data contained in the Report to audit or review procedures or any other testing to validate the accuracy or reasonableness of the data provided by the participating clients. While we do not manipulate the survey responses, we do make an effort to identify outlier data or conflicting results that could lead to misinterpretations before the preparation of the Report.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Intended Use of the Report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The Report is designed to help technology executives in Australia and New Zealand make independent decisions regarding financial, resourcing and operational performance matters. The information and data contained in the Report are provided as is and are for information purposes only. They are not intended or implied to be recommendations and in no event will ADAPT be liable for any decisions or actions taken in reliance of the results obtained through the use of the information and/or data contained in the Report.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Research MSA and Privacy Policy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The Report and any other information provided by ADAPT is subject to the Research and Advisory Master Services Agreement and the ADAPT Privacy Policy.</a:t>
            </a:r>
          </a:p>
        </p:txBody>
      </p:sp>
    </p:spTree>
    <p:extLst>
      <p:ext uri="{BB962C8B-B14F-4D97-AF65-F5344CB8AC3E}">
        <p14:creationId xmlns:p14="http://schemas.microsoft.com/office/powerpoint/2010/main" val="3133465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950287" y="1900427"/>
            <a:ext cx="2425700" cy="1005205"/>
          </a:xfrm>
          <a:prstGeom prst="rect">
            <a:avLst/>
          </a:prstGeom>
        </p:spPr>
        <p:txBody>
          <a:bodyPr vert="horz" wrap="square" lIns="0" tIns="12700" rIns="0" bIns="0" rtlCol="0">
            <a:spAutoFit/>
          </a:bodyPr>
          <a:lstStyle/>
          <a:p>
            <a:pPr marL="12700" marR="1010285"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Live</a:t>
            </a:r>
            <a:r>
              <a:rPr kumimoji="0" lang="en-AU" sz="1400" b="1" i="0" u="none" strike="noStrike" kern="1200" cap="none" spc="-8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access</a:t>
            </a:r>
            <a:r>
              <a:rPr kumimoji="0" lang="en-AU" sz="1400" b="1"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to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400" b="1"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32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Through</a:t>
            </a:r>
            <a:r>
              <a:rPr kumimoji="0" lang="en-AU" sz="1200" b="0" i="0" u="none" strike="noStrike" kern="1200" cap="none" spc="-5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live</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market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briefings</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Q&amp;A</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sessions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4" name="object 4"/>
          <p:cNvSpPr txBox="1"/>
          <p:nvPr/>
        </p:nvSpPr>
        <p:spPr>
          <a:xfrm>
            <a:off x="8950287" y="3543300"/>
            <a:ext cx="2340610" cy="993140"/>
          </a:xfrm>
          <a:prstGeom prst="rect">
            <a:avLst/>
          </a:prstGeom>
        </p:spPr>
        <p:txBody>
          <a:bodyPr vert="horz" wrap="square" lIns="0" tIns="12700" rIns="0" bIns="0" rtlCol="0">
            <a:spAutoFit/>
          </a:bodyPr>
          <a:lstStyle/>
          <a:p>
            <a:pPr marL="12700" marR="809625"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Bespoke</a:t>
            </a:r>
            <a:r>
              <a:rPr kumimoji="0" lang="en-AU" sz="1400" b="1" i="0" u="none" strike="noStrike" kern="1200" cap="none" spc="-9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analysis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400" b="1" i="0" u="none" strike="noStrike" kern="1200" cap="none" spc="-6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data</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33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Receive</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custom</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cuts</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analysis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proprietary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data.</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5" name="object 5"/>
          <p:cNvSpPr txBox="1"/>
          <p:nvPr/>
        </p:nvSpPr>
        <p:spPr>
          <a:xfrm>
            <a:off x="8950287" y="5164835"/>
            <a:ext cx="2402840" cy="1227455"/>
          </a:xfrm>
          <a:prstGeom prst="rect">
            <a:avLst/>
          </a:prstGeom>
        </p:spPr>
        <p:txBody>
          <a:bodyPr vert="horz" wrap="square" lIns="0" tIns="12700" rIns="0" bIns="0" rtlCol="0">
            <a:spAutoFit/>
          </a:bodyPr>
          <a:lstStyle/>
          <a:p>
            <a:pPr marL="12700" marR="102235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Dedicated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a:t>
            </a:r>
            <a:r>
              <a:rPr kumimoji="0" lang="en-AU" sz="1400" b="1"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briefing</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Leverage</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dedicated</a:t>
            </a:r>
            <a:r>
              <a:rPr kumimoji="0" lang="en-AU" sz="1200" b="0" i="0" u="none" strike="noStrike" kern="1200" cap="none" spc="7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briefing</a:t>
            </a:r>
            <a:r>
              <a:rPr kumimoji="0" lang="en-AU" sz="1200" b="0" i="0" u="none" strike="noStrike" kern="1200" cap="none" spc="7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with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to</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help</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validate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strategies.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6" name="object 6"/>
          <p:cNvSpPr txBox="1"/>
          <p:nvPr/>
        </p:nvSpPr>
        <p:spPr>
          <a:xfrm>
            <a:off x="4852250" y="1825582"/>
            <a:ext cx="2310550" cy="1029064"/>
          </a:xfrm>
          <a:prstGeom prst="rect">
            <a:avLst/>
          </a:prstGeom>
        </p:spPr>
        <p:txBody>
          <a:bodyPr vert="horz" wrap="square" lIns="0" tIns="31750" rIns="0" bIns="0" rtlCol="0">
            <a:spAutoFit/>
          </a:bodyPr>
          <a:lstStyle/>
          <a:p>
            <a:pPr marL="12700" marR="5080" lvl="0" indent="0" algn="l" defTabSz="914400" rtl="0" eaLnBrk="1" fontAlgn="auto" latinLnBrk="0" hangingPunct="1">
              <a:lnSpc>
                <a:spcPct val="133200"/>
              </a:lnSpc>
              <a:spcBef>
                <a:spcPts val="25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Market</a:t>
            </a:r>
            <a:r>
              <a:rPr kumimoji="0" lang="en-AU" sz="1400" b="1"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Trend</a:t>
            </a:r>
            <a:r>
              <a:rPr kumimoji="0" lang="en-AU" sz="1400" b="1"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Reports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Access</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library</a:t>
            </a:r>
            <a:r>
              <a:rPr kumimoji="0" lang="en-AU" sz="1200" b="0" i="0" u="none" strike="noStrike" kern="1200" cap="none" spc="3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of</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fact-</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based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actionable</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insights,</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deep</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dives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on</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ANZ</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business</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&amp;</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IT</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trends.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7" name="object 7"/>
          <p:cNvSpPr txBox="1"/>
          <p:nvPr/>
        </p:nvSpPr>
        <p:spPr>
          <a:xfrm>
            <a:off x="945305" y="5164835"/>
            <a:ext cx="2710180" cy="1227455"/>
          </a:xfrm>
          <a:prstGeom prst="rect">
            <a:avLst/>
          </a:prstGeom>
        </p:spPr>
        <p:txBody>
          <a:bodyPr vert="horz" wrap="square" lIns="0" tIns="12700" rIns="0" bIns="0" rtlCol="0">
            <a:spAutoFit/>
          </a:bodyPr>
          <a:lstStyle/>
          <a:p>
            <a:pPr marL="12700" marR="114935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Premier</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executive community</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Unlock</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access</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to</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our</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exclusive</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network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Australia’s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leading</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technology</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business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executives.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8" name="object 8"/>
          <p:cNvSpPr txBox="1"/>
          <p:nvPr/>
        </p:nvSpPr>
        <p:spPr>
          <a:xfrm>
            <a:off x="4852250" y="5164835"/>
            <a:ext cx="2667000" cy="1227455"/>
          </a:xfrm>
          <a:prstGeom prst="rect">
            <a:avLst/>
          </a:prstGeom>
        </p:spPr>
        <p:txBody>
          <a:bodyPr vert="horz" wrap="square" lIns="0" tIns="12700" rIns="0" bIns="0" rtlCol="0">
            <a:spAutoFit/>
          </a:bodyPr>
          <a:lstStyle/>
          <a:p>
            <a:pPr marL="12700" marR="272415"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Dedicated</a:t>
            </a:r>
            <a:r>
              <a:rPr kumimoji="0" lang="en-AU" sz="1400" b="1"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account</a:t>
            </a:r>
            <a:r>
              <a:rPr kumimoji="0" lang="en-AU" sz="1400" b="1"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manager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impact</a:t>
            </a:r>
            <a:r>
              <a:rPr kumimoji="0" lang="en-AU" sz="1400" b="1" i="0" u="none" strike="noStrike" kern="1200" cap="none" spc="-6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assessments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just" defTabSz="914400" rtl="0" eaLnBrk="1" fontAlgn="auto" latinLnBrk="0" hangingPunct="1">
              <a:lnSpc>
                <a:spcPct val="131700"/>
              </a:lnSpc>
              <a:spcBef>
                <a:spcPts val="175"/>
              </a:spcBef>
              <a:spcAft>
                <a:spcPts val="0"/>
              </a:spcAft>
              <a:buClrTx/>
              <a:buSzTx/>
              <a:buFontTx/>
              <a:buNone/>
              <a:tabLst/>
              <a:defRPr/>
            </a:pP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Account</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Manager</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will</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ensure</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team</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are getting</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the</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most</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out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subscription.</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9" name="object 9"/>
          <p:cNvSpPr txBox="1"/>
          <p:nvPr/>
        </p:nvSpPr>
        <p:spPr>
          <a:xfrm>
            <a:off x="945305" y="1900427"/>
            <a:ext cx="3020694" cy="976549"/>
          </a:xfrm>
          <a:prstGeom prst="rect">
            <a:avLst/>
          </a:prstGeom>
        </p:spPr>
        <p:txBody>
          <a:bodyPr vert="horz" wrap="square" lIns="0" tIns="12700" rIns="0" bIns="0" rtlCol="0">
            <a:spAutoFit/>
          </a:bodyPr>
          <a:lstStyle/>
          <a:p>
            <a:pPr marL="12700" marR="109347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Community</a:t>
            </a:r>
            <a:r>
              <a:rPr kumimoji="0" lang="en-AU" sz="1400" b="1"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400" b="1"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case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studies</a:t>
            </a:r>
            <a:r>
              <a:rPr kumimoji="0" lang="en-AU" sz="1400" b="1" i="0" u="none" strike="noStrike" kern="1200" cap="none" spc="-3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and</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interviews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32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Case studies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detailing</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the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successes</a:t>
            </a:r>
            <a:r>
              <a:rPr kumimoji="0" lang="en-AU" sz="1200" b="0" i="0" u="none" strike="noStrike" kern="1200" cap="none" spc="50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br>
              <a:rPr kumimoji="0" lang="en-AU" sz="1200" b="0" i="0" u="none" strike="noStrike" kern="1200" cap="none" spc="50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b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and</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challenges</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of</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projects</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and</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initiatives.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0" name="object 10"/>
          <p:cNvSpPr txBox="1"/>
          <p:nvPr/>
        </p:nvSpPr>
        <p:spPr>
          <a:xfrm>
            <a:off x="945305" y="3543300"/>
            <a:ext cx="3020694" cy="966868"/>
          </a:xfrm>
          <a:prstGeom prst="rect">
            <a:avLst/>
          </a:prstGeom>
        </p:spPr>
        <p:txBody>
          <a:bodyPr vert="horz" wrap="square" lIns="0" tIns="12700" rIns="0" bIns="0" rtlCol="0">
            <a:spAutoFit/>
          </a:bodyPr>
          <a:lstStyle/>
          <a:p>
            <a:pPr marL="12700" marR="146431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Downloadable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data</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and</a:t>
            </a:r>
            <a:r>
              <a:rPr kumimoji="0" lang="en-AU" sz="1400" b="1"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insights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3300"/>
              </a:lnSpc>
              <a:spcBef>
                <a:spcPts val="175"/>
              </a:spcBef>
              <a:spcAft>
                <a:spcPts val="0"/>
              </a:spcAft>
              <a:buClrTx/>
              <a:buSzTx/>
              <a:buFontTx/>
              <a:buNone/>
              <a:tabLst/>
              <a:defRPr/>
            </a:pP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Elevate</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your</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business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cases</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with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downloadable</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market</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and</a:t>
            </a:r>
            <a:r>
              <a:rPr kumimoji="0" lang="en-AU" sz="1200" b="0" i="0" u="none" strike="noStrike" kern="1200" cap="none" spc="3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industry</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data.</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1" name="object 11"/>
          <p:cNvSpPr txBox="1"/>
          <p:nvPr/>
        </p:nvSpPr>
        <p:spPr>
          <a:xfrm>
            <a:off x="4852250" y="3543300"/>
            <a:ext cx="3020695" cy="993140"/>
          </a:xfrm>
          <a:prstGeom prst="rect">
            <a:avLst/>
          </a:prstGeom>
        </p:spPr>
        <p:txBody>
          <a:bodyPr vert="horz" wrap="square" lIns="0" tIns="12700" rIns="0" bIns="0" rtlCol="0">
            <a:spAutoFit/>
          </a:bodyPr>
          <a:lstStyle/>
          <a:p>
            <a:pPr marL="12700" marR="169926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Industry</a:t>
            </a:r>
            <a:r>
              <a:rPr kumimoji="0" lang="en-AU" sz="1400" b="1"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expert presentations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33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Watch keynotes</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or read</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distilled</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1-page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executive</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summaries</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from</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our</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Edge</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Events.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2" name="object 12"/>
          <p:cNvSpPr txBox="1"/>
          <p:nvPr/>
        </p:nvSpPr>
        <p:spPr>
          <a:xfrm>
            <a:off x="9245866" y="6590467"/>
            <a:ext cx="2788285" cy="17081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AU" sz="950" b="0" i="1" u="none" strike="noStrike" kern="1200" cap="none" spc="-25" normalizeH="0" baseline="0" noProof="0">
                <a:ln>
                  <a:noFill/>
                </a:ln>
                <a:solidFill>
                  <a:srgbClr val="3B3838"/>
                </a:solidFill>
                <a:effectLst/>
                <a:uLnTx/>
                <a:uFillTx/>
                <a:latin typeface="Arial"/>
                <a:ea typeface="+mn-ea"/>
                <a:cs typeface="Arial"/>
              </a:rPr>
              <a:t>*Inclusions</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40" normalizeH="0" baseline="0" noProof="0">
                <a:ln>
                  <a:noFill/>
                </a:ln>
                <a:solidFill>
                  <a:srgbClr val="3B3838"/>
                </a:solidFill>
                <a:effectLst/>
                <a:uLnTx/>
                <a:uFillTx/>
                <a:latin typeface="Arial"/>
                <a:ea typeface="+mn-ea"/>
                <a:cs typeface="Arial"/>
              </a:rPr>
              <a:t>may</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25" normalizeH="0" baseline="0" noProof="0">
                <a:ln>
                  <a:noFill/>
                </a:ln>
                <a:solidFill>
                  <a:srgbClr val="3B3838"/>
                </a:solidFill>
                <a:effectLst/>
                <a:uLnTx/>
                <a:uFillTx/>
                <a:latin typeface="Arial"/>
                <a:ea typeface="+mn-ea"/>
                <a:cs typeface="Arial"/>
              </a:rPr>
              <a:t>vary</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10" normalizeH="0" baseline="0" noProof="0">
                <a:ln>
                  <a:noFill/>
                </a:ln>
                <a:solidFill>
                  <a:srgbClr val="3B3838"/>
                </a:solidFill>
                <a:effectLst/>
                <a:uLnTx/>
                <a:uFillTx/>
                <a:latin typeface="Arial"/>
                <a:ea typeface="+mn-ea"/>
                <a:cs typeface="Arial"/>
              </a:rPr>
              <a:t>depending</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20" normalizeH="0" baseline="0" noProof="0">
                <a:ln>
                  <a:noFill/>
                </a:ln>
                <a:solidFill>
                  <a:srgbClr val="3B3838"/>
                </a:solidFill>
                <a:effectLst/>
                <a:uLnTx/>
                <a:uFillTx/>
                <a:latin typeface="Arial"/>
                <a:ea typeface="+mn-ea"/>
                <a:cs typeface="Arial"/>
              </a:rPr>
              <a:t>on</a:t>
            </a:r>
            <a:r>
              <a:rPr kumimoji="0" lang="en-AU" sz="950" b="0" i="1" u="none" strike="noStrike" kern="1200" cap="none" spc="0" normalizeH="0" baseline="0" noProof="0">
                <a:ln>
                  <a:noFill/>
                </a:ln>
                <a:solidFill>
                  <a:srgbClr val="3B3838"/>
                </a:solidFill>
                <a:effectLst/>
                <a:uLnTx/>
                <a:uFillTx/>
                <a:latin typeface="Arial"/>
                <a:ea typeface="+mn-ea"/>
                <a:cs typeface="Arial"/>
              </a:rPr>
              <a:t> </a:t>
            </a:r>
            <a:r>
              <a:rPr kumimoji="0" lang="en-AU" sz="950" b="0" i="1" u="none" strike="noStrike" kern="1200" cap="none" spc="-20" normalizeH="0" baseline="0" noProof="0">
                <a:ln>
                  <a:noFill/>
                </a:ln>
                <a:solidFill>
                  <a:srgbClr val="3B3838"/>
                </a:solidFill>
                <a:effectLst/>
                <a:uLnTx/>
                <a:uFillTx/>
                <a:latin typeface="Arial"/>
                <a:ea typeface="+mn-ea"/>
                <a:cs typeface="Arial"/>
              </a:rPr>
              <a:t>subscription</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10" normalizeH="0" baseline="0" noProof="0">
                <a:ln>
                  <a:noFill/>
                </a:ln>
                <a:solidFill>
                  <a:srgbClr val="3B3838"/>
                </a:solidFill>
                <a:effectLst/>
                <a:uLnTx/>
                <a:uFillTx/>
                <a:latin typeface="Arial"/>
                <a:ea typeface="+mn-ea"/>
                <a:cs typeface="Arial"/>
              </a:rPr>
              <a:t>level.</a:t>
            </a:r>
            <a:endParaRPr kumimoji="0" lang="en-AU" sz="950" b="0" i="0" u="none" strike="noStrike" kern="1200" cap="none" spc="0" normalizeH="0" baseline="0" noProof="0">
              <a:ln>
                <a:noFill/>
              </a:ln>
              <a:solidFill>
                <a:prstClr val="black"/>
              </a:solidFill>
              <a:effectLst/>
              <a:uLnTx/>
              <a:uFillTx/>
              <a:latin typeface="Arial"/>
              <a:ea typeface="+mn-ea"/>
              <a:cs typeface="Arial"/>
            </a:endParaRPr>
          </a:p>
        </p:txBody>
      </p:sp>
      <p:grpSp>
        <p:nvGrpSpPr>
          <p:cNvPr id="13" name="object 13"/>
          <p:cNvGrpSpPr/>
          <p:nvPr/>
        </p:nvGrpSpPr>
        <p:grpSpPr>
          <a:xfrm>
            <a:off x="656730" y="1947100"/>
            <a:ext cx="8185150" cy="180340"/>
            <a:chOff x="656730" y="1947100"/>
            <a:chExt cx="8185150" cy="180340"/>
          </a:xfrm>
        </p:grpSpPr>
        <p:pic>
          <p:nvPicPr>
            <p:cNvPr id="14" name="object 14"/>
            <p:cNvPicPr/>
            <p:nvPr/>
          </p:nvPicPr>
          <p:blipFill>
            <a:blip r:embed="rId7" cstate="print"/>
            <a:stretch>
              <a:fillRect/>
            </a:stretch>
          </p:blipFill>
          <p:spPr>
            <a:xfrm>
              <a:off x="656730" y="1947100"/>
              <a:ext cx="179999" cy="179997"/>
            </a:xfrm>
            <a:prstGeom prst="rect">
              <a:avLst/>
            </a:prstGeom>
          </p:spPr>
        </p:pic>
        <p:pic>
          <p:nvPicPr>
            <p:cNvPr id="15" name="object 15"/>
            <p:cNvPicPr/>
            <p:nvPr/>
          </p:nvPicPr>
          <p:blipFill>
            <a:blip r:embed="rId8" cstate="print"/>
            <a:stretch>
              <a:fillRect/>
            </a:stretch>
          </p:blipFill>
          <p:spPr>
            <a:xfrm>
              <a:off x="701040" y="1990344"/>
              <a:ext cx="94487" cy="94487"/>
            </a:xfrm>
            <a:prstGeom prst="rect">
              <a:avLst/>
            </a:prstGeom>
          </p:spPr>
        </p:pic>
        <p:pic>
          <p:nvPicPr>
            <p:cNvPr id="16" name="object 16"/>
            <p:cNvPicPr/>
            <p:nvPr/>
          </p:nvPicPr>
          <p:blipFill>
            <a:blip r:embed="rId7" cstate="print"/>
            <a:stretch>
              <a:fillRect/>
            </a:stretch>
          </p:blipFill>
          <p:spPr>
            <a:xfrm>
              <a:off x="4567643" y="1947100"/>
              <a:ext cx="180009" cy="179997"/>
            </a:xfrm>
            <a:prstGeom prst="rect">
              <a:avLst/>
            </a:prstGeom>
          </p:spPr>
        </p:pic>
        <p:pic>
          <p:nvPicPr>
            <p:cNvPr id="17" name="object 17"/>
            <p:cNvPicPr/>
            <p:nvPr/>
          </p:nvPicPr>
          <p:blipFill>
            <a:blip r:embed="rId9" cstate="print"/>
            <a:stretch>
              <a:fillRect/>
            </a:stretch>
          </p:blipFill>
          <p:spPr>
            <a:xfrm>
              <a:off x="4611624" y="1990344"/>
              <a:ext cx="94487" cy="94487"/>
            </a:xfrm>
            <a:prstGeom prst="rect">
              <a:avLst/>
            </a:prstGeom>
          </p:spPr>
        </p:pic>
        <p:pic>
          <p:nvPicPr>
            <p:cNvPr id="18" name="object 18"/>
            <p:cNvPicPr/>
            <p:nvPr/>
          </p:nvPicPr>
          <p:blipFill>
            <a:blip r:embed="rId10" cstate="print"/>
            <a:stretch>
              <a:fillRect/>
            </a:stretch>
          </p:blipFill>
          <p:spPr>
            <a:xfrm>
              <a:off x="8661691" y="1947100"/>
              <a:ext cx="179997" cy="179997"/>
            </a:xfrm>
            <a:prstGeom prst="rect">
              <a:avLst/>
            </a:prstGeom>
          </p:spPr>
        </p:pic>
        <p:pic>
          <p:nvPicPr>
            <p:cNvPr id="19" name="object 19"/>
            <p:cNvPicPr/>
            <p:nvPr/>
          </p:nvPicPr>
          <p:blipFill>
            <a:blip r:embed="rId11" cstate="print"/>
            <a:stretch>
              <a:fillRect/>
            </a:stretch>
          </p:blipFill>
          <p:spPr>
            <a:xfrm>
              <a:off x="8705087" y="1990344"/>
              <a:ext cx="94488" cy="94487"/>
            </a:xfrm>
            <a:prstGeom prst="rect">
              <a:avLst/>
            </a:prstGeom>
          </p:spPr>
        </p:pic>
      </p:grpSp>
      <p:grpSp>
        <p:nvGrpSpPr>
          <p:cNvPr id="20" name="object 20"/>
          <p:cNvGrpSpPr/>
          <p:nvPr/>
        </p:nvGrpSpPr>
        <p:grpSpPr>
          <a:xfrm>
            <a:off x="656730" y="3595674"/>
            <a:ext cx="180340" cy="180340"/>
            <a:chOff x="656730" y="3595674"/>
            <a:chExt cx="180340" cy="180340"/>
          </a:xfrm>
        </p:grpSpPr>
        <p:pic>
          <p:nvPicPr>
            <p:cNvPr id="21" name="object 21"/>
            <p:cNvPicPr/>
            <p:nvPr/>
          </p:nvPicPr>
          <p:blipFill>
            <a:blip r:embed="rId12" cstate="print"/>
            <a:stretch>
              <a:fillRect/>
            </a:stretch>
          </p:blipFill>
          <p:spPr>
            <a:xfrm>
              <a:off x="656730" y="3595674"/>
              <a:ext cx="179999" cy="179997"/>
            </a:xfrm>
            <a:prstGeom prst="rect">
              <a:avLst/>
            </a:prstGeom>
          </p:spPr>
        </p:pic>
        <p:pic>
          <p:nvPicPr>
            <p:cNvPr id="22" name="object 22"/>
            <p:cNvPicPr/>
            <p:nvPr/>
          </p:nvPicPr>
          <p:blipFill>
            <a:blip r:embed="rId13" cstate="print"/>
            <a:stretch>
              <a:fillRect/>
            </a:stretch>
          </p:blipFill>
          <p:spPr>
            <a:xfrm>
              <a:off x="701040" y="3639311"/>
              <a:ext cx="94487" cy="94487"/>
            </a:xfrm>
            <a:prstGeom prst="rect">
              <a:avLst/>
            </a:prstGeom>
          </p:spPr>
        </p:pic>
      </p:grpSp>
      <p:grpSp>
        <p:nvGrpSpPr>
          <p:cNvPr id="23" name="object 23"/>
          <p:cNvGrpSpPr/>
          <p:nvPr/>
        </p:nvGrpSpPr>
        <p:grpSpPr>
          <a:xfrm>
            <a:off x="656730" y="5205095"/>
            <a:ext cx="180340" cy="180340"/>
            <a:chOff x="656730" y="5205095"/>
            <a:chExt cx="180340" cy="180340"/>
          </a:xfrm>
        </p:grpSpPr>
        <p:pic>
          <p:nvPicPr>
            <p:cNvPr id="24" name="object 24"/>
            <p:cNvPicPr/>
            <p:nvPr/>
          </p:nvPicPr>
          <p:blipFill>
            <a:blip r:embed="rId7" cstate="print"/>
            <a:stretch>
              <a:fillRect/>
            </a:stretch>
          </p:blipFill>
          <p:spPr>
            <a:xfrm>
              <a:off x="656730" y="5205095"/>
              <a:ext cx="179999" cy="179997"/>
            </a:xfrm>
            <a:prstGeom prst="rect">
              <a:avLst/>
            </a:prstGeom>
          </p:spPr>
        </p:pic>
        <p:pic>
          <p:nvPicPr>
            <p:cNvPr id="25" name="object 25"/>
            <p:cNvPicPr/>
            <p:nvPr/>
          </p:nvPicPr>
          <p:blipFill>
            <a:blip r:embed="rId14" cstate="print"/>
            <a:stretch>
              <a:fillRect/>
            </a:stretch>
          </p:blipFill>
          <p:spPr>
            <a:xfrm>
              <a:off x="701040" y="5248656"/>
              <a:ext cx="94487" cy="94487"/>
            </a:xfrm>
            <a:prstGeom prst="rect">
              <a:avLst/>
            </a:prstGeom>
          </p:spPr>
        </p:pic>
      </p:grpSp>
      <p:sp>
        <p:nvSpPr>
          <p:cNvPr id="26" name="object 26"/>
          <p:cNvSpPr/>
          <p:nvPr/>
        </p:nvSpPr>
        <p:spPr>
          <a:xfrm>
            <a:off x="-6" y="3269208"/>
            <a:ext cx="12192635" cy="0"/>
          </a:xfrm>
          <a:custGeom>
            <a:avLst/>
            <a:gdLst/>
            <a:ahLst/>
            <a:cxnLst/>
            <a:rect l="l" t="t" r="r" b="b"/>
            <a:pathLst>
              <a:path w="12192635">
                <a:moveTo>
                  <a:pt x="12192006" y="0"/>
                </a:moveTo>
                <a:lnTo>
                  <a:pt x="0" y="1"/>
                </a:lnTo>
              </a:path>
            </a:pathLst>
          </a:custGeom>
          <a:ln w="6350">
            <a:solidFill>
              <a:srgbClr val="D0CEC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object 27"/>
          <p:cNvSpPr/>
          <p:nvPr/>
        </p:nvSpPr>
        <p:spPr>
          <a:xfrm>
            <a:off x="-6" y="4861115"/>
            <a:ext cx="12192635" cy="0"/>
          </a:xfrm>
          <a:custGeom>
            <a:avLst/>
            <a:gdLst/>
            <a:ahLst/>
            <a:cxnLst/>
            <a:rect l="l" t="t" r="r" b="b"/>
            <a:pathLst>
              <a:path w="12192635">
                <a:moveTo>
                  <a:pt x="12192006" y="0"/>
                </a:moveTo>
                <a:lnTo>
                  <a:pt x="0" y="1"/>
                </a:lnTo>
              </a:path>
            </a:pathLst>
          </a:custGeom>
          <a:ln w="6350">
            <a:solidFill>
              <a:srgbClr val="D0CEC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8" name="object 28"/>
          <p:cNvGrpSpPr/>
          <p:nvPr/>
        </p:nvGrpSpPr>
        <p:grpSpPr>
          <a:xfrm>
            <a:off x="4567644" y="3595674"/>
            <a:ext cx="180340" cy="180340"/>
            <a:chOff x="4567644" y="3595674"/>
            <a:chExt cx="180340" cy="180340"/>
          </a:xfrm>
        </p:grpSpPr>
        <p:pic>
          <p:nvPicPr>
            <p:cNvPr id="29" name="object 29"/>
            <p:cNvPicPr/>
            <p:nvPr/>
          </p:nvPicPr>
          <p:blipFill>
            <a:blip r:embed="rId12" cstate="print"/>
            <a:stretch>
              <a:fillRect/>
            </a:stretch>
          </p:blipFill>
          <p:spPr>
            <a:xfrm>
              <a:off x="4567644" y="3595674"/>
              <a:ext cx="180009" cy="179997"/>
            </a:xfrm>
            <a:prstGeom prst="rect">
              <a:avLst/>
            </a:prstGeom>
          </p:spPr>
        </p:pic>
        <p:pic>
          <p:nvPicPr>
            <p:cNvPr id="30" name="object 30"/>
            <p:cNvPicPr/>
            <p:nvPr/>
          </p:nvPicPr>
          <p:blipFill>
            <a:blip r:embed="rId15" cstate="print"/>
            <a:stretch>
              <a:fillRect/>
            </a:stretch>
          </p:blipFill>
          <p:spPr>
            <a:xfrm>
              <a:off x="4611624" y="3639311"/>
              <a:ext cx="94487" cy="94487"/>
            </a:xfrm>
            <a:prstGeom prst="rect">
              <a:avLst/>
            </a:prstGeom>
          </p:spPr>
        </p:pic>
      </p:grpSp>
      <p:grpSp>
        <p:nvGrpSpPr>
          <p:cNvPr id="31" name="object 31"/>
          <p:cNvGrpSpPr/>
          <p:nvPr/>
        </p:nvGrpSpPr>
        <p:grpSpPr>
          <a:xfrm>
            <a:off x="4567644" y="5205095"/>
            <a:ext cx="180340" cy="180340"/>
            <a:chOff x="4567644" y="5205095"/>
            <a:chExt cx="180340" cy="180340"/>
          </a:xfrm>
        </p:grpSpPr>
        <p:pic>
          <p:nvPicPr>
            <p:cNvPr id="32" name="object 32"/>
            <p:cNvPicPr/>
            <p:nvPr/>
          </p:nvPicPr>
          <p:blipFill>
            <a:blip r:embed="rId7" cstate="print"/>
            <a:stretch>
              <a:fillRect/>
            </a:stretch>
          </p:blipFill>
          <p:spPr>
            <a:xfrm>
              <a:off x="4567644" y="5205095"/>
              <a:ext cx="180009" cy="179997"/>
            </a:xfrm>
            <a:prstGeom prst="rect">
              <a:avLst/>
            </a:prstGeom>
          </p:spPr>
        </p:pic>
        <p:pic>
          <p:nvPicPr>
            <p:cNvPr id="33" name="object 33"/>
            <p:cNvPicPr/>
            <p:nvPr/>
          </p:nvPicPr>
          <p:blipFill>
            <a:blip r:embed="rId16" cstate="print"/>
            <a:stretch>
              <a:fillRect/>
            </a:stretch>
          </p:blipFill>
          <p:spPr>
            <a:xfrm>
              <a:off x="4611624" y="5248656"/>
              <a:ext cx="94487" cy="94487"/>
            </a:xfrm>
            <a:prstGeom prst="rect">
              <a:avLst/>
            </a:prstGeom>
          </p:spPr>
        </p:pic>
      </p:grpSp>
      <p:grpSp>
        <p:nvGrpSpPr>
          <p:cNvPr id="34" name="object 34"/>
          <p:cNvGrpSpPr/>
          <p:nvPr/>
        </p:nvGrpSpPr>
        <p:grpSpPr>
          <a:xfrm>
            <a:off x="8661692" y="3595674"/>
            <a:ext cx="180340" cy="180340"/>
            <a:chOff x="8661692" y="3595674"/>
            <a:chExt cx="180340" cy="180340"/>
          </a:xfrm>
        </p:grpSpPr>
        <p:pic>
          <p:nvPicPr>
            <p:cNvPr id="35" name="object 35"/>
            <p:cNvPicPr/>
            <p:nvPr/>
          </p:nvPicPr>
          <p:blipFill>
            <a:blip r:embed="rId17" cstate="print"/>
            <a:stretch>
              <a:fillRect/>
            </a:stretch>
          </p:blipFill>
          <p:spPr>
            <a:xfrm>
              <a:off x="8661692" y="3595674"/>
              <a:ext cx="179997" cy="179997"/>
            </a:xfrm>
            <a:prstGeom prst="rect">
              <a:avLst/>
            </a:prstGeom>
          </p:spPr>
        </p:pic>
        <p:pic>
          <p:nvPicPr>
            <p:cNvPr id="36" name="object 36"/>
            <p:cNvPicPr/>
            <p:nvPr/>
          </p:nvPicPr>
          <p:blipFill>
            <a:blip r:embed="rId18" cstate="print"/>
            <a:stretch>
              <a:fillRect/>
            </a:stretch>
          </p:blipFill>
          <p:spPr>
            <a:xfrm>
              <a:off x="8705088" y="3639311"/>
              <a:ext cx="94488" cy="94487"/>
            </a:xfrm>
            <a:prstGeom prst="rect">
              <a:avLst/>
            </a:prstGeom>
          </p:spPr>
        </p:pic>
      </p:grpSp>
      <p:grpSp>
        <p:nvGrpSpPr>
          <p:cNvPr id="37" name="object 37"/>
          <p:cNvGrpSpPr/>
          <p:nvPr/>
        </p:nvGrpSpPr>
        <p:grpSpPr>
          <a:xfrm>
            <a:off x="8661692" y="5205095"/>
            <a:ext cx="180340" cy="180340"/>
            <a:chOff x="8661692" y="5205095"/>
            <a:chExt cx="180340" cy="180340"/>
          </a:xfrm>
        </p:grpSpPr>
        <p:pic>
          <p:nvPicPr>
            <p:cNvPr id="38" name="object 38"/>
            <p:cNvPicPr/>
            <p:nvPr/>
          </p:nvPicPr>
          <p:blipFill>
            <a:blip r:embed="rId10" cstate="print"/>
            <a:stretch>
              <a:fillRect/>
            </a:stretch>
          </p:blipFill>
          <p:spPr>
            <a:xfrm>
              <a:off x="8661692" y="5205095"/>
              <a:ext cx="179997" cy="179997"/>
            </a:xfrm>
            <a:prstGeom prst="rect">
              <a:avLst/>
            </a:prstGeom>
          </p:spPr>
        </p:pic>
        <p:pic>
          <p:nvPicPr>
            <p:cNvPr id="39" name="object 39"/>
            <p:cNvPicPr/>
            <p:nvPr/>
          </p:nvPicPr>
          <p:blipFill>
            <a:blip r:embed="rId19" cstate="print"/>
            <a:stretch>
              <a:fillRect/>
            </a:stretch>
          </p:blipFill>
          <p:spPr>
            <a:xfrm>
              <a:off x="8705088" y="5248656"/>
              <a:ext cx="94488" cy="94487"/>
            </a:xfrm>
            <a:prstGeom prst="rect">
              <a:avLst/>
            </a:prstGeom>
          </p:spPr>
        </p:pic>
      </p:grpSp>
      <p:sp>
        <p:nvSpPr>
          <p:cNvPr id="40" name="object 40"/>
          <p:cNvSpPr txBox="1"/>
          <p:nvPr/>
        </p:nvSpPr>
        <p:spPr>
          <a:xfrm>
            <a:off x="2187016" y="795244"/>
            <a:ext cx="8032115" cy="470000"/>
          </a:xfrm>
          <a:prstGeom prst="rect">
            <a:avLst/>
          </a:prstGeom>
        </p:spPr>
        <p:txBody>
          <a:bodyPr vert="horz" wrap="square" lIns="0" tIns="12065" rIns="0" bIns="0" rtlCol="0">
            <a:spAutoFit/>
          </a:bodyPr>
          <a:lstStyle/>
          <a:p>
            <a:pPr marL="12700" marR="5080" lvl="0" indent="20955" algn="l" defTabSz="914400" rtl="0" eaLnBrk="1" fontAlgn="auto" latinLnBrk="0" hangingPunct="1">
              <a:lnSpc>
                <a:spcPct val="137400"/>
              </a:lnSpc>
              <a:spcBef>
                <a:spcPts val="95"/>
              </a:spcBef>
              <a:spcAft>
                <a:spcPts val="0"/>
              </a:spcAft>
              <a:buClrTx/>
              <a:buSzTx/>
              <a:buFontTx/>
              <a:buNone/>
              <a:tabLst/>
              <a:defRPr/>
            </a:pP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Members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of</a:t>
            </a:r>
            <a:r>
              <a:rPr kumimoji="0" lang="en-AU" sz="1150" b="0" i="0" u="none" strike="noStrike" kern="1200" cap="none" spc="15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ADAPT’s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Research</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&amp;</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Advisory</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platform</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have</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access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to</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an</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entire</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suite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of</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market</a:t>
            </a:r>
            <a:r>
              <a:rPr kumimoji="0" lang="en-AU" sz="1150" b="0" i="0" u="none" strike="noStrike" kern="1200" cap="none" spc="15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leading</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content,</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1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insights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and</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resources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to</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help</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you</a:t>
            </a:r>
            <a:r>
              <a:rPr kumimoji="0" lang="en-AU" sz="1150" b="0" i="0" u="none" strike="noStrike" kern="1200" cap="none" spc="13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execute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in</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your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role.</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For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any</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assistance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contact</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your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Account</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Manager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in</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the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help</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1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section.</a:t>
            </a:r>
            <a:endParaRPr kumimoji="0" lang="en-AU" sz="115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44" name="object 2">
            <a:extLst>
              <a:ext uri="{FF2B5EF4-FFF2-40B4-BE49-F238E27FC236}">
                <a16:creationId xmlns:a16="http://schemas.microsoft.com/office/drawing/2014/main" id="{5047A1A9-BDA7-8A8B-56E4-A2A0AF7F4181}"/>
              </a:ext>
            </a:extLst>
          </p:cNvPr>
          <p:cNvSpPr txBox="1">
            <a:spLocks/>
          </p:cNvSpPr>
          <p:nvPr/>
        </p:nvSpPr>
        <p:spPr>
          <a:xfrm>
            <a:off x="3395268" y="334771"/>
            <a:ext cx="5401462" cy="391159"/>
          </a:xfrm>
          <a:prstGeom prst="rect">
            <a:avLst/>
          </a:prstGeom>
        </p:spPr>
        <p:txBody>
          <a:bodyPr vert="horz" wrap="square" lIns="0" tIns="12700" rIns="0" bIns="0" rtlCol="0">
            <a:spAutoFit/>
          </a:bodyPr>
          <a:lstStyle>
            <a:lvl1pPr>
              <a:defRPr sz="2400" b="1" i="0">
                <a:solidFill>
                  <a:schemeClr val="bg1"/>
                </a:solidFill>
                <a:latin typeface="Arial"/>
                <a:ea typeface="+mj-ea"/>
                <a:cs typeface="Arial"/>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AU" sz="2400" b="1" i="0" u="none" strike="noStrike" kern="0" cap="none" spc="0" normalizeH="0" baseline="0" noProof="0">
                <a:ln>
                  <a:noFill/>
                </a:ln>
                <a:solidFill>
                  <a:prstClr val="white"/>
                </a:solidFill>
                <a:effectLst/>
                <a:uLnTx/>
                <a:uFillTx/>
                <a:latin typeface="Helvetica" panose="020B0604020202020204" pitchFamily="34" charset="0"/>
                <a:ea typeface="+mj-ea"/>
                <a:cs typeface="Helvetica" panose="020B0604020202020204" pitchFamily="34" charset="0"/>
              </a:rPr>
              <a:t>Additional</a:t>
            </a:r>
            <a:r>
              <a:rPr kumimoji="0" lang="en-AU" sz="2400" b="1" i="0" u="none" strike="noStrike" kern="0" cap="none" spc="-20" normalizeH="0" baseline="0" noProof="0">
                <a:ln>
                  <a:noFill/>
                </a:ln>
                <a:solidFill>
                  <a:prstClr val="white"/>
                </a:solidFill>
                <a:effectLst/>
                <a:uLnTx/>
                <a:uFillTx/>
                <a:latin typeface="Helvetica" panose="020B0604020202020204" pitchFamily="34" charset="0"/>
                <a:ea typeface="+mj-ea"/>
                <a:cs typeface="Helvetica" panose="020B0604020202020204" pitchFamily="34" charset="0"/>
              </a:rPr>
              <a:t> </a:t>
            </a:r>
            <a:r>
              <a:rPr kumimoji="0" lang="en-AU" sz="2400" b="1" i="0" u="none" strike="noStrike" kern="0" cap="none" spc="0" normalizeH="0" baseline="0" noProof="0">
                <a:ln>
                  <a:noFill/>
                </a:ln>
                <a:solidFill>
                  <a:prstClr val="white"/>
                </a:solidFill>
                <a:effectLst/>
                <a:uLnTx/>
                <a:uFillTx/>
                <a:latin typeface="Helvetica" panose="020B0604020202020204" pitchFamily="34" charset="0"/>
                <a:ea typeface="+mj-ea"/>
                <a:cs typeface="Helvetica" panose="020B0604020202020204" pitchFamily="34" charset="0"/>
              </a:rPr>
              <a:t>resources</a:t>
            </a:r>
            <a:r>
              <a:rPr kumimoji="0" lang="en-AU" sz="2400" b="1" i="0" u="none" strike="noStrike" kern="0" cap="none" spc="-15" normalizeH="0" baseline="0" noProof="0">
                <a:ln>
                  <a:noFill/>
                </a:ln>
                <a:solidFill>
                  <a:prstClr val="white"/>
                </a:solidFill>
                <a:effectLst/>
                <a:uLnTx/>
                <a:uFillTx/>
                <a:latin typeface="Helvetica" panose="020B0604020202020204" pitchFamily="34" charset="0"/>
                <a:ea typeface="+mj-ea"/>
                <a:cs typeface="Helvetica" panose="020B0604020202020204" pitchFamily="34" charset="0"/>
              </a:rPr>
              <a:t> </a:t>
            </a:r>
            <a:r>
              <a:rPr kumimoji="0" lang="en-AU" sz="2400" b="1" i="0" u="none" strike="noStrike" kern="0" cap="none" spc="0" normalizeH="0" baseline="0" noProof="0">
                <a:ln>
                  <a:noFill/>
                </a:ln>
                <a:solidFill>
                  <a:prstClr val="white"/>
                </a:solidFill>
                <a:effectLst/>
                <a:uLnTx/>
                <a:uFillTx/>
                <a:latin typeface="Helvetica" panose="020B0604020202020204" pitchFamily="34" charset="0"/>
                <a:ea typeface="+mj-ea"/>
                <a:cs typeface="Helvetica" panose="020B0604020202020204" pitchFamily="34" charset="0"/>
              </a:rPr>
              <a:t>you</a:t>
            </a:r>
            <a:r>
              <a:rPr kumimoji="0" lang="en-AU" sz="2400" b="1" i="0" u="none" strike="noStrike" kern="0" cap="none" spc="-20" normalizeH="0" baseline="0" noProof="0">
                <a:ln>
                  <a:noFill/>
                </a:ln>
                <a:solidFill>
                  <a:prstClr val="white"/>
                </a:solidFill>
                <a:effectLst/>
                <a:uLnTx/>
                <a:uFillTx/>
                <a:latin typeface="Helvetica" panose="020B0604020202020204" pitchFamily="34" charset="0"/>
                <a:ea typeface="+mj-ea"/>
                <a:cs typeface="Helvetica" panose="020B0604020202020204" pitchFamily="34" charset="0"/>
              </a:rPr>
              <a:t> </a:t>
            </a:r>
            <a:r>
              <a:rPr kumimoji="0" lang="en-AU" sz="2400" b="1" i="0" u="none" strike="noStrike" kern="0" cap="none" spc="0" normalizeH="0" baseline="0" noProof="0">
                <a:ln>
                  <a:noFill/>
                </a:ln>
                <a:solidFill>
                  <a:prstClr val="white"/>
                </a:solidFill>
                <a:effectLst/>
                <a:uLnTx/>
                <a:uFillTx/>
                <a:latin typeface="Helvetica" panose="020B0604020202020204" pitchFamily="34" charset="0"/>
                <a:ea typeface="+mj-ea"/>
                <a:cs typeface="Helvetica" panose="020B0604020202020204" pitchFamily="34" charset="0"/>
              </a:rPr>
              <a:t>can</a:t>
            </a:r>
            <a:r>
              <a:rPr kumimoji="0" lang="en-AU" sz="2400" b="1" i="0" u="none" strike="noStrike" kern="0" cap="none" spc="-20" normalizeH="0" baseline="0" noProof="0">
                <a:ln>
                  <a:noFill/>
                </a:ln>
                <a:solidFill>
                  <a:prstClr val="white"/>
                </a:solidFill>
                <a:effectLst/>
                <a:uLnTx/>
                <a:uFillTx/>
                <a:latin typeface="Helvetica" panose="020B0604020202020204" pitchFamily="34" charset="0"/>
                <a:ea typeface="+mj-ea"/>
                <a:cs typeface="Helvetica" panose="020B0604020202020204" pitchFamily="34" charset="0"/>
              </a:rPr>
              <a:t> </a:t>
            </a:r>
            <a:r>
              <a:rPr kumimoji="0" lang="en-AU" sz="2400" b="1" i="0" u="none" strike="noStrike" kern="0" cap="none" spc="-10" normalizeH="0" baseline="0" noProof="0">
                <a:ln>
                  <a:noFill/>
                </a:ln>
                <a:solidFill>
                  <a:prstClr val="white"/>
                </a:solidFill>
                <a:effectLst/>
                <a:uLnTx/>
                <a:uFillTx/>
                <a:latin typeface="Helvetica" panose="020B0604020202020204" pitchFamily="34" charset="0"/>
                <a:ea typeface="+mj-ea"/>
                <a:cs typeface="Helvetica" panose="020B0604020202020204" pitchFamily="34" charset="0"/>
              </a:rPr>
              <a:t>access</a:t>
            </a:r>
          </a:p>
        </p:txBody>
      </p:sp>
    </p:spTree>
    <p:extLst>
      <p:ext uri="{BB962C8B-B14F-4D97-AF65-F5344CB8AC3E}">
        <p14:creationId xmlns:p14="http://schemas.microsoft.com/office/powerpoint/2010/main" val="148512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2997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EW MASTER">
  <a:themeElements>
    <a:clrScheme name="ADAPT Color">
      <a:dk1>
        <a:sysClr val="windowText" lastClr="000000"/>
      </a:dk1>
      <a:lt1>
        <a:sysClr val="window" lastClr="FFFFFF"/>
      </a:lt1>
      <a:dk2>
        <a:srgbClr val="0A0A0A"/>
      </a:dk2>
      <a:lt2>
        <a:srgbClr val="E8E8E8"/>
      </a:lt2>
      <a:accent1>
        <a:srgbClr val="E7534F"/>
      </a:accent1>
      <a:accent2>
        <a:srgbClr val="F5BAB9"/>
      </a:accent2>
      <a:accent3>
        <a:srgbClr val="FADDDC"/>
      </a:accent3>
      <a:accent4>
        <a:srgbClr val="595959"/>
      </a:accent4>
      <a:accent5>
        <a:srgbClr val="A6A6A6"/>
      </a:accent5>
      <a:accent6>
        <a:srgbClr val="E1E1E1"/>
      </a:accent6>
      <a:hlink>
        <a:srgbClr val="E7534F"/>
      </a:hlink>
      <a:folHlink>
        <a:srgbClr val="0A0A0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5_Custom Design">
  <a:themeElements>
    <a:clrScheme name="ADAPT Color">
      <a:dk1>
        <a:sysClr val="windowText" lastClr="000000"/>
      </a:dk1>
      <a:lt1>
        <a:sysClr val="window" lastClr="FFFFFF"/>
      </a:lt1>
      <a:dk2>
        <a:srgbClr val="0A0A0A"/>
      </a:dk2>
      <a:lt2>
        <a:srgbClr val="E8E8E8"/>
      </a:lt2>
      <a:accent1>
        <a:srgbClr val="E7534F"/>
      </a:accent1>
      <a:accent2>
        <a:srgbClr val="F5BAB9"/>
      </a:accent2>
      <a:accent3>
        <a:srgbClr val="FADDDC"/>
      </a:accent3>
      <a:accent4>
        <a:srgbClr val="595959"/>
      </a:accent4>
      <a:accent5>
        <a:srgbClr val="A6A6A6"/>
      </a:accent5>
      <a:accent6>
        <a:srgbClr val="E1E1E1"/>
      </a:accent6>
      <a:hlink>
        <a:srgbClr val="E7534F"/>
      </a:hlink>
      <a:folHlink>
        <a:srgbClr val="0A0A0A"/>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earchTerms xmlns="507dee17-6aae-496b-8a1e-0f1e47f95f1a" xsi:nil="true"/>
    <Keychallenges xmlns="507dee17-6aae-496b-8a1e-0f1e47f95f1a" xsi:nil="true"/>
    <Indsutry xmlns="507dee17-6aae-496b-8a1e-0f1e47f95f1a" xsi:nil="true"/>
    <year xmlns="507dee17-6aae-496b-8a1e-0f1e47f95f1a" xsi:nil="true"/>
    <TaxCatchAll xmlns="6b548529-d317-4b85-942f-248fe0d44d93" xsi:nil="true"/>
    <lcf76f155ced4ddcb4097134ff3c332f xmlns="507dee17-6aae-496b-8a1e-0f1e47f95f1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3F0E2E35C7FC547A4E113B88C746E98" ma:contentTypeVersion="22" ma:contentTypeDescription="Create a new document." ma:contentTypeScope="" ma:versionID="c1d2ca7c30a2f176d2c050a78bd7db1f">
  <xsd:schema xmlns:xsd="http://www.w3.org/2001/XMLSchema" xmlns:xs="http://www.w3.org/2001/XMLSchema" xmlns:p="http://schemas.microsoft.com/office/2006/metadata/properties" xmlns:ns2="6b548529-d317-4b85-942f-248fe0d44d93" xmlns:ns3="507dee17-6aae-496b-8a1e-0f1e47f95f1a" targetNamespace="http://schemas.microsoft.com/office/2006/metadata/properties" ma:root="true" ma:fieldsID="d9803f41bfd62143365b8c2bb6701a09" ns2:_="" ns3:_="">
    <xsd:import namespace="6b548529-d317-4b85-942f-248fe0d44d93"/>
    <xsd:import namespace="507dee17-6aae-496b-8a1e-0f1e47f95f1a"/>
    <xsd:element name="properties">
      <xsd:complexType>
        <xsd:sequence>
          <xsd:element name="documentManagement">
            <xsd:complexType>
              <xsd:all>
                <xsd:element ref="ns2:SharedWithUsers" minOccurs="0"/>
                <xsd:element ref="ns2:SharedWithDetails" minOccurs="0"/>
                <xsd:element ref="ns3:SearchTerm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GenerationTime" minOccurs="0"/>
                <xsd:element ref="ns3:MediaServiceEventHashCode" minOccurs="0"/>
                <xsd:element ref="ns3:MediaServiceOCR" minOccurs="0"/>
                <xsd:element ref="ns3:MediaLengthInSeconds" minOccurs="0"/>
                <xsd:element ref="ns3:Keychallenges" minOccurs="0"/>
                <xsd:element ref="ns3:Indsutry" minOccurs="0"/>
                <xsd:element ref="ns3:year"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548529-d317-4b85-942f-248fe0d44d9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f485b663-2aff-4673-a82a-b12cb1024c9d}" ma:internalName="TaxCatchAll" ma:showField="CatchAllData" ma:web="6b548529-d317-4b85-942f-248fe0d44d9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07dee17-6aae-496b-8a1e-0f1e47f95f1a" elementFormDefault="qualified">
    <xsd:import namespace="http://schemas.microsoft.com/office/2006/documentManagement/types"/>
    <xsd:import namespace="http://schemas.microsoft.com/office/infopath/2007/PartnerControls"/>
    <xsd:element name="SearchTerms" ma:index="10" nillable="true" ma:displayName="Search Terms" ma:format="Dropdown" ma:internalName="SearchTerms">
      <xsd:simpleType>
        <xsd:restriction base="dms:Text">
          <xsd:maxLength value="255"/>
        </xsd:restriction>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Keychallenges" ma:index="20" nillable="true" ma:displayName="Key challenges" ma:format="Dropdown" ma:internalName="Keychallenges">
      <xsd:simpleType>
        <xsd:restriction base="dms:Note">
          <xsd:maxLength value="255"/>
        </xsd:restriction>
      </xsd:simpleType>
    </xsd:element>
    <xsd:element name="Indsutry" ma:index="21" nillable="true" ma:displayName="Indsutry" ma:format="Dropdown" ma:internalName="Indsutry">
      <xsd:complexType>
        <xsd:complexContent>
          <xsd:extension base="dms:MultiChoice">
            <xsd:sequence>
              <xsd:element name="Value" maxOccurs="unbounded" minOccurs="0" nillable="true">
                <xsd:simpleType>
                  <xsd:restriction base="dms:Choice">
                    <xsd:enumeration value="Retailing"/>
                    <xsd:enumeration value="Education"/>
                    <xsd:enumeration value="Government"/>
                  </xsd:restriction>
                </xsd:simpleType>
              </xsd:element>
            </xsd:sequence>
          </xsd:extension>
        </xsd:complexContent>
      </xsd:complexType>
    </xsd:element>
    <xsd:element name="year" ma:index="22" nillable="true" ma:displayName="year" ma:format="Dropdown" ma:internalName="year">
      <xsd:simpleType>
        <xsd:restriction base="dms:Choice">
          <xsd:enumeration value="2020"/>
          <xsd:enumeration value="2021"/>
          <xsd:enumeration value="Choice 3"/>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15abc23-978a-4c3a-9ac6-7569edd9917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D08BC40-70A5-4D4B-9410-BE9ED3409811}">
  <ds:schemaRefs>
    <ds:schemaRef ds:uri="http://schemas.microsoft.com/office/2006/metadata/properties"/>
    <ds:schemaRef ds:uri="507dee17-6aae-496b-8a1e-0f1e47f95f1a"/>
    <ds:schemaRef ds:uri="http://purl.org/dc/dcmitype/"/>
    <ds:schemaRef ds:uri="http://purl.org/dc/elements/1.1/"/>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6b548529-d317-4b85-942f-248fe0d44d93"/>
    <ds:schemaRef ds:uri="http://www.w3.org/XML/1998/namespace"/>
  </ds:schemaRefs>
</ds:datastoreItem>
</file>

<file path=customXml/itemProps2.xml><?xml version="1.0" encoding="utf-8"?>
<ds:datastoreItem xmlns:ds="http://schemas.openxmlformats.org/officeDocument/2006/customXml" ds:itemID="{B93F0193-B857-43F2-A4D7-8573112949FD}">
  <ds:schemaRefs>
    <ds:schemaRef ds:uri="507dee17-6aae-496b-8a1e-0f1e47f95f1a"/>
    <ds:schemaRef ds:uri="6b548529-d317-4b85-942f-248fe0d44d9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353D6B5-DF64-4E4B-A52C-003B0523E84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12</TotalTime>
  <Words>2921</Words>
  <Application>Microsoft Office PowerPoint</Application>
  <PresentationFormat>Widescreen</PresentationFormat>
  <Paragraphs>153</Paragraphs>
  <Slides>23</Slides>
  <Notes>11</Notes>
  <HiddenSlides>0</HiddenSlides>
  <MMClips>0</MMClips>
  <ScaleCrop>false</ScaleCrop>
  <HeadingPairs>
    <vt:vector size="4" baseType="variant">
      <vt:variant>
        <vt:lpstr>Theme</vt:lpstr>
      </vt:variant>
      <vt:variant>
        <vt:i4>3</vt:i4>
      </vt:variant>
      <vt:variant>
        <vt:lpstr>Slide Titles</vt:lpstr>
      </vt:variant>
      <vt:variant>
        <vt:i4>23</vt:i4>
      </vt:variant>
    </vt:vector>
  </HeadingPairs>
  <TitlesOfParts>
    <vt:vector size="26" baseType="lpstr">
      <vt:lpstr>NEW MASTER</vt:lpstr>
      <vt:lpstr>office theme</vt:lpstr>
      <vt:lpstr>5_Custom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Francis Olivier</cp:lastModifiedBy>
  <cp:revision>2</cp:revision>
  <dcterms:created xsi:type="dcterms:W3CDTF">2026-06-03T03:30:29Z</dcterms:created>
  <dcterms:modified xsi:type="dcterms:W3CDTF">2026-08-10T06:26:25Z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0x01010003F0E2E35C7FC547A4E113B88C746E98</vt:lpwstr>
  </property>
  <property fmtid="{D5CDD505-2E9C-101B-9397-08002B2CF9AE}" pid="3" name="MediaServiceImageTags">
    <vt:lpwstr/>
  </property>
</Properties>
</file>