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4"/>
    <p:sldMasterId id="2147483672" r:id="rId5"/>
  </p:sldMasterIdLst>
  <p:notesMasterIdLst>
    <p:notesMasterId r:id="rId29"/>
  </p:notesMasterIdLst>
  <p:sldIdLst>
    <p:sldId id="264" r:id="rId6"/>
    <p:sldId id="261" r:id="rId7"/>
    <p:sldId id="281" r:id="rId8"/>
    <p:sldId id="272" r:id="rId9"/>
    <p:sldId id="273" r:id="rId10"/>
    <p:sldId id="274" r:id="rId11"/>
    <p:sldId id="259" r:id="rId12"/>
    <p:sldId id="2147483647" r:id="rId13"/>
    <p:sldId id="282" r:id="rId14"/>
    <p:sldId id="276" r:id="rId15"/>
    <p:sldId id="2147377257" r:id="rId16"/>
    <p:sldId id="262" r:id="rId17"/>
    <p:sldId id="256" r:id="rId18"/>
    <p:sldId id="283" r:id="rId19"/>
    <p:sldId id="263" r:id="rId20"/>
    <p:sldId id="271" r:id="rId21"/>
    <p:sldId id="284" r:id="rId22"/>
    <p:sldId id="2147376314" r:id="rId23"/>
    <p:sldId id="266" r:id="rId24"/>
    <p:sldId id="265" r:id="rId25"/>
    <p:sldId id="267" r:id="rId26"/>
    <p:sldId id="268" r:id="rId27"/>
    <p:sldId id="26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7C8C70AC-B6CD-B4E5-2A9C-B69004B3694E}" name="Gabby Fredkin" initials="GF" userId="S::Gabby.Fredkin@adapt.com.au::905e87a6-7580-4897-ac49-5c6d8bcc5d2b"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9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3A756-F730-49B3-81CA-267AACB65333}" type="datetimeFigureOut">
              <a:rPr lang="en-PH" smtClean="0"/>
              <a:t>10/08/2026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FD074-6653-4242-86DD-374E7A493F6C}" type="slidenum">
              <a:rPr lang="en-PH" smtClean="0"/>
              <a:t>‹#›</a:t>
            </a:fld>
            <a:endParaRPr lang="en-PH"/>
          </a:p>
        </p:txBody>
      </p:sp>
    </p:spTree>
    <p:extLst>
      <p:ext uri="{BB962C8B-B14F-4D97-AF65-F5344CB8AC3E}">
        <p14:creationId xmlns:p14="http://schemas.microsoft.com/office/powerpoint/2010/main" val="3949162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F27A0-B02E-F59F-6F58-1D1BDEC26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95456-ABB7-77DD-ED7D-0B5DCBBEA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3156A-0BB8-9AF4-EAC9-43E3AA8DE033}"/>
              </a:ext>
            </a:extLst>
          </p:cNvPr>
          <p:cNvSpPr>
            <a:spLocks noGrp="1"/>
          </p:cNvSpPr>
          <p:nvPr>
            <p:ph type="body" idx="1"/>
          </p:nvPr>
        </p:nvSpPr>
        <p:spPr/>
        <p:txBody>
          <a:bodyPr/>
          <a:lstStyle/>
          <a:p>
            <a:endParaRPr lang="en-PH" b="1"/>
          </a:p>
        </p:txBody>
      </p:sp>
      <p:sp>
        <p:nvSpPr>
          <p:cNvPr id="4" name="Slide Number Placeholder 3">
            <a:extLst>
              <a:ext uri="{FF2B5EF4-FFF2-40B4-BE49-F238E27FC236}">
                <a16:creationId xmlns:a16="http://schemas.microsoft.com/office/drawing/2014/main" id="{B401FA07-F52A-75D2-E315-2D928052593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6959D5-C357-46BF-9639-11938FBD7A27}"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8721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0191-EB30-A50C-3497-9FCD2BF11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1C8A1-B9ED-A113-1637-6490F5C03F7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6A7625-AF29-5B14-03B5-34FA17EAF27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E95D6B9-8960-F1B2-F72F-24444B16E5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6508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6959D5-C357-46BF-9639-11938FBD7A27}"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6117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b="1"/>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6959D5-C357-46BF-9639-11938FBD7A27}"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6487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05678-7827-718D-88C3-F1EAECF8C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AC7F50-B035-0EB4-0E28-C1BBAD0E9F8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73CADF8-2C95-C17E-F8F0-571E1A53E8E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C022DF33-BA91-A878-B239-F18BEF828A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6529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b="1"/>
          </a:p>
        </p:txBody>
      </p:sp>
      <p:sp>
        <p:nvSpPr>
          <p:cNvPr id="4" name="Slide Number Placeholder 3"/>
          <p:cNvSpPr>
            <a:spLocks noGrp="1"/>
          </p:cNvSpPr>
          <p:nvPr>
            <p:ph type="sldNum" sz="quarter" idx="5"/>
          </p:nvPr>
        </p:nvSpPr>
        <p:spPr/>
        <p:txBody>
          <a:bodyPr/>
          <a:lstStyle/>
          <a:p>
            <a:fld id="{741FD074-6653-4242-86DD-374E7A493F6C}" type="slidenum">
              <a:rPr lang="en-PH" smtClean="0"/>
              <a:t>15</a:t>
            </a:fld>
            <a:endParaRPr lang="en-PH"/>
          </a:p>
        </p:txBody>
      </p:sp>
    </p:spTree>
    <p:extLst>
      <p:ext uri="{BB962C8B-B14F-4D97-AF65-F5344CB8AC3E}">
        <p14:creationId xmlns:p14="http://schemas.microsoft.com/office/powerpoint/2010/main" val="142534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DDF4D-6F9D-C862-3443-AD88438AB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713076-D3E6-BE58-1896-A84992237BB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B1AC6CC-DEDE-DFD5-84FC-414B617438A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BE3CF5FA-A3FC-DB8D-EEE7-08BE153E7E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2623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BB326-40E2-D307-0D16-2003E1F42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3AA0B-7857-9BA9-FA0A-6F254A080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AB9E1-0E42-621A-61AD-840332679659}"/>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ED5D813C-8CCB-DDC0-2C77-F26E8FF500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416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11.svg"/><Relationship Id="rId1" Type="http://schemas.openxmlformats.org/officeDocument/2006/relationships/slideMaster" Target="../slideMasters/slideMaster2.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5.svg"/><Relationship Id="rId1" Type="http://schemas.openxmlformats.org/officeDocument/2006/relationships/slideMaster" Target="../slideMasters/slideMaster1.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ech Trends_Cover">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621361" y="293914"/>
            <a:ext cx="6882944" cy="6688877"/>
          </a:xfrm>
          <a:prstGeom prst="rect">
            <a:avLst/>
          </a:prstGeom>
        </p:spPr>
      </p:pic>
      <p:pic>
        <p:nvPicPr>
          <p:cNvPr id="4" name="Graphic 3">
            <a:extLst>
              <a:ext uri="{FF2B5EF4-FFF2-40B4-BE49-F238E27FC236}">
                <a16:creationId xmlns:a16="http://schemas.microsoft.com/office/drawing/2014/main" id="{671D73DB-757F-9665-BD93-240F1BF08C7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50220" y="643180"/>
            <a:ext cx="1399058" cy="338554"/>
          </a:xfrm>
          <a:prstGeom prst="rect">
            <a:avLst/>
          </a:prstGeom>
        </p:spPr>
      </p:pic>
      <p:sp>
        <p:nvSpPr>
          <p:cNvPr id="8" name="TextBox 7">
            <a:extLst>
              <a:ext uri="{FF2B5EF4-FFF2-40B4-BE49-F238E27FC236}">
                <a16:creationId xmlns:a16="http://schemas.microsoft.com/office/drawing/2014/main" id="{B35F6798-BC7C-97F6-C5F0-26CE1BBDA1B0}"/>
              </a:ext>
            </a:extLst>
          </p:cNvPr>
          <p:cNvSpPr txBox="1"/>
          <p:nvPr userDrawn="1"/>
        </p:nvSpPr>
        <p:spPr>
          <a:xfrm>
            <a:off x="549440" y="2254950"/>
            <a:ext cx="3486157" cy="338554"/>
          </a:xfrm>
          <a:prstGeom prst="rect">
            <a:avLst/>
          </a:prstGeom>
          <a:noFill/>
        </p:spPr>
        <p:txBody>
          <a:bodyPr wrap="square" lIns="91440" tIns="45720" rIns="91440" bIns="45720" rtlCol="0" anchor="t">
            <a:spAutoFit/>
          </a:bodyPr>
          <a:lstStyle/>
          <a:p>
            <a:r>
              <a:rPr lang="en-AU" sz="1600">
                <a:solidFill>
                  <a:srgbClr val="E7534F"/>
                </a:solidFill>
                <a:latin typeface="Helvetica"/>
                <a:cs typeface="Helvetica"/>
              </a:rPr>
              <a:t>ADAPT Technology Trends</a:t>
            </a:r>
          </a:p>
        </p:txBody>
      </p:sp>
      <p:sp>
        <p:nvSpPr>
          <p:cNvPr id="13" name="Content Placeholder 12">
            <a:extLst>
              <a:ext uri="{FF2B5EF4-FFF2-40B4-BE49-F238E27FC236}">
                <a16:creationId xmlns:a16="http://schemas.microsoft.com/office/drawing/2014/main" id="{C3542636-B924-4A0E-1671-1EE1AA04B7F3}"/>
              </a:ext>
            </a:extLst>
          </p:cNvPr>
          <p:cNvSpPr>
            <a:spLocks noGrp="1"/>
          </p:cNvSpPr>
          <p:nvPr>
            <p:ph sz="quarter" idx="10"/>
          </p:nvPr>
        </p:nvSpPr>
        <p:spPr>
          <a:xfrm>
            <a:off x="559436" y="2723560"/>
            <a:ext cx="5247004" cy="1509712"/>
          </a:xfrm>
          <a:prstGeom prst="rect">
            <a:avLst/>
          </a:prstGeom>
        </p:spPr>
        <p:txBody>
          <a:bodyPr/>
          <a:lstStyle>
            <a:lvl1pPr marL="0" indent="0">
              <a:lnSpc>
                <a:spcPct val="100000"/>
              </a:lnSpc>
              <a:spcBef>
                <a:spcPts val="0"/>
              </a:spcBef>
              <a:buNone/>
              <a:defRPr sz="4000">
                <a:solidFill>
                  <a:schemeClr val="bg1"/>
                </a:solidFill>
                <a:latin typeface="Helvetica" pitchFamily="2" charset="0"/>
              </a:defRPr>
            </a:lvl1pPr>
            <a:lvl2pPr>
              <a:defRPr sz="4000">
                <a:solidFill>
                  <a:schemeClr val="bg1"/>
                </a:solidFill>
                <a:latin typeface="Helvetica" pitchFamily="2" charset="0"/>
              </a:defRPr>
            </a:lvl2pPr>
            <a:lvl3pPr>
              <a:defRPr sz="4000">
                <a:solidFill>
                  <a:schemeClr val="bg1"/>
                </a:solidFill>
                <a:latin typeface="Helvetica" pitchFamily="2" charset="0"/>
              </a:defRPr>
            </a:lvl3pPr>
            <a:lvl4pPr>
              <a:defRPr sz="4000">
                <a:solidFill>
                  <a:schemeClr val="bg1"/>
                </a:solidFill>
                <a:latin typeface="Helvetica" pitchFamily="2" charset="0"/>
              </a:defRPr>
            </a:lvl4pPr>
            <a:lvl5pPr>
              <a:defRPr sz="4000">
                <a:solidFill>
                  <a:schemeClr val="bg1"/>
                </a:solidFill>
                <a:latin typeface="Helvetica" pitchFamily="2" charset="0"/>
              </a:defRPr>
            </a:lvl5pPr>
          </a:lstStyle>
          <a:p>
            <a:pPr lvl="0"/>
            <a:r>
              <a:rPr lang="en-GB"/>
              <a:t>Click to edit Master text styles</a:t>
            </a:r>
          </a:p>
        </p:txBody>
      </p:sp>
      <p:pic>
        <p:nvPicPr>
          <p:cNvPr id="5" name="Graphic 4">
            <a:extLst>
              <a:ext uri="{FF2B5EF4-FFF2-40B4-BE49-F238E27FC236}">
                <a16:creationId xmlns:a16="http://schemas.microsoft.com/office/drawing/2014/main" id="{EB3F70F1-FC70-7CFB-E987-F0D18B68338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535173" y="1905000"/>
            <a:ext cx="2599427" cy="3048000"/>
          </a:xfrm>
          <a:prstGeom prst="rect">
            <a:avLst/>
          </a:prstGeom>
        </p:spPr>
      </p:pic>
    </p:spTree>
    <p:extLst>
      <p:ext uri="{BB962C8B-B14F-4D97-AF65-F5344CB8AC3E}">
        <p14:creationId xmlns:p14="http://schemas.microsoft.com/office/powerpoint/2010/main" val="4184853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6224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7916886"/>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8381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0854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4806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r="14892"/>
          <a:stretch>
            <a:fillRect/>
          </a:stretch>
        </p:blipFill>
        <p:spPr>
          <a:xfrm>
            <a:off x="6334125" y="293914"/>
            <a:ext cx="5857875" cy="6688877"/>
          </a:xfrm>
          <a:prstGeom prst="rect">
            <a:avLst/>
          </a:prstGeom>
        </p:spPr>
      </p:pic>
      <p:pic>
        <p:nvPicPr>
          <p:cNvPr id="4" name="Graphic 3">
            <a:extLst>
              <a:ext uri="{FF2B5EF4-FFF2-40B4-BE49-F238E27FC236}">
                <a16:creationId xmlns:a16="http://schemas.microsoft.com/office/drawing/2014/main" id="{7ABD3AE9-63B0-7418-3484-61A4108A50B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685579" y="1926134"/>
            <a:ext cx="3367692" cy="3215938"/>
          </a:xfrm>
          <a:prstGeom prst="rect">
            <a:avLst/>
          </a:prstGeom>
        </p:spPr>
      </p:pic>
    </p:spTree>
    <p:extLst>
      <p:ext uri="{BB962C8B-B14F-4D97-AF65-F5344CB8AC3E}">
        <p14:creationId xmlns:p14="http://schemas.microsoft.com/office/powerpoint/2010/main" val="2478636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830306062"/>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040797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3754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87894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pic>
        <p:nvPicPr>
          <p:cNvPr id="4" name="Picture 3">
            <a:extLst>
              <a:ext uri="{FF2B5EF4-FFF2-40B4-BE49-F238E27FC236}">
                <a16:creationId xmlns:a16="http://schemas.microsoft.com/office/drawing/2014/main" id="{4980131F-F88F-07BF-07A8-82CA41680F4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
        <p:nvSpPr>
          <p:cNvPr id="7" name="Rectangle 6">
            <a:extLst>
              <a:ext uri="{FF2B5EF4-FFF2-40B4-BE49-F238E27FC236}">
                <a16:creationId xmlns:a16="http://schemas.microsoft.com/office/drawing/2014/main" id="{52F4AEF7-D55C-C803-D152-F520644BC60A}"/>
              </a:ext>
            </a:extLst>
          </p:cNvPr>
          <p:cNvSpPr/>
          <p:nvPr/>
        </p:nvSpPr>
        <p:spPr>
          <a:xfrm>
            <a:off x="679450" y="416600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 Placeholder 14">
            <a:extLst>
              <a:ext uri="{FF2B5EF4-FFF2-40B4-BE49-F238E27FC236}">
                <a16:creationId xmlns:a16="http://schemas.microsoft.com/office/drawing/2014/main" id="{7D7DE678-08E4-544D-7EA9-FDE3E41CE8C2}"/>
              </a:ext>
            </a:extLst>
          </p:cNvPr>
          <p:cNvSpPr>
            <a:spLocks noGrp="1"/>
          </p:cNvSpPr>
          <p:nvPr userDrawn="1">
            <p:ph type="body" sz="quarter" idx="10" hasCustomPrompt="1"/>
          </p:nvPr>
        </p:nvSpPr>
        <p:spPr>
          <a:xfrm>
            <a:off x="559530" y="2728913"/>
            <a:ext cx="7705725" cy="1019175"/>
          </a:xfrm>
          <a:prstGeom prst="rect">
            <a:avLst/>
          </a:prstGeom>
        </p:spPr>
        <p:txBody>
          <a:bodyPr/>
          <a:lstStyle>
            <a:lvl1pPr marL="0" indent="0">
              <a:lnSpc>
                <a:spcPct val="100000"/>
              </a:lnSpc>
              <a:spcBef>
                <a:spcPts val="0"/>
              </a:spcBef>
              <a:buNone/>
              <a:defRPr sz="3800">
                <a:solidFill>
                  <a:schemeClr val="bg1"/>
                </a:solidFill>
                <a:latin typeface="Helvetica" pitchFamily="2" charset="0"/>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GB"/>
              <a:t>Click to edit Master</a:t>
            </a:r>
            <a:br>
              <a:rPr lang="en-GB"/>
            </a:br>
            <a:r>
              <a:rPr lang="en-GB"/>
              <a:t>text styles</a:t>
            </a:r>
          </a:p>
        </p:txBody>
      </p:sp>
    </p:spTree>
    <p:extLst>
      <p:ext uri="{BB962C8B-B14F-4D97-AF65-F5344CB8AC3E}">
        <p14:creationId xmlns:p14="http://schemas.microsoft.com/office/powerpoint/2010/main" val="201017588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86687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405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576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4679543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03571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03662574"/>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090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7710875"/>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3242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73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631117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990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191448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9866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381388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41131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ck_Title Slide">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959645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White_Title Slide (for 2 lines)">
    <p:bg>
      <p:bgPr>
        <a:solidFill>
          <a:schemeClr val="tx1"/>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50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pic>
        <p:nvPicPr>
          <p:cNvPr id="6" name="Picture 5" descr="A picture containing text, clipart&#10;&#10;Description automatically generated">
            <a:extLst>
              <a:ext uri="{FF2B5EF4-FFF2-40B4-BE49-F238E27FC236}">
                <a16:creationId xmlns:a16="http://schemas.microsoft.com/office/drawing/2014/main" id="{C222FF3C-2C22-80E5-C3A2-B5C2B7D585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8158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11386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119360803"/>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09430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68296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hyperlink" Target="https://research.adapt.com.au/filter-types/market-trend-reports" TargetMode="External"/><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hyperlink" Target="mailto:success@adapt.com.au" TargetMode="External"/><Relationship Id="rId16" Type="http://schemas.openxmlformats.org/officeDocument/2006/relationships/image" Target="../media/image38.png"/><Relationship Id="rId1" Type="http://schemas.openxmlformats.org/officeDocument/2006/relationships/slideLayout" Target="../slideLayouts/slideLayout28.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3.png"/><Relationship Id="rId5" Type="http://schemas.openxmlformats.org/officeDocument/2006/relationships/hyperlink" Target="https://research.adapt.com.au/data-insights/" TargetMode="Externa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1.png"/><Relationship Id="rId1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D5242C-8B76-7DB2-DF5F-8B0959A7F30A}"/>
              </a:ext>
            </a:extLst>
          </p:cNvPr>
          <p:cNvSpPr>
            <a:spLocks noGrp="1"/>
          </p:cNvSpPr>
          <p:nvPr>
            <p:ph sz="quarter" idx="10"/>
          </p:nvPr>
        </p:nvSpPr>
        <p:spPr>
          <a:xfrm>
            <a:off x="559436" y="2676262"/>
            <a:ext cx="5247004" cy="2505338"/>
          </a:xfrm>
        </p:spPr>
        <p:txBody>
          <a:bodyPr/>
          <a:lstStyle/>
          <a:p>
            <a:r>
              <a:rPr lang="en-US" sz="3400" dirty="0"/>
              <a:t>How Government Leaders Navigate AI Readiness, </a:t>
            </a:r>
            <a:r>
              <a:rPr lang="en-US" sz="3400" dirty="0" err="1"/>
              <a:t>Modernisation</a:t>
            </a:r>
            <a:r>
              <a:rPr lang="en-US" sz="3400" dirty="0"/>
              <a:t> and             Data Sharing</a:t>
            </a:r>
          </a:p>
        </p:txBody>
      </p:sp>
    </p:spTree>
    <p:extLst>
      <p:ext uri="{BB962C8B-B14F-4D97-AF65-F5344CB8AC3E}">
        <p14:creationId xmlns:p14="http://schemas.microsoft.com/office/powerpoint/2010/main" val="359419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E3EC93-9F91-BC42-BFD0-7F7D606E94A9}"/>
              </a:ext>
            </a:extLst>
          </p:cNvPr>
          <p:cNvSpPr>
            <a:spLocks noGrp="1"/>
          </p:cNvSpPr>
          <p:nvPr>
            <p:ph sz="quarter" idx="10"/>
          </p:nvPr>
        </p:nvSpPr>
        <p:spPr>
          <a:xfrm>
            <a:off x="260702" y="163560"/>
            <a:ext cx="9151312" cy="750840"/>
          </a:xfrm>
        </p:spPr>
        <p:txBody>
          <a:bodyPr/>
          <a:lstStyle/>
          <a:p>
            <a:r>
              <a:rPr lang="en-US" dirty="0"/>
              <a:t>What share of your mission-critical applications still depend on legacy platforms (e.g., mainframes, out-of-support systems)? </a:t>
            </a:r>
            <a:endParaRPr lang="en-GB" dirty="0"/>
          </a:p>
        </p:txBody>
      </p:sp>
      <p:sp>
        <p:nvSpPr>
          <p:cNvPr id="3" name="Content Placeholder 2">
            <a:extLst>
              <a:ext uri="{FF2B5EF4-FFF2-40B4-BE49-F238E27FC236}">
                <a16:creationId xmlns:a16="http://schemas.microsoft.com/office/drawing/2014/main" id="{DFC0B408-D605-D679-0FC2-4FB54CAEDF5E}"/>
              </a:ext>
            </a:extLst>
          </p:cNvPr>
          <p:cNvSpPr>
            <a:spLocks noGrp="1"/>
          </p:cNvSpPr>
          <p:nvPr>
            <p:ph sz="quarter" idx="11"/>
          </p:nvPr>
        </p:nvSpPr>
        <p:spPr/>
        <p:txBody>
          <a:bodyPr/>
          <a:lstStyle/>
          <a:p>
            <a:r>
              <a:rPr lang="en-US"/>
              <a:t>Source : ADAPT Government Edge Survey in June 2026. Sample size : 69 Australian Government Leaders</a:t>
            </a:r>
          </a:p>
          <a:p>
            <a:endParaRPr lang="en-GB"/>
          </a:p>
        </p:txBody>
      </p:sp>
      <p:pic>
        <p:nvPicPr>
          <p:cNvPr id="54" name="Graphic 53">
            <a:extLst>
              <a:ext uri="{FF2B5EF4-FFF2-40B4-BE49-F238E27FC236}">
                <a16:creationId xmlns:a16="http://schemas.microsoft.com/office/drawing/2014/main" id="{44FD282A-080A-9183-0D22-3BAAA852DC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999" y="1223213"/>
            <a:ext cx="10668002" cy="5081008"/>
          </a:xfrm>
          <a:prstGeom prst="rect">
            <a:avLst/>
          </a:prstGeom>
        </p:spPr>
      </p:pic>
    </p:spTree>
    <p:extLst>
      <p:ext uri="{BB962C8B-B14F-4D97-AF65-F5344CB8AC3E}">
        <p14:creationId xmlns:p14="http://schemas.microsoft.com/office/powerpoint/2010/main" val="74538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25BEF-8B41-B45F-836B-C26382734158}"/>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B763067-941A-5018-4AB2-90B284DA7757}"/>
              </a:ext>
            </a:extLst>
          </p:cNvPr>
          <p:cNvSpPr>
            <a:spLocks noGrp="1"/>
          </p:cNvSpPr>
          <p:nvPr>
            <p:ph sz="quarter" idx="10"/>
          </p:nvPr>
        </p:nvSpPr>
        <p:spPr/>
        <p:txBody>
          <a:bodyPr/>
          <a:lstStyle/>
          <a:p>
            <a:r>
              <a:rPr lang="en-US" sz="2000"/>
              <a:t>Government: Cloud migration trends 2020 – 2027</a:t>
            </a:r>
          </a:p>
        </p:txBody>
      </p:sp>
      <p:sp>
        <p:nvSpPr>
          <p:cNvPr id="9" name="Content Placeholder 8">
            <a:extLst>
              <a:ext uri="{FF2B5EF4-FFF2-40B4-BE49-F238E27FC236}">
                <a16:creationId xmlns:a16="http://schemas.microsoft.com/office/drawing/2014/main" id="{615E06AB-CC07-A37A-B9B3-0F851755FA0B}"/>
              </a:ext>
            </a:extLst>
          </p:cNvPr>
          <p:cNvSpPr>
            <a:spLocks noGrp="1"/>
          </p:cNvSpPr>
          <p:nvPr>
            <p:ph sz="quarter" idx="11"/>
          </p:nvPr>
        </p:nvSpPr>
        <p:spPr/>
        <p:txBody>
          <a:bodyPr/>
          <a:lstStyle/>
          <a:p>
            <a:r>
              <a:rPr lang="en-US" sz="1050"/>
              <a:t>ADAPT CIO, Cloud and Infrastructure, and Government Edge Surveys from 2020 to 2026. Sample size: 278 Australian CIOs and Infrastructure leaders from Government, and Government Leaders</a:t>
            </a:r>
          </a:p>
          <a:p>
            <a:endParaRPr lang="en-GB" sz="1050"/>
          </a:p>
        </p:txBody>
      </p:sp>
      <p:pic>
        <p:nvPicPr>
          <p:cNvPr id="33" name="Graphic 32">
            <a:extLst>
              <a:ext uri="{FF2B5EF4-FFF2-40B4-BE49-F238E27FC236}">
                <a16:creationId xmlns:a16="http://schemas.microsoft.com/office/drawing/2014/main" id="{6100D508-AED1-20CC-0735-2C5BCD02EE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7457" y="845846"/>
            <a:ext cx="11517086" cy="5449030"/>
          </a:xfrm>
          <a:prstGeom prst="rect">
            <a:avLst/>
          </a:prstGeom>
        </p:spPr>
      </p:pic>
    </p:spTree>
    <p:extLst>
      <p:ext uri="{BB962C8B-B14F-4D97-AF65-F5344CB8AC3E}">
        <p14:creationId xmlns:p14="http://schemas.microsoft.com/office/powerpoint/2010/main" val="434395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06C52ED-594E-B38C-4EF6-D02A48B25CE1}"/>
              </a:ext>
            </a:extLst>
          </p:cNvPr>
          <p:cNvSpPr>
            <a:spLocks noGrp="1"/>
          </p:cNvSpPr>
          <p:nvPr>
            <p:ph sz="quarter" idx="10"/>
          </p:nvPr>
        </p:nvSpPr>
        <p:spPr>
          <a:xfrm>
            <a:off x="260702" y="188458"/>
            <a:ext cx="9687339" cy="750840"/>
          </a:xfrm>
        </p:spPr>
        <p:txBody>
          <a:bodyPr/>
          <a:lstStyle/>
          <a:p>
            <a:r>
              <a:rPr lang="en-US" dirty="0"/>
              <a:t>On a scale from 0% to 100%, roughly what percentage of your </a:t>
            </a:r>
            <a:br>
              <a:rPr lang="en-US" dirty="0"/>
            </a:br>
            <a:r>
              <a:rPr lang="en-US" dirty="0"/>
              <a:t>cloud-migration journey is complete?</a:t>
            </a:r>
            <a:endParaRPr lang="en-GB" dirty="0"/>
          </a:p>
        </p:txBody>
      </p:sp>
      <p:sp>
        <p:nvSpPr>
          <p:cNvPr id="10" name="Content Placeholder 9">
            <a:extLst>
              <a:ext uri="{FF2B5EF4-FFF2-40B4-BE49-F238E27FC236}">
                <a16:creationId xmlns:a16="http://schemas.microsoft.com/office/drawing/2014/main" id="{3F2878BE-9C19-D6D5-1F9C-EA958B278B53}"/>
              </a:ext>
            </a:extLst>
          </p:cNvPr>
          <p:cNvSpPr>
            <a:spLocks noGrp="1"/>
          </p:cNvSpPr>
          <p:nvPr>
            <p:ph sz="quarter" idx="11"/>
          </p:nvPr>
        </p:nvSpPr>
        <p:spPr/>
        <p:txBody>
          <a:bodyPr/>
          <a:lstStyle/>
          <a:p>
            <a:r>
              <a:rPr lang="en-US"/>
              <a:t>Source : ADAPT Government Edge Surveys in November 2025 and June 2026. Sample size : 148 Australian Government Leaders</a:t>
            </a:r>
          </a:p>
          <a:p>
            <a:endParaRPr lang="en-GB"/>
          </a:p>
        </p:txBody>
      </p:sp>
      <p:pic>
        <p:nvPicPr>
          <p:cNvPr id="3" name="Graphic 2">
            <a:extLst>
              <a:ext uri="{FF2B5EF4-FFF2-40B4-BE49-F238E27FC236}">
                <a16:creationId xmlns:a16="http://schemas.microsoft.com/office/drawing/2014/main" id="{A0FCA802-62E2-A825-20BE-69A1DD5EE5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7457" y="1188453"/>
            <a:ext cx="11517086" cy="51080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904B9-31DD-A51F-D4E9-96FE0BCB9C1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D5B818-7351-4644-0120-AA6C05954BAA}"/>
              </a:ext>
            </a:extLst>
          </p:cNvPr>
          <p:cNvSpPr txBox="1"/>
          <p:nvPr/>
        </p:nvSpPr>
        <p:spPr>
          <a:xfrm>
            <a:off x="635179" y="2228549"/>
            <a:ext cx="3114362" cy="2839688"/>
          </a:xfrm>
          <a:prstGeom prst="rect">
            <a:avLst/>
          </a:prstGeom>
          <a:noFill/>
        </p:spPr>
        <p:txBody>
          <a:bodyPr wrap="square" lIns="91440" tIns="45720" rIns="91440" bIns="45720" rtlCol="0" anchor="t">
            <a:spAutoFit/>
          </a:bodyPr>
          <a:lstStyle/>
          <a:p>
            <a:pPr>
              <a:lnSpc>
                <a:spcPct val="125000"/>
              </a:lnSpc>
              <a:spcAft>
                <a:spcPts val="1200"/>
              </a:spcAft>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On a scale of 0 to 100%, Australian government agencies have an average of 37% of </a:t>
            </a:r>
            <a:r>
              <a:rPr lang="en-US" sz="1200" b="1" dirty="0">
                <a:solidFill>
                  <a:srgbClr val="000000"/>
                </a:solidFill>
                <a:latin typeface="Helvetica"/>
                <a:cs typeface="Helvetica"/>
              </a:rPr>
              <a:t>their mission-critical</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r>
              <a:rPr lang="en-US" sz="1200" b="1" dirty="0">
                <a:solidFill>
                  <a:srgbClr val="000000"/>
                </a:solidFill>
                <a:latin typeface="Helvetica"/>
                <a:cs typeface="Helvetica"/>
              </a:rPr>
              <a:t>apps</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br>
              <a:rPr kumimoji="0" lang="en-US" sz="1200" b="1" i="0" u="none" strike="noStrike" kern="1200" cap="none" spc="0" normalizeH="0" baseline="0" noProof="0" dirty="0">
                <a:ln>
                  <a:noFill/>
                </a:ln>
                <a:solidFill>
                  <a:srgbClr val="000000"/>
                </a:solidFill>
                <a:effectLst/>
                <a:uLnTx/>
                <a:uFillTx/>
                <a:latin typeface="Helvetica"/>
                <a:ea typeface="+mn-ea"/>
                <a:cs typeface="Helvetica"/>
              </a:rPr>
            </a:br>
            <a:r>
              <a:rPr kumimoji="0" lang="en-US" sz="1200" b="1" i="0" u="none" strike="noStrike" kern="1200" cap="none" spc="0" normalizeH="0" baseline="0" noProof="0" dirty="0">
                <a:ln>
                  <a:noFill/>
                </a:ln>
                <a:solidFill>
                  <a:srgbClr val="000000"/>
                </a:solidFill>
                <a:effectLst/>
                <a:uLnTx/>
                <a:uFillTx/>
                <a:latin typeface="Helvetica"/>
                <a:ea typeface="+mn-ea"/>
                <a:cs typeface="Helvetica"/>
              </a:rPr>
              <a:t>still depending on legacy platforms.</a:t>
            </a:r>
            <a:endParaRPr kumimoji="0" lang="en-AU" sz="1200" b="1" i="0" u="none" strike="noStrike" kern="1200" cap="none" spc="0" normalizeH="0" baseline="0" noProof="0" dirty="0">
              <a:ln>
                <a:noFill/>
              </a:ln>
              <a:solidFill>
                <a:srgbClr val="000000"/>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Agencies are reducing significant amounts of in-house workloads </a:t>
            </a:r>
            <a:br>
              <a:rPr lang="en-US" sz="1200" dirty="0">
                <a:solidFill>
                  <a:srgbClr val="000000"/>
                </a:solidFill>
                <a:latin typeface="Helvetica"/>
                <a:cs typeface="Helvetica"/>
              </a:rPr>
            </a:br>
            <a:r>
              <a:rPr lang="en-US" sz="1200" dirty="0">
                <a:solidFill>
                  <a:srgbClr val="000000"/>
                </a:solidFill>
                <a:latin typeface="Helvetica"/>
                <a:cs typeface="Helvetica"/>
              </a:rPr>
              <a:t>and moving most of them to </a:t>
            </a:r>
            <a:br>
              <a:rPr lang="en-US" sz="1200" dirty="0">
                <a:solidFill>
                  <a:srgbClr val="000000"/>
                </a:solidFill>
                <a:latin typeface="Helvetica"/>
                <a:cs typeface="Helvetica"/>
              </a:rPr>
            </a:br>
            <a:r>
              <a:rPr lang="en-US" sz="1200" dirty="0">
                <a:solidFill>
                  <a:srgbClr val="000000"/>
                </a:solidFill>
                <a:latin typeface="Helvetica"/>
                <a:cs typeface="Helvetica"/>
              </a:rPr>
              <a:t>hybrid cloud</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a:t>
            </a:r>
          </a:p>
          <a:p>
            <a:pPr marL="171450" indent="-171450">
              <a:lnSpc>
                <a:spcPct val="125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In 2026, the average cloud migration journey completed is 53% , up from </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41% in 2025.</a:t>
            </a:r>
            <a:endParaRPr lang="en-AU" sz="1200" dirty="0">
              <a:solidFill>
                <a:srgbClr val="000000"/>
              </a:solidFill>
              <a:latin typeface="Helvetica"/>
              <a:cs typeface="Helvetica"/>
            </a:endParaRPr>
          </a:p>
        </p:txBody>
      </p:sp>
      <p:sp>
        <p:nvSpPr>
          <p:cNvPr id="3" name="Rectangle 2">
            <a:extLst>
              <a:ext uri="{FF2B5EF4-FFF2-40B4-BE49-F238E27FC236}">
                <a16:creationId xmlns:a16="http://schemas.microsoft.com/office/drawing/2014/main" id="{6D9655B0-2EB0-89E1-E79F-06D4E9E6946B}"/>
              </a:ext>
            </a:extLst>
          </p:cNvPr>
          <p:cNvSpPr/>
          <p:nvPr/>
        </p:nvSpPr>
        <p:spPr>
          <a:xfrm>
            <a:off x="635178" y="1062734"/>
            <a:ext cx="3114366" cy="1131079"/>
          </a:xfrm>
          <a:prstGeom prst="rect">
            <a:avLst/>
          </a:prstGeom>
        </p:spPr>
        <p:txBody>
          <a:bodyPr wrap="square" lIns="91440" tIns="45720" rIns="91440" bIns="45720" anchor="t">
            <a:spAutoFit/>
          </a:bodyPr>
          <a:lstStyle/>
          <a:p>
            <a:pPr>
              <a:defRPr/>
            </a:pPr>
            <a:r>
              <a:rPr kumimoji="0" lang="en-US" sz="2250" b="1" i="0" u="none" strike="noStrike" kern="1200" cap="none" spc="-50" normalizeH="0" baseline="0" noProof="0" dirty="0">
                <a:ln>
                  <a:noFill/>
                </a:ln>
                <a:solidFill>
                  <a:prstClr val="black"/>
                </a:solidFill>
                <a:effectLst/>
                <a:uLnTx/>
                <a:uFillTx/>
                <a:latin typeface="Helvetica"/>
                <a:ea typeface="+mn-ea"/>
                <a:cs typeface="Helvetica"/>
              </a:rPr>
              <a:t>Technology </a:t>
            </a:r>
            <a:r>
              <a:rPr lang="en-US" sz="2250" b="1" spc="-50" dirty="0">
                <a:solidFill>
                  <a:prstClr val="black"/>
                </a:solidFill>
                <a:latin typeface="Helvetica"/>
                <a:cs typeface="Helvetica"/>
              </a:rPr>
              <a:t>platforms</a:t>
            </a:r>
            <a:r>
              <a:rPr kumimoji="0" lang="en-US" sz="2250" b="1" i="0" u="none" strike="noStrike" kern="1200" cap="none" spc="-50" normalizeH="0" baseline="0" noProof="0" dirty="0">
                <a:ln>
                  <a:noFill/>
                </a:ln>
                <a:solidFill>
                  <a:prstClr val="black"/>
                </a:solidFill>
                <a:effectLst/>
                <a:uLnTx/>
                <a:uFillTx/>
                <a:latin typeface="Helvetica"/>
                <a:ea typeface="+mn-ea"/>
                <a:cs typeface="Helvetica"/>
              </a:rPr>
              <a:t>, </a:t>
            </a:r>
            <a:r>
              <a:rPr lang="en-US" sz="2250" b="1" spc="-50" dirty="0">
                <a:solidFill>
                  <a:prstClr val="black"/>
                </a:solidFill>
                <a:latin typeface="Helvetica"/>
                <a:cs typeface="Helvetica"/>
              </a:rPr>
              <a:t>cloud </a:t>
            </a:r>
            <a:r>
              <a:rPr kumimoji="0" lang="en-US" sz="2250" b="1" i="0" u="none" strike="noStrike" kern="1200" cap="none" spc="-50" normalizeH="0" baseline="0" noProof="0" dirty="0">
                <a:ln>
                  <a:noFill/>
                </a:ln>
                <a:solidFill>
                  <a:prstClr val="black"/>
                </a:solidFill>
                <a:effectLst/>
                <a:uLnTx/>
                <a:uFillTx/>
                <a:latin typeface="Helvetica"/>
                <a:ea typeface="+mn-ea"/>
                <a:cs typeface="Helvetica"/>
              </a:rPr>
              <a:t>&amp; </a:t>
            </a:r>
            <a:r>
              <a:rPr lang="en-US" sz="2250" b="1" spc="-50" dirty="0">
                <a:solidFill>
                  <a:prstClr val="black"/>
                </a:solidFill>
                <a:latin typeface="Helvetica"/>
                <a:cs typeface="Helvetica"/>
              </a:rPr>
              <a:t>data foundations</a:t>
            </a:r>
            <a:endParaRPr kumimoji="0" lang="en-US" sz="2250" b="1" i="0" u="none" strike="noStrike" kern="1200" cap="none" spc="-5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058F2431-CBE2-5DCA-9E1E-5EF6BFFC4DF8}"/>
              </a:ext>
            </a:extLst>
          </p:cNvPr>
          <p:cNvSpPr/>
          <p:nvPr/>
        </p:nvSpPr>
        <p:spPr>
          <a:xfrm>
            <a:off x="635178" y="762000"/>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33AF611F-126D-B9C2-4146-5E57F5566106}"/>
              </a:ext>
            </a:extLst>
          </p:cNvPr>
          <p:cNvCxnSpPr>
            <a:cxnSpLocks/>
          </p:cNvCxnSpPr>
          <p:nvPr/>
        </p:nvCxnSpPr>
        <p:spPr>
          <a:xfrm flipV="1">
            <a:off x="3886200"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E46EA87-FA48-CE5A-EF5C-A96E05E1891D}"/>
              </a:ext>
            </a:extLst>
          </p:cNvPr>
          <p:cNvSpPr txBox="1"/>
          <p:nvPr/>
        </p:nvSpPr>
        <p:spPr>
          <a:xfrm>
            <a:off x="4057819" y="739450"/>
            <a:ext cx="7878683" cy="561217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cs typeface="Helvetica"/>
              </a:rPr>
              <a:t>Agencies are more likely to maintain a substantial </a:t>
            </a:r>
            <a:r>
              <a:rPr lang="en-US" sz="1200" b="1" dirty="0">
                <a:solidFill>
                  <a:prstClr val="black"/>
                </a:solidFill>
                <a:latin typeface="Helvetica"/>
                <a:cs typeface="Helvetica"/>
              </a:rPr>
              <a:t>number</a:t>
            </a:r>
            <a:r>
              <a:rPr kumimoji="0" lang="en-US" sz="1200" b="1" i="0" u="none" strike="noStrike" kern="1200" cap="none" spc="0" normalizeH="0" baseline="0" noProof="0" dirty="0">
                <a:ln>
                  <a:noFill/>
                </a:ln>
                <a:solidFill>
                  <a:prstClr val="black"/>
                </a:solidFill>
                <a:effectLst/>
                <a:uLnTx/>
                <a:uFillTx/>
                <a:latin typeface="Helvetica"/>
                <a:cs typeface="Helvetica"/>
              </a:rPr>
              <a:t> of mission-critical apps in legacy</a:t>
            </a:r>
            <a:endParaRPr kumimoji="0" lang="en-AU" sz="1200" b="1" i="0" u="none" strike="noStrike" kern="1200" cap="none" spc="0" normalizeH="0" baseline="0" noProof="0" dirty="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On average, a significant proportion of mission-critical government applications still rely heavily on legacy platforms, including mainframes and out-of-support systems. This </a:t>
            </a:r>
            <a:r>
              <a:rPr lang="en-US" sz="1200" dirty="0">
                <a:solidFill>
                  <a:prstClr val="black"/>
                </a:solidFill>
                <a:latin typeface="Helvetica"/>
                <a:cs typeface="Helvetica"/>
              </a:rPr>
              <a:t>means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that tech debt remains deeply embedded across government environments, limiting AI scalability and digital transformation efforts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r>
              <a:rPr kumimoji="0" lang="en-US" sz="1200" b="0" i="0" u="none" strike="noStrike" kern="1200" cap="none" spc="0" normalizeH="0" baseline="0" noProof="0" dirty="0">
                <a:ln>
                  <a:noFill/>
                </a:ln>
                <a:solidFill>
                  <a:schemeClr val="accent1"/>
                </a:solidFill>
                <a:effectLst/>
                <a:uLnTx/>
                <a:uFillTx/>
                <a:latin typeface="Helvetica"/>
                <a:ea typeface="+mn-ea"/>
                <a:cs typeface="Helvetica"/>
                <a:hlinkClick r:id="rId3" action="ppaction://hlinksldjump">
                  <a:extLst>
                    <a:ext uri="{A12FA001-AC4F-418D-AE19-62706E023703}">
                      <ahyp:hlinkClr xmlns:ahyp="http://schemas.microsoft.com/office/drawing/2018/hyperlinkcolor" val="tx"/>
                    </a:ext>
                  </a:extLst>
                </a:hlinkClick>
              </a:rPr>
              <a:t>see slide 15</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marL="174625" indent="-174625">
              <a:lnSpc>
                <a:spcPct val="125000"/>
              </a:lnSpc>
              <a:spcAft>
                <a:spcPts val="1200"/>
              </a:spcAft>
              <a:buClr>
                <a:srgbClr val="E7534F"/>
              </a:buClr>
              <a:buFont typeface="Arial" panose="020B0604020202020204" pitchFamily="34" charset="0"/>
              <a:buChar char="•"/>
              <a:defRPr/>
            </a:pPr>
            <a:r>
              <a:rPr kumimoji="0" lang="en-AU" sz="1200" b="0" i="0" u="none" strike="noStrike" kern="1200" cap="none" spc="0" normalizeH="0" baseline="0" noProof="0" dirty="0">
                <a:ln>
                  <a:noFill/>
                </a:ln>
                <a:solidFill>
                  <a:prstClr val="black"/>
                </a:solidFill>
                <a:effectLst/>
                <a:uLnTx/>
                <a:uFillTx/>
                <a:latin typeface="Helvetica"/>
                <a:ea typeface="+mn-ea"/>
                <a:cs typeface="Helvetica"/>
              </a:rPr>
              <a:t>Other reasons involve legacy systems still performing core functions (#1 standardisation and reuse limitation</a:t>
            </a:r>
            <a:r>
              <a:rPr lang="en-AU" sz="1200" dirty="0">
                <a:solidFill>
                  <a:prstClr val="black"/>
                </a:solidFill>
                <a:latin typeface="Helvetica"/>
                <a:cs typeface="Helvetica"/>
              </a:rPr>
              <a:t>).</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a:t>
            </a:r>
            <a:r>
              <a:rPr lang="en-AU" sz="1200" dirty="0">
                <a:solidFill>
                  <a:prstClr val="black"/>
                </a:solidFill>
                <a:latin typeface="Helvetica"/>
                <a:cs typeface="Helvetica"/>
              </a:rPr>
              <a:t>Most</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a:t>
            </a:r>
            <a:r>
              <a:rPr lang="en-AU" sz="1200" dirty="0">
                <a:solidFill>
                  <a:prstClr val="black"/>
                </a:solidFill>
                <a:latin typeface="Helvetica"/>
                <a:cs typeface="Helvetica"/>
              </a:rPr>
              <a:t>workforce</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capabilities are still aligned </a:t>
            </a:r>
            <a:r>
              <a:rPr lang="en-AU" sz="1200" dirty="0">
                <a:solidFill>
                  <a:prstClr val="black"/>
                </a:solidFill>
                <a:latin typeface="Helvetica"/>
                <a:cs typeface="Helvetica"/>
              </a:rPr>
              <a:t>closely</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to legacy environments (#1 agentic AI constraint).</a:t>
            </a:r>
            <a:endParaRPr lang="en-AU"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Cloud migration is progressing, moving more workloads to hybrid cloud</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indent="-174625">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Agencies are actively pursuing hybrid cloud, from 10% in 2025 to 22% in 2026, followed by a 5% increase in private cloud (from 18% in 2025 to 23% in 2026).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In-house workloads</a:t>
            </a:r>
            <a:r>
              <a:rPr lang="en-US" sz="1200" dirty="0">
                <a:solidFill>
                  <a:prstClr val="black"/>
                </a:solidFill>
                <a:latin typeface="Helvetica"/>
                <a:cs typeface="Helvetica"/>
              </a:rPr>
              <a:t> have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reduced by 20% on average, from 48% in 2025 to 28% in 2026, and are expected to decline by 11% in 2027. </a:t>
            </a:r>
            <a:r>
              <a:rPr lang="en-US" sz="1200" dirty="0">
                <a:solidFill>
                  <a:prstClr val="black"/>
                </a:solidFill>
                <a:latin typeface="Helvetica"/>
                <a:cs typeface="Helvetica"/>
              </a:rPr>
              <a:t>Public cloud workloads have only increased by 3%, from 24% in 2025 to 27% in 2026, and are expected to rise sharply to 44% in 2027.</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lvl="0">
              <a:lnSpc>
                <a:spcPct val="125000"/>
              </a:lnSpc>
              <a:buClr>
                <a:srgbClr val="E7534F"/>
              </a:buClr>
              <a:defRPr/>
            </a:pPr>
            <a:r>
              <a:rPr lang="en-US" sz="1200" b="1" dirty="0">
                <a:solidFill>
                  <a:prstClr val="black"/>
                </a:solidFill>
                <a:latin typeface="Helvetica"/>
                <a:cs typeface="Helvetica"/>
              </a:rPr>
              <a:t>Hybrid cloud emerges as a bridge between digital transformation and legacy dependency</a:t>
            </a:r>
            <a:endParaRPr lang="en-AU" sz="1200" b="1" dirty="0">
              <a:solidFill>
                <a:prstClr val="black"/>
              </a:solidFill>
              <a:latin typeface="Helvetica"/>
              <a:cs typeface="Helvetica"/>
            </a:endParaRPr>
          </a:p>
          <a:p>
            <a:pPr marL="174625" indent="-174625">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Migrating more workloads to hybrid cloud while mission-critical apps remain dependent on legacy systems may seem contradictory for government. However, agencies often view hybrid cloud as the most practical approach for their </a:t>
            </a:r>
            <a:r>
              <a:rPr lang="en-US" sz="1200" dirty="0" err="1">
                <a:solidFill>
                  <a:prstClr val="black"/>
                </a:solidFill>
                <a:latin typeface="Helvetica"/>
                <a:cs typeface="Helvetica"/>
              </a:rPr>
              <a:t>modernisation</a:t>
            </a:r>
            <a:r>
              <a:rPr lang="en-US" sz="1200" dirty="0">
                <a:solidFill>
                  <a:prstClr val="black"/>
                </a:solidFill>
                <a:latin typeface="Helvetica"/>
                <a:cs typeface="Helvetica"/>
              </a:rPr>
              <a:t> initiatives. This strategy allows them to gradually </a:t>
            </a:r>
            <a:r>
              <a:rPr lang="en-US" sz="1200" dirty="0" err="1">
                <a:solidFill>
                  <a:prstClr val="black"/>
                </a:solidFill>
                <a:latin typeface="Helvetica"/>
                <a:cs typeface="Helvetica"/>
              </a:rPr>
              <a:t>modernise</a:t>
            </a:r>
            <a:r>
              <a:rPr lang="en-US" sz="1200" dirty="0">
                <a:solidFill>
                  <a:prstClr val="black"/>
                </a:solidFill>
                <a:latin typeface="Helvetica"/>
                <a:cs typeface="Helvetica"/>
              </a:rPr>
              <a:t> without replacing critical systems essential for their service delivery. Hybrid cloud helps government leaders balance innovation with security, compliance and sovereignty requirements.</a:t>
            </a:r>
            <a:endParaRPr lang="en-US" sz="1200" b="1" dirty="0">
              <a:solidFill>
                <a:prstClr val="black"/>
              </a:solidFill>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dirty="0">
                <a:solidFill>
                  <a:prstClr val="black"/>
                </a:solidFill>
                <a:latin typeface="Helvetica"/>
                <a:cs typeface="Helvetica"/>
              </a:rPr>
              <a:t>Cloud migration maturity is advancing year-on-year, despite high legacy dependency</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Agencies are also advancing cloud maturity year-on-year, increasing by 12%, reporting higher percentage of migration completion in 2026. In contrast, many agencies still depend on legacy platforms, showing that other mission-critical apps and services do not necessarily require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modernisation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3563062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BE519A-E948-1FB6-687F-31A92E8CFD45}"/>
              </a:ext>
            </a:extLst>
          </p:cNvPr>
          <p:cNvSpPr>
            <a:spLocks noGrp="1"/>
          </p:cNvSpPr>
          <p:nvPr>
            <p:ph type="body" sz="quarter" idx="10"/>
          </p:nvPr>
        </p:nvSpPr>
        <p:spPr/>
        <p:txBody>
          <a:bodyPr/>
          <a:lstStyle/>
          <a:p>
            <a:r>
              <a:rPr lang="en-US" sz="3600">
                <a:solidFill>
                  <a:prstClr val="white"/>
                </a:solidFill>
                <a:latin typeface="Helvetica"/>
                <a:cs typeface="Helvetica"/>
              </a:rPr>
              <a:t>Barriers to data sharing </a:t>
            </a:r>
            <a:br>
              <a:rPr lang="en-US" sz="3600">
                <a:solidFill>
                  <a:prstClr val="white"/>
                </a:solidFill>
                <a:latin typeface="Helvetica"/>
                <a:cs typeface="Helvetica"/>
              </a:rPr>
            </a:br>
            <a:r>
              <a:rPr lang="en-US" sz="3600">
                <a:solidFill>
                  <a:prstClr val="white"/>
                </a:solidFill>
                <a:latin typeface="Helvetica"/>
                <a:cs typeface="Helvetica"/>
              </a:rPr>
              <a:t>and joined-up service delivery</a:t>
            </a:r>
            <a:endParaRPr lang="en-AU" sz="3600">
              <a:solidFill>
                <a:prstClr val="white"/>
              </a:solidFill>
              <a:latin typeface="Helvetica"/>
              <a:cs typeface="Helvetica"/>
            </a:endParaRPr>
          </a:p>
          <a:p>
            <a:endParaRPr lang="en-GB"/>
          </a:p>
        </p:txBody>
      </p:sp>
    </p:spTree>
    <p:extLst>
      <p:ext uri="{BB962C8B-B14F-4D97-AF65-F5344CB8AC3E}">
        <p14:creationId xmlns:p14="http://schemas.microsoft.com/office/powerpoint/2010/main" val="1571877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8593B4E-56B9-7BE9-FB33-EDAC93F5C498}"/>
              </a:ext>
            </a:extLst>
          </p:cNvPr>
          <p:cNvSpPr>
            <a:spLocks noGrp="1"/>
          </p:cNvSpPr>
          <p:nvPr>
            <p:ph sz="quarter" idx="10"/>
          </p:nvPr>
        </p:nvSpPr>
        <p:spPr>
          <a:xfrm>
            <a:off x="260702" y="152400"/>
            <a:ext cx="9908057" cy="750840"/>
          </a:xfrm>
        </p:spPr>
        <p:txBody>
          <a:bodyPr/>
          <a:lstStyle/>
          <a:p>
            <a:r>
              <a:rPr lang="en-PH" dirty="0"/>
              <a:t>Top constraints limiting agencies' ability to share data and deliver joined-up services across government</a:t>
            </a:r>
            <a:endParaRPr lang="en-GB" dirty="0"/>
          </a:p>
        </p:txBody>
      </p:sp>
      <p:sp>
        <p:nvSpPr>
          <p:cNvPr id="11" name="Content Placeholder 10">
            <a:extLst>
              <a:ext uri="{FF2B5EF4-FFF2-40B4-BE49-F238E27FC236}">
                <a16:creationId xmlns:a16="http://schemas.microsoft.com/office/drawing/2014/main" id="{0CB8FA99-2001-1AEB-6590-1B2AD1658EE8}"/>
              </a:ext>
            </a:extLst>
          </p:cNvPr>
          <p:cNvSpPr>
            <a:spLocks noGrp="1"/>
          </p:cNvSpPr>
          <p:nvPr>
            <p:ph sz="quarter" idx="11"/>
          </p:nvPr>
        </p:nvSpPr>
        <p:spPr/>
        <p:txBody>
          <a:bodyPr/>
          <a:lstStyle/>
          <a:p>
            <a:r>
              <a:rPr lang="en-US"/>
              <a:t>Source : ADAPT Government Edge Survey in June 2026. Sample size : 93 Australian Government Leaders</a:t>
            </a:r>
          </a:p>
          <a:p>
            <a:endParaRPr lang="en-GB"/>
          </a:p>
        </p:txBody>
      </p:sp>
      <p:pic>
        <p:nvPicPr>
          <p:cNvPr id="3" name="Graphic 2">
            <a:extLst>
              <a:ext uri="{FF2B5EF4-FFF2-40B4-BE49-F238E27FC236}">
                <a16:creationId xmlns:a16="http://schemas.microsoft.com/office/drawing/2014/main" id="{A55A868A-4AB4-0A40-47F8-6F7E9BD857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486" y="1072211"/>
            <a:ext cx="11713028" cy="51330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D8E3E-CECA-6EAB-6F8E-F4F4088B42C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F115DCD-AB99-B27D-CB0D-D0DDAD75CFDD}"/>
              </a:ext>
            </a:extLst>
          </p:cNvPr>
          <p:cNvSpPr txBox="1"/>
          <p:nvPr/>
        </p:nvSpPr>
        <p:spPr>
          <a:xfrm>
            <a:off x="635178" y="2327855"/>
            <a:ext cx="3114363" cy="353244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Privacy, security or risk concerns (including accountability) is the #1 constraint limiting agencies’ ability </a:t>
            </a:r>
            <a:br>
              <a:rPr lang="en-US" sz="1200" b="1" i="0" u="none" strike="noStrike" kern="1200" cap="none" spc="0" normalizeH="0" baseline="0" noProof="0" dirty="0">
                <a:ln>
                  <a:noFill/>
                </a:ln>
                <a:effectLst/>
                <a:uLnTx/>
                <a:uFillTx/>
                <a:latin typeface="Helvetica"/>
                <a:cs typeface="Helvetica"/>
              </a:rPr>
            </a:br>
            <a:r>
              <a:rPr kumimoji="0" lang="en-US" sz="1200" b="1" i="0" u="none" strike="noStrike" kern="1200" cap="none" spc="0" normalizeH="0" baseline="0" noProof="0">
                <a:ln>
                  <a:noFill/>
                </a:ln>
                <a:solidFill>
                  <a:srgbClr val="000000"/>
                </a:solidFill>
                <a:effectLst/>
                <a:uLnTx/>
                <a:uFillTx/>
                <a:latin typeface="Helvetica"/>
                <a:ea typeface="+mn-ea"/>
                <a:cs typeface="Helvetica"/>
              </a:rPr>
              <a:t>to share data and deliver joined-up services across government.</a:t>
            </a:r>
            <a:endParaRPr kumimoji="0" lang="en-AU" sz="1200" b="1" i="0" u="none" strike="noStrike" kern="1200" cap="none" spc="0" normalizeH="0" baseline="0" noProof="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US" sz="1200">
                <a:solidFill>
                  <a:srgbClr val="000000"/>
                </a:solidFill>
                <a:latin typeface="Helvetica"/>
                <a:cs typeface="Helvetica"/>
              </a:rPr>
              <a:t>This is followed by: </a:t>
            </a:r>
          </a:p>
          <a:p>
            <a:pPr marL="355600" marR="0" lvl="0" indent="-172720" algn="l" defTabSz="914400" rtl="0" eaLnBrk="1" fontAlgn="auto" latinLnBrk="0" hangingPunct="1">
              <a:lnSpc>
                <a:spcPct val="125000"/>
              </a:lnSpc>
              <a:spcBef>
                <a:spcPts val="0"/>
              </a:spcBef>
              <a:spcAft>
                <a:spcPts val="600"/>
              </a:spcAft>
              <a:buClr>
                <a:schemeClr val="tx1"/>
              </a:buClr>
              <a:buSzTx/>
              <a:buFont typeface="Arial" panose="020B0604020202020204" pitchFamily="34" charset="0"/>
              <a:buChar char="•"/>
              <a:tabLst/>
              <a:defRPr/>
            </a:pPr>
            <a:r>
              <a:rPr lang="en-US" sz="1200">
                <a:solidFill>
                  <a:srgbClr val="000000"/>
                </a:solidFill>
                <a:latin typeface="Helvetica"/>
                <a:cs typeface="Helvetica"/>
              </a:rPr>
              <a:t>legal or legislative uncertainty about what data can be shared (18%) </a:t>
            </a:r>
          </a:p>
          <a:p>
            <a:pPr marL="355600" marR="0" lvl="0" indent="-172720" algn="l" defTabSz="914400" rtl="0" eaLnBrk="1" fontAlgn="auto" latinLnBrk="0" hangingPunct="1">
              <a:lnSpc>
                <a:spcPct val="125000"/>
              </a:lnSpc>
              <a:spcBef>
                <a:spcPts val="0"/>
              </a:spcBef>
              <a:spcAft>
                <a:spcPts val="600"/>
              </a:spcAft>
              <a:buClr>
                <a:schemeClr val="tx1"/>
              </a:buClr>
              <a:buSzTx/>
              <a:buFont typeface="Arial" panose="020B0604020202020204" pitchFamily="34" charset="0"/>
              <a:buChar char="•"/>
              <a:tabLst/>
              <a:defRPr/>
            </a:pPr>
            <a:r>
              <a:rPr lang="en-US" sz="1200">
                <a:solidFill>
                  <a:srgbClr val="000000"/>
                </a:solidFill>
                <a:latin typeface="Helvetica"/>
                <a:cs typeface="Helvetica"/>
              </a:rPr>
              <a:t>technical barriers (14%) </a:t>
            </a:r>
          </a:p>
          <a:p>
            <a:pPr marL="355600" marR="0" lvl="0" indent="-172720" algn="l" defTabSz="914400" rtl="0" eaLnBrk="1" fontAlgn="auto" latinLnBrk="0" hangingPunct="1">
              <a:lnSpc>
                <a:spcPct val="125000"/>
              </a:lnSpc>
              <a:spcBef>
                <a:spcPts val="0"/>
              </a:spcBef>
              <a:spcAft>
                <a:spcPts val="600"/>
              </a:spcAft>
              <a:buClr>
                <a:schemeClr val="tx1"/>
              </a:buClr>
              <a:buSzTx/>
              <a:buFont typeface="Arial" panose="020B0604020202020204" pitchFamily="34" charset="0"/>
              <a:buChar char="•"/>
              <a:tabLst/>
              <a:defRPr/>
            </a:pPr>
            <a:r>
              <a:rPr lang="en-US" sz="1200">
                <a:solidFill>
                  <a:srgbClr val="000000"/>
                </a:solidFill>
                <a:latin typeface="Helvetica"/>
                <a:cs typeface="Helvetica"/>
              </a:rPr>
              <a:t>resourcing constraints (14%)</a:t>
            </a:r>
            <a:r>
              <a:rPr kumimoji="0" lang="en-US" sz="1200" b="0" i="0" u="none" strike="noStrike" kern="1200" cap="none" spc="0" normalizeH="0" baseline="0" noProof="0">
                <a:ln>
                  <a:noFill/>
                </a:ln>
                <a:solidFill>
                  <a:srgbClr val="000000"/>
                </a:solidFill>
                <a:effectLst/>
                <a:uLnTx/>
                <a:uFillTx/>
                <a:latin typeface="Helvetica"/>
                <a:ea typeface="+mn-ea"/>
                <a:cs typeface="Helvetica"/>
              </a:rPr>
              <a:t>.</a:t>
            </a:r>
            <a:endParaRPr lang="en-US" sz="1200" b="0" i="0" u="none" strike="noStrike" kern="1200" cap="none" spc="0" normalizeH="0" baseline="0" noProof="0">
              <a:ln>
                <a:noFill/>
              </a:ln>
              <a:solidFill>
                <a:srgbClr val="000000"/>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cs typeface="Helvetica"/>
              </a:rPr>
              <a:t>A few agencies indicate the lack of </a:t>
            </a:r>
            <a:br>
              <a:rPr lang="en-US" sz="1200" b="0" i="0" u="none" strike="noStrike" kern="1200" cap="none" spc="0" normalizeH="0" baseline="0" noProof="0" dirty="0">
                <a:ln>
                  <a:noFill/>
                </a:ln>
                <a:effectLst/>
                <a:uLnTx/>
                <a:uFillTx/>
                <a:latin typeface="Helvetica" pitchFamily="2" charset="0"/>
                <a:cs typeface="Helvetica"/>
              </a:rPr>
            </a:br>
            <a:r>
              <a:rPr kumimoji="0" lang="en-US" sz="1200" b="0" i="0" u="none" strike="noStrike" kern="1200" cap="none" spc="0" normalizeH="0" baseline="0" noProof="0">
                <a:ln>
                  <a:noFill/>
                </a:ln>
                <a:solidFill>
                  <a:srgbClr val="000000"/>
                </a:solidFill>
                <a:effectLst/>
                <a:uLnTx/>
                <a:uFillTx/>
                <a:latin typeface="Helvetica"/>
                <a:cs typeface="Helvetica"/>
              </a:rPr>
              <a:t>clear ownership (5%) and complex governance processes (4%) as barriers.</a:t>
            </a:r>
            <a:endParaRPr kumimoji="0" lang="en-AU" sz="1200" b="0" i="0" u="none" strike="noStrike" kern="1200" cap="none" spc="0" normalizeH="0" baseline="0" noProof="0">
              <a:ln>
                <a:noFill/>
              </a:ln>
              <a:solidFill>
                <a:srgbClr val="000000"/>
              </a:solidFill>
              <a:effectLst/>
              <a:uLnTx/>
              <a:uFillTx/>
              <a:latin typeface="Helvetica"/>
              <a:cs typeface="Helvetica"/>
            </a:endParaRPr>
          </a:p>
        </p:txBody>
      </p:sp>
      <p:sp>
        <p:nvSpPr>
          <p:cNvPr id="3" name="Rectangle 2">
            <a:extLst>
              <a:ext uri="{FF2B5EF4-FFF2-40B4-BE49-F238E27FC236}">
                <a16:creationId xmlns:a16="http://schemas.microsoft.com/office/drawing/2014/main" id="{12D63AF5-E7E4-5C14-4611-9D325526B538}"/>
              </a:ext>
            </a:extLst>
          </p:cNvPr>
          <p:cNvSpPr/>
          <p:nvPr/>
        </p:nvSpPr>
        <p:spPr>
          <a:xfrm>
            <a:off x="635178" y="1187184"/>
            <a:ext cx="3114366" cy="113107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a:ln>
                  <a:noFill/>
                </a:ln>
                <a:solidFill>
                  <a:prstClr val="black"/>
                </a:solidFill>
                <a:effectLst/>
                <a:uLnTx/>
                <a:uFillTx/>
                <a:latin typeface="Helvetica"/>
                <a:ea typeface="+mn-ea"/>
                <a:cs typeface="Helvetica"/>
              </a:rPr>
              <a:t>Barriers to data sharing and joined-up service delivery</a:t>
            </a:r>
          </a:p>
        </p:txBody>
      </p:sp>
      <p:sp>
        <p:nvSpPr>
          <p:cNvPr id="6" name="Rectangle 5">
            <a:extLst>
              <a:ext uri="{FF2B5EF4-FFF2-40B4-BE49-F238E27FC236}">
                <a16:creationId xmlns:a16="http://schemas.microsoft.com/office/drawing/2014/main" id="{8F2DA76C-534D-DF81-B89F-CD3A812812A1}"/>
              </a:ext>
            </a:extLst>
          </p:cNvPr>
          <p:cNvSpPr/>
          <p:nvPr/>
        </p:nvSpPr>
        <p:spPr>
          <a:xfrm>
            <a:off x="635178" y="870687"/>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2C8E458-C0A5-D603-E8DA-E84745A136EC}"/>
              </a:ext>
            </a:extLst>
          </p:cNvPr>
          <p:cNvCxnSpPr>
            <a:cxnSpLocks/>
          </p:cNvCxnSpPr>
          <p:nvPr/>
        </p:nvCxnSpPr>
        <p:spPr>
          <a:xfrm flipV="1">
            <a:off x="3960841"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B0A0AF1-C5E8-F5F2-4800-82B226930046}"/>
              </a:ext>
            </a:extLst>
          </p:cNvPr>
          <p:cNvSpPr txBox="1"/>
          <p:nvPr/>
        </p:nvSpPr>
        <p:spPr>
          <a:xfrm>
            <a:off x="4225159" y="904753"/>
            <a:ext cx="7708450" cy="476354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Trust and compliance are the biggest barriers</a:t>
            </a:r>
            <a:endParaRPr kumimoji="0" lang="en-AU" sz="1200" b="1" i="0" u="none" strike="noStrike" kern="1200" cap="none" spc="0" normalizeH="0" baseline="0" noProof="0" dirty="0">
              <a:ln>
                <a:noFill/>
              </a:ln>
              <a:solidFill>
                <a:prstClr val="black"/>
              </a:solidFill>
              <a:effectLst/>
              <a:uLnTx/>
              <a:uFillTx/>
              <a:latin typeface="Helvetica" pitchFamily="2" charset="0"/>
              <a:ea typeface="+mn-ea"/>
              <a:cs typeface="Helvetica"/>
            </a:endParaRPr>
          </a:p>
          <a:p>
            <a:pPr marL="174625"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These challenges </a:t>
            </a:r>
            <a:r>
              <a:rPr lang="en-US" sz="1200" dirty="0">
                <a:solidFill>
                  <a:prstClr val="black"/>
                </a:solidFill>
                <a:latin typeface="Helvetica"/>
                <a:cs typeface="Helvetica"/>
              </a:rPr>
              <a:t>are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less about willingness to share data, </a:t>
            </a:r>
            <a:r>
              <a:rPr lang="en-US" sz="1200" dirty="0">
                <a:solidFill>
                  <a:prstClr val="black"/>
                </a:solidFill>
                <a:latin typeface="Helvetica"/>
                <a:cs typeface="Helvetica"/>
              </a:rPr>
              <a:t>and more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about structural interoperability across agencies, platforms, and governance frameworks.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Government leaders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prioritise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citizen trust and regulatory compliance, often at the expense of data access and cross-agency collaboration</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also explains why most agencies are moderately confident in their governance and risk frameworks (</a:t>
            </a:r>
            <a:r>
              <a:rPr kumimoji="0" lang="en-US" sz="1200" b="0" i="0" u="none" strike="noStrike" kern="1200" cap="none" spc="0" normalizeH="0" baseline="0" noProof="0" dirty="0">
                <a:ln>
                  <a:noFill/>
                </a:ln>
                <a:solidFill>
                  <a:schemeClr val="accent1"/>
                </a:solidFill>
                <a:effectLst/>
                <a:uLnTx/>
                <a:uFillTx/>
                <a:latin typeface="Helvetica"/>
                <a:ea typeface="+mn-ea"/>
                <a:cs typeface="Helvetica"/>
                <a:hlinkClick r:id="" action="ppaction://noaction">
                  <a:extLst>
                    <a:ext uri="{A12FA001-AC4F-418D-AE19-62706E023703}">
                      <ahyp:hlinkClr xmlns:ahyp="http://schemas.microsoft.com/office/drawing/2018/hyperlinkcolor" val="tx"/>
                    </a:ext>
                  </a:extLst>
                </a:hlinkClick>
              </a:rPr>
              <a:t>see slide 5</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These frameworks are lagging behind collaboration initiatives.</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Technical barriers, resourcing and data quality constraints are slowing government progress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lvl="0"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Government leaders are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modernising</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(#2 goal), but technical barriers limit agencies' ability to share data and deliver joined-up services across </a:t>
            </a:r>
            <a:r>
              <a:rPr lang="en-US" sz="1200" dirty="0">
                <a:solidFill>
                  <a:prstClr val="black"/>
                </a:solidFill>
                <a:latin typeface="Helvetica"/>
                <a:cs typeface="Helvetica"/>
              </a:rPr>
              <a:t>government. Rather than focusing solely on the technology itself, it</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could be one of the primary concerns of government leaders is to build and secure connections across agencies. </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4625"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Resourcing constraints strongly align with the top government execution barriers. This indicates </a:t>
            </a:r>
            <a:r>
              <a:rPr lang="en-US" sz="1200" dirty="0">
                <a:solidFill>
                  <a:prstClr val="black"/>
                </a:solidFill>
                <a:latin typeface="Helvetica"/>
                <a:cs typeface="Helvetica"/>
              </a:rPr>
              <a:t>that agencies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need sufficient time, budget and skills to deliver integrated services, while executing their goals and initiatives.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Poor data quality </a:t>
            </a:r>
            <a:r>
              <a:rPr lang="en-US" sz="1200" dirty="0">
                <a:solidFill>
                  <a:prstClr val="black"/>
                </a:solidFill>
                <a:latin typeface="Helvetica"/>
                <a:cs typeface="Helvetica"/>
              </a:rPr>
              <a:t>also limits agencies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from sharing data, slowing their transformation into agentic AI initiatives.</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Lack of clear ownership and complex governance processes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As connected government services need more integrated systems, </a:t>
            </a:r>
            <a:r>
              <a:rPr lang="en-US" sz="1200" dirty="0">
                <a:solidFill>
                  <a:prstClr val="black"/>
                </a:solidFill>
                <a:latin typeface="Helvetica"/>
                <a:cs typeface="Helvetica"/>
              </a:rPr>
              <a:t>they require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clear accountability and robust governance models to enable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to share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data </a:t>
            </a:r>
            <a:r>
              <a:rPr lang="en-US" sz="1200" dirty="0">
                <a:solidFill>
                  <a:prstClr val="black"/>
                </a:solidFill>
                <a:latin typeface="Helvetica"/>
                <a:cs typeface="Helvetica"/>
              </a:rPr>
              <a:t>confidently. This also explains why governance remains a top government priority.</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175865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950A62-A800-1A8B-7B89-B1AD7155ED15}"/>
              </a:ext>
            </a:extLst>
          </p:cNvPr>
          <p:cNvSpPr>
            <a:spLocks noGrp="1"/>
          </p:cNvSpPr>
          <p:nvPr>
            <p:ph type="body" sz="quarter" idx="10"/>
          </p:nvPr>
        </p:nvSpPr>
        <p:spPr/>
        <p:txBody>
          <a:bodyPr/>
          <a:lstStyle/>
          <a:p>
            <a:r>
              <a:rPr lang="en-AU" sz="3600">
                <a:solidFill>
                  <a:prstClr val="white"/>
                </a:solidFill>
                <a:latin typeface="Helvetica"/>
                <a:cs typeface="Helvetica"/>
              </a:rPr>
              <a:t>Survey demographics </a:t>
            </a:r>
            <a:br>
              <a:rPr lang="en-AU" sz="3600">
                <a:solidFill>
                  <a:prstClr val="white"/>
                </a:solidFill>
                <a:latin typeface="Helvetica"/>
                <a:cs typeface="Helvetica"/>
              </a:rPr>
            </a:br>
            <a:r>
              <a:rPr lang="en-AU" sz="3600">
                <a:solidFill>
                  <a:prstClr val="white"/>
                </a:solidFill>
                <a:latin typeface="Helvetica"/>
                <a:cs typeface="Helvetica"/>
              </a:rPr>
              <a:t>and methodology</a:t>
            </a:r>
          </a:p>
          <a:p>
            <a:endParaRPr lang="en-GB"/>
          </a:p>
        </p:txBody>
      </p:sp>
    </p:spTree>
    <p:extLst>
      <p:ext uri="{BB962C8B-B14F-4D97-AF65-F5344CB8AC3E}">
        <p14:creationId xmlns:p14="http://schemas.microsoft.com/office/powerpoint/2010/main" val="182960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2D00-F22D-5075-49EF-6FE9E0278E8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CE17AD6-B156-3F32-3630-9A5C08E50D3A}"/>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4" name="Content Placeholder 33">
            <a:extLst>
              <a:ext uri="{FF2B5EF4-FFF2-40B4-BE49-F238E27FC236}">
                <a16:creationId xmlns:a16="http://schemas.microsoft.com/office/drawing/2014/main" id="{29B0E51B-BB47-C631-B9C3-B4C93E834B1F}"/>
              </a:ext>
            </a:extLst>
          </p:cNvPr>
          <p:cNvSpPr>
            <a:spLocks noGrp="1"/>
          </p:cNvSpPr>
          <p:nvPr>
            <p:ph sz="quarter" idx="10"/>
          </p:nvPr>
        </p:nvSpPr>
        <p:spPr/>
        <p:txBody>
          <a:bodyPr/>
          <a:lstStyle/>
          <a:p>
            <a:r>
              <a:rPr lang="en-US">
                <a:solidFill>
                  <a:srgbClr val="000000"/>
                </a:solidFill>
                <a:latin typeface="Helvetica Neue" panose="02000503000000020004"/>
                <a:cs typeface="Helvetica"/>
              </a:rPr>
              <a:t>Survey demographics: Australian Government leaders in 2026</a:t>
            </a:r>
            <a:endParaRPr lang="en-AU">
              <a:solidFill>
                <a:srgbClr val="000000"/>
              </a:solidFill>
              <a:latin typeface="Helvetica Neue" panose="02000503000000020004"/>
              <a:cs typeface="Helvetica"/>
            </a:endParaRPr>
          </a:p>
          <a:p>
            <a:endParaRPr lang="en-GB"/>
          </a:p>
        </p:txBody>
      </p:sp>
      <p:pic>
        <p:nvPicPr>
          <p:cNvPr id="17" name="Graphic 16">
            <a:extLst>
              <a:ext uri="{FF2B5EF4-FFF2-40B4-BE49-F238E27FC236}">
                <a16:creationId xmlns:a16="http://schemas.microsoft.com/office/drawing/2014/main" id="{F5FB682F-3E56-7265-B338-63EA89AF5E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1525" y="694641"/>
            <a:ext cx="11615058" cy="5706866"/>
          </a:xfrm>
          <a:prstGeom prst="rect">
            <a:avLst/>
          </a:prstGeom>
        </p:spPr>
      </p:pic>
    </p:spTree>
    <p:extLst>
      <p:ext uri="{BB962C8B-B14F-4D97-AF65-F5344CB8AC3E}">
        <p14:creationId xmlns:p14="http://schemas.microsoft.com/office/powerpoint/2010/main" val="81337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35178" y="2006040"/>
            <a:ext cx="3100592" cy="2378280"/>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AU" sz="1200" b="1" i="0" u="none" strike="noStrike" kern="1200" cap="none" spc="0" normalizeH="0" baseline="0" noProof="0" dirty="0">
                <a:ln>
                  <a:noFill/>
                </a:ln>
                <a:solidFill>
                  <a:prstClr val="black"/>
                </a:solidFill>
                <a:effectLst/>
                <a:uLnTx/>
                <a:uFillTx/>
                <a:latin typeface="Helvetica"/>
                <a:ea typeface="+mn-ea"/>
                <a:cs typeface="Helvetica"/>
              </a:rPr>
              <a:t>ADAPT’s Government Edge Survey </a:t>
            </a:r>
            <a:br>
              <a:rPr kumimoji="0" lang="en-AU" sz="1200" b="1" i="0" u="none" strike="noStrike" kern="1200" cap="none" spc="0" normalizeH="0" baseline="0" noProof="0" dirty="0">
                <a:ln>
                  <a:noFill/>
                </a:ln>
                <a:solidFill>
                  <a:prstClr val="black"/>
                </a:solidFill>
                <a:effectLst/>
                <a:uLnTx/>
                <a:uFillTx/>
                <a:latin typeface="Helvetica"/>
                <a:ea typeface="+mn-ea"/>
                <a:cs typeface="Helvetica"/>
              </a:rPr>
            </a:br>
            <a:r>
              <a:rPr kumimoji="0" lang="en-AU" sz="1200" b="1" i="0" u="none" strike="noStrike" kern="1200" cap="none" spc="0" normalizeH="0" baseline="0" noProof="0" dirty="0">
                <a:ln>
                  <a:noFill/>
                </a:ln>
                <a:solidFill>
                  <a:prstClr val="black"/>
                </a:solidFill>
                <a:effectLst/>
                <a:uLnTx/>
                <a:uFillTx/>
                <a:latin typeface="Helvetica"/>
                <a:ea typeface="+mn-ea"/>
                <a:cs typeface="Helvetica"/>
              </a:rPr>
              <a:t>(June 2026) </a:t>
            </a:r>
            <a:r>
              <a:rPr lang="en-AU" sz="1200" b="1" dirty="0">
                <a:solidFill>
                  <a:prstClr val="black"/>
                </a:solidFill>
                <a:latin typeface="Helvetica"/>
                <a:cs typeface="Helvetica"/>
              </a:rPr>
              <a:t>examines</a:t>
            </a:r>
            <a:r>
              <a:rPr kumimoji="0" lang="en-AU" sz="1200" b="1" i="0" u="none" strike="noStrike" kern="1200" cap="none" spc="0" normalizeH="0" baseline="0" noProof="0" dirty="0">
                <a:ln>
                  <a:noFill/>
                </a:ln>
                <a:solidFill>
                  <a:prstClr val="black"/>
                </a:solidFill>
                <a:effectLst/>
                <a:uLnTx/>
                <a:uFillTx/>
                <a:latin typeface="Helvetica"/>
                <a:ea typeface="+mn-ea"/>
                <a:cs typeface="Helvetica"/>
              </a:rPr>
              <a:t> Australian government leaders</a:t>
            </a:r>
            <a:r>
              <a:rPr lang="en-AU" sz="1200" b="1" dirty="0">
                <a:solidFill>
                  <a:prstClr val="black"/>
                </a:solidFill>
                <a:latin typeface="Helvetica"/>
                <a:cs typeface="Helvetica"/>
              </a:rPr>
              <a:t>' views on:</a:t>
            </a:r>
            <a:endParaRPr kumimoji="0" lang="en-AU"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oversight, employee readiness and value delivered by AI</a:t>
            </a:r>
            <a:endParaRPr kumimoji="0" lang="en-PH" sz="1200" b="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US" sz="1200" dirty="0">
                <a:solidFill>
                  <a:prstClr val="black"/>
                </a:solidFill>
                <a:latin typeface="Helvetica"/>
                <a:cs typeface="Helvetica"/>
              </a:rPr>
              <a:t>legacy exposure, workload distribution and cloud migration progress</a:t>
            </a:r>
            <a:endParaRPr lang="en-PH" sz="1200" dirty="0">
              <a:solidFill>
                <a:prstClr val="black"/>
              </a:solidFill>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US" sz="1200" dirty="0">
                <a:solidFill>
                  <a:prstClr val="black"/>
                </a:solidFill>
                <a:latin typeface="Helvetica"/>
                <a:cs typeface="Helvetica"/>
              </a:rPr>
              <a:t>barriers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to data sharing and joined-up service delivery</a:t>
            </a:r>
            <a:r>
              <a:rPr lang="en-US" sz="1200" dirty="0">
                <a:solidFill>
                  <a:prstClr val="black"/>
                </a:solidFill>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35178" y="1470130"/>
            <a:ext cx="310059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635178" y="979980"/>
            <a:ext cx="3100593" cy="49244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a:t>
            </a:r>
            <a:b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br>
            <a: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AI</a:t>
            </a:r>
            <a:r>
              <a:rPr lang="en-AU" sz="1300" b="1" dirty="0">
                <a:solidFill>
                  <a:srgbClr val="E7534F"/>
                </a:solidFill>
                <a:latin typeface="Helvetica"/>
                <a:ea typeface="Calibri" panose="020F0502020204030204"/>
                <a:cs typeface="Helvetica"/>
              </a:rPr>
              <a:t>, Cloud and Infrastructure</a:t>
            </a:r>
            <a:endParaRPr kumimoji="0" lang="en-AU" sz="13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919407"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621083-34B6-99C8-D6D3-38A366B56DF7}"/>
              </a:ext>
            </a:extLst>
          </p:cNvPr>
          <p:cNvSpPr txBox="1"/>
          <p:nvPr/>
        </p:nvSpPr>
        <p:spPr>
          <a:xfrm>
            <a:off x="4260704" y="970282"/>
            <a:ext cx="7437308" cy="5148269"/>
          </a:xfrm>
          <a:prstGeom prst="rect">
            <a:avLst/>
          </a:prstGeom>
          <a:noFill/>
        </p:spPr>
        <p:txBody>
          <a:bodyPr wrap="square" lIns="91440" tIns="45720" rIns="91440" bIns="45720" anchor="t">
            <a:spAutoFit/>
          </a:bodyPr>
          <a:lstStyle/>
          <a:p>
            <a:pPr>
              <a:lnSpc>
                <a:spcPct val="125000"/>
              </a:lnSpc>
              <a:spcAft>
                <a:spcPts val="1200"/>
              </a:spcAft>
              <a:buClr>
                <a:srgbClr val="E7534F"/>
              </a:buClr>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This report </a:t>
            </a:r>
            <a:r>
              <a:rPr lang="en-US" sz="1200" dirty="0">
                <a:solidFill>
                  <a:srgbClr val="000000"/>
                </a:solidFill>
                <a:latin typeface="Helvetica"/>
                <a:cs typeface="Helvetica"/>
              </a:rPr>
              <a:t>examines </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how Australian government leaders navigate AI readiness, </a:t>
            </a:r>
            <a:r>
              <a:rPr kumimoji="0" lang="en-US" sz="1200" b="0" i="0" u="none" strike="noStrike" kern="1200" cap="none" spc="0" normalizeH="0" baseline="0" noProof="0" dirty="0" err="1">
                <a:ln>
                  <a:noFill/>
                </a:ln>
                <a:solidFill>
                  <a:srgbClr val="000000"/>
                </a:solidFill>
                <a:effectLst/>
                <a:uLnTx/>
                <a:uFillTx/>
                <a:latin typeface="Helvetica"/>
                <a:ea typeface="+mn-ea"/>
                <a:cs typeface="Helvetica"/>
              </a:rPr>
              <a:t>modernisation</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 </a:t>
            </a:r>
            <a:br>
              <a:rPr lang="en-US" sz="1200" b="0" i="0" u="none" strike="noStrike" kern="1200" cap="none" spc="0" normalizeH="0" baseline="0" noProof="0" dirty="0">
                <a:ln>
                  <a:noFill/>
                </a:ln>
                <a:effectLst/>
                <a:uLnTx/>
                <a:uFillTx/>
                <a:latin typeface="Helvetica"/>
                <a:cs typeface="Helvetica"/>
              </a:rPr>
            </a:br>
            <a:r>
              <a:rPr kumimoji="0" lang="en-US" sz="1200" b="0" i="0" u="none" strike="noStrike" kern="1200" cap="none" spc="0" normalizeH="0" baseline="0" noProof="0" dirty="0">
                <a:ln>
                  <a:noFill/>
                </a:ln>
                <a:solidFill>
                  <a:srgbClr val="000000"/>
                </a:solidFill>
                <a:effectLst/>
                <a:uLnTx/>
                <a:uFillTx/>
                <a:latin typeface="Helvetica"/>
                <a:ea typeface="+mn-ea"/>
                <a:cs typeface="Helvetica"/>
              </a:rPr>
              <a:t>and data sharing</a:t>
            </a:r>
            <a:r>
              <a:rPr lang="en-US" sz="1200" dirty="0">
                <a:solidFill>
                  <a:srgbClr val="000000"/>
                </a:solidFill>
                <a:latin typeface="Helvetica"/>
                <a:cs typeface="Helvetica"/>
              </a:rPr>
              <a:t>.</a:t>
            </a:r>
            <a:endParaRPr lang="en-AU" sz="1200" dirty="0">
              <a:solidFill>
                <a:prstClr val="black"/>
              </a:solidFill>
              <a:latin typeface="Helvetica"/>
              <a:cs typeface="Helvetica"/>
            </a:endParaRPr>
          </a:p>
          <a:p>
            <a:pPr marL="228600" indent="-228600">
              <a:lnSpc>
                <a:spcPct val="125000"/>
              </a:lnSpc>
              <a:spcAft>
                <a:spcPts val="600"/>
              </a:spcAft>
              <a:buClr>
                <a:srgbClr val="E7534F"/>
              </a:buClr>
              <a:buAutoNum type="arabicPeriod"/>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Confidence in oversight, employee readiness and value delivered by AI</a:t>
            </a:r>
            <a:endParaRPr lang="en-AU" sz="1200" b="1" i="0" u="none" strike="noStrike" kern="1200" cap="none" spc="0" normalizeH="0" baseline="0" noProof="0" dirty="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Some Australian government agencies are seeing measurable gains in specific functions. However, most digital and AI investments are still in limited pilots. Only 5% say that investments have delivered a clear productivity uplift, while 1% indicate measurable productivity improvement with tracked ROI.</a:t>
            </a:r>
          </a:p>
          <a:p>
            <a:pPr marL="355600" lvl="0" indent="-17272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Although workforce readiness for AI is emerging, and more agencies are piloting and scaling agentic AI, their confidence in AI governance remains moderate. </a:t>
            </a:r>
            <a:r>
              <a:rPr lang="en-US" sz="1200" dirty="0">
                <a:solidFill>
                  <a:prstClr val="black"/>
                </a:solidFill>
                <a:latin typeface="Helvetica"/>
                <a:cs typeface="Helvetica"/>
              </a:rPr>
              <a:t>For government, AI adoption is outpacing their ability to establish effective governance, requiring more enterprise controls and risk frameworks.</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marL="228600" marR="0" lvl="0" indent="-228600" algn="l" defTabSz="914400" rtl="0" eaLnBrk="1" fontAlgn="auto" latinLnBrk="0" hangingPunct="1">
              <a:lnSpc>
                <a:spcPct val="125000"/>
              </a:lnSpc>
              <a:spcBef>
                <a:spcPts val="0"/>
              </a:spcBef>
              <a:spcAft>
                <a:spcPts val="600"/>
              </a:spcAft>
              <a:buClr>
                <a:srgbClr val="E7534F"/>
              </a:buClr>
              <a:buSzTx/>
              <a:buFont typeface="+mj-lt"/>
              <a:buAutoNum type="arabicPeriod" startAt="2"/>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Legacy exposure, workload distribution and cloud migration progress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355600" indent="-17272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Agencies report </a:t>
            </a:r>
            <a:r>
              <a:rPr lang="en-US" sz="1200" dirty="0">
                <a:solidFill>
                  <a:prstClr val="black"/>
                </a:solidFill>
                <a:latin typeface="Helvetica"/>
                <a:cs typeface="Helvetica"/>
              </a:rPr>
              <a:t>that 37</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of their mission-critical applications </a:t>
            </a:r>
            <a:r>
              <a:rPr lang="en-US" sz="1200" dirty="0">
                <a:solidFill>
                  <a:prstClr val="black"/>
                </a:solidFill>
                <a:latin typeface="Helvetica"/>
                <a:cs typeface="Helvetica"/>
              </a:rPr>
              <a:t>(on average)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still depend on legacy platforms. The cloud migration journey is progressing, from 41% in 2025 to 53% in 2026, where more workloads are moved to the hybrid cloud</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25000"/>
              </a:lnSpc>
              <a:spcBef>
                <a:spcPts val="0"/>
              </a:spcBef>
              <a:spcAft>
                <a:spcPts val="600"/>
              </a:spcAft>
              <a:buClr>
                <a:srgbClr val="E7534F"/>
              </a:buClr>
              <a:buSzTx/>
              <a:buFont typeface="+mj-lt"/>
              <a:buAutoNum type="arabicPeriod" startAt="3"/>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Barriers to data sharing and joined-up service delivery</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355600" indent="-172720">
              <a:lnSpc>
                <a:spcPct val="125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Privacy, security </a:t>
            </a:r>
            <a:r>
              <a:rPr lang="en-US" sz="1200" dirty="0">
                <a:solidFill>
                  <a:prstClr val="black"/>
                </a:solidFill>
                <a:latin typeface="Helvetica"/>
                <a:cs typeface="Helvetica"/>
              </a:rPr>
              <a:t>and/or</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risk concern</a:t>
            </a:r>
            <a:r>
              <a:rPr lang="en-US" sz="1200" dirty="0">
                <a:solidFill>
                  <a:prstClr val="black"/>
                </a:solidFill>
                <a:latin typeface="Helvetica"/>
                <a:cs typeface="Helvetica"/>
              </a:rPr>
              <a:t> are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the biggest </a:t>
            </a:r>
            <a:r>
              <a:rPr lang="en-US" sz="1200" dirty="0">
                <a:solidFill>
                  <a:prstClr val="black"/>
                </a:solidFill>
                <a:latin typeface="Helvetica"/>
                <a:cs typeface="Helvetica"/>
              </a:rPr>
              <a:t>challenges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of agencies in sharing data and delivering joined-up services across government.</a:t>
            </a:r>
            <a:r>
              <a:rPr lang="en-US" sz="1200" dirty="0">
                <a:solidFill>
                  <a:prstClr val="black"/>
                </a:solidFill>
                <a:latin typeface="Helvetica"/>
                <a:cs typeface="Helvetica"/>
              </a:rPr>
              <a:t> Legal or legislative uncertainty, technical barriers, resourcing and data quality are also slowing transformation in government.</a:t>
            </a:r>
          </a:p>
          <a:p>
            <a:pPr marL="355600" lvl="0" indent="-17272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Only a few agencies indicate the lack of clear ownership and complex governance processes as barriers.</a:t>
            </a:r>
          </a:p>
        </p:txBody>
      </p:sp>
    </p:spTree>
    <p:extLst>
      <p:ext uri="{BB962C8B-B14F-4D97-AF65-F5344CB8AC3E}">
        <p14:creationId xmlns:p14="http://schemas.microsoft.com/office/powerpoint/2010/main" val="304854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51532D-7E8E-C4E7-E6AC-EF687CC9E7B6}"/>
              </a:ext>
            </a:extLst>
          </p:cNvPr>
          <p:cNvSpPr>
            <a:spLocks noGrp="1"/>
          </p:cNvSpPr>
          <p:nvPr>
            <p:ph type="body" sz="quarter" idx="10"/>
          </p:nvPr>
        </p:nvSpPr>
        <p:spPr/>
        <p:txBody>
          <a:bodyPr/>
          <a:lstStyle/>
          <a:p>
            <a:r>
              <a:rPr lang="en-US" sz="3600">
                <a:solidFill>
                  <a:prstClr val="white"/>
                </a:solidFill>
                <a:latin typeface="Helvetica"/>
                <a:cs typeface="Helvetica"/>
              </a:rPr>
              <a:t>Confidence in oversight, employee readiness and value delivered by AI</a:t>
            </a:r>
            <a:endParaRPr lang="en-PH" sz="3600">
              <a:solidFill>
                <a:prstClr val="white"/>
              </a:solidFill>
              <a:latin typeface="Helvetica"/>
              <a:cs typeface="Helvetica"/>
            </a:endParaRPr>
          </a:p>
          <a:p>
            <a:endParaRPr lang="en-GB"/>
          </a:p>
        </p:txBody>
      </p:sp>
    </p:spTree>
    <p:extLst>
      <p:ext uri="{BB962C8B-B14F-4D97-AF65-F5344CB8AC3E}">
        <p14:creationId xmlns:p14="http://schemas.microsoft.com/office/powerpoint/2010/main" val="83997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18F95A-2701-1A9E-FDA5-67C21B3C652B}"/>
              </a:ext>
            </a:extLst>
          </p:cNvPr>
          <p:cNvSpPr>
            <a:spLocks noGrp="1"/>
          </p:cNvSpPr>
          <p:nvPr>
            <p:ph sz="quarter" idx="10"/>
          </p:nvPr>
        </p:nvSpPr>
        <p:spPr>
          <a:xfrm>
            <a:off x="260702" y="188458"/>
            <a:ext cx="8583753" cy="750840"/>
          </a:xfrm>
        </p:spPr>
        <p:txBody>
          <a:bodyPr/>
          <a:lstStyle/>
          <a:p>
            <a:r>
              <a:rPr lang="en-US"/>
              <a:t>To what extent have your agency’s digital and AI investments delivered measurable productivity improvements?</a:t>
            </a:r>
            <a:endParaRPr lang="en-GB"/>
          </a:p>
        </p:txBody>
      </p:sp>
      <p:sp>
        <p:nvSpPr>
          <p:cNvPr id="4" name="Content Placeholder 3">
            <a:extLst>
              <a:ext uri="{FF2B5EF4-FFF2-40B4-BE49-F238E27FC236}">
                <a16:creationId xmlns:a16="http://schemas.microsoft.com/office/drawing/2014/main" id="{875FA220-AC8F-6E0A-6623-C9D2EFAA85A0}"/>
              </a:ext>
            </a:extLst>
          </p:cNvPr>
          <p:cNvSpPr>
            <a:spLocks noGrp="1"/>
          </p:cNvSpPr>
          <p:nvPr>
            <p:ph sz="quarter" idx="11"/>
          </p:nvPr>
        </p:nvSpPr>
        <p:spPr/>
        <p:txBody>
          <a:bodyPr/>
          <a:lstStyle/>
          <a:p>
            <a:r>
              <a:rPr lang="en-US"/>
              <a:t>Source : ADAPT Government Edge Survey in June 2026. Sample size : 102 Australian Government Leaders</a:t>
            </a:r>
          </a:p>
          <a:p>
            <a:endParaRPr lang="en-GB"/>
          </a:p>
        </p:txBody>
      </p:sp>
      <p:pic>
        <p:nvPicPr>
          <p:cNvPr id="5" name="Graphic 4">
            <a:extLst>
              <a:ext uri="{FF2B5EF4-FFF2-40B4-BE49-F238E27FC236}">
                <a16:creationId xmlns:a16="http://schemas.microsoft.com/office/drawing/2014/main" id="{3F6211A8-E1C7-9178-D80B-C2E7B9D7B95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064" y="1162555"/>
            <a:ext cx="11633872" cy="5159826"/>
          </a:xfrm>
          <a:prstGeom prst="rect">
            <a:avLst/>
          </a:prstGeom>
        </p:spPr>
      </p:pic>
    </p:spTree>
    <p:extLst>
      <p:ext uri="{BB962C8B-B14F-4D97-AF65-F5344CB8AC3E}">
        <p14:creationId xmlns:p14="http://schemas.microsoft.com/office/powerpoint/2010/main" val="182771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4B1DB1-71E3-14CC-9653-387741B798E2}"/>
              </a:ext>
            </a:extLst>
          </p:cNvPr>
          <p:cNvSpPr>
            <a:spLocks noGrp="1"/>
          </p:cNvSpPr>
          <p:nvPr>
            <p:ph sz="quarter" idx="10"/>
          </p:nvPr>
        </p:nvSpPr>
        <p:spPr>
          <a:xfrm>
            <a:off x="260702" y="188458"/>
            <a:ext cx="8867532" cy="750840"/>
          </a:xfrm>
        </p:spPr>
        <p:txBody>
          <a:bodyPr/>
          <a:lstStyle/>
          <a:p>
            <a:r>
              <a:rPr lang="en-US"/>
              <a:t>How confident are you in your agency’s governance, risk and assurance arrangements for the use of AI?</a:t>
            </a:r>
            <a:endParaRPr lang="en-GB"/>
          </a:p>
        </p:txBody>
      </p:sp>
      <p:sp>
        <p:nvSpPr>
          <p:cNvPr id="4" name="Content Placeholder 3">
            <a:extLst>
              <a:ext uri="{FF2B5EF4-FFF2-40B4-BE49-F238E27FC236}">
                <a16:creationId xmlns:a16="http://schemas.microsoft.com/office/drawing/2014/main" id="{2C310056-6ACA-B0E7-E378-BD0D3249BF12}"/>
              </a:ext>
            </a:extLst>
          </p:cNvPr>
          <p:cNvSpPr>
            <a:spLocks noGrp="1"/>
          </p:cNvSpPr>
          <p:nvPr>
            <p:ph sz="quarter" idx="11"/>
          </p:nvPr>
        </p:nvSpPr>
        <p:spPr/>
        <p:txBody>
          <a:bodyPr/>
          <a:lstStyle/>
          <a:p>
            <a:r>
              <a:rPr lang="en-US"/>
              <a:t>Source : ADAPT Government Edge Survey in June 2026. Sample size : 103 Australian Government Leaders</a:t>
            </a:r>
          </a:p>
          <a:p>
            <a:endParaRPr lang="en-GB"/>
          </a:p>
        </p:txBody>
      </p:sp>
      <p:pic>
        <p:nvPicPr>
          <p:cNvPr id="5" name="Graphic 4">
            <a:extLst>
              <a:ext uri="{FF2B5EF4-FFF2-40B4-BE49-F238E27FC236}">
                <a16:creationId xmlns:a16="http://schemas.microsoft.com/office/drawing/2014/main" id="{DC977D1A-41AC-4DBE-5F7A-FD740BFB9E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064" y="1198182"/>
            <a:ext cx="11633872" cy="5159826"/>
          </a:xfrm>
          <a:prstGeom prst="rect">
            <a:avLst/>
          </a:prstGeom>
        </p:spPr>
      </p:pic>
    </p:spTree>
    <p:extLst>
      <p:ext uri="{BB962C8B-B14F-4D97-AF65-F5344CB8AC3E}">
        <p14:creationId xmlns:p14="http://schemas.microsoft.com/office/powerpoint/2010/main" val="29274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FC17F0B-2001-20AA-2CDC-9107DFFC0E92}"/>
              </a:ext>
            </a:extLst>
          </p:cNvPr>
          <p:cNvSpPr>
            <a:spLocks noGrp="1"/>
          </p:cNvSpPr>
          <p:nvPr>
            <p:ph sz="quarter" idx="10"/>
          </p:nvPr>
        </p:nvSpPr>
        <p:spPr/>
        <p:txBody>
          <a:bodyPr/>
          <a:lstStyle/>
          <a:p>
            <a:r>
              <a:rPr lang="en-US" sz="2000"/>
              <a:t>How is your agency preparing employees to work effectively with AI?</a:t>
            </a:r>
            <a:endParaRPr lang="en-GB" sz="2000"/>
          </a:p>
        </p:txBody>
      </p:sp>
      <p:sp>
        <p:nvSpPr>
          <p:cNvPr id="6" name="Content Placeholder 5">
            <a:extLst>
              <a:ext uri="{FF2B5EF4-FFF2-40B4-BE49-F238E27FC236}">
                <a16:creationId xmlns:a16="http://schemas.microsoft.com/office/drawing/2014/main" id="{EF9407D2-B5D4-074E-091B-0464A0497622}"/>
              </a:ext>
            </a:extLst>
          </p:cNvPr>
          <p:cNvSpPr>
            <a:spLocks noGrp="1"/>
          </p:cNvSpPr>
          <p:nvPr>
            <p:ph sz="quarter" idx="11"/>
          </p:nvPr>
        </p:nvSpPr>
        <p:spPr/>
        <p:txBody>
          <a:bodyPr/>
          <a:lstStyle/>
          <a:p>
            <a:r>
              <a:rPr lang="en-US"/>
              <a:t>Source : ADAPT CIO, Data and AI, and Government Edge Surveys in Feb, Apr and June 2026. Sample size : 506 Australian CIOs, CDAOs and Government Leaders</a:t>
            </a:r>
          </a:p>
          <a:p>
            <a:endParaRPr lang="en-GB"/>
          </a:p>
        </p:txBody>
      </p:sp>
      <p:pic>
        <p:nvPicPr>
          <p:cNvPr id="4" name="Graphic 3">
            <a:extLst>
              <a:ext uri="{FF2B5EF4-FFF2-40B4-BE49-F238E27FC236}">
                <a16:creationId xmlns:a16="http://schemas.microsoft.com/office/drawing/2014/main" id="{EC97AC28-544B-6563-2ECA-729F3ECF10A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6560" y="874404"/>
            <a:ext cx="11798880" cy="5519058"/>
          </a:xfrm>
          <a:prstGeom prst="rect">
            <a:avLst/>
          </a:prstGeom>
        </p:spPr>
      </p:pic>
    </p:spTree>
    <p:extLst>
      <p:ext uri="{BB962C8B-B14F-4D97-AF65-F5344CB8AC3E}">
        <p14:creationId xmlns:p14="http://schemas.microsoft.com/office/powerpoint/2010/main" val="1988960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04A5F-5E70-D41E-FA58-E986C904B517}"/>
            </a:ext>
          </a:extLst>
        </p:cNvPr>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9D6C7D7-A62D-8C35-AD53-D5B0758A2643}"/>
              </a:ext>
            </a:extLst>
          </p:cNvPr>
          <p:cNvSpPr>
            <a:spLocks noGrp="1"/>
          </p:cNvSpPr>
          <p:nvPr>
            <p:ph sz="quarter" idx="10"/>
          </p:nvPr>
        </p:nvSpPr>
        <p:spPr>
          <a:xfrm>
            <a:off x="260702" y="188458"/>
            <a:ext cx="9245905" cy="750840"/>
          </a:xfrm>
        </p:spPr>
        <p:txBody>
          <a:bodyPr/>
          <a:lstStyle/>
          <a:p>
            <a:r>
              <a:rPr lang="en-US"/>
              <a:t>Which statement best describes your agency's appetite &amp; capability to leverage agentic AI over the next 18 months?</a:t>
            </a:r>
            <a:endParaRPr lang="en-GB"/>
          </a:p>
        </p:txBody>
      </p:sp>
      <p:sp>
        <p:nvSpPr>
          <p:cNvPr id="12" name="Content Placeholder 11">
            <a:extLst>
              <a:ext uri="{FF2B5EF4-FFF2-40B4-BE49-F238E27FC236}">
                <a16:creationId xmlns:a16="http://schemas.microsoft.com/office/drawing/2014/main" id="{AF813B04-A61B-BC97-D063-C61D61D9FFA4}"/>
              </a:ext>
            </a:extLst>
          </p:cNvPr>
          <p:cNvSpPr>
            <a:spLocks noGrp="1"/>
          </p:cNvSpPr>
          <p:nvPr>
            <p:ph sz="quarter" idx="11"/>
          </p:nvPr>
        </p:nvSpPr>
        <p:spPr/>
        <p:txBody>
          <a:bodyPr/>
          <a:lstStyle/>
          <a:p>
            <a:r>
              <a:rPr lang="en-US" dirty="0"/>
              <a:t>Source : ADAPT Government Edge Surveys in November 2025 and June 2026. Sample size : 150 Australian Government Leaders</a:t>
            </a:r>
          </a:p>
          <a:p>
            <a:endParaRPr lang="en-GB" dirty="0"/>
          </a:p>
        </p:txBody>
      </p:sp>
      <p:pic>
        <p:nvPicPr>
          <p:cNvPr id="4" name="Graphic 3">
            <a:extLst>
              <a:ext uri="{FF2B5EF4-FFF2-40B4-BE49-F238E27FC236}">
                <a16:creationId xmlns:a16="http://schemas.microsoft.com/office/drawing/2014/main" id="{508C6CEF-6C45-C0DE-0E8E-D1056BEFBC2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486" y="1125852"/>
            <a:ext cx="11713028" cy="5189070"/>
          </a:xfrm>
          <a:prstGeom prst="rect">
            <a:avLst/>
          </a:prstGeom>
        </p:spPr>
      </p:pic>
    </p:spTree>
    <p:extLst>
      <p:ext uri="{BB962C8B-B14F-4D97-AF65-F5344CB8AC3E}">
        <p14:creationId xmlns:p14="http://schemas.microsoft.com/office/powerpoint/2010/main" val="332168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B47B2-AE8E-D8F6-523D-17BC703BBB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5CA783-9575-9DEE-1C62-E5AA10AAFE39}"/>
              </a:ext>
            </a:extLst>
          </p:cNvPr>
          <p:cNvSpPr txBox="1"/>
          <p:nvPr/>
        </p:nvSpPr>
        <p:spPr>
          <a:xfrm>
            <a:off x="645203" y="1567749"/>
            <a:ext cx="3209690" cy="430412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Most Australian government leaders say their digital and AI investments are still </a:t>
            </a:r>
            <a:br>
              <a:rPr kumimoji="0" lang="en-US" sz="1200" b="1" i="0" u="none" strike="noStrike" kern="1200" cap="none" spc="0" normalizeH="0" baseline="0" noProof="0" dirty="0">
                <a:ln>
                  <a:noFill/>
                </a:ln>
                <a:solidFill>
                  <a:srgbClr val="000000"/>
                </a:solidFill>
                <a:effectLst/>
                <a:uLnTx/>
                <a:uFillTx/>
                <a:latin typeface="Helvetica"/>
                <a:ea typeface="+mn-ea"/>
                <a:cs typeface="Helvetica"/>
              </a:rPr>
            </a:br>
            <a:r>
              <a:rPr kumimoji="0" lang="en-US" sz="1200" b="1" i="0" u="none" strike="noStrike" kern="1200" cap="none" spc="0" normalizeH="0" baseline="0" noProof="0" dirty="0">
                <a:ln>
                  <a:noFill/>
                </a:ln>
                <a:solidFill>
                  <a:srgbClr val="000000"/>
                </a:solidFill>
                <a:effectLst/>
                <a:uLnTx/>
                <a:uFillTx/>
                <a:latin typeface="Helvetica"/>
                <a:ea typeface="+mn-ea"/>
                <a:cs typeface="Helvetica"/>
              </a:rPr>
              <a:t>in limited pilots (44%). Some are already seeing measurable gains in specific functions.</a:t>
            </a:r>
            <a:endParaRPr kumimoji="0" lang="en-AU" sz="1200" b="1" i="0" u="none" strike="noStrike" kern="1200" cap="none" spc="0" normalizeH="0" baseline="0" noProof="0" dirty="0">
              <a:ln>
                <a:noFill/>
              </a:ln>
              <a:solidFill>
                <a:srgbClr val="000000"/>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59% of agencies are moderately confident in their AI governance frameworks. Only 20% are highly confident. No agencies report having high confidence.</a:t>
            </a:r>
            <a:endParaRPr lang="en-US" sz="1200" b="0" i="0" u="none" strike="noStrike" kern="1200" cap="none" spc="0" normalizeH="0" baseline="0" noProof="0" dirty="0">
              <a:ln>
                <a:noFill/>
              </a:ln>
              <a:solidFill>
                <a:srgbClr val="000000"/>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Mandatory AI awareness is critical for the public sector</a:t>
            </a:r>
            <a:r>
              <a:rPr lang="en-US" sz="1200">
                <a:solidFill>
                  <a:srgbClr val="000000"/>
                </a:solidFill>
                <a:latin typeface="Helvetica"/>
                <a:cs typeface="Helvetica"/>
              </a:rPr>
              <a:t>.</a:t>
            </a:r>
            <a:r>
              <a:rPr kumimoji="0" lang="en-US" sz="1200" b="0" i="0" u="none" strike="noStrike" kern="1200" cap="none" spc="0" normalizeH="0" baseline="0" noProof="0">
                <a:ln>
                  <a:noFill/>
                </a:ln>
                <a:solidFill>
                  <a:srgbClr val="000000"/>
                </a:solidFill>
                <a:effectLst/>
                <a:uLnTx/>
                <a:uFillTx/>
                <a:latin typeface="Helvetica"/>
                <a:ea typeface="+mn-ea"/>
                <a:cs typeface="Helvetica"/>
              </a:rPr>
              <a:t> </a:t>
            </a:r>
            <a:r>
              <a:rPr lang="en-US" sz="1200">
                <a:solidFill>
                  <a:srgbClr val="000000"/>
                </a:solidFill>
                <a:latin typeface="Helvetica"/>
                <a:cs typeface="Helvetica"/>
              </a:rPr>
              <a:t>Private</a:t>
            </a:r>
            <a:r>
              <a:rPr kumimoji="0" lang="en-US" sz="1200" b="0" i="0" u="none" strike="noStrike" kern="1200" cap="none" spc="0" normalizeH="0" baseline="0" noProof="0">
                <a:ln>
                  <a:noFill/>
                </a:ln>
                <a:solidFill>
                  <a:srgbClr val="000000"/>
                </a:solidFill>
                <a:effectLst/>
                <a:uLnTx/>
                <a:uFillTx/>
                <a:latin typeface="Helvetica"/>
                <a:ea typeface="+mn-ea"/>
                <a:cs typeface="Helvetica"/>
              </a:rPr>
              <a:t> </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sectors </a:t>
            </a:r>
            <a:r>
              <a:rPr lang="en-US" sz="1200">
                <a:solidFill>
                  <a:srgbClr val="000000"/>
                </a:solidFill>
                <a:latin typeface="Helvetica"/>
                <a:cs typeface="Helvetica"/>
              </a:rPr>
              <a:t>encourage</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 AI assisted-workflows and dedicated AI champions.</a:t>
            </a:r>
            <a:endParaRPr lang="en-US" sz="1200" dirty="0">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Agencies show strong interest in agentic AI, from 17% that are piloting and scaling in 2025 to 24% in 2026</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a:t>
            </a:r>
            <a:endParaRPr kumimoji="0" lang="en-AU" sz="1200" b="0" i="0" u="none" strike="noStrike" kern="1200" cap="none" spc="0" normalizeH="0" baseline="0" noProof="0" dirty="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BB109CBE-0D24-97F3-1089-910E0F74B1D6}"/>
              </a:ext>
            </a:extLst>
          </p:cNvPr>
          <p:cNvSpPr/>
          <p:nvPr/>
        </p:nvSpPr>
        <p:spPr>
          <a:xfrm>
            <a:off x="645203" y="736229"/>
            <a:ext cx="3114366"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a:ln>
                  <a:noFill/>
                </a:ln>
                <a:solidFill>
                  <a:prstClr val="black"/>
                </a:solidFill>
                <a:effectLst/>
                <a:uLnTx/>
                <a:uFillTx/>
                <a:latin typeface="Helvetica"/>
                <a:ea typeface="+mn-ea"/>
                <a:cs typeface="Helvetica"/>
              </a:rPr>
              <a:t>AI, </a:t>
            </a:r>
            <a:r>
              <a:rPr lang="en-US" sz="2250" b="1" spc="-50">
                <a:solidFill>
                  <a:prstClr val="black"/>
                </a:solidFill>
                <a:latin typeface="Helvetica"/>
                <a:cs typeface="Helvetica"/>
              </a:rPr>
              <a:t>productivity</a:t>
            </a:r>
            <a:r>
              <a:rPr kumimoji="0" lang="en-US" sz="2250" b="1" i="0" u="none" strike="noStrike" kern="1200" cap="none" spc="-50" normalizeH="0" baseline="0" noProof="0">
                <a:ln>
                  <a:noFill/>
                </a:ln>
                <a:solidFill>
                  <a:prstClr val="black"/>
                </a:solidFill>
                <a:effectLst/>
                <a:uLnTx/>
                <a:uFillTx/>
                <a:latin typeface="Helvetica"/>
                <a:ea typeface="+mn-ea"/>
                <a:cs typeface="Helvetica"/>
              </a:rPr>
              <a:t> &amp; </a:t>
            </a:r>
            <a:r>
              <a:rPr lang="en-US" sz="2250" b="1" spc="-50">
                <a:solidFill>
                  <a:prstClr val="black"/>
                </a:solidFill>
                <a:latin typeface="Helvetica"/>
                <a:cs typeface="Helvetica"/>
              </a:rPr>
              <a:t>future</a:t>
            </a:r>
            <a:r>
              <a:rPr kumimoji="0" lang="en-US" sz="2250" b="1" i="0" u="none" strike="noStrike" kern="1200" cap="none" spc="-50" normalizeH="0" baseline="0" noProof="0">
                <a:ln>
                  <a:noFill/>
                </a:ln>
                <a:solidFill>
                  <a:prstClr val="black"/>
                </a:solidFill>
                <a:effectLst/>
                <a:uLnTx/>
                <a:uFillTx/>
                <a:latin typeface="Helvetica"/>
                <a:ea typeface="+mn-ea"/>
                <a:cs typeface="Helvetica"/>
              </a:rPr>
              <a:t> </a:t>
            </a:r>
            <a:r>
              <a:rPr lang="en-US" sz="2250" b="1" spc="-50">
                <a:solidFill>
                  <a:prstClr val="black"/>
                </a:solidFill>
                <a:latin typeface="Helvetica"/>
                <a:cs typeface="Helvetica"/>
              </a:rPr>
              <a:t>capability</a:t>
            </a:r>
            <a:endParaRPr kumimoji="0" lang="en-US" sz="2250" b="1" i="0" u="none" strike="noStrike" kern="1200" cap="none" spc="-5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360D9B75-FF0D-E1E1-4AE4-61F854FF6690}"/>
              </a:ext>
            </a:extLst>
          </p:cNvPr>
          <p:cNvSpPr/>
          <p:nvPr/>
        </p:nvSpPr>
        <p:spPr>
          <a:xfrm>
            <a:off x="645203" y="435496"/>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6818A45-B1A8-A381-8F61-0661E976FEBB}"/>
              </a:ext>
            </a:extLst>
          </p:cNvPr>
          <p:cNvCxnSpPr>
            <a:cxnSpLocks/>
          </p:cNvCxnSpPr>
          <p:nvPr/>
        </p:nvCxnSpPr>
        <p:spPr>
          <a:xfrm flipV="1">
            <a:off x="4038600"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06296C3-881B-4B6F-3069-2133B44F78DC}"/>
              </a:ext>
            </a:extLst>
          </p:cNvPr>
          <p:cNvSpPr txBox="1"/>
          <p:nvPr/>
        </p:nvSpPr>
        <p:spPr>
          <a:xfrm>
            <a:off x="4202018" y="393201"/>
            <a:ext cx="7796048" cy="6302174"/>
          </a:xfrm>
          <a:prstGeom prst="rect">
            <a:avLst/>
          </a:prstGeom>
          <a:noFill/>
        </p:spPr>
        <p:txBody>
          <a:bodyPr wrap="square" lIns="91440" tIns="45720" rIns="91440" bIns="45720" anchor="t">
            <a:spAutoFit/>
          </a:bodyPr>
          <a:lstStyle/>
          <a:p>
            <a:pPr>
              <a:lnSpc>
                <a:spcPct val="125000"/>
              </a:lnSpc>
              <a:buClr>
                <a:srgbClr val="E7534F"/>
              </a:buClr>
              <a:defRPr/>
            </a:pPr>
            <a:r>
              <a:rPr lang="en-US" sz="1200" b="1" dirty="0">
                <a:solidFill>
                  <a:prstClr val="black"/>
                </a:solidFill>
                <a:latin typeface="Helvetica"/>
                <a:cs typeface="Helvetica"/>
              </a:rPr>
              <a:t>Digital and AI investments are still in limited pilots, but some are already seeing measurable gains</a:t>
            </a:r>
            <a:endParaRPr kumimoji="0" lang="en-AU" sz="1200" b="1" i="0" u="none" strike="noStrike" kern="1200" cap="none" spc="0" normalizeH="0" baseline="0" noProof="0" dirty="0">
              <a:ln>
                <a:noFill/>
              </a:ln>
              <a:solidFill>
                <a:prstClr val="black"/>
              </a:solidFill>
              <a:effectLst/>
              <a:uLnTx/>
              <a:uFillTx/>
              <a:latin typeface="Helvetica"/>
              <a:cs typeface="Helvetica"/>
            </a:endParaRPr>
          </a:p>
          <a:p>
            <a:pPr marL="174625" lvl="0" indent="-174625">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Agencies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are starting to see measurable productivity benefits from digital and AI initiatives. This means investments are delivering value across operations</a:t>
            </a:r>
            <a:r>
              <a:rPr lang="en-AU" sz="1200" dirty="0">
                <a:solidFill>
                  <a:prstClr val="black"/>
                </a:solidFill>
                <a:latin typeface="Helvetica"/>
                <a:cs typeface="Helvetica"/>
              </a:rPr>
              <a:t>. </a:t>
            </a:r>
            <a:r>
              <a:rPr lang="en-US" sz="1200" dirty="0">
                <a:solidFill>
                  <a:prstClr val="black"/>
                </a:solidFill>
                <a:latin typeface="Helvetica"/>
                <a:cs typeface="Helvetica"/>
              </a:rPr>
              <a:t>However, more needs to be done for enterprise-wide.</a:t>
            </a:r>
            <a:endParaRPr lang="en-AU" sz="1200" dirty="0">
              <a:solidFill>
                <a:prstClr val="black"/>
              </a:solidFill>
              <a:latin typeface="Helvetica"/>
              <a:cs typeface="Helvetica"/>
            </a:endParaRPr>
          </a:p>
          <a:p>
            <a:pPr marL="174625" indent="-174625">
              <a:lnSpc>
                <a:spcPct val="125000"/>
              </a:lnSpc>
              <a:spcAft>
                <a:spcPts val="1200"/>
              </a:spcAft>
              <a:buClr>
                <a:srgbClr val="E7534F"/>
              </a:buClr>
              <a:buFont typeface="Arial" panose="020B0604020202020204" pitchFamily="34" charset="0"/>
              <a:buChar char="•"/>
              <a:defRPr/>
            </a:pPr>
            <a:r>
              <a:rPr kumimoji="0" lang="en-AU" sz="1200" b="0" i="0" u="none" strike="noStrike" kern="1200" cap="none" spc="0" normalizeH="0" baseline="0" noProof="0" dirty="0">
                <a:ln>
                  <a:noFill/>
                </a:ln>
                <a:solidFill>
                  <a:prstClr val="black"/>
                </a:solidFill>
                <a:effectLst/>
                <a:uLnTx/>
                <a:uFillTx/>
                <a:latin typeface="Helvetica"/>
                <a:ea typeface="+mn-ea"/>
                <a:cs typeface="Helvetica"/>
              </a:rPr>
              <a:t>T</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he biggest challenge of agencies is transforming to enterprise-wide AI adoption amidst</a:t>
            </a:r>
            <a:r>
              <a:rPr lang="en-US" sz="1200" dirty="0">
                <a:solidFill>
                  <a:prstClr val="black"/>
                </a:solidFill>
                <a:latin typeface="Helvetica"/>
                <a:cs typeface="Helvetica"/>
              </a:rPr>
              <a:t> a</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lack of funding/resources, workforce gaps, inconsistent operating models, and issues in data operations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and security</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AI governance confidence is generally at a moderate stage</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AI governance (#10 initiative) is crucial for agencies </a:t>
            </a:r>
            <a:r>
              <a:rPr lang="en-US" sz="1200">
                <a:solidFill>
                  <a:prstClr val="black"/>
                </a:solidFill>
                <a:latin typeface="Helvetica"/>
                <a:cs typeface="Helvetica"/>
              </a:rPr>
              <a:t>ensuring</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responsible oversight</a:t>
            </a:r>
            <a:r>
              <a:rPr lang="en-US" sz="1200">
                <a:solidFill>
                  <a:prstClr val="black"/>
                </a:solidFill>
                <a:latin typeface="Helvetica"/>
                <a:cs typeface="Helvetica"/>
              </a:rPr>
              <a:t> and maintaining</a:t>
            </a:r>
            <a:r>
              <a:rPr lang="en-US" sz="1200" dirty="0">
                <a:solidFill>
                  <a:prstClr val="black"/>
                </a:solidFill>
                <a:latin typeface="Helvetica"/>
                <a:cs typeface="Helvetica"/>
              </a:rPr>
              <a:t> public</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trust. </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4625" lvl="0" indent="-174625">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However, confidence levels show that highly mature AI governance requires further enterprise controls and risk management frameworks. This means agencies appear to be committed to AI, but government leaders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recognise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that governance capabilities are still evolving. That is, </a:t>
            </a:r>
            <a:r>
              <a:rPr lang="en-US" sz="1200" dirty="0">
                <a:solidFill>
                  <a:prstClr val="black"/>
                </a:solidFill>
                <a:latin typeface="Helvetica"/>
                <a:cs typeface="Helvetica"/>
              </a:rPr>
              <a:t>AI adoption is advancing faster than governance capabilities.</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a:lnSpc>
                <a:spcPct val="125000"/>
              </a:lnSpc>
              <a:buClr>
                <a:srgbClr val="E7534F"/>
              </a:buClr>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Workforce readiness </a:t>
            </a:r>
            <a:r>
              <a:rPr lang="en-US" sz="1200" b="1">
                <a:solidFill>
                  <a:prstClr val="black"/>
                </a:solidFill>
                <a:latin typeface="Helvetica"/>
                <a:cs typeface="Helvetica"/>
              </a:rPr>
              <a:t>and </a:t>
            </a:r>
            <a:r>
              <a:rPr lang="en-US" sz="1200" b="1" dirty="0">
                <a:solidFill>
                  <a:prstClr val="black"/>
                </a:solidFill>
                <a:latin typeface="Helvetica"/>
                <a:cs typeface="Helvetica"/>
              </a:rPr>
              <a:t>AI </a:t>
            </a:r>
            <a:r>
              <a:rPr lang="en-US" sz="1200" b="1">
                <a:solidFill>
                  <a:prstClr val="black"/>
                </a:solidFill>
                <a:latin typeface="Helvetica"/>
                <a:cs typeface="Helvetica"/>
              </a:rPr>
              <a:t>are </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emerging as the most critical transformation priorities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Compared with the private sector, the public sector mostly highlights the importance of </a:t>
            </a:r>
            <a:r>
              <a:rPr lang="en-US" sz="1200">
                <a:solidFill>
                  <a:prstClr val="black"/>
                </a:solidFill>
                <a:latin typeface="Helvetica"/>
                <a:cs typeface="Helvetica"/>
              </a:rPr>
              <a:t>established AI</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usage guidelines and policies.</a:t>
            </a:r>
            <a:endParaRPr lang="en-US" sz="1200" b="0" i="0" u="none" strike="noStrike" kern="1200" cap="none" spc="0" normalizeH="0" baseline="0" noProof="0">
              <a:ln>
                <a:noFill/>
              </a:ln>
              <a:solidFill>
                <a:prstClr val="black"/>
              </a:solidFill>
              <a:effectLst/>
              <a:uLnTx/>
              <a:uFillTx/>
              <a:latin typeface="Helvetica"/>
              <a:cs typeface="Helvetica"/>
            </a:endParaRPr>
          </a:p>
          <a:p>
            <a:pPr marL="174625" indent="-174625">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Additionally, government leaders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are increasing </a:t>
            </a:r>
            <a:r>
              <a:rPr lang="en-US" sz="1200" dirty="0">
                <a:solidFill>
                  <a:prstClr val="black"/>
                </a:solidFill>
                <a:latin typeface="Helvetica"/>
                <a:cs typeface="Helvetica"/>
              </a:rPr>
              <a:t>their focus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on mandatory AI awareness training for all staff,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while the private sector </a:t>
            </a:r>
            <a:r>
              <a:rPr lang="en-US" sz="1200" dirty="0" err="1">
                <a:solidFill>
                  <a:prstClr val="black"/>
                </a:solidFill>
                <a:latin typeface="Helvetica"/>
                <a:cs typeface="Helvetica"/>
              </a:rPr>
              <a:t>emphasises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encouraging AI-assisted workflows and dedicated AI champions.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suggests </a:t>
            </a:r>
            <a:r>
              <a:rPr lang="en-US" sz="1200" dirty="0">
                <a:solidFill>
                  <a:prstClr val="black"/>
                </a:solidFill>
                <a:latin typeface="Helvetica"/>
                <a:cs typeface="Helvetica"/>
              </a:rPr>
              <a:t>that employee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readiness is more of a constraint than the technology itself.</a:t>
            </a:r>
            <a:endParaRPr lang="en-US" sz="1200" b="0" i="0" u="none" strike="noStrike" kern="1200" cap="none" spc="0" normalizeH="0" baseline="0" noProof="0" dirty="0">
              <a:ln>
                <a:noFill/>
              </a:ln>
              <a:solidFill>
                <a:prstClr val="black"/>
              </a:solidFill>
              <a:effectLst/>
              <a:uLnTx/>
              <a:uFillTx/>
              <a:latin typeface="Helvetica"/>
              <a:cs typeface="Helvetica"/>
            </a:endParaRPr>
          </a:p>
          <a:p>
            <a:pPr>
              <a:lnSpc>
                <a:spcPct val="125000"/>
              </a:lnSpc>
              <a:buClr>
                <a:srgbClr val="E7534F"/>
              </a:buClr>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More agencies are piloting or scaling AI</a:t>
            </a:r>
            <a:r>
              <a:rPr lang="en-US" sz="1200" b="1" dirty="0">
                <a:solidFill>
                  <a:prstClr val="black"/>
                </a:solidFill>
                <a:latin typeface="Helvetica"/>
                <a:cs typeface="Helvetica"/>
              </a:rPr>
              <a:t>, but most remain at the exploring use cases stage</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Government leaders show stronger interest in agentic AI over the next 18 months. However, agency capability remains mixed. Although the proportion of agencies piloting and scaling has increased, most agencies are still exploring use cases (38%). This implies that many government leaders appear cautiously optimistic </a:t>
            </a:r>
            <a:r>
              <a:rPr lang="en-US" sz="1200" dirty="0">
                <a:solidFill>
                  <a:prstClr val="black"/>
                </a:solidFill>
                <a:latin typeface="Helvetica"/>
                <a:cs typeface="Helvetica"/>
              </a:rPr>
              <a:t>about AI capabilities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while others remain</a:t>
            </a:r>
            <a:r>
              <a:rPr lang="en-US" sz="1200" dirty="0">
                <a:solidFill>
                  <a:prstClr val="black"/>
                </a:solidFill>
                <a:latin typeface="Helvetic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constrained by workforce readiness, governance gaps and data maturity concerns (ADAPT Government Edge Survey, Jun 2026).</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34083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057847-6F23-1386-4E63-73F7AF6D8BCE}"/>
              </a:ext>
            </a:extLst>
          </p:cNvPr>
          <p:cNvSpPr>
            <a:spLocks noGrp="1"/>
          </p:cNvSpPr>
          <p:nvPr>
            <p:ph type="body" sz="quarter" idx="10"/>
          </p:nvPr>
        </p:nvSpPr>
        <p:spPr>
          <a:xfrm>
            <a:off x="559530" y="2728913"/>
            <a:ext cx="8347987" cy="1019175"/>
          </a:xfrm>
        </p:spPr>
        <p:txBody>
          <a:bodyPr/>
          <a:lstStyle/>
          <a:p>
            <a:r>
              <a:rPr lang="en-US" sz="3600">
                <a:solidFill>
                  <a:prstClr val="white"/>
                </a:solidFill>
                <a:latin typeface="Helvetica"/>
                <a:cs typeface="Helvetica"/>
              </a:rPr>
              <a:t>Legacy exposure, workload distribution and cloud migration progress</a:t>
            </a:r>
            <a:endParaRPr lang="en-AU" sz="3600">
              <a:solidFill>
                <a:prstClr val="white"/>
              </a:solidFill>
              <a:latin typeface="Helvetica"/>
              <a:cs typeface="Helvetica"/>
            </a:endParaRPr>
          </a:p>
          <a:p>
            <a:endParaRPr lang="en-GB"/>
          </a:p>
        </p:txBody>
      </p:sp>
    </p:spTree>
    <p:extLst>
      <p:ext uri="{BB962C8B-B14F-4D97-AF65-F5344CB8AC3E}">
        <p14:creationId xmlns:p14="http://schemas.microsoft.com/office/powerpoint/2010/main" val="153217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EW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AE4CE0-19F3-46ED-9EB8-A17DD4B7624F}">
  <ds:schemaRefs>
    <ds:schemaRef ds:uri="http://purl.org/dc/dcmitype/"/>
    <ds:schemaRef ds:uri="6b548529-d317-4b85-942f-248fe0d44d93"/>
    <ds:schemaRef ds:uri="http://purl.org/dc/terms/"/>
    <ds:schemaRef ds:uri="http://schemas.microsoft.com/office/2006/metadata/propertie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507dee17-6aae-496b-8a1e-0f1e47f95f1a"/>
  </ds:schemaRefs>
</ds:datastoreItem>
</file>

<file path=customXml/itemProps2.xml><?xml version="1.0" encoding="utf-8"?>
<ds:datastoreItem xmlns:ds="http://schemas.openxmlformats.org/officeDocument/2006/customXml" ds:itemID="{A99DDBF4-B38A-45B1-9C47-31A29DAC49AA}">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0048246-1970-4D7F-A24B-834665F962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28</TotalTime>
  <Words>3061</Words>
  <Application>Microsoft Office PowerPoint</Application>
  <PresentationFormat>Widescreen</PresentationFormat>
  <Paragraphs>152</Paragraphs>
  <Slides>23</Slides>
  <Notes>11</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NEW MASTER</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2</cp:revision>
  <dcterms:created xsi:type="dcterms:W3CDTF">2026-05-20T04:58:29Z</dcterms:created>
  <dcterms:modified xsi:type="dcterms:W3CDTF">2026-08-11T05:33:57Z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