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4"/>
    <p:sldMasterId id="2147483679" r:id="rId5"/>
  </p:sldMasterIdLst>
  <p:notesMasterIdLst>
    <p:notesMasterId r:id="rId25"/>
  </p:notesMasterIdLst>
  <p:sldIdLst>
    <p:sldId id="2147483646" r:id="rId6"/>
    <p:sldId id="261" r:id="rId7"/>
    <p:sldId id="258" r:id="rId8"/>
    <p:sldId id="271" r:id="rId9"/>
    <p:sldId id="2147376988" r:id="rId10"/>
    <p:sldId id="2147377290" r:id="rId11"/>
    <p:sldId id="262" r:id="rId12"/>
    <p:sldId id="263" r:id="rId13"/>
    <p:sldId id="260" r:id="rId14"/>
    <p:sldId id="264" r:id="rId15"/>
    <p:sldId id="270" r:id="rId16"/>
    <p:sldId id="259" r:id="rId17"/>
    <p:sldId id="2147483599" r:id="rId18"/>
    <p:sldId id="2147376314" r:id="rId19"/>
    <p:sldId id="266" r:id="rId20"/>
    <p:sldId id="265" r:id="rId21"/>
    <p:sldId id="267" r:id="rId22"/>
    <p:sldId id="268" r:id="rId23"/>
    <p:sldId id="26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7C8C70AC-B6CD-B4E5-2A9C-B69004B3694E}" name="Gabby Fredkin" initials="GF" userId="S::Gabby.Fredkin@adapt.com.au::905e87a6-7580-4897-ac49-5c6d8bcc5d2b"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DA81D1-BD23-4D9B-AF0B-0581BD2B01A6}" v="15" dt="2026-08-07T05:43:16.6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CE723-AC90-41BD-8E4E-2168D6BD8B5A}" type="datetimeFigureOut">
              <a:rPr lang="en-PH" smtClean="0"/>
              <a:t>10/08/2026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495052-38B4-4F9B-B7B7-5822F1887C70}" type="slidenum">
              <a:rPr lang="en-PH" smtClean="0"/>
              <a:t>‹#›</a:t>
            </a:fld>
            <a:endParaRPr lang="en-PH"/>
          </a:p>
        </p:txBody>
      </p:sp>
    </p:spTree>
    <p:extLst>
      <p:ext uri="{BB962C8B-B14F-4D97-AF65-F5344CB8AC3E}">
        <p14:creationId xmlns:p14="http://schemas.microsoft.com/office/powerpoint/2010/main" val="3046434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PH"/>
          </a:p>
        </p:txBody>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03773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CF50D-B557-2C61-AF29-CFAE0AFA8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CCBFE-0B0C-899B-34E1-82B389B0466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362E5FD-2B9D-9F8C-4A09-B843696DA2A3}"/>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9B729D88-73FA-C539-05CB-D1086B7F41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6432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9C7C9-01B2-BFA6-435F-31ADDA991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DD647-F9A3-6DFB-6849-1BEEBAC7B08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45226B5-CEC8-E042-A887-9F9F4B5B8A8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5D1CDEFB-0A59-B181-B82E-294C3D6122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1090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BB326-40E2-D307-0D16-2003E1F42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3AA0B-7857-9BA9-FA0A-6F254A080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AB9E1-0E42-621A-61AD-840332679659}"/>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ED5D813C-8CCB-DDC0-2C77-F26E8FF500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416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11.svg"/><Relationship Id="rId1" Type="http://schemas.openxmlformats.org/officeDocument/2006/relationships/slideMaster" Target="../slideMasters/slideMaster2.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5.svg"/><Relationship Id="rId1" Type="http://schemas.openxmlformats.org/officeDocument/2006/relationships/slideMaster" Target="../slideMasters/slideMaster1.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ech Trends_Cover">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621361" y="293914"/>
            <a:ext cx="6882944" cy="6688877"/>
          </a:xfrm>
          <a:prstGeom prst="rect">
            <a:avLst/>
          </a:prstGeom>
        </p:spPr>
      </p:pic>
      <p:pic>
        <p:nvPicPr>
          <p:cNvPr id="4" name="Graphic 3">
            <a:extLst>
              <a:ext uri="{FF2B5EF4-FFF2-40B4-BE49-F238E27FC236}">
                <a16:creationId xmlns:a16="http://schemas.microsoft.com/office/drawing/2014/main" id="{671D73DB-757F-9665-BD93-240F1BF08C7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50220" y="643180"/>
            <a:ext cx="1399058" cy="338554"/>
          </a:xfrm>
          <a:prstGeom prst="rect">
            <a:avLst/>
          </a:prstGeom>
        </p:spPr>
      </p:pic>
      <p:sp>
        <p:nvSpPr>
          <p:cNvPr id="8" name="TextBox 7">
            <a:extLst>
              <a:ext uri="{FF2B5EF4-FFF2-40B4-BE49-F238E27FC236}">
                <a16:creationId xmlns:a16="http://schemas.microsoft.com/office/drawing/2014/main" id="{B35F6798-BC7C-97F6-C5F0-26CE1BBDA1B0}"/>
              </a:ext>
            </a:extLst>
          </p:cNvPr>
          <p:cNvSpPr txBox="1"/>
          <p:nvPr userDrawn="1"/>
        </p:nvSpPr>
        <p:spPr>
          <a:xfrm>
            <a:off x="549440" y="2254950"/>
            <a:ext cx="3486157" cy="338554"/>
          </a:xfrm>
          <a:prstGeom prst="rect">
            <a:avLst/>
          </a:prstGeom>
          <a:noFill/>
        </p:spPr>
        <p:txBody>
          <a:bodyPr wrap="square" lIns="91440" tIns="45720" rIns="91440" bIns="45720" rtlCol="0" anchor="t">
            <a:spAutoFit/>
          </a:bodyPr>
          <a:lstStyle/>
          <a:p>
            <a:r>
              <a:rPr lang="en-AU" sz="1600">
                <a:solidFill>
                  <a:srgbClr val="E7534F"/>
                </a:solidFill>
                <a:latin typeface="Helvetica"/>
                <a:cs typeface="Helvetica"/>
              </a:rPr>
              <a:t>ADAPT Technology Trends</a:t>
            </a:r>
          </a:p>
        </p:txBody>
      </p:sp>
      <p:sp>
        <p:nvSpPr>
          <p:cNvPr id="13" name="Content Placeholder 12">
            <a:extLst>
              <a:ext uri="{FF2B5EF4-FFF2-40B4-BE49-F238E27FC236}">
                <a16:creationId xmlns:a16="http://schemas.microsoft.com/office/drawing/2014/main" id="{C3542636-B924-4A0E-1671-1EE1AA04B7F3}"/>
              </a:ext>
            </a:extLst>
          </p:cNvPr>
          <p:cNvSpPr>
            <a:spLocks noGrp="1"/>
          </p:cNvSpPr>
          <p:nvPr>
            <p:ph sz="quarter" idx="10"/>
          </p:nvPr>
        </p:nvSpPr>
        <p:spPr>
          <a:xfrm>
            <a:off x="559436" y="2723560"/>
            <a:ext cx="5247004" cy="1509712"/>
          </a:xfrm>
          <a:prstGeom prst="rect">
            <a:avLst/>
          </a:prstGeom>
        </p:spPr>
        <p:txBody>
          <a:bodyPr/>
          <a:lstStyle>
            <a:lvl1pPr marL="0" indent="0">
              <a:lnSpc>
                <a:spcPct val="100000"/>
              </a:lnSpc>
              <a:spcBef>
                <a:spcPts val="0"/>
              </a:spcBef>
              <a:buNone/>
              <a:defRPr sz="3200">
                <a:solidFill>
                  <a:schemeClr val="bg1"/>
                </a:solidFill>
                <a:latin typeface="Helvetica" pitchFamily="2" charset="0"/>
              </a:defRPr>
            </a:lvl1pPr>
            <a:lvl2pPr>
              <a:defRPr sz="4000">
                <a:solidFill>
                  <a:schemeClr val="bg1"/>
                </a:solidFill>
                <a:latin typeface="Helvetica" pitchFamily="2" charset="0"/>
              </a:defRPr>
            </a:lvl2pPr>
            <a:lvl3pPr>
              <a:defRPr sz="4000">
                <a:solidFill>
                  <a:schemeClr val="bg1"/>
                </a:solidFill>
                <a:latin typeface="Helvetica" pitchFamily="2" charset="0"/>
              </a:defRPr>
            </a:lvl3pPr>
            <a:lvl4pPr>
              <a:defRPr sz="4000">
                <a:solidFill>
                  <a:schemeClr val="bg1"/>
                </a:solidFill>
                <a:latin typeface="Helvetica" pitchFamily="2" charset="0"/>
              </a:defRPr>
            </a:lvl4pPr>
            <a:lvl5pPr>
              <a:defRPr sz="4000">
                <a:solidFill>
                  <a:schemeClr val="bg1"/>
                </a:solidFill>
                <a:latin typeface="Helvetica" pitchFamily="2" charset="0"/>
              </a:defRPr>
            </a:lvl5pPr>
          </a:lstStyle>
          <a:p>
            <a:pPr lvl="0"/>
            <a:r>
              <a:rPr lang="en-GB"/>
              <a:t>Click to edit Master text styles</a:t>
            </a:r>
          </a:p>
        </p:txBody>
      </p:sp>
      <p:pic>
        <p:nvPicPr>
          <p:cNvPr id="5" name="Graphic 4">
            <a:extLst>
              <a:ext uri="{FF2B5EF4-FFF2-40B4-BE49-F238E27FC236}">
                <a16:creationId xmlns:a16="http://schemas.microsoft.com/office/drawing/2014/main" id="{20506CCA-30DC-AC86-17C8-E3FE4BF7E75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219496" y="1584827"/>
            <a:ext cx="3274332" cy="3371349"/>
          </a:xfrm>
          <a:prstGeom prst="rect">
            <a:avLst/>
          </a:prstGeom>
        </p:spPr>
      </p:pic>
    </p:spTree>
    <p:extLst>
      <p:ext uri="{BB962C8B-B14F-4D97-AF65-F5344CB8AC3E}">
        <p14:creationId xmlns:p14="http://schemas.microsoft.com/office/powerpoint/2010/main" val="3882497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310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6659506"/>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14985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6378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8213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r="14892"/>
          <a:stretch>
            <a:fillRect/>
          </a:stretch>
        </p:blipFill>
        <p:spPr>
          <a:xfrm>
            <a:off x="6334125" y="293914"/>
            <a:ext cx="5857875" cy="6688877"/>
          </a:xfrm>
          <a:prstGeom prst="rect">
            <a:avLst/>
          </a:prstGeom>
        </p:spPr>
      </p:pic>
      <p:pic>
        <p:nvPicPr>
          <p:cNvPr id="4" name="Graphic 3">
            <a:extLst>
              <a:ext uri="{FF2B5EF4-FFF2-40B4-BE49-F238E27FC236}">
                <a16:creationId xmlns:a16="http://schemas.microsoft.com/office/drawing/2014/main" id="{7ABD3AE9-63B0-7418-3484-61A4108A50B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685579" y="1926134"/>
            <a:ext cx="3367692" cy="3215938"/>
          </a:xfrm>
          <a:prstGeom prst="rect">
            <a:avLst/>
          </a:prstGeom>
        </p:spPr>
      </p:pic>
    </p:spTree>
    <p:extLst>
      <p:ext uri="{BB962C8B-B14F-4D97-AF65-F5344CB8AC3E}">
        <p14:creationId xmlns:p14="http://schemas.microsoft.com/office/powerpoint/2010/main" val="2736724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703478259"/>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673246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47784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07056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pic>
        <p:nvPicPr>
          <p:cNvPr id="4" name="Picture 3">
            <a:extLst>
              <a:ext uri="{FF2B5EF4-FFF2-40B4-BE49-F238E27FC236}">
                <a16:creationId xmlns:a16="http://schemas.microsoft.com/office/drawing/2014/main" id="{4980131F-F88F-07BF-07A8-82CA41680F4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
        <p:nvSpPr>
          <p:cNvPr id="7" name="Rectangle 6">
            <a:extLst>
              <a:ext uri="{FF2B5EF4-FFF2-40B4-BE49-F238E27FC236}">
                <a16:creationId xmlns:a16="http://schemas.microsoft.com/office/drawing/2014/main" id="{52F4AEF7-D55C-C803-D152-F520644BC60A}"/>
              </a:ext>
            </a:extLst>
          </p:cNvPr>
          <p:cNvSpPr/>
          <p:nvPr/>
        </p:nvSpPr>
        <p:spPr>
          <a:xfrm>
            <a:off x="679450" y="416600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 Placeholder 14">
            <a:extLst>
              <a:ext uri="{FF2B5EF4-FFF2-40B4-BE49-F238E27FC236}">
                <a16:creationId xmlns:a16="http://schemas.microsoft.com/office/drawing/2014/main" id="{7D7DE678-08E4-544D-7EA9-FDE3E41CE8C2}"/>
              </a:ext>
            </a:extLst>
          </p:cNvPr>
          <p:cNvSpPr>
            <a:spLocks noGrp="1"/>
          </p:cNvSpPr>
          <p:nvPr userDrawn="1">
            <p:ph type="body" sz="quarter" idx="10" hasCustomPrompt="1"/>
          </p:nvPr>
        </p:nvSpPr>
        <p:spPr>
          <a:xfrm>
            <a:off x="559530" y="2728913"/>
            <a:ext cx="7705725" cy="1019175"/>
          </a:xfrm>
          <a:prstGeom prst="rect">
            <a:avLst/>
          </a:prstGeom>
        </p:spPr>
        <p:txBody>
          <a:bodyPr/>
          <a:lstStyle>
            <a:lvl1pPr marL="0" indent="0">
              <a:lnSpc>
                <a:spcPct val="100000"/>
              </a:lnSpc>
              <a:spcBef>
                <a:spcPts val="0"/>
              </a:spcBef>
              <a:buNone/>
              <a:defRPr sz="3800">
                <a:solidFill>
                  <a:schemeClr val="bg1"/>
                </a:solidFill>
                <a:latin typeface="Helvetica" pitchFamily="2" charset="0"/>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GB"/>
              <a:t>Click to edit Master</a:t>
            </a:r>
            <a:br>
              <a:rPr lang="en-GB"/>
            </a:br>
            <a:r>
              <a:rPr lang="en-GB"/>
              <a:t>text styles</a:t>
            </a:r>
          </a:p>
        </p:txBody>
      </p:sp>
    </p:spTree>
    <p:extLst>
      <p:ext uri="{BB962C8B-B14F-4D97-AF65-F5344CB8AC3E}">
        <p14:creationId xmlns:p14="http://schemas.microsoft.com/office/powerpoint/2010/main" val="255287436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91693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318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2552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978603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799346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421779460"/>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396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692512"/>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571390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35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0104628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9725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804288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82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588952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74731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ck_Title Slide">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9115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White_Title Slide (for 2 lines)">
    <p:bg>
      <p:bgPr>
        <a:solidFill>
          <a:schemeClr val="tx1"/>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50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pic>
        <p:nvPicPr>
          <p:cNvPr id="6" name="Picture 5" descr="A picture containing text, clipart&#10;&#10;Description automatically generated">
            <a:extLst>
              <a:ext uri="{FF2B5EF4-FFF2-40B4-BE49-F238E27FC236}">
                <a16:creationId xmlns:a16="http://schemas.microsoft.com/office/drawing/2014/main" id="{C222FF3C-2C22-80E5-C3A2-B5C2B7D585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75708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503671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920332556"/>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434153"/>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35891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hyperlink" Target="https://research.adapt.com.au/filter-types/market-trend-reports" TargetMode="External"/><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hyperlink" Target="mailto:success@adapt.com.au" TargetMode="External"/><Relationship Id="rId16" Type="http://schemas.openxmlformats.org/officeDocument/2006/relationships/image" Target="../media/image36.png"/><Relationship Id="rId1" Type="http://schemas.openxmlformats.org/officeDocument/2006/relationships/slideLayout" Target="../slideLayouts/slideLayout28.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1.png"/><Relationship Id="rId5" Type="http://schemas.openxmlformats.org/officeDocument/2006/relationships/hyperlink" Target="https://research.adapt.com.au/data-insights/" TargetMode="External"/><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9.png"/><Relationship Id="rId1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D49B31-7E67-4923-D248-7A4726C440D1}"/>
              </a:ext>
            </a:extLst>
          </p:cNvPr>
          <p:cNvSpPr>
            <a:spLocks noGrp="1"/>
          </p:cNvSpPr>
          <p:nvPr>
            <p:ph sz="quarter" idx="10"/>
          </p:nvPr>
        </p:nvSpPr>
        <p:spPr>
          <a:xfrm>
            <a:off x="559435" y="2674144"/>
            <a:ext cx="6866123" cy="1509712"/>
          </a:xfrm>
        </p:spPr>
        <p:txBody>
          <a:bodyPr/>
          <a:lstStyle/>
          <a:p>
            <a:r>
              <a:rPr lang="en-US" sz="3400"/>
              <a:t>How Government </a:t>
            </a:r>
            <a:br>
              <a:rPr lang="en-US" sz="3400"/>
            </a:br>
            <a:r>
              <a:rPr lang="en-US" sz="3400"/>
              <a:t>Leaders are </a:t>
            </a:r>
            <a:r>
              <a:rPr lang="en-US" sz="3400" err="1"/>
              <a:t>Standardising</a:t>
            </a:r>
            <a:r>
              <a:rPr lang="en-US" sz="3400"/>
              <a:t> </a:t>
            </a:r>
            <a:br>
              <a:rPr lang="en-US" sz="3400"/>
            </a:br>
            <a:r>
              <a:rPr lang="en-US" sz="3400"/>
              <a:t>Operations and Leading Transformations</a:t>
            </a:r>
          </a:p>
          <a:p>
            <a:endParaRPr lang="en-GB" sz="3400"/>
          </a:p>
        </p:txBody>
      </p:sp>
    </p:spTree>
    <p:extLst>
      <p:ext uri="{BB962C8B-B14F-4D97-AF65-F5344CB8AC3E}">
        <p14:creationId xmlns:p14="http://schemas.microsoft.com/office/powerpoint/2010/main" val="13025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DEA40-644A-67C7-0C37-DAA0A70C637F}"/>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21699A5-67DC-60C1-7F33-116C6FCD89D3}"/>
              </a:ext>
            </a:extLst>
          </p:cNvPr>
          <p:cNvSpPr>
            <a:spLocks noGrp="1"/>
          </p:cNvSpPr>
          <p:nvPr>
            <p:ph sz="quarter" idx="10"/>
          </p:nvPr>
        </p:nvSpPr>
        <p:spPr>
          <a:xfrm>
            <a:off x="260702" y="188458"/>
            <a:ext cx="9135546" cy="750840"/>
          </a:xfrm>
        </p:spPr>
        <p:txBody>
          <a:bodyPr lIns="91440" tIns="45720" rIns="91440" bIns="45720" anchor="t"/>
          <a:lstStyle/>
          <a:p>
            <a:r>
              <a:rPr lang="en-US">
                <a:latin typeface="Helvetica"/>
                <a:cs typeface="Helvetica"/>
              </a:rPr>
              <a:t>When implementing new technologies (e.g., AI, automation, digital platforms), </a:t>
            </a:r>
            <a:br>
              <a:rPr lang="en-US">
                <a:latin typeface="Helvetica"/>
                <a:cs typeface="Helvetica"/>
              </a:rPr>
            </a:br>
            <a:r>
              <a:rPr lang="en-US">
                <a:latin typeface="Helvetica"/>
                <a:cs typeface="Helvetica"/>
              </a:rPr>
              <a:t>which best describes your department/agency’s approach?</a:t>
            </a:r>
            <a:endParaRPr lang="en-GB">
              <a:latin typeface="Helvetica"/>
              <a:cs typeface="Helvetica"/>
            </a:endParaRPr>
          </a:p>
        </p:txBody>
      </p:sp>
      <p:sp>
        <p:nvSpPr>
          <p:cNvPr id="5" name="Content Placeholder 4">
            <a:extLst>
              <a:ext uri="{FF2B5EF4-FFF2-40B4-BE49-F238E27FC236}">
                <a16:creationId xmlns:a16="http://schemas.microsoft.com/office/drawing/2014/main" id="{B9B8E67E-0E61-83DB-EC8E-187695BA7AE0}"/>
              </a:ext>
            </a:extLst>
          </p:cNvPr>
          <p:cNvSpPr>
            <a:spLocks noGrp="1"/>
          </p:cNvSpPr>
          <p:nvPr>
            <p:ph sz="quarter" idx="11"/>
          </p:nvPr>
        </p:nvSpPr>
        <p:spPr/>
        <p:txBody>
          <a:bodyPr/>
          <a:lstStyle/>
          <a:p>
            <a:r>
              <a:rPr lang="en-US"/>
              <a:t>Source : ADAPT Government Edge Survey in June 2026. Sample size : 88 Australian Government Leaders</a:t>
            </a:r>
          </a:p>
          <a:p>
            <a:endParaRPr lang="en-GB"/>
          </a:p>
        </p:txBody>
      </p:sp>
      <p:pic>
        <p:nvPicPr>
          <p:cNvPr id="3" name="Graphic 2">
            <a:extLst>
              <a:ext uri="{FF2B5EF4-FFF2-40B4-BE49-F238E27FC236}">
                <a16:creationId xmlns:a16="http://schemas.microsoft.com/office/drawing/2014/main" id="{E6A9AEAC-4310-1DCC-46C3-BB61FC80352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370115" y="1274444"/>
            <a:ext cx="11451770" cy="5079062"/>
          </a:xfrm>
          <a:prstGeom prst="rect">
            <a:avLst/>
          </a:prstGeom>
        </p:spPr>
      </p:pic>
    </p:spTree>
    <p:extLst>
      <p:ext uri="{BB962C8B-B14F-4D97-AF65-F5344CB8AC3E}">
        <p14:creationId xmlns:p14="http://schemas.microsoft.com/office/powerpoint/2010/main" val="146104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AD2D621-8936-8F96-6B0F-4A2CD5B30D0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70115" y="1274444"/>
            <a:ext cx="11451770" cy="5079062"/>
          </a:xfrm>
          <a:prstGeom prst="rect">
            <a:avLst/>
          </a:prstGeom>
        </p:spPr>
      </p:pic>
      <p:sp>
        <p:nvSpPr>
          <p:cNvPr id="3" name="Content Placeholder 2">
            <a:extLst>
              <a:ext uri="{FF2B5EF4-FFF2-40B4-BE49-F238E27FC236}">
                <a16:creationId xmlns:a16="http://schemas.microsoft.com/office/drawing/2014/main" id="{1C52A405-653F-EF3D-5D88-0A0C68A772ED}"/>
              </a:ext>
            </a:extLst>
          </p:cNvPr>
          <p:cNvSpPr>
            <a:spLocks noGrp="1"/>
          </p:cNvSpPr>
          <p:nvPr>
            <p:ph sz="quarter" idx="10"/>
          </p:nvPr>
        </p:nvSpPr>
        <p:spPr>
          <a:xfrm>
            <a:off x="260702" y="188458"/>
            <a:ext cx="8394567" cy="750840"/>
          </a:xfrm>
        </p:spPr>
        <p:txBody>
          <a:bodyPr lIns="91440" tIns="45720" rIns="91440" bIns="45720" anchor="t"/>
          <a:lstStyle/>
          <a:p>
            <a:r>
              <a:rPr lang="en-US">
                <a:latin typeface="Helvetica"/>
                <a:cs typeface="Helvetica"/>
              </a:rPr>
              <a:t>How consistently does your executive leadership team actively sponsor </a:t>
            </a:r>
            <a:br>
              <a:rPr lang="en-US">
                <a:latin typeface="Helvetica"/>
                <a:cs typeface="Helvetica"/>
              </a:rPr>
            </a:br>
            <a:r>
              <a:rPr lang="en-US">
                <a:latin typeface="Helvetica"/>
                <a:cs typeface="Helvetica"/>
              </a:rPr>
              <a:t>and model change initiatives (beyond verbal endorsement)?</a:t>
            </a:r>
            <a:endParaRPr lang="en-GB">
              <a:latin typeface="Helvetica"/>
              <a:cs typeface="Helvetica"/>
            </a:endParaRPr>
          </a:p>
        </p:txBody>
      </p:sp>
      <p:sp>
        <p:nvSpPr>
          <p:cNvPr id="4" name="Content Placeholder 3">
            <a:extLst>
              <a:ext uri="{FF2B5EF4-FFF2-40B4-BE49-F238E27FC236}">
                <a16:creationId xmlns:a16="http://schemas.microsoft.com/office/drawing/2014/main" id="{9A772795-0530-A8E8-5124-B4427DA9DE87}"/>
              </a:ext>
            </a:extLst>
          </p:cNvPr>
          <p:cNvSpPr>
            <a:spLocks noGrp="1"/>
          </p:cNvSpPr>
          <p:nvPr>
            <p:ph sz="quarter" idx="11"/>
          </p:nvPr>
        </p:nvSpPr>
        <p:spPr/>
        <p:txBody>
          <a:bodyPr/>
          <a:lstStyle/>
          <a:p>
            <a:r>
              <a:rPr lang="en-US"/>
              <a:t>Source : ADAPT Government Edge Survey in June 2026. Sample size : 87 Australian Government Leaders</a:t>
            </a:r>
          </a:p>
          <a:p>
            <a:endParaRPr lang="en-GB"/>
          </a:p>
        </p:txBody>
      </p:sp>
    </p:spTree>
    <p:extLst>
      <p:ext uri="{BB962C8B-B14F-4D97-AF65-F5344CB8AC3E}">
        <p14:creationId xmlns:p14="http://schemas.microsoft.com/office/powerpoint/2010/main" val="231985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87987-B8C3-5395-555A-B1C0120E984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2067D25-9195-7DAE-A0FC-B375DA96ECFD}"/>
              </a:ext>
            </a:extLst>
          </p:cNvPr>
          <p:cNvSpPr txBox="1"/>
          <p:nvPr/>
        </p:nvSpPr>
        <p:spPr>
          <a:xfrm>
            <a:off x="562690" y="1917721"/>
            <a:ext cx="3114364" cy="399410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About 52% of Australian government leaders say change initiatives </a:t>
            </a:r>
            <a:br>
              <a:rPr kumimoji="0" lang="en-US" sz="1200" b="1" i="0" u="none" strike="noStrike" kern="1200" cap="none" spc="0" normalizeH="0" baseline="0" noProof="0">
                <a:ln>
                  <a:noFill/>
                </a:ln>
                <a:solidFill>
                  <a:srgbClr val="000000"/>
                </a:solidFill>
                <a:effectLst/>
                <a:uLnTx/>
                <a:uFillTx/>
                <a:latin typeface="Helvetica"/>
                <a:ea typeface="+mn-ea"/>
                <a:cs typeface="Helvetica"/>
              </a:rPr>
            </a:br>
            <a:r>
              <a:rPr kumimoji="0" lang="en-US" sz="1200" b="1" i="0" u="none" strike="noStrike" kern="1200" cap="none" spc="0" normalizeH="0" baseline="0" noProof="0">
                <a:ln>
                  <a:noFill/>
                </a:ln>
                <a:solidFill>
                  <a:srgbClr val="000000"/>
                </a:solidFill>
                <a:effectLst/>
                <a:uLnTx/>
                <a:uFillTx/>
                <a:latin typeface="Helvetica"/>
                <a:ea typeface="+mn-ea"/>
                <a:cs typeface="Helvetica"/>
              </a:rPr>
              <a:t>succeed, but with significant friction. Only 2% say change is embedded across their operations.</a:t>
            </a:r>
            <a:endParaRPr kumimoji="0" lang="en-AU" sz="1200" b="1" i="0" u="none" strike="noStrike" kern="1200" cap="none" spc="0" normalizeH="0" baseline="0" noProof="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When implementing new technologies, 44% of agencies focus on redesigning selected workflows where required. </a:t>
            </a:r>
          </a:p>
          <a:p>
            <a:pPr marL="355600" lvl="1" indent="-17272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Just 10% of government leaders say they co-design technology and operating models from first principles to improve citizen </a:t>
            </a:r>
            <a:r>
              <a:rPr lang="en-US" sz="1200">
                <a:solidFill>
                  <a:srgbClr val="000000"/>
                </a:solidFill>
                <a:latin typeface="Helvetica"/>
                <a:cs typeface="Helvetica"/>
              </a:rPr>
              <a:t>outcomes.</a:t>
            </a:r>
            <a:endParaRPr lang="en-AU" sz="1200">
              <a:solidFill>
                <a:srgbClr val="000000"/>
              </a:solidFill>
              <a:latin typeface="Helvetica" pitchFamily="2" charset="0"/>
              <a:cs typeface="Helvetica"/>
            </a:endParaRPr>
          </a:p>
          <a:p>
            <a:pPr marL="355600" lvl="1" indent="-172720">
              <a:lnSpc>
                <a:spcPct val="125000"/>
              </a:lnSpc>
              <a:spcAft>
                <a:spcPts val="1200"/>
              </a:spcAft>
              <a:buClr>
                <a:srgbClr val="E7534F"/>
              </a:buClr>
              <a:buFont typeface="Arial" panose="020B0604020202020204" pitchFamily="34" charset="0"/>
              <a:buChar char="•"/>
              <a:defRPr/>
            </a:pPr>
            <a:r>
              <a:rPr lang="en-US" sz="1200">
                <a:solidFill>
                  <a:srgbClr val="000000"/>
                </a:solidFill>
                <a:latin typeface="Helvetica"/>
                <a:cs typeface="Helvetica"/>
              </a:rPr>
              <a:t>75</a:t>
            </a:r>
            <a:r>
              <a:rPr kumimoji="0" lang="en-US" sz="1200" b="0" i="0" u="none" strike="noStrike" kern="1200" cap="none" spc="0" normalizeH="0" baseline="0" noProof="0">
                <a:ln>
                  <a:noFill/>
                </a:ln>
                <a:solidFill>
                  <a:srgbClr val="000000"/>
                </a:solidFill>
                <a:effectLst/>
                <a:uLnTx/>
                <a:uFillTx/>
                <a:latin typeface="Helvetica"/>
                <a:ea typeface="+mn-ea"/>
                <a:cs typeface="Helvetica"/>
              </a:rPr>
              <a:t>% of government leaders </a:t>
            </a:r>
            <a:br>
              <a:rPr kumimoji="0" lang="en-US" sz="1200" b="0" i="0" u="none" strike="noStrike" kern="1200" cap="none" spc="0" normalizeH="0" baseline="0" noProof="0">
                <a:ln>
                  <a:noFill/>
                </a:ln>
                <a:solidFill>
                  <a:srgbClr val="000000"/>
                </a:solidFill>
                <a:effectLst/>
                <a:uLnTx/>
                <a:uFillTx/>
                <a:latin typeface="Helvetica"/>
                <a:ea typeface="+mn-ea"/>
                <a:cs typeface="Helvetica"/>
              </a:rPr>
            </a:br>
            <a:r>
              <a:rPr kumimoji="0" lang="en-US" sz="1200" b="0" i="0" u="none" strike="noStrike" kern="1200" cap="none" spc="0" normalizeH="0" baseline="0" noProof="0">
                <a:ln>
                  <a:noFill/>
                </a:ln>
                <a:solidFill>
                  <a:srgbClr val="000000"/>
                </a:solidFill>
                <a:effectLst/>
                <a:uLnTx/>
                <a:uFillTx/>
                <a:latin typeface="Helvetica"/>
                <a:ea typeface="+mn-ea"/>
                <a:cs typeface="Helvetica"/>
              </a:rPr>
              <a:t>received increased support from </a:t>
            </a:r>
            <a:br>
              <a:rPr kumimoji="0" lang="en-US" sz="1200" b="0" i="0" u="none" strike="noStrike" kern="1200" cap="none" spc="0" normalizeH="0" baseline="0" noProof="0">
                <a:ln>
                  <a:noFill/>
                </a:ln>
                <a:solidFill>
                  <a:srgbClr val="000000"/>
                </a:solidFill>
                <a:effectLst/>
                <a:uLnTx/>
                <a:uFillTx/>
                <a:latin typeface="Helvetica"/>
                <a:ea typeface="+mn-ea"/>
                <a:cs typeface="Helvetica"/>
              </a:rPr>
            </a:br>
            <a:r>
              <a:rPr kumimoji="0" lang="en-US" sz="1200" b="0" i="0" u="none" strike="noStrike" kern="1200" cap="none" spc="0" normalizeH="0" baseline="0" noProof="0">
                <a:ln>
                  <a:noFill/>
                </a:ln>
                <a:solidFill>
                  <a:srgbClr val="000000"/>
                </a:solidFill>
                <a:effectLst/>
                <a:uLnTx/>
                <a:uFillTx/>
                <a:latin typeface="Helvetica"/>
                <a:ea typeface="+mn-ea"/>
                <a:cs typeface="Helvetica"/>
              </a:rPr>
              <a:t>their executives</a:t>
            </a:r>
            <a:r>
              <a:rPr kumimoji="0" lang="en-AU" sz="1200" b="0" i="0" u="none" strike="noStrike" kern="1200" cap="none" spc="0" normalizeH="0" baseline="0" noProof="0">
                <a:ln>
                  <a:noFill/>
                </a:ln>
                <a:solidFill>
                  <a:srgbClr val="000000"/>
                </a:solidFill>
                <a:effectLst/>
                <a:uLnTx/>
                <a:uFillTx/>
                <a:latin typeface="Helvetica"/>
                <a:ea typeface="+mn-ea"/>
                <a:cs typeface="Helvetica"/>
              </a:rPr>
              <a:t>.</a:t>
            </a:r>
            <a:endParaRPr lang="en-AU" sz="1200" b="0" i="0" u="none" strike="noStrike" kern="1200" cap="none" spc="0" normalizeH="0" baseline="0" noProof="0">
              <a:ln>
                <a:noFill/>
              </a:ln>
              <a:solidFill>
                <a:srgbClr val="000000"/>
              </a:solidFill>
              <a:effectLst/>
              <a:uLnTx/>
              <a:uFillTx/>
              <a:latin typeface="Helvetica" pitchFamily="2" charset="0"/>
              <a:cs typeface="Helvetica"/>
            </a:endParaRPr>
          </a:p>
        </p:txBody>
      </p:sp>
      <p:sp>
        <p:nvSpPr>
          <p:cNvPr id="3" name="Rectangle 2">
            <a:extLst>
              <a:ext uri="{FF2B5EF4-FFF2-40B4-BE49-F238E27FC236}">
                <a16:creationId xmlns:a16="http://schemas.microsoft.com/office/drawing/2014/main" id="{0CECE3A0-D016-99C2-3668-04786B88974E}"/>
              </a:ext>
            </a:extLst>
          </p:cNvPr>
          <p:cNvSpPr/>
          <p:nvPr/>
        </p:nvSpPr>
        <p:spPr>
          <a:xfrm>
            <a:off x="562690" y="1132891"/>
            <a:ext cx="3114366"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a:ln>
                  <a:noFill/>
                </a:ln>
                <a:solidFill>
                  <a:prstClr val="black"/>
                </a:solidFill>
                <a:effectLst/>
                <a:uLnTx/>
                <a:uFillTx/>
                <a:latin typeface="Helvetica"/>
                <a:ea typeface="+mn-ea"/>
                <a:cs typeface="Helvetica"/>
              </a:rPr>
              <a:t>Change management and leadership</a:t>
            </a:r>
          </a:p>
        </p:txBody>
      </p:sp>
      <p:sp>
        <p:nvSpPr>
          <p:cNvPr id="6" name="Rectangle 5">
            <a:extLst>
              <a:ext uri="{FF2B5EF4-FFF2-40B4-BE49-F238E27FC236}">
                <a16:creationId xmlns:a16="http://schemas.microsoft.com/office/drawing/2014/main" id="{AED8D43D-FBBD-A3D2-625A-457DDE471454}"/>
              </a:ext>
            </a:extLst>
          </p:cNvPr>
          <p:cNvSpPr/>
          <p:nvPr/>
        </p:nvSpPr>
        <p:spPr>
          <a:xfrm>
            <a:off x="562690" y="816393"/>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8DFCBF77-3AFB-3747-22A2-C079ECF15D90}"/>
              </a:ext>
            </a:extLst>
          </p:cNvPr>
          <p:cNvCxnSpPr>
            <a:cxnSpLocks/>
          </p:cNvCxnSpPr>
          <p:nvPr/>
        </p:nvCxnSpPr>
        <p:spPr>
          <a:xfrm flipV="1">
            <a:off x="3897771"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1E7A0E-A7BE-EB76-5C35-C899E8333F41}"/>
              </a:ext>
            </a:extLst>
          </p:cNvPr>
          <p:cNvSpPr txBox="1"/>
          <p:nvPr/>
        </p:nvSpPr>
        <p:spPr>
          <a:xfrm>
            <a:off x="4240925" y="970282"/>
            <a:ext cx="7388386" cy="491743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i="0" u="none" strike="noStrike" kern="1200" cap="none" spc="0" normalizeH="0" baseline="0" noProof="0">
                <a:ln>
                  <a:noFill/>
                </a:ln>
                <a:solidFill>
                  <a:prstClr val="black"/>
                </a:solidFill>
                <a:effectLst/>
                <a:uLnTx/>
                <a:uFillTx/>
                <a:latin typeface="Helvetica"/>
                <a:cs typeface="Helvetica"/>
              </a:rPr>
              <a:t>Government leaders increasingly recognise that transformation relies more on execution capabilities and leadership alignment than on acquiring technology. The key points are:</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cs typeface="Helvetica"/>
              </a:rPr>
              <a:t>Ability to absorb and operationalise major change initiatives</a:t>
            </a:r>
            <a:endParaRPr kumimoji="0" lang="en-AU" sz="1200" b="1" i="0" u="none" strike="noStrike" kern="1200" cap="none" spc="0" normalizeH="0" baseline="0" noProof="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For many agencies, organisational changes remain achievable, but with significant friction</a:t>
            </a:r>
            <a:r>
              <a:rPr kumimoji="0" lang="en-AU" sz="1200" b="0" i="0" u="none" strike="noStrike" kern="1200" cap="none" spc="0" normalizeH="0" baseline="0" noProof="0">
                <a:ln>
                  <a:noFill/>
                </a:ln>
                <a:solidFill>
                  <a:prstClr val="black"/>
                </a:solidFill>
                <a:effectLst/>
                <a:uLnTx/>
                <a:uFillTx/>
                <a:latin typeface="Helvetica"/>
                <a:ea typeface="+mn-ea"/>
                <a:cs typeface="Helvetica"/>
              </a:rPr>
              <a:t>.</a:t>
            </a:r>
            <a:r>
              <a:rPr kumimoji="0" lang="en-US" sz="1200" b="0" i="0" u="none" strike="noStrike" kern="1200" cap="none" spc="0" normalizeH="0" baseline="0" noProof="0">
                <a:ln>
                  <a:noFill/>
                </a:ln>
                <a:solidFill>
                  <a:prstClr val="black"/>
                </a:solidFill>
                <a:effectLst/>
                <a:uLnTx/>
                <a:uFillTx/>
                <a:latin typeface="Helvetica"/>
                <a:ea typeface="+mn-ea"/>
                <a:cs typeface="Helvetica"/>
              </a:rPr>
              <a:t> This relates to the maturity level of agencies’ technology standardisation and reuse. Most agencies have already defined standards, yet adoption of changes is inconsistent. This friction is heavily challenged by legacy systems and cultural resistance/local optimisation (ADAPT Government Edge Survey, Jun 2026).</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Approach to implementing new technologies</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most agencies at the mid-level stage, government leaders are taking extra measures when implementing new technologies.</a:t>
            </a:r>
            <a:endParaRPr lang="en-US" sz="1200" b="0" i="0" u="none" strike="noStrike" kern="1200" cap="none" spc="0" normalizeH="0" baseline="0" noProof="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Rather than pursuing rapid changes, agencies appear focused on redesigning selected workflows where required. Some have made limited process adjustments to meet policy or compliance requirements.</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Executive leadership sponsorship of change</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lvl="0"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Executive sponsorship of transformation initiatives is becoming more visible and consistent across organisations. This indicates a positive sign for </a:t>
            </a:r>
            <a:r>
              <a:rPr lang="en-US" sz="1200">
                <a:solidFill>
                  <a:prstClr val="black"/>
                </a:solidFill>
                <a:latin typeface="Helvetica"/>
                <a:cs typeface="Helvetica"/>
              </a:rPr>
              <a:t>agencies' ability to sustain transformation </a:t>
            </a:r>
            <a:r>
              <a:rPr kumimoji="0" lang="en-US" sz="1200" b="0" i="0" u="none" strike="noStrike" kern="1200" cap="none" spc="0" normalizeH="0" baseline="0" noProof="0">
                <a:ln>
                  <a:noFill/>
                </a:ln>
                <a:solidFill>
                  <a:prstClr val="black"/>
                </a:solidFill>
                <a:effectLst/>
                <a:uLnTx/>
                <a:uFillTx/>
                <a:latin typeface="Helvetica"/>
                <a:ea typeface="+mn-ea"/>
                <a:cs typeface="Helvetica"/>
              </a:rPr>
              <a:t>beyond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verbal endorsement. </a:t>
            </a:r>
            <a:r>
              <a:rPr lang="en-US" sz="1200">
                <a:solidFill>
                  <a:prstClr val="black"/>
                </a:solidFill>
                <a:latin typeface="Helvetica"/>
                <a:cs typeface="Helvetica"/>
              </a:rPr>
              <a:t>On </a:t>
            </a:r>
            <a:r>
              <a:rPr lang="en-US" sz="1200">
                <a:solidFill>
                  <a:schemeClr val="accent1"/>
                </a:solidFill>
                <a:latin typeface="Helvetica"/>
                <a:cs typeface="Helvetica"/>
                <a:hlinkClick r:id="rId3" action="ppaction://hlinksldjump">
                  <a:extLst>
                    <a:ext uri="{A12FA001-AC4F-418D-AE19-62706E023703}">
                      <ahyp:hlinkClr xmlns:ahyp="http://schemas.microsoft.com/office/drawing/2018/hyperlinkcolor" val="tx"/>
                    </a:ext>
                  </a:extLst>
                </a:hlinkClick>
              </a:rPr>
              <a:t>slide 5</a:t>
            </a:r>
            <a:r>
              <a:rPr lang="en-US" sz="1200">
                <a:solidFill>
                  <a:prstClr val="black"/>
                </a:solidFill>
                <a:latin typeface="Helvetica"/>
                <a:cs typeface="Helvetica"/>
              </a:rPr>
              <a:t>, executive sponsorship serves as a key organisational enabler of</a:t>
            </a:r>
            <a:r>
              <a:rPr kumimoji="0" lang="en-US" sz="1200" b="0" i="0" u="none" strike="noStrike" kern="1200" cap="none" spc="0" normalizeH="0" baseline="0" noProof="0">
                <a:ln>
                  <a:noFill/>
                </a:ln>
                <a:solidFill>
                  <a:prstClr val="black"/>
                </a:solidFill>
                <a:effectLst/>
                <a:uLnTx/>
                <a:uFillTx/>
                <a:latin typeface="Helvetica"/>
                <a:ea typeface="+mn-ea"/>
                <a:cs typeface="Helvetica"/>
              </a:rPr>
              <a:t> standardisation maturity.</a:t>
            </a:r>
            <a:endParaRPr lang="en-US" sz="1200" b="0" i="0" u="none" strike="noStrike" kern="1200" cap="none" spc="0" normalizeH="0" baseline="0" noProof="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cs typeface="Helvetica"/>
              </a:rPr>
              <a:t>Agencies</a:t>
            </a:r>
            <a:r>
              <a:rPr kumimoji="0" lang="en-US" sz="1200" b="0" i="0" u="none" strike="noStrike" kern="1200" cap="none" spc="0" normalizeH="0" baseline="0" noProof="0">
                <a:ln>
                  <a:noFill/>
                </a:ln>
                <a:solidFill>
                  <a:prstClr val="black"/>
                </a:solidFill>
                <a:effectLst/>
                <a:uLnTx/>
                <a:uFillTx/>
                <a:latin typeface="Helvetica"/>
                <a:ea typeface="+mn-ea"/>
                <a:cs typeface="Helvetica"/>
              </a:rPr>
              <a:t> with stronger maturity are better equipped to move fragmented transformation toward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enterprise-wide operational consistency and reusable delivery models.</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283989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5A2D665-99FE-7859-C28A-8F05AF026DEC}"/>
              </a:ext>
            </a:extLst>
          </p:cNvPr>
          <p:cNvGrpSpPr/>
          <p:nvPr/>
        </p:nvGrpSpPr>
        <p:grpSpPr>
          <a:xfrm>
            <a:off x="549440" y="2556618"/>
            <a:ext cx="6513512" cy="1535021"/>
            <a:chOff x="549440" y="2556618"/>
            <a:chExt cx="6513512" cy="1535021"/>
          </a:xfrm>
        </p:grpSpPr>
        <p:sp>
          <p:nvSpPr>
            <p:cNvPr id="5" name="TextBox 4">
              <a:extLst>
                <a:ext uri="{FF2B5EF4-FFF2-40B4-BE49-F238E27FC236}">
                  <a16:creationId xmlns:a16="http://schemas.microsoft.com/office/drawing/2014/main" id="{2B104A7F-C8AF-11CB-4850-B373AD94EDD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Survey demographics </a:t>
              </a:r>
              <a:br>
                <a:rPr kumimoji="0" lang="en-AU" sz="4000" b="0" i="0" u="none" strike="noStrike" kern="1200" cap="none" spc="0" normalizeH="0" baseline="0" noProof="0">
                  <a:ln>
                    <a:noFill/>
                  </a:ln>
                  <a:solidFill>
                    <a:prstClr val="white"/>
                  </a:solidFill>
                  <a:effectLst/>
                  <a:uLnTx/>
                  <a:uFillTx/>
                  <a:latin typeface="Helvetica"/>
                  <a:ea typeface="+mn-ea"/>
                  <a:cs typeface="Helvetica"/>
                </a:rPr>
              </a:br>
              <a:r>
                <a:rPr kumimoji="0" lang="en-AU" sz="4000" b="0" i="0" u="none" strike="noStrike" kern="1200" cap="none" spc="0" normalizeH="0" baseline="0" noProof="0">
                  <a:ln>
                    <a:noFill/>
                  </a:ln>
                  <a:solidFill>
                    <a:prstClr val="white"/>
                  </a:solidFill>
                  <a:effectLst/>
                  <a:uLnTx/>
                  <a:uFillTx/>
                  <a:latin typeface="Helvetica"/>
                  <a:ea typeface="+mn-ea"/>
                  <a:cs typeface="Helvetica"/>
                </a:rPr>
                <a:t>and methodology</a:t>
              </a:r>
            </a:p>
          </p:txBody>
        </p:sp>
        <p:sp>
          <p:nvSpPr>
            <p:cNvPr id="7" name="Rectangle 6">
              <a:extLst>
                <a:ext uri="{FF2B5EF4-FFF2-40B4-BE49-F238E27FC236}">
                  <a16:creationId xmlns:a16="http://schemas.microsoft.com/office/drawing/2014/main" id="{80092AF7-E99E-2D59-1A86-244FDEF64B95}"/>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Picture 3">
            <a:extLst>
              <a:ext uri="{FF2B5EF4-FFF2-40B4-BE49-F238E27FC236}">
                <a16:creationId xmlns:a16="http://schemas.microsoft.com/office/drawing/2014/main" id="{D2DE253B-93C1-10E1-ABF1-2D999AAE8C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2D00-F22D-5075-49EF-6FE9E0278E8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CE17AD6-B156-3F32-3630-9A5C08E50D3A}"/>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4" name="Content Placeholder 33">
            <a:extLst>
              <a:ext uri="{FF2B5EF4-FFF2-40B4-BE49-F238E27FC236}">
                <a16:creationId xmlns:a16="http://schemas.microsoft.com/office/drawing/2014/main" id="{29B0E51B-BB47-C631-B9C3-B4C93E834B1F}"/>
              </a:ext>
            </a:extLst>
          </p:cNvPr>
          <p:cNvSpPr>
            <a:spLocks noGrp="1"/>
          </p:cNvSpPr>
          <p:nvPr>
            <p:ph sz="quarter" idx="10"/>
          </p:nvPr>
        </p:nvSpPr>
        <p:spPr/>
        <p:txBody>
          <a:bodyPr/>
          <a:lstStyle/>
          <a:p>
            <a:r>
              <a:rPr lang="en-US">
                <a:solidFill>
                  <a:srgbClr val="000000"/>
                </a:solidFill>
                <a:latin typeface="Helvetica Neue" panose="02000503000000020004"/>
                <a:cs typeface="Helvetica"/>
              </a:rPr>
              <a:t>Survey demographics: Australian Government leaders in 2026</a:t>
            </a:r>
            <a:endParaRPr lang="en-AU">
              <a:solidFill>
                <a:srgbClr val="000000"/>
              </a:solidFill>
              <a:latin typeface="Helvetica Neue" panose="02000503000000020004"/>
              <a:cs typeface="Helvetica"/>
            </a:endParaRPr>
          </a:p>
          <a:p>
            <a:endParaRPr lang="en-GB"/>
          </a:p>
        </p:txBody>
      </p:sp>
      <p:pic>
        <p:nvPicPr>
          <p:cNvPr id="17" name="Graphic 16">
            <a:extLst>
              <a:ext uri="{FF2B5EF4-FFF2-40B4-BE49-F238E27FC236}">
                <a16:creationId xmlns:a16="http://schemas.microsoft.com/office/drawing/2014/main" id="{F5FB682F-3E56-7265-B338-63EA89AF5E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1525" y="694641"/>
            <a:ext cx="11615058" cy="5706866"/>
          </a:xfrm>
          <a:prstGeom prst="rect">
            <a:avLst/>
          </a:prstGeom>
        </p:spPr>
      </p:pic>
    </p:spTree>
    <p:extLst>
      <p:ext uri="{BB962C8B-B14F-4D97-AF65-F5344CB8AC3E}">
        <p14:creationId xmlns:p14="http://schemas.microsoft.com/office/powerpoint/2010/main" val="81337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9079" y="2312995"/>
            <a:ext cx="2949336" cy="160858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ADAPT’s Government Edge Survey </a:t>
            </a:r>
            <a:br>
              <a:rPr kumimoji="0" lang="en-AU" sz="1200" b="1" i="0" u="none" strike="noStrike" kern="1200" cap="none" spc="0" normalizeH="0" baseline="0" noProof="0">
                <a:ln>
                  <a:noFill/>
                </a:ln>
                <a:solidFill>
                  <a:prstClr val="black"/>
                </a:solidFill>
                <a:effectLst/>
                <a:uLnTx/>
                <a:uFillTx/>
                <a:latin typeface="Helvetica"/>
                <a:ea typeface="+mn-ea"/>
                <a:cs typeface="Helvetica"/>
              </a:rPr>
            </a:br>
            <a:r>
              <a:rPr kumimoji="0" lang="en-AU" sz="1200" b="1" i="0" u="none" strike="noStrike" kern="1200" cap="none" spc="0" normalizeH="0" baseline="0" noProof="0">
                <a:ln>
                  <a:noFill/>
                </a:ln>
                <a:solidFill>
                  <a:prstClr val="black"/>
                </a:solidFill>
                <a:effectLst/>
                <a:uLnTx/>
                <a:uFillTx/>
                <a:latin typeface="Helvetica"/>
                <a:ea typeface="+mn-ea"/>
                <a:cs typeface="Helvetica"/>
              </a:rPr>
              <a:t>(June 2026) presents Australian government leaders’ views on:</a:t>
            </a:r>
            <a:endParaRPr kumimoji="0" lang="en-AU"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US" sz="1200">
                <a:solidFill>
                  <a:prstClr val="black"/>
                </a:solidFill>
                <a:latin typeface="Helvetica"/>
                <a:cs typeface="Helvetica"/>
              </a:rPr>
              <a:t>operational</a:t>
            </a:r>
            <a:r>
              <a:rPr kumimoji="0" lang="en-US" sz="1200" b="0" i="0" u="none" strike="noStrike" kern="1200" cap="none" spc="0" normalizeH="0" baseline="0" noProof="0">
                <a:ln>
                  <a:noFill/>
                </a:ln>
                <a:solidFill>
                  <a:prstClr val="black"/>
                </a:solidFill>
                <a:effectLst/>
                <a:uLnTx/>
                <a:uFillTx/>
                <a:latin typeface="Helvetica"/>
                <a:ea typeface="+mn-ea"/>
                <a:cs typeface="Helvetica"/>
              </a:rPr>
              <a:t> standardisation and platform maturity</a:t>
            </a:r>
            <a:endParaRPr kumimoji="0" lang="en-PH"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PH" sz="1200">
                <a:solidFill>
                  <a:prstClr val="black"/>
                </a:solidFill>
                <a:latin typeface="Helvetica"/>
                <a:cs typeface="Helvetica"/>
              </a:rPr>
              <a:t>change</a:t>
            </a:r>
            <a:r>
              <a:rPr kumimoji="0" lang="en-PH" sz="1200" b="0" i="0" u="none" strike="noStrike" kern="1200" cap="none" spc="0" normalizeH="0" baseline="0" noProof="0">
                <a:ln>
                  <a:noFill/>
                </a:ln>
                <a:solidFill>
                  <a:prstClr val="black"/>
                </a:solidFill>
                <a:effectLst/>
                <a:uLnTx/>
                <a:uFillTx/>
                <a:latin typeface="Helvetica"/>
                <a:ea typeface="+mn-ea"/>
                <a:cs typeface="Helvetica"/>
              </a:rPr>
              <a:t> management and leadership</a:t>
            </a:r>
            <a:r>
              <a:rPr lang="en-PH" sz="1200">
                <a:solidFill>
                  <a:prstClr val="black"/>
                </a:solidFill>
                <a:latin typeface="Helvetica"/>
                <a:cs typeface="Helvetica"/>
              </a:rPr>
              <a:t>.</a:t>
            </a:r>
            <a:endParaRPr lang="en-PH"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09050" y="1743262"/>
            <a:ext cx="326434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09050" y="1205815"/>
            <a:ext cx="2940970" cy="49244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a:t>
            </a:r>
            <a:br>
              <a:rPr kumimoji="0" lang="en-AU" sz="1300" b="1" i="0" u="none" strike="noStrike" kern="1200" cap="none" spc="0" normalizeH="0" baseline="0" noProof="0">
                <a:ln>
                  <a:noFill/>
                </a:ln>
                <a:solidFill>
                  <a:srgbClr val="E7534F"/>
                </a:solidFill>
                <a:effectLst/>
                <a:uLnTx/>
                <a:uFillTx/>
                <a:latin typeface="Helvetica"/>
                <a:ea typeface="Calibri" panose="020F0502020204030204"/>
                <a:cs typeface="Helvetica"/>
              </a:rPr>
            </a:br>
            <a:r>
              <a:rPr kumimoji="0" lang="en-AU" sz="1300" b="1" i="0" u="none" strike="noStrike" kern="1200" cap="none" spc="0" normalizeH="0" baseline="0" noProof="0">
                <a:ln>
                  <a:noFill/>
                </a:ln>
                <a:solidFill>
                  <a:srgbClr val="E7534F"/>
                </a:solidFill>
                <a:effectLst/>
                <a:uLnTx/>
                <a:uFillTx/>
                <a:latin typeface="Helvetica"/>
                <a:ea typeface="Calibri" panose="020F0502020204030204"/>
                <a:cs typeface="Helvetica"/>
              </a:rPr>
              <a:t>Executive leadership &amp; Strategy</a:t>
            </a:r>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986972"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621083-34B6-99C8-D6D3-38A366B56DF7}"/>
              </a:ext>
            </a:extLst>
          </p:cNvPr>
          <p:cNvSpPr txBox="1"/>
          <p:nvPr/>
        </p:nvSpPr>
        <p:spPr>
          <a:xfrm>
            <a:off x="4483381" y="1124170"/>
            <a:ext cx="7009681" cy="46094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This report provides insights into how Australian government leaders are standardising operations and leading transformation.</a:t>
            </a:r>
            <a:endParaRPr lang="en-US" sz="1200" b="0" i="0" u="none" strike="noStrike" kern="1200" cap="none" spc="0" normalizeH="0" baseline="0" noProof="0">
              <a:ln>
                <a:noFill/>
              </a:ln>
              <a:solidFill>
                <a:srgbClr val="000000"/>
              </a:solidFill>
              <a:effectLst/>
              <a:uLnTx/>
              <a:uFillTx/>
              <a:latin typeface="Helvetica"/>
              <a:cs typeface="Helvetica"/>
            </a:endParaRPr>
          </a:p>
          <a:p>
            <a:pPr marL="228600" marR="0" lvl="0" indent="-228600" algn="l" defTabSz="914400" rtl="0" eaLnBrk="1" fontAlgn="auto" latinLnBrk="0" hangingPunct="1">
              <a:lnSpc>
                <a:spcPct val="125000"/>
              </a:lnSpc>
              <a:spcBef>
                <a:spcPts val="0"/>
              </a:spcBef>
              <a:spcAft>
                <a:spcPts val="600"/>
              </a:spcAft>
              <a:buClr>
                <a:srgbClr val="E7534F"/>
              </a:buClr>
              <a:buSzTx/>
              <a:buFont typeface="+mj-lt"/>
              <a:buAutoNum type="arabicPeriod"/>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Operational standardisation and platform maturity</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On average, 43% of business processes and workflows have been standardised and shared across agencies. Small- to mid-sized agencies indicate higher maturity than enterprise- to large-sized agencies. ADAPT correlation analysis finds that maturity in standardisation relates to strong executive sponsorship.</a:t>
            </a:r>
            <a:endParaRPr lang="en-US" sz="1200" b="0" i="0" u="none" strike="noStrike" kern="1200" cap="none" spc="0" normalizeH="0" baseline="0" noProof="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cs typeface="Helvetica"/>
              </a:rPr>
              <a:t>Additionally</a:t>
            </a:r>
            <a:r>
              <a:rPr kumimoji="0" lang="en-US" sz="1200" b="0" i="0" u="none" strike="noStrike" kern="1200" cap="none" spc="0" normalizeH="0" baseline="0" noProof="0">
                <a:ln>
                  <a:noFill/>
                </a:ln>
                <a:solidFill>
                  <a:prstClr val="black"/>
                </a:solidFill>
                <a:effectLst/>
                <a:uLnTx/>
                <a:uFillTx/>
                <a:latin typeface="Helvetica"/>
                <a:ea typeface="+mn-ea"/>
                <a:cs typeface="Helvetica"/>
              </a:rPr>
              <a:t>, 37% of agencies have already defined standards for common technology platforms</a:t>
            </a:r>
            <a:r>
              <a:rPr lang="en-US" sz="1200">
                <a:solidFill>
                  <a:prstClr val="black"/>
                </a:solidFill>
                <a:latin typeface="Helvetica"/>
                <a:cs typeface="Helvetica"/>
              </a:rPr>
              <a:t>. However, </a:t>
            </a:r>
            <a:r>
              <a:rPr kumimoji="0" lang="en-US" sz="1200" b="0" i="0" u="none" strike="noStrike" kern="1200" cap="none" spc="0" normalizeH="0" baseline="0" noProof="0">
                <a:ln>
                  <a:noFill/>
                </a:ln>
                <a:solidFill>
                  <a:prstClr val="black"/>
                </a:solidFill>
                <a:effectLst/>
                <a:uLnTx/>
                <a:uFillTx/>
                <a:latin typeface="Helvetica"/>
                <a:ea typeface="+mn-ea"/>
                <a:cs typeface="Helvetica"/>
              </a:rPr>
              <a:t>adoption is inconsistent. Just 25% of agencies indicate having either high reuse or systematic reuse.</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228600" marR="0" lvl="0" indent="-228600" algn="l" defTabSz="914400" rtl="0" eaLnBrk="1" fontAlgn="auto" latinLnBrk="0" hangingPunct="1">
              <a:lnSpc>
                <a:spcPct val="125000"/>
              </a:lnSpc>
              <a:spcBef>
                <a:spcPts val="0"/>
              </a:spcBef>
              <a:spcAft>
                <a:spcPts val="600"/>
              </a:spcAft>
              <a:buClr>
                <a:srgbClr val="E7534F"/>
              </a:buClr>
              <a:buSzTx/>
              <a:buFont typeface="+mj-lt"/>
              <a:buAutoNum type="arabicPeriod" startAt="2"/>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Change management and leadership</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355600" indent="-17272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For many agencies, operationalising major change initiatives remains achievable. However, they come with significant friction, primarily legacy systems and cultural barriers. In response, executive sponsorship for transformation efforts is becoming increasingly visible and consistent across agencies.</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Most government leaders prefer to redesign selected workflows where required instead of re-engineering major service delivery or co-designing technology and operating models</a:t>
            </a:r>
            <a:r>
              <a:rPr kumimoji="0" lang="en-AU" sz="1200" b="0" i="0" u="none" strike="noStrike" kern="1200" cap="none" spc="0" normalizeH="0" baseline="0" noProof="0">
                <a:ln>
                  <a:noFill/>
                </a:ln>
                <a:solidFill>
                  <a:prstClr val="black"/>
                </a:solidFill>
                <a:effectLst/>
                <a:uLnTx/>
                <a:uFillTx/>
                <a:latin typeface="Helvetica"/>
                <a:ea typeface="+mn-ea"/>
                <a:cs typeface="Helvetica"/>
              </a:rPr>
              <a:t>.</a:t>
            </a:r>
            <a:endParaRPr lang="en-AU"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304854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85458B2-CD09-DED5-51EB-50DDA48FD5A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124B54-97A1-433A-39A9-8DB6DB98F31A}"/>
              </a:ext>
            </a:extLst>
          </p:cNvPr>
          <p:cNvSpPr>
            <a:spLocks noGrp="1"/>
          </p:cNvSpPr>
          <p:nvPr>
            <p:ph type="body" sz="quarter" idx="10"/>
          </p:nvPr>
        </p:nvSpPr>
        <p:spPr/>
        <p:txBody>
          <a:bodyPr/>
          <a:lstStyle/>
          <a:p>
            <a:r>
              <a:rPr lang="en-US" sz="3600">
                <a:solidFill>
                  <a:prstClr val="white"/>
                </a:solidFill>
                <a:latin typeface="Helvetica"/>
                <a:cs typeface="Helvetica"/>
              </a:rPr>
              <a:t>Operational </a:t>
            </a:r>
            <a:r>
              <a:rPr lang="en-US" sz="3600" err="1">
                <a:solidFill>
                  <a:prstClr val="white"/>
                </a:solidFill>
                <a:latin typeface="Helvetica"/>
                <a:cs typeface="Helvetica"/>
              </a:rPr>
              <a:t>standardisation</a:t>
            </a:r>
            <a:r>
              <a:rPr lang="en-US" sz="3600">
                <a:solidFill>
                  <a:prstClr val="white"/>
                </a:solidFill>
                <a:latin typeface="Helvetica"/>
                <a:cs typeface="Helvetica"/>
              </a:rPr>
              <a:t> </a:t>
            </a:r>
            <a:br>
              <a:rPr lang="en-US" sz="3600">
                <a:solidFill>
                  <a:prstClr val="white"/>
                </a:solidFill>
                <a:latin typeface="Helvetica"/>
                <a:cs typeface="Helvetica"/>
              </a:rPr>
            </a:br>
            <a:r>
              <a:rPr lang="en-US" sz="3600">
                <a:solidFill>
                  <a:prstClr val="white"/>
                </a:solidFill>
                <a:latin typeface="Helvetica"/>
                <a:cs typeface="Helvetica"/>
              </a:rPr>
              <a:t>and platform maturity</a:t>
            </a:r>
            <a:endParaRPr lang="en-AU" sz="3600">
              <a:solidFill>
                <a:prstClr val="white"/>
              </a:solidFill>
              <a:latin typeface="Helvetica"/>
              <a:cs typeface="Helvetica"/>
            </a:endParaRPr>
          </a:p>
          <a:p>
            <a:endParaRPr lang="en-GB"/>
          </a:p>
        </p:txBody>
      </p:sp>
    </p:spTree>
    <p:extLst>
      <p:ext uri="{BB962C8B-B14F-4D97-AF65-F5344CB8AC3E}">
        <p14:creationId xmlns:p14="http://schemas.microsoft.com/office/powerpoint/2010/main" val="141572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C91D68C-E29C-0C62-1ED3-9046289B6A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4414" y="1204370"/>
            <a:ext cx="11223172" cy="5076196"/>
          </a:xfrm>
          <a:prstGeom prst="rect">
            <a:avLst/>
          </a:prstGeom>
        </p:spPr>
      </p:pic>
      <p:sp>
        <p:nvSpPr>
          <p:cNvPr id="10" name="Content Placeholder 9">
            <a:extLst>
              <a:ext uri="{FF2B5EF4-FFF2-40B4-BE49-F238E27FC236}">
                <a16:creationId xmlns:a16="http://schemas.microsoft.com/office/drawing/2014/main" id="{592695A5-6BE2-3DC6-B7D2-02B096CC74B5}"/>
              </a:ext>
            </a:extLst>
          </p:cNvPr>
          <p:cNvSpPr>
            <a:spLocks noGrp="1"/>
          </p:cNvSpPr>
          <p:nvPr>
            <p:ph sz="quarter" idx="10"/>
          </p:nvPr>
        </p:nvSpPr>
        <p:spPr>
          <a:xfrm>
            <a:off x="260702" y="188458"/>
            <a:ext cx="9498153" cy="750840"/>
          </a:xfrm>
        </p:spPr>
        <p:txBody>
          <a:bodyPr lIns="91440" tIns="45720" rIns="91440" bIns="45720" anchor="t"/>
          <a:lstStyle/>
          <a:p>
            <a:r>
              <a:rPr lang="en-US">
                <a:latin typeface="Helvetica"/>
                <a:cs typeface="Helvetica"/>
              </a:rPr>
              <a:t>To what extent are your agency’s business processes and workflows </a:t>
            </a:r>
            <a:r>
              <a:rPr lang="en-US" err="1">
                <a:latin typeface="Helvetica"/>
                <a:cs typeface="Helvetica"/>
              </a:rPr>
              <a:t>standardised</a:t>
            </a:r>
            <a:r>
              <a:rPr lang="en-US">
                <a:latin typeface="Helvetica"/>
                <a:cs typeface="Helvetica"/>
              </a:rPr>
              <a:t> </a:t>
            </a:r>
            <a:br>
              <a:rPr lang="en-US">
                <a:latin typeface="Helvetica"/>
                <a:cs typeface="Helvetica"/>
              </a:rPr>
            </a:br>
            <a:r>
              <a:rPr lang="en-US">
                <a:latin typeface="Helvetica"/>
                <a:cs typeface="Helvetica"/>
              </a:rPr>
              <a:t>and shared across the </a:t>
            </a:r>
            <a:r>
              <a:rPr lang="en-US" err="1">
                <a:latin typeface="Helvetica"/>
                <a:cs typeface="Helvetica"/>
              </a:rPr>
              <a:t>organisation</a:t>
            </a:r>
            <a:r>
              <a:rPr lang="en-US">
                <a:latin typeface="Helvetica"/>
                <a:cs typeface="Helvetica"/>
              </a:rPr>
              <a:t>?</a:t>
            </a:r>
            <a:endParaRPr lang="en-GB">
              <a:latin typeface="Helvetica"/>
              <a:cs typeface="Helvetica"/>
            </a:endParaRPr>
          </a:p>
        </p:txBody>
      </p:sp>
      <p:sp>
        <p:nvSpPr>
          <p:cNvPr id="11" name="Content Placeholder 10">
            <a:extLst>
              <a:ext uri="{FF2B5EF4-FFF2-40B4-BE49-F238E27FC236}">
                <a16:creationId xmlns:a16="http://schemas.microsoft.com/office/drawing/2014/main" id="{AEC9E563-DB0F-BA1D-F25B-90B4A2306DEA}"/>
              </a:ext>
            </a:extLst>
          </p:cNvPr>
          <p:cNvSpPr>
            <a:spLocks noGrp="1"/>
          </p:cNvSpPr>
          <p:nvPr>
            <p:ph sz="quarter" idx="11"/>
          </p:nvPr>
        </p:nvSpPr>
        <p:spPr/>
        <p:txBody>
          <a:bodyPr/>
          <a:lstStyle/>
          <a:p>
            <a:r>
              <a:rPr lang="en-US"/>
              <a:t>Source : ADAPT Government Edge Survey in June 2026. Sample size : 72 Australian Government Leaders</a:t>
            </a:r>
          </a:p>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77149A5-5BB8-9767-040E-C2FD17B8E067}"/>
              </a:ext>
            </a:extLst>
          </p:cNvPr>
          <p:cNvSpPr>
            <a:spLocks noGrp="1"/>
          </p:cNvSpPr>
          <p:nvPr>
            <p:ph sz="quarter" idx="10"/>
          </p:nvPr>
        </p:nvSpPr>
        <p:spPr>
          <a:xfrm>
            <a:off x="260702" y="188458"/>
            <a:ext cx="8172098" cy="750840"/>
          </a:xfrm>
        </p:spPr>
        <p:txBody>
          <a:bodyPr/>
          <a:lstStyle/>
          <a:p>
            <a:r>
              <a:rPr lang="en-US">
                <a:solidFill>
                  <a:srgbClr val="000000"/>
                </a:solidFill>
                <a:latin typeface="Helvetica"/>
                <a:cs typeface="Helvetica"/>
                <a:sym typeface="Arial"/>
              </a:rPr>
              <a:t>Business process and workflow </a:t>
            </a:r>
            <a:r>
              <a:rPr lang="en-US" err="1">
                <a:solidFill>
                  <a:srgbClr val="000000"/>
                </a:solidFill>
                <a:latin typeface="Helvetica"/>
                <a:cs typeface="Helvetica"/>
                <a:sym typeface="Arial"/>
              </a:rPr>
              <a:t>standardisation</a:t>
            </a:r>
            <a:r>
              <a:rPr lang="en-US">
                <a:solidFill>
                  <a:srgbClr val="000000"/>
                </a:solidFill>
                <a:latin typeface="Helvetica"/>
                <a:cs typeface="Helvetica"/>
                <a:sym typeface="Arial"/>
              </a:rPr>
              <a:t> as it relates to executive leadership sponsorship of change</a:t>
            </a:r>
          </a:p>
          <a:p>
            <a:endParaRPr lang="en-GB"/>
          </a:p>
        </p:txBody>
      </p:sp>
      <p:sp>
        <p:nvSpPr>
          <p:cNvPr id="6" name="Content Placeholder 5">
            <a:extLst>
              <a:ext uri="{FF2B5EF4-FFF2-40B4-BE49-F238E27FC236}">
                <a16:creationId xmlns:a16="http://schemas.microsoft.com/office/drawing/2014/main" id="{473E35F4-B8B8-00C5-2850-3F44B31C4E32}"/>
              </a:ext>
            </a:extLst>
          </p:cNvPr>
          <p:cNvSpPr>
            <a:spLocks noGrp="1"/>
          </p:cNvSpPr>
          <p:nvPr>
            <p:ph sz="quarter" idx="11"/>
          </p:nvPr>
        </p:nvSpPr>
        <p:spPr/>
        <p:txBody>
          <a:bodyPr/>
          <a:lstStyle/>
          <a:p>
            <a:r>
              <a:rPr lang="en-US"/>
              <a:t>Source: ADAPT Government Edge Survey in June 2026: Sample size: 72 Australian Government leaders</a:t>
            </a:r>
          </a:p>
          <a:p>
            <a:endParaRPr lang="en-GB"/>
          </a:p>
        </p:txBody>
      </p:sp>
      <p:pic>
        <p:nvPicPr>
          <p:cNvPr id="4" name="Graphic 3">
            <a:extLst>
              <a:ext uri="{FF2B5EF4-FFF2-40B4-BE49-F238E27FC236}">
                <a16:creationId xmlns:a16="http://schemas.microsoft.com/office/drawing/2014/main" id="{43693B2B-5459-9D29-167F-8B521B2BB3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4800" y="1167086"/>
            <a:ext cx="11582400" cy="5216348"/>
          </a:xfrm>
          <a:prstGeom prst="rect">
            <a:avLst/>
          </a:prstGeom>
        </p:spPr>
      </p:pic>
    </p:spTree>
    <p:extLst>
      <p:ext uri="{BB962C8B-B14F-4D97-AF65-F5344CB8AC3E}">
        <p14:creationId xmlns:p14="http://schemas.microsoft.com/office/powerpoint/2010/main" val="63863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E85FC64-931C-B2B7-E4A6-2566D9B3650B}"/>
              </a:ext>
            </a:extLst>
          </p:cNvPr>
          <p:cNvSpPr>
            <a:spLocks noGrp="1"/>
          </p:cNvSpPr>
          <p:nvPr>
            <p:ph sz="quarter" idx="10"/>
          </p:nvPr>
        </p:nvSpPr>
        <p:spPr>
          <a:xfrm>
            <a:off x="260702" y="188458"/>
            <a:ext cx="8962126" cy="750840"/>
          </a:xfrm>
        </p:spPr>
        <p:txBody>
          <a:bodyPr/>
          <a:lstStyle/>
          <a:p>
            <a:r>
              <a:rPr lang="en-US"/>
              <a:t>How mature is your agency’s approach to </a:t>
            </a:r>
            <a:r>
              <a:rPr lang="en-US" err="1"/>
              <a:t>standardising</a:t>
            </a:r>
            <a:r>
              <a:rPr lang="en-US"/>
              <a:t> and reusing technology platforms and components across business domains?</a:t>
            </a:r>
            <a:endParaRPr lang="en-GB"/>
          </a:p>
        </p:txBody>
      </p:sp>
      <p:sp>
        <p:nvSpPr>
          <p:cNvPr id="10" name="Content Placeholder 9">
            <a:extLst>
              <a:ext uri="{FF2B5EF4-FFF2-40B4-BE49-F238E27FC236}">
                <a16:creationId xmlns:a16="http://schemas.microsoft.com/office/drawing/2014/main" id="{05003267-F102-B9F2-0FE3-D682ACCE8E2C}"/>
              </a:ext>
            </a:extLst>
          </p:cNvPr>
          <p:cNvSpPr>
            <a:spLocks noGrp="1"/>
          </p:cNvSpPr>
          <p:nvPr>
            <p:ph sz="quarter" idx="11"/>
          </p:nvPr>
        </p:nvSpPr>
        <p:spPr/>
        <p:txBody>
          <a:bodyPr/>
          <a:lstStyle/>
          <a:p>
            <a:r>
              <a:rPr lang="en-US"/>
              <a:t>Source : ADAPT Government Edge Survey in June 2026. Sample size : 84 Australian Government Leaders</a:t>
            </a:r>
          </a:p>
        </p:txBody>
      </p:sp>
      <p:pic>
        <p:nvPicPr>
          <p:cNvPr id="3" name="Graphic 2">
            <a:extLst>
              <a:ext uri="{FF2B5EF4-FFF2-40B4-BE49-F238E27FC236}">
                <a16:creationId xmlns:a16="http://schemas.microsoft.com/office/drawing/2014/main" id="{577671D8-DBB7-7B8A-856B-95D9388DB45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70114" y="1274444"/>
            <a:ext cx="11451772" cy="50790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91B57-07F0-A011-4584-F8198500F35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1E73F3F-2BE8-3CD5-9F42-5CA6A4D6E860}"/>
              </a:ext>
            </a:extLst>
          </p:cNvPr>
          <p:cNvSpPr txBox="1"/>
          <p:nvPr/>
        </p:nvSpPr>
        <p:spPr>
          <a:xfrm>
            <a:off x="526405" y="2371058"/>
            <a:ext cx="2980916" cy="283994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On a scale of 0 to 100, Australian government agencies have an average of 43 business processes and workflows that are </a:t>
            </a:r>
            <a:r>
              <a:rPr kumimoji="0" lang="en-US" sz="1200" b="1" i="0" u="none" strike="noStrike" kern="1200" cap="none" spc="0" normalizeH="0" baseline="0" noProof="0" err="1">
                <a:ln>
                  <a:noFill/>
                </a:ln>
                <a:solidFill>
                  <a:srgbClr val="000000"/>
                </a:solidFill>
                <a:effectLst/>
                <a:uLnTx/>
                <a:uFillTx/>
                <a:latin typeface="Helvetica"/>
                <a:ea typeface="+mn-ea"/>
                <a:cs typeface="Helvetica"/>
              </a:rPr>
              <a:t>standardised</a:t>
            </a:r>
            <a:r>
              <a:rPr kumimoji="0" lang="en-US" sz="1200" b="1" i="0" u="none" strike="noStrike" kern="1200" cap="none" spc="0" normalizeH="0" baseline="0" noProof="0">
                <a:ln>
                  <a:noFill/>
                </a:ln>
                <a:solidFill>
                  <a:srgbClr val="000000"/>
                </a:solidFill>
                <a:effectLst/>
                <a:uLnTx/>
                <a:uFillTx/>
                <a:latin typeface="Helvetica"/>
                <a:ea typeface="+mn-ea"/>
                <a:cs typeface="Helvetica"/>
              </a:rPr>
              <a:t> and shared across the </a:t>
            </a:r>
            <a:r>
              <a:rPr kumimoji="0" lang="en-US" sz="1200" b="1" i="0" u="none" strike="noStrike" kern="1200" cap="none" spc="0" normalizeH="0" baseline="0" noProof="0" err="1">
                <a:ln>
                  <a:noFill/>
                </a:ln>
                <a:solidFill>
                  <a:srgbClr val="000000"/>
                </a:solidFill>
                <a:effectLst/>
                <a:uLnTx/>
                <a:uFillTx/>
                <a:latin typeface="Helvetica"/>
                <a:ea typeface="+mn-ea"/>
                <a:cs typeface="Helvetica"/>
              </a:rPr>
              <a:t>organisation</a:t>
            </a:r>
            <a:r>
              <a:rPr kumimoji="0" lang="en-US" sz="1200" b="1" i="0" u="none" strike="noStrike" kern="1200" cap="none" spc="0" normalizeH="0" baseline="0" noProof="0">
                <a:ln>
                  <a:noFill/>
                </a:ln>
                <a:solidFill>
                  <a:srgbClr val="000000"/>
                </a:solidFill>
                <a:effectLst/>
                <a:uLnTx/>
                <a:uFillTx/>
                <a:latin typeface="Helvetica"/>
                <a:ea typeface="+mn-ea"/>
                <a:cs typeface="Helvetica"/>
              </a:rPr>
              <a:t>.</a:t>
            </a:r>
            <a:endParaRPr kumimoji="0" lang="en-AU" sz="1200" b="1" i="0" u="none" strike="noStrike" kern="1200" cap="none" spc="0" normalizeH="0" baseline="0" noProof="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Executive leadership play a key role in </a:t>
            </a:r>
            <a:r>
              <a:rPr lang="en-US" sz="1200">
                <a:solidFill>
                  <a:srgbClr val="000000"/>
                </a:solidFill>
                <a:latin typeface="Helvetica"/>
                <a:cs typeface="Helvetica"/>
              </a:rPr>
              <a:t>business process and workflow </a:t>
            </a:r>
            <a:r>
              <a:rPr lang="en-US" sz="1200" err="1">
                <a:solidFill>
                  <a:srgbClr val="000000"/>
                </a:solidFill>
                <a:latin typeface="Helvetica"/>
                <a:cs typeface="Helvetica"/>
              </a:rPr>
              <a:t>standardisation</a:t>
            </a:r>
            <a:r>
              <a:rPr lang="en-US" sz="1200">
                <a:solidFill>
                  <a:srgbClr val="000000"/>
                </a:solidFill>
                <a:latin typeface="Helvetica"/>
                <a:cs typeface="Helvetica"/>
              </a:rPr>
              <a:t> maturity.</a:t>
            </a:r>
            <a:endParaRPr kumimoji="0" lang="en-US" sz="1200" b="0" i="0" u="none" strike="noStrike" kern="1200" cap="none" spc="0" normalizeH="0" baseline="0" noProof="0">
              <a:ln>
                <a:noFill/>
              </a:ln>
              <a:solidFill>
                <a:srgbClr val="000000"/>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ea typeface="+mn-ea"/>
                <a:cs typeface="Helvetica"/>
              </a:rPr>
              <a:t>Only 25% of agencies have a high systematic reuse of technology platforms</a:t>
            </a:r>
            <a:r>
              <a:rPr kumimoji="0" lang="en-AU" sz="1200" b="0" i="0" u="none" strike="noStrike" kern="1200" cap="none" spc="0" normalizeH="0" baseline="0" noProof="0">
                <a:ln>
                  <a:noFill/>
                </a:ln>
                <a:solidFill>
                  <a:srgbClr val="000000"/>
                </a:solidFill>
                <a:effectLst/>
                <a:uLnTx/>
                <a:uFillTx/>
                <a:latin typeface="Helvetica"/>
                <a:ea typeface="+mn-ea"/>
                <a:cs typeface="Helvetica"/>
              </a:rPr>
              <a:t>.</a:t>
            </a:r>
            <a:endParaRPr kumimoji="0" lang="en-AU" sz="1200" b="0" i="0" u="none" strike="noStrike" kern="1200" cap="none" spc="0" normalizeH="0" baseline="0" noProof="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AA4BE8D0-D172-FBB5-0551-64E66E7F2B93}"/>
              </a:ext>
            </a:extLst>
          </p:cNvPr>
          <p:cNvSpPr/>
          <p:nvPr/>
        </p:nvSpPr>
        <p:spPr>
          <a:xfrm>
            <a:off x="526404" y="1105131"/>
            <a:ext cx="3114366" cy="113107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a:ln>
                  <a:noFill/>
                </a:ln>
                <a:solidFill>
                  <a:prstClr val="black"/>
                </a:solidFill>
                <a:effectLst/>
                <a:uLnTx/>
                <a:uFillTx/>
                <a:latin typeface="Helvetica"/>
                <a:ea typeface="+mn-ea"/>
                <a:cs typeface="Helvetica"/>
              </a:rPr>
              <a:t>Operational standardisation and platform maturity</a:t>
            </a:r>
          </a:p>
        </p:txBody>
      </p:sp>
      <p:sp>
        <p:nvSpPr>
          <p:cNvPr id="6" name="Rectangle 5">
            <a:extLst>
              <a:ext uri="{FF2B5EF4-FFF2-40B4-BE49-F238E27FC236}">
                <a16:creationId xmlns:a16="http://schemas.microsoft.com/office/drawing/2014/main" id="{1B6BD23A-FDE5-2F15-7592-CCBDD60ADA61}"/>
              </a:ext>
            </a:extLst>
          </p:cNvPr>
          <p:cNvSpPr/>
          <p:nvPr/>
        </p:nvSpPr>
        <p:spPr>
          <a:xfrm>
            <a:off x="526404" y="816394"/>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381A3A61-E98A-6131-4EB1-8B419AA123FF}"/>
              </a:ext>
            </a:extLst>
          </p:cNvPr>
          <p:cNvCxnSpPr>
            <a:cxnSpLocks/>
          </p:cNvCxnSpPr>
          <p:nvPr/>
        </p:nvCxnSpPr>
        <p:spPr>
          <a:xfrm flipV="1">
            <a:off x="3804054"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F63847E-6174-52E2-B34C-AD1DC149EC12}"/>
              </a:ext>
            </a:extLst>
          </p:cNvPr>
          <p:cNvSpPr txBox="1"/>
          <p:nvPr/>
        </p:nvSpPr>
        <p:spPr>
          <a:xfrm>
            <a:off x="4058495" y="816394"/>
            <a:ext cx="7872245" cy="499662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cs typeface="Helvetica"/>
              </a:rPr>
              <a:t>Business processes and workflow standardisation</a:t>
            </a:r>
            <a:endParaRPr kumimoji="0" lang="en-AU" sz="1200" b="1" i="0" u="none" strike="noStrike" kern="1200" cap="none" spc="0" normalizeH="0" baseline="0" noProof="0">
              <a:ln>
                <a:noFill/>
              </a:ln>
              <a:solidFill>
                <a:prstClr val="black"/>
              </a:solidFill>
              <a:effectLst/>
              <a:uLnTx/>
              <a:uFillTx/>
              <a:latin typeface="Helvetica"/>
              <a:cs typeface="Helvetica"/>
            </a:endParaRPr>
          </a:p>
          <a:p>
            <a:pPr marL="174625" indent="-174625">
              <a:lnSpc>
                <a:spcPct val="125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Small to mid-market size agencies are showing higher maturity in standardising and sharing business processes </a:t>
            </a:r>
            <a:r>
              <a:rPr lang="en-US" sz="1200">
                <a:solidFill>
                  <a:prstClr val="black"/>
                </a:solidFill>
                <a:latin typeface="Helvetica"/>
                <a:cs typeface="Helvetica"/>
              </a:rPr>
              <a:t>(on average) than </a:t>
            </a:r>
            <a:r>
              <a:rPr kumimoji="0" lang="en-US" sz="1200" b="0" i="0" u="none" strike="noStrike" kern="1200" cap="none" spc="0" normalizeH="0" baseline="0" noProof="0">
                <a:ln>
                  <a:noFill/>
                </a:ln>
                <a:solidFill>
                  <a:prstClr val="black"/>
                </a:solidFill>
                <a:effectLst/>
                <a:uLnTx/>
                <a:uFillTx/>
                <a:latin typeface="Helvetica"/>
                <a:ea typeface="+mn-ea"/>
                <a:cs typeface="Helvetica"/>
              </a:rPr>
              <a:t>large agencies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This does not directly imply that smaller-sized agencies are generally more mature. It may suggest that complexity makes standardisation harder in larger agencies, as they operate with greater operational diversity while facing the greater challenge of transforming more complex operating environments</a:t>
            </a:r>
            <a:r>
              <a:rPr lang="en-US" sz="1200">
                <a:solidFill>
                  <a:prstClr val="black"/>
                </a:solidFill>
                <a:latin typeface="Helvetica"/>
                <a:cs typeface="Helvetica"/>
              </a:rPr>
              <a:t>.</a:t>
            </a:r>
            <a:endParaRPr lang="en-AU" sz="1200">
              <a:solidFill>
                <a:prstClr val="black"/>
              </a:solidFill>
              <a:latin typeface="Helvetica"/>
              <a:cs typeface="Helvetica"/>
            </a:endParaRPr>
          </a:p>
          <a:p>
            <a:pPr lvl="0">
              <a:lnSpc>
                <a:spcPct val="125000"/>
              </a:lnSpc>
              <a:buClr>
                <a:srgbClr val="E7534F"/>
              </a:buClr>
              <a:defRPr/>
            </a:pPr>
            <a:r>
              <a:rPr lang="en-US" sz="1200" b="1">
                <a:solidFill>
                  <a:prstClr val="black"/>
                </a:solidFill>
                <a:latin typeface="Helvetica"/>
                <a:cs typeface="Helvetica"/>
              </a:rPr>
              <a:t>Maturity in standardisation is heavily influenced by executive sponsorship on operating model changes</a:t>
            </a:r>
            <a:endParaRPr lang="en-AU" sz="1200" b="1">
              <a:solidFill>
                <a:prstClr val="black"/>
              </a:solidFill>
              <a:latin typeface="Helvetica"/>
              <a:cs typeface="Helvetica"/>
            </a:endParaRPr>
          </a:p>
          <a:p>
            <a:pPr marL="174625" lvl="0" indent="-174625">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As agencies tend to have greater visibility and consistency of executive sponsorship in transformation initiatives, they are more likely to have high maturity in business process and workflow standardisation.</a:t>
            </a:r>
          </a:p>
          <a:p>
            <a:pPr marL="174625" indent="-174625">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According to government leaders, standardisation challenges are not only technical, but also organisational. This means that strong executive support is important for aligning departments in sharing operating models and enterprise-wide priorities.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Technology platform standardisation and reuse maturity</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Platform reuse and technology standardisation maturity of agencies is mostly at the mid-level stage.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ADAPT’s Government Edge Survey (Jun 2026) reveals that maturity is uneven across organisational size.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Half of large-sized agencies are in the defining standards phase, while enterprise agencies have limited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areas for some reuse.</a:t>
            </a:r>
            <a:endParaRPr lang="en-US" sz="1200">
              <a:solidFill>
                <a:prstClr val="black"/>
              </a:solidFill>
              <a:latin typeface="Helvetica"/>
              <a:cs typeface="Helvetica"/>
            </a:endParaRPr>
          </a:p>
          <a:p>
            <a:pPr marL="174625" marR="0" lvl="0" indent="-174625"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The low percentages of high reuse and systematic reuse are attributed to significant challenges </a:t>
            </a:r>
            <a:br>
              <a:rPr kumimoji="0" lang="en-AU" sz="1200" b="0" i="0" u="none" strike="noStrike" kern="1200" cap="none" spc="0" normalizeH="0" baseline="0" noProof="0">
                <a:ln>
                  <a:noFill/>
                </a:ln>
                <a:solidFill>
                  <a:prstClr val="black"/>
                </a:solidFill>
                <a:effectLst/>
                <a:uLnTx/>
                <a:uFillTx/>
                <a:latin typeface="Helvetica"/>
                <a:ea typeface="+mn-ea"/>
                <a:cs typeface="Helvetica"/>
              </a:rPr>
            </a:br>
            <a:r>
              <a:rPr kumimoji="0" lang="en-AU" sz="1200" b="0" i="0" u="none" strike="noStrike" kern="1200" cap="none" spc="0" normalizeH="0" baseline="0" noProof="0">
                <a:ln>
                  <a:noFill/>
                </a:ln>
                <a:solidFill>
                  <a:prstClr val="black"/>
                </a:solidFill>
                <a:effectLst/>
                <a:uLnTx/>
                <a:uFillTx/>
                <a:latin typeface="Helvetica"/>
                <a:ea typeface="+mn-ea"/>
                <a:cs typeface="Helvetica"/>
              </a:rPr>
              <a:t>in legacy systems, cultural resistance and program-based funding models (ADAPT Government Edge </a:t>
            </a:r>
            <a:br>
              <a:rPr kumimoji="0" lang="en-AU" sz="1200" b="0" i="0" u="none" strike="noStrike" kern="1200" cap="none" spc="0" normalizeH="0" baseline="0" noProof="0">
                <a:ln>
                  <a:noFill/>
                </a:ln>
                <a:solidFill>
                  <a:prstClr val="black"/>
                </a:solidFill>
                <a:effectLst/>
                <a:uLnTx/>
                <a:uFillTx/>
                <a:latin typeface="Helvetica"/>
                <a:ea typeface="+mn-ea"/>
                <a:cs typeface="Helvetica"/>
              </a:rPr>
            </a:br>
            <a:r>
              <a:rPr kumimoji="0" lang="en-AU" sz="1200" b="0" i="0" u="none" strike="noStrike" kern="1200" cap="none" spc="0" normalizeH="0" baseline="0" noProof="0">
                <a:ln>
                  <a:noFill/>
                </a:ln>
                <a:solidFill>
                  <a:prstClr val="black"/>
                </a:solidFill>
                <a:effectLst/>
                <a:uLnTx/>
                <a:uFillTx/>
                <a:latin typeface="Helvetica"/>
                <a:ea typeface="+mn-ea"/>
                <a:cs typeface="Helvetica"/>
              </a:rPr>
              <a:t>Survey, Jun 2026)</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p:txBody>
      </p:sp>
    </p:spTree>
    <p:extLst>
      <p:ext uri="{BB962C8B-B14F-4D97-AF65-F5344CB8AC3E}">
        <p14:creationId xmlns:p14="http://schemas.microsoft.com/office/powerpoint/2010/main" val="170229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CD8A21-A0C0-995A-F19B-2CF34E94AE5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CC370F-5A8B-7F36-B21A-2F572E94303C}"/>
              </a:ext>
            </a:extLst>
          </p:cNvPr>
          <p:cNvGrpSpPr/>
          <p:nvPr/>
        </p:nvGrpSpPr>
        <p:grpSpPr>
          <a:xfrm>
            <a:off x="549440" y="2556618"/>
            <a:ext cx="7281326" cy="1457833"/>
            <a:chOff x="549440" y="2556618"/>
            <a:chExt cx="6513512" cy="1457833"/>
          </a:xfrm>
        </p:grpSpPr>
        <p:sp>
          <p:nvSpPr>
            <p:cNvPr id="4" name="TextBox 3">
              <a:extLst>
                <a:ext uri="{FF2B5EF4-FFF2-40B4-BE49-F238E27FC236}">
                  <a16:creationId xmlns:a16="http://schemas.microsoft.com/office/drawing/2014/main" id="{CE6B78EB-A37C-8D80-1FA3-85304B90E1A2}"/>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Change management </a:t>
              </a:r>
              <a:br>
                <a:rPr kumimoji="0" lang="en-US" sz="4000" b="0" i="0" u="none" strike="noStrike" kern="1200" cap="none" spc="0" normalizeH="0" baseline="0" noProof="0">
                  <a:ln>
                    <a:noFill/>
                  </a:ln>
                  <a:solidFill>
                    <a:prstClr val="white"/>
                  </a:solidFill>
                  <a:effectLst/>
                  <a:uLnTx/>
                  <a:uFillTx/>
                  <a:latin typeface="Helvetica"/>
                  <a:ea typeface="+mn-ea"/>
                  <a:cs typeface="Helvetica"/>
                </a:rPr>
              </a:br>
              <a:r>
                <a:rPr kumimoji="0" lang="en-US" sz="4000" b="0" i="0" u="none" strike="noStrike" kern="1200" cap="none" spc="0" normalizeH="0" baseline="0" noProof="0">
                  <a:ln>
                    <a:noFill/>
                  </a:ln>
                  <a:solidFill>
                    <a:prstClr val="white"/>
                  </a:solidFill>
                  <a:effectLst/>
                  <a:uLnTx/>
                  <a:uFillTx/>
                  <a:latin typeface="Helvetica"/>
                  <a:ea typeface="+mn-ea"/>
                  <a:cs typeface="Helvetica"/>
                </a:rPr>
                <a:t>and leadership</a:t>
              </a:r>
              <a:endParaRPr kumimoji="0" lang="en-AU" sz="4000" b="0" i="0" u="none" strike="noStrike" kern="1200" cap="none" spc="0" normalizeH="0" baseline="0" noProof="0">
                <a:ln>
                  <a:noFill/>
                </a:ln>
                <a:solidFill>
                  <a:prstClr val="white"/>
                </a:solidFill>
                <a:effectLst/>
                <a:uLnTx/>
                <a:uFillTx/>
                <a:latin typeface="Helvetica"/>
                <a:ea typeface="+mn-ea"/>
                <a:cs typeface="Helvetica"/>
              </a:endParaRPr>
            </a:p>
          </p:txBody>
        </p:sp>
        <p:sp>
          <p:nvSpPr>
            <p:cNvPr id="8" name="Rectangle 7">
              <a:extLst>
                <a:ext uri="{FF2B5EF4-FFF2-40B4-BE49-F238E27FC236}">
                  <a16:creationId xmlns:a16="http://schemas.microsoft.com/office/drawing/2014/main" id="{49D2D5AC-88D3-B25A-D673-0A326E3FCDD7}"/>
                </a:ext>
              </a:extLst>
            </p:cNvPr>
            <p:cNvSpPr/>
            <p:nvPr/>
          </p:nvSpPr>
          <p:spPr>
            <a:xfrm>
              <a:off x="667044" y="3959673"/>
              <a:ext cx="359064" cy="5477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 name="Picture 6">
            <a:extLst>
              <a:ext uri="{FF2B5EF4-FFF2-40B4-BE49-F238E27FC236}">
                <a16:creationId xmlns:a16="http://schemas.microsoft.com/office/drawing/2014/main" id="{879914FF-B745-EE5D-585F-C261E7AA62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027" y="5951196"/>
            <a:ext cx="198091" cy="341092"/>
          </a:xfrm>
          <a:prstGeom prst="rect">
            <a:avLst/>
          </a:prstGeom>
        </p:spPr>
      </p:pic>
    </p:spTree>
    <p:extLst>
      <p:ext uri="{BB962C8B-B14F-4D97-AF65-F5344CB8AC3E}">
        <p14:creationId xmlns:p14="http://schemas.microsoft.com/office/powerpoint/2010/main" val="69804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1C5AA-1B0B-A5BB-5D41-119F51161EA6}"/>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7E7D90E-2573-9187-2443-E5F61B7CDAEC}"/>
              </a:ext>
            </a:extLst>
          </p:cNvPr>
          <p:cNvSpPr>
            <a:spLocks noGrp="1"/>
          </p:cNvSpPr>
          <p:nvPr>
            <p:ph sz="quarter" idx="10"/>
          </p:nvPr>
        </p:nvSpPr>
        <p:spPr>
          <a:xfrm>
            <a:off x="260701" y="188458"/>
            <a:ext cx="10428319" cy="750840"/>
          </a:xfrm>
        </p:spPr>
        <p:txBody>
          <a:bodyPr lIns="91440" tIns="45720" rIns="91440" bIns="45720" anchor="t"/>
          <a:lstStyle/>
          <a:p>
            <a:r>
              <a:rPr lang="en-US">
                <a:latin typeface="Helvetica"/>
                <a:cs typeface="Helvetica"/>
              </a:rPr>
              <a:t>How would you rate your department/agency’s ability to absorb and </a:t>
            </a:r>
            <a:r>
              <a:rPr lang="en-US" err="1">
                <a:latin typeface="Helvetica"/>
                <a:cs typeface="Helvetica"/>
              </a:rPr>
              <a:t>operationalise</a:t>
            </a:r>
            <a:r>
              <a:rPr lang="en-US">
                <a:latin typeface="Helvetica"/>
                <a:cs typeface="Helvetica"/>
              </a:rPr>
              <a:t> </a:t>
            </a:r>
            <a:br>
              <a:rPr lang="en-US">
                <a:latin typeface="Helvetica"/>
                <a:cs typeface="Helvetica"/>
              </a:rPr>
            </a:br>
            <a:r>
              <a:rPr lang="en-US">
                <a:latin typeface="Helvetica"/>
                <a:cs typeface="Helvetica"/>
              </a:rPr>
              <a:t>major change initiatives? (e.g., policy reform, service redesign, digital transformation)</a:t>
            </a:r>
            <a:endParaRPr lang="en-GB"/>
          </a:p>
        </p:txBody>
      </p:sp>
      <p:sp>
        <p:nvSpPr>
          <p:cNvPr id="10" name="Content Placeholder 9">
            <a:extLst>
              <a:ext uri="{FF2B5EF4-FFF2-40B4-BE49-F238E27FC236}">
                <a16:creationId xmlns:a16="http://schemas.microsoft.com/office/drawing/2014/main" id="{C0B9068F-99C2-97C2-CCCB-96FDD6D86D8C}"/>
              </a:ext>
            </a:extLst>
          </p:cNvPr>
          <p:cNvSpPr>
            <a:spLocks noGrp="1"/>
          </p:cNvSpPr>
          <p:nvPr>
            <p:ph sz="quarter" idx="11"/>
          </p:nvPr>
        </p:nvSpPr>
        <p:spPr/>
        <p:txBody>
          <a:bodyPr/>
          <a:lstStyle/>
          <a:p>
            <a:r>
              <a:rPr lang="en-US"/>
              <a:t>Source : ADAPT Government Edge Survey in June 2026. Sample size : 85 Australian Government Leaders</a:t>
            </a:r>
          </a:p>
        </p:txBody>
      </p:sp>
      <p:pic>
        <p:nvPicPr>
          <p:cNvPr id="3" name="Graphic 2">
            <a:extLst>
              <a:ext uri="{FF2B5EF4-FFF2-40B4-BE49-F238E27FC236}">
                <a16:creationId xmlns:a16="http://schemas.microsoft.com/office/drawing/2014/main" id="{9AED0B50-F191-1788-C44D-1957771BCBB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370115" y="1274444"/>
            <a:ext cx="11451770" cy="5079062"/>
          </a:xfrm>
          <a:prstGeom prst="rect">
            <a:avLst/>
          </a:prstGeom>
        </p:spPr>
      </p:pic>
    </p:spTree>
    <p:extLst>
      <p:ext uri="{BB962C8B-B14F-4D97-AF65-F5344CB8AC3E}">
        <p14:creationId xmlns:p14="http://schemas.microsoft.com/office/powerpoint/2010/main" val="3403964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EW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2A066B5-E875-41B1-930D-E313B4027D9A}">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DBFCF99-B63D-46C9-8642-3474056D31B9}">
  <ds:schemaRefs>
    <ds:schemaRef ds:uri="http://schemas.microsoft.com/sharepoint/v3/contenttype/forms"/>
  </ds:schemaRefs>
</ds:datastoreItem>
</file>

<file path=customXml/itemProps3.xml><?xml version="1.0" encoding="utf-8"?>
<ds:datastoreItem xmlns:ds="http://schemas.openxmlformats.org/officeDocument/2006/customXml" ds:itemID="{84C2423D-F156-4EB0-88AD-8CB910B83E73}">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19</Slides>
  <Notes>7</Notes>
  <HiddenSlides>0</HiddenSlide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NEW MASTER</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2026-05-20T04:59:00Z</dcterms:created>
  <dcterms:modified xsi:type="dcterms:W3CDTF">2026-08-11T06:15:34Z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