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19" r:id="rId5"/>
  </p:sldMasterIdLst>
  <p:notesMasterIdLst>
    <p:notesMasterId r:id="rId32"/>
  </p:notesMasterIdLst>
  <p:sldIdLst>
    <p:sldId id="2147483612" r:id="rId6"/>
    <p:sldId id="261" r:id="rId7"/>
    <p:sldId id="2147483618" r:id="rId8"/>
    <p:sldId id="275" r:id="rId9"/>
    <p:sldId id="277" r:id="rId10"/>
    <p:sldId id="276" r:id="rId11"/>
    <p:sldId id="278" r:id="rId12"/>
    <p:sldId id="2147483647" r:id="rId13"/>
    <p:sldId id="258" r:id="rId14"/>
    <p:sldId id="280" r:id="rId15"/>
    <p:sldId id="279" r:id="rId16"/>
    <p:sldId id="281" r:id="rId17"/>
    <p:sldId id="282" r:id="rId18"/>
    <p:sldId id="271" r:id="rId19"/>
    <p:sldId id="272" r:id="rId20"/>
    <p:sldId id="265" r:id="rId21"/>
    <p:sldId id="283" r:id="rId22"/>
    <p:sldId id="285" r:id="rId23"/>
    <p:sldId id="274" r:id="rId24"/>
    <p:sldId id="2147483599" r:id="rId25"/>
    <p:sldId id="2147483645" r:id="rId26"/>
    <p:sldId id="266" r:id="rId27"/>
    <p:sldId id="267" r:id="rId28"/>
    <p:sldId id="268" r:id="rId29"/>
    <p:sldId id="269" r:id="rId30"/>
    <p:sldId id="27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D9D9D9"/>
    <a:srgbClr val="FFFFFF"/>
    <a:srgbClr val="F19895"/>
    <a:srgbClr val="7F7F7F"/>
    <a:srgbClr val="000000"/>
    <a:srgbClr val="BFBFBF"/>
    <a:srgbClr val="FADD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84CE99-87FE-49FA-973B-9CFDA66425D2}" v="7" dt="2026-07-28T02:33:51.1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A852E-5AAC-4C31-94EB-CEBB5DB400D5}" type="datetimeFigureOut">
              <a:rPr lang="en-PH" smtClean="0"/>
              <a:t>06/08/2026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6306D8-05F5-4252-B16E-1F27C65B2FA2}" type="slidenum">
              <a:rPr lang="en-PH" smtClean="0"/>
              <a:t>‹#›</a:t>
            </a:fld>
            <a:endParaRPr lang="en-PH"/>
          </a:p>
        </p:txBody>
      </p:sp>
    </p:spTree>
    <p:extLst>
      <p:ext uri="{BB962C8B-B14F-4D97-AF65-F5344CB8AC3E}">
        <p14:creationId xmlns:p14="http://schemas.microsoft.com/office/powerpoint/2010/main" val="4050572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D3B52-43BE-5823-5308-32D5B15E6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0F1C1-BD3C-AA75-F420-F218667A94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6AC789-35DC-E6BD-68E5-8F6DB33203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2B7B462-A093-B11E-90A2-BDEF69F383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5640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2C535-3467-F122-49B8-7A108E4DF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3DED1-46C0-D95D-DFE6-16B5D4E3339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BCF78C5-5113-37AB-BE93-BA04C7FBBF1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C8751C8A-998B-0E9D-7B5D-004C0A1B4E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7203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CE09D-8D8D-082C-D934-2A2642902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A0DB7-1BA9-EA0D-2CF4-9321C28F20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3DBCB82-4AD2-2916-72C7-8CF1C80919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D05C260-0204-39F4-8E1F-0936F74018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2593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88E4A-D9E7-B1F7-EB48-569AD9404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145D9-6409-8F3B-96D4-7514549100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929E448-75CC-476B-9281-770F64F3BD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092D6B4-B092-1BCE-F41A-0FDCB2FB18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114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DD82-8BAD-888F-C7A6-74049C932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DF84C-3B8F-011E-C292-5F278FDCC3D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FE9469-A384-FFB2-371E-02D4CCB278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1DC921F-DEE6-1DF8-A66E-D13A54C070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9530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B67CD-BEB2-1986-CCE9-0E048B0D8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52FA6-886B-E72B-1457-7E0C39C75D7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12FE761-7E30-5DBB-3305-5D8B6F43E548}"/>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B6D617DE-6D57-7C9E-0952-0EAA33AC47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4936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91671-001C-0D2E-3F95-CC879FA4C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4CD4F0-039E-19FD-22D8-82A02F4B78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98FE75-DEE7-3A0D-6BA8-DDC3838B74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D2AED1A-0392-020E-33FB-6D7D5B2639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151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78F9F-075C-22DA-CD8D-D893FDBD0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40335-A0B1-9ED9-43BC-960D625B3C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C2FB11-425D-17C5-9DB1-76C2BD96AB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15878DE-3EA3-CBAE-49A5-7398EA9397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326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F2A3B-C80C-D7AC-31A7-EB30D1928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6E335-BDD7-C00D-038E-E7215EC2224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F9D3B52-46CD-FA1F-795A-805B5A4F85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E8BFB1D-99F0-4447-8F9E-723ADDC3B8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0912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0AB9A-8658-8FBA-ADC6-16E3E7E99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77A04-62BE-189D-9C82-9A1F6449931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96294F-F035-C2C9-35DF-19D104F585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6DD710D-6D9E-0731-1BA3-E51485AA89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723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9C0DD-5CB4-FCA8-A027-B3CC593CE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3CD48-18C0-DD4E-0811-D8CD1F2B15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64F7AC-C64A-7FE9-DEA0-96F8E6610D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533A0C-AF07-7D6E-C0D2-4400ED5910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1293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2466E-CD4B-6EFB-0C5C-E931D0485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55F62-E28E-FBE5-6215-3F50AE102A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C1C76F-D5F9-54AC-8123-D9DE392E8F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1E3E0F5-022A-5B0C-3A38-69CB2ACABC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1264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5008F-F8D4-7AF1-7F99-EDE590A70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AEA09-D68F-9B69-ED4A-83128A70D7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3339F7C-BE27-4053-E361-4FF3BD3EF2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D11D156-7175-FC24-3863-3FE2167821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ED91C-EFF2-4960-9668-39E94CE7044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7474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4.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r="14892"/>
          <a:stretch>
            <a:fillRect/>
          </a:stretch>
        </p:blipFill>
        <p:spPr>
          <a:xfrm>
            <a:off x="6334125" y="293914"/>
            <a:ext cx="5857875" cy="6688877"/>
          </a:xfrm>
          <a:prstGeom prst="rect">
            <a:avLst/>
          </a:prstGeom>
        </p:spPr>
      </p:pic>
      <p:pic>
        <p:nvPicPr>
          <p:cNvPr id="7" name="Graphic 6">
            <a:extLst>
              <a:ext uri="{FF2B5EF4-FFF2-40B4-BE49-F238E27FC236}">
                <a16:creationId xmlns:a16="http://schemas.microsoft.com/office/drawing/2014/main" id="{AF791839-0CA7-F1BE-9516-92D5EA4DA0B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74839" y="2027472"/>
            <a:ext cx="3044854" cy="2803056"/>
          </a:xfrm>
          <a:prstGeom prst="rect">
            <a:avLst/>
          </a:prstGeom>
        </p:spPr>
      </p:pic>
    </p:spTree>
    <p:extLst>
      <p:ext uri="{BB962C8B-B14F-4D97-AF65-F5344CB8AC3E}">
        <p14:creationId xmlns:p14="http://schemas.microsoft.com/office/powerpoint/2010/main" val="807007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0159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87727078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833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118589"/>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60679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206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046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34409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61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7518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13968653"/>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60234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724567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89548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700686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989720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874136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604532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767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83582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768919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5488583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364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504433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856113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84596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737205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53959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31718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109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557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491703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2209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43774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46"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hyperlink" Target="https://research.adapt.com.au/ai-innovation/edge-presentations/redefining-customer-interaction-closed-ais-chief-revenue-officer-on-the-evolution-of-conversational-ai"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hyperlink" Target="https://research.adapt.com.au/filter-types/market-trend-reports" TargetMode="Externa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hyperlink" Target="mailto:success@adapt.com.au" TargetMode="External"/><Relationship Id="rId16" Type="http://schemas.openxmlformats.org/officeDocument/2006/relationships/image" Target="../media/image43.png"/><Relationship Id="rId1" Type="http://schemas.openxmlformats.org/officeDocument/2006/relationships/slideLayout" Target="../slideLayouts/slideLayout14.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8.png"/><Relationship Id="rId5" Type="http://schemas.openxmlformats.org/officeDocument/2006/relationships/hyperlink" Target="https://research.adapt.com.au/data-insights/" TargetMode="External"/><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6.png"/><Relationship Id="rId14" Type="http://schemas.openxmlformats.org/officeDocument/2006/relationships/image" Target="../media/image4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7AC7D29-1C54-3D35-0B0C-89E656C3BBDA}"/>
              </a:ext>
            </a:extLst>
          </p:cNvPr>
          <p:cNvSpPr txBox="1"/>
          <p:nvPr/>
        </p:nvSpPr>
        <p:spPr>
          <a:xfrm>
            <a:off x="549442" y="2570334"/>
            <a:ext cx="8127198" cy="1938992"/>
          </a:xfrm>
          <a:prstGeom prst="rect">
            <a:avLst/>
          </a:prstGeom>
          <a:noFill/>
        </p:spPr>
        <p:txBody>
          <a:bodyPr wrap="square" lIns="91440" tIns="45720" rIns="91440" bIns="45720" rtlCol="0" anchor="t">
            <a:spAutoFit/>
          </a:bodyPr>
          <a:lstStyle/>
          <a:p>
            <a:pPr>
              <a:spcAft>
                <a:spcPts val="2400"/>
              </a:spcAf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How Australian </a:t>
            </a:r>
            <a:r>
              <a:rPr lang="en-US" sz="4000">
                <a:solidFill>
                  <a:prstClr val="white"/>
                </a:solidFill>
                <a:latin typeface="Helvetica"/>
                <a:cs typeface="Helvetica"/>
              </a:rPr>
              <a:t>Organisations</a:t>
            </a:r>
            <a:r>
              <a:rPr kumimoji="0" lang="en-US" sz="4000" b="0" i="0" u="none" strike="noStrike" kern="1200" cap="none" spc="0" normalizeH="0" baseline="0" noProof="0">
                <a:ln>
                  <a:noFill/>
                </a:ln>
                <a:solidFill>
                  <a:prstClr val="white"/>
                </a:solidFill>
                <a:effectLst/>
                <a:uLnTx/>
                <a:uFillTx/>
                <a:latin typeface="Helvetica"/>
                <a:ea typeface="+mn-ea"/>
                <a:cs typeface="Helvetica"/>
              </a:rPr>
              <a:t> </a:t>
            </a:r>
            <a:br>
              <a:rPr lang="en-US" sz="4000">
                <a:latin typeface="Helvetica"/>
                <a:cs typeface="Helvetica"/>
              </a:rPr>
            </a:br>
            <a:r>
              <a:rPr kumimoji="0" lang="en-US" sz="4000" b="0" i="0" u="none" strike="noStrike" kern="1200" cap="none" spc="0" normalizeH="0" baseline="0" noProof="0">
                <a:ln>
                  <a:noFill/>
                </a:ln>
                <a:solidFill>
                  <a:prstClr val="white"/>
                </a:solidFill>
                <a:effectLst/>
                <a:uLnTx/>
                <a:uFillTx/>
                <a:latin typeface="Helvetica"/>
                <a:ea typeface="+mn-ea"/>
                <a:cs typeface="Helvetica"/>
              </a:rPr>
              <a:t>are </a:t>
            </a:r>
            <a:r>
              <a:rPr lang="en-US" sz="4000">
                <a:solidFill>
                  <a:prstClr val="white"/>
                </a:solidFill>
                <a:latin typeface="Helvetica"/>
                <a:cs typeface="Helvetica"/>
              </a:rPr>
              <a:t>Shaping</a:t>
            </a:r>
            <a:r>
              <a:rPr kumimoji="0" lang="en-US" sz="4000" b="0" i="0" u="none" strike="noStrike" kern="1200" cap="none" spc="0" normalizeH="0" baseline="0" noProof="0">
                <a:ln>
                  <a:noFill/>
                </a:ln>
                <a:solidFill>
                  <a:prstClr val="white"/>
                </a:solidFill>
                <a:effectLst/>
                <a:uLnTx/>
                <a:uFillTx/>
                <a:latin typeface="Helvetica"/>
                <a:ea typeface="+mn-ea"/>
                <a:cs typeface="Helvetica"/>
              </a:rPr>
              <a:t> </a:t>
            </a:r>
            <a:r>
              <a:rPr lang="en-US" sz="4000">
                <a:solidFill>
                  <a:prstClr val="white"/>
                </a:solidFill>
                <a:latin typeface="Helvetica"/>
                <a:cs typeface="Helvetica"/>
              </a:rPr>
              <a:t>CX, Employee Readiness</a:t>
            </a:r>
            <a:r>
              <a:rPr kumimoji="0" lang="en-US" sz="4000" b="0" i="0" u="none" strike="noStrike" kern="1200" cap="none" spc="0" normalizeH="0" baseline="0" noProof="0">
                <a:ln>
                  <a:noFill/>
                </a:ln>
                <a:solidFill>
                  <a:prstClr val="white"/>
                </a:solidFill>
                <a:effectLst/>
                <a:uLnTx/>
                <a:uFillTx/>
                <a:latin typeface="Helvetica"/>
                <a:ea typeface="+mn-ea"/>
                <a:cs typeface="Helvetica"/>
              </a:rPr>
              <a:t> </a:t>
            </a:r>
            <a:r>
              <a:rPr lang="en-US" sz="4000">
                <a:solidFill>
                  <a:prstClr val="white"/>
                </a:solidFill>
                <a:latin typeface="Helvetica"/>
                <a:cs typeface="Helvetica"/>
              </a:rPr>
              <a:t>and AI Adoption</a:t>
            </a:r>
            <a:endParaRPr kumimoji="0" lang="en-AU"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D2154EAF-A74B-25CC-4278-300183B5687E}"/>
              </a:ext>
            </a:extLst>
          </p:cNvPr>
          <p:cNvSpPr txBox="1"/>
          <p:nvPr/>
        </p:nvSpPr>
        <p:spPr>
          <a:xfrm>
            <a:off x="565580" y="2204323"/>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pic>
        <p:nvPicPr>
          <p:cNvPr id="5" name="Graphic 4">
            <a:extLst>
              <a:ext uri="{FF2B5EF4-FFF2-40B4-BE49-F238E27FC236}">
                <a16:creationId xmlns:a16="http://schemas.microsoft.com/office/drawing/2014/main" id="{8184C9B9-1ADE-F855-0AD9-0EC8DEE652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0220" y="643180"/>
            <a:ext cx="1399058" cy="338554"/>
          </a:xfrm>
          <a:prstGeom prst="rect">
            <a:avLst/>
          </a:prstGeom>
        </p:spPr>
      </p:pic>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108BA-0114-F744-2430-084B876CA66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27FB5E6-69FD-CBE3-EC5C-A4FA100F6803}"/>
              </a:ext>
            </a:extLst>
          </p:cNvPr>
          <p:cNvSpPr/>
          <p:nvPr/>
        </p:nvSpPr>
        <p:spPr>
          <a:xfrm>
            <a:off x="236593" y="164980"/>
            <a:ext cx="11126019" cy="392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seamless do you think your employees’ experience is in the following areas?</a:t>
            </a:r>
          </a:p>
        </p:txBody>
      </p:sp>
      <p:sp>
        <p:nvSpPr>
          <p:cNvPr id="213" name="TextBox 212">
            <a:extLst>
              <a:ext uri="{FF2B5EF4-FFF2-40B4-BE49-F238E27FC236}">
                <a16:creationId xmlns:a16="http://schemas.microsoft.com/office/drawing/2014/main" id="{3E528B70-B903-6DF8-333F-EB46226B7345}"/>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101 Australian CDOs</a:t>
            </a:r>
          </a:p>
        </p:txBody>
      </p:sp>
      <p:pic>
        <p:nvPicPr>
          <p:cNvPr id="21" name="Graphic 20">
            <a:extLst>
              <a:ext uri="{FF2B5EF4-FFF2-40B4-BE49-F238E27FC236}">
                <a16:creationId xmlns:a16="http://schemas.microsoft.com/office/drawing/2014/main" id="{FF8FCAFE-61E8-9D0D-C93A-6C3E5AE0A6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449" y="901459"/>
            <a:ext cx="11839970" cy="5697638"/>
          </a:xfrm>
          <a:prstGeom prst="rect">
            <a:avLst/>
          </a:prstGeom>
        </p:spPr>
      </p:pic>
    </p:spTree>
    <p:extLst>
      <p:ext uri="{BB962C8B-B14F-4D97-AF65-F5344CB8AC3E}">
        <p14:creationId xmlns:p14="http://schemas.microsoft.com/office/powerpoint/2010/main" val="372461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00170-BC0D-E3F0-8654-DDA179EA6C12}"/>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0C94A23B-F73C-4099-87A6-FC1A995E6C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495" y="878043"/>
            <a:ext cx="11704923" cy="5298251"/>
          </a:xfrm>
          <a:prstGeom prst="rect">
            <a:avLst/>
          </a:prstGeom>
        </p:spPr>
      </p:pic>
      <p:sp>
        <p:nvSpPr>
          <p:cNvPr id="4" name="Rectangle 3">
            <a:extLst>
              <a:ext uri="{FF2B5EF4-FFF2-40B4-BE49-F238E27FC236}">
                <a16:creationId xmlns:a16="http://schemas.microsoft.com/office/drawing/2014/main" id="{08C46C2A-70AF-1AE4-8985-1DEFEC7ECA68}"/>
              </a:ext>
            </a:extLst>
          </p:cNvPr>
          <p:cNvSpPr/>
          <p:nvPr/>
        </p:nvSpPr>
        <p:spPr>
          <a:xfrm>
            <a:off x="335495" y="153550"/>
            <a:ext cx="11126019" cy="392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successful has conversational AI been in your </a:t>
            </a:r>
            <a:r>
              <a:rPr kumimoji="0" lang="en-US" sz="195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a:t>
            </a: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so far? (2025 vs 2026)</a:t>
            </a:r>
          </a:p>
        </p:txBody>
      </p:sp>
      <p:sp>
        <p:nvSpPr>
          <p:cNvPr id="213" name="TextBox 212">
            <a:extLst>
              <a:ext uri="{FF2B5EF4-FFF2-40B4-BE49-F238E27FC236}">
                <a16:creationId xmlns:a16="http://schemas.microsoft.com/office/drawing/2014/main" id="{0197C16A-6B77-DE0E-66D5-CC17C40D4EF1}"/>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198 Australian CDOs</a:t>
            </a:r>
          </a:p>
        </p:txBody>
      </p:sp>
    </p:spTree>
    <p:extLst>
      <p:ext uri="{BB962C8B-B14F-4D97-AF65-F5344CB8AC3E}">
        <p14:creationId xmlns:p14="http://schemas.microsoft.com/office/powerpoint/2010/main" val="324053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628EC-A152-B2B1-FC50-74617FE053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FCE11E-8176-FA61-0D5D-F301AB9607A8}"/>
              </a:ext>
            </a:extLst>
          </p:cNvPr>
          <p:cNvSpPr/>
          <p:nvPr/>
        </p:nvSpPr>
        <p:spPr>
          <a:xfrm>
            <a:off x="335495" y="153550"/>
            <a:ext cx="11126019" cy="392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has the adoption of AI impacted job roles in your </a:t>
            </a:r>
            <a:r>
              <a:rPr kumimoji="0" lang="en-US" sz="195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a:t>
            </a: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(2025 vs 2026)</a:t>
            </a:r>
          </a:p>
        </p:txBody>
      </p:sp>
      <p:sp>
        <p:nvSpPr>
          <p:cNvPr id="213" name="TextBox 212">
            <a:extLst>
              <a:ext uri="{FF2B5EF4-FFF2-40B4-BE49-F238E27FC236}">
                <a16:creationId xmlns:a16="http://schemas.microsoft.com/office/drawing/2014/main" id="{473CD974-575B-AF42-8954-D4883B68F999}"/>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208 Australian CDOs</a:t>
            </a:r>
          </a:p>
        </p:txBody>
      </p:sp>
      <p:pic>
        <p:nvPicPr>
          <p:cNvPr id="7" name="Graphic 6">
            <a:extLst>
              <a:ext uri="{FF2B5EF4-FFF2-40B4-BE49-F238E27FC236}">
                <a16:creationId xmlns:a16="http://schemas.microsoft.com/office/drawing/2014/main" id="{A7E30A22-50F1-44CF-1468-81C181AB15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495" y="878044"/>
            <a:ext cx="11378905" cy="5602178"/>
          </a:xfrm>
          <a:prstGeom prst="rect">
            <a:avLst/>
          </a:prstGeom>
        </p:spPr>
      </p:pic>
    </p:spTree>
    <p:extLst>
      <p:ext uri="{BB962C8B-B14F-4D97-AF65-F5344CB8AC3E}">
        <p14:creationId xmlns:p14="http://schemas.microsoft.com/office/powerpoint/2010/main" val="1075045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9D599-201C-6E32-E7EE-3B9E03FC245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9CA112E-E2AF-F2DB-F541-43C36D3D0067}"/>
              </a:ext>
            </a:extLst>
          </p:cNvPr>
          <p:cNvSpPr/>
          <p:nvPr/>
        </p:nvSpPr>
        <p:spPr>
          <a:xfrm>
            <a:off x="335495" y="141193"/>
            <a:ext cx="11126019" cy="6924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is your </a:t>
            </a:r>
            <a:r>
              <a:rPr kumimoji="0" lang="en-US" sz="195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a:t>
            </a: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preparing employees to work</a:t>
            </a:r>
            <a:b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b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with GenAI and AI agents? (2025 vs 2026)</a:t>
            </a:r>
          </a:p>
        </p:txBody>
      </p:sp>
      <p:sp>
        <p:nvSpPr>
          <p:cNvPr id="213" name="TextBox 212">
            <a:extLst>
              <a:ext uri="{FF2B5EF4-FFF2-40B4-BE49-F238E27FC236}">
                <a16:creationId xmlns:a16="http://schemas.microsoft.com/office/drawing/2014/main" id="{562B7BF3-F2B5-E2A5-5B9D-C83401BBDCD5}"/>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210 Australian CDOs</a:t>
            </a:r>
          </a:p>
        </p:txBody>
      </p:sp>
      <p:pic>
        <p:nvPicPr>
          <p:cNvPr id="7" name="Graphic 6">
            <a:extLst>
              <a:ext uri="{FF2B5EF4-FFF2-40B4-BE49-F238E27FC236}">
                <a16:creationId xmlns:a16="http://schemas.microsoft.com/office/drawing/2014/main" id="{296F5433-96B2-EB5C-DB1B-26E3192ABC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0781" y="1009548"/>
            <a:ext cx="11704924" cy="5328733"/>
          </a:xfrm>
          <a:prstGeom prst="rect">
            <a:avLst/>
          </a:prstGeom>
        </p:spPr>
      </p:pic>
    </p:spTree>
    <p:extLst>
      <p:ext uri="{BB962C8B-B14F-4D97-AF65-F5344CB8AC3E}">
        <p14:creationId xmlns:p14="http://schemas.microsoft.com/office/powerpoint/2010/main" val="250800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E20A9-94E3-BF0C-B400-3A4BB49CF45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5F49CA-EBCA-6324-30CA-CEF0925D378E}"/>
              </a:ext>
            </a:extLst>
          </p:cNvPr>
          <p:cNvSpPr txBox="1"/>
          <p:nvPr/>
        </p:nvSpPr>
        <p:spPr>
          <a:xfrm>
            <a:off x="467365" y="2492983"/>
            <a:ext cx="2967814" cy="3692421"/>
          </a:xfrm>
          <a:prstGeom prst="rect">
            <a:avLst/>
          </a:prstGeom>
          <a:noFill/>
        </p:spPr>
        <p:txBody>
          <a:bodyPr wrap="square" lIns="91440" tIns="45720" rIns="91440" bIns="45720" rtlCol="0" anchor="t">
            <a:spAutoFit/>
          </a:bodyPr>
          <a:lstStyle/>
          <a:p>
            <a:pPr>
              <a:lnSpc>
                <a:spcPct val="150000"/>
              </a:lnSpc>
              <a:spcAft>
                <a:spcPts val="1200"/>
              </a:spcAft>
              <a:buClr>
                <a:srgbClr val="E7534F"/>
              </a:buClr>
              <a:defRPr/>
            </a:pPr>
            <a:r>
              <a:rPr lang="en-US" sz="1200" b="1">
                <a:solidFill>
                  <a:srgbClr val="000000"/>
                </a:solidFill>
                <a:latin typeface="Helvetica"/>
                <a:cs typeface="Helvetica"/>
              </a:rPr>
              <a:t>Many</a:t>
            </a:r>
            <a:r>
              <a:rPr kumimoji="0" lang="en-US" sz="1200" b="1" i="0" u="none" strike="noStrike" kern="1200" cap="none" spc="0" normalizeH="0" baseline="0" noProof="0">
                <a:ln>
                  <a:noFill/>
                </a:ln>
                <a:solidFill>
                  <a:srgbClr val="000000"/>
                </a:solidFill>
                <a:effectLst/>
                <a:uLnTx/>
                <a:uFillTx/>
                <a:latin typeface="Helvetica"/>
                <a:ea typeface="+mn-ea"/>
                <a:cs typeface="Helvetica"/>
              </a:rPr>
              <a:t> Australian organisations struggle with friction across most EX areas,</a:t>
            </a:r>
            <a:r>
              <a:rPr lang="en-US" sz="1200" b="1">
                <a:solidFill>
                  <a:srgbClr val="000000"/>
                </a:solidFill>
                <a:latin typeface="Helvetica"/>
                <a:cs typeface="Helvetica"/>
              </a:rPr>
              <a:t> with the exception of hybrid workplace collaboration.</a:t>
            </a:r>
            <a:endParaRPr lang="en-US" sz="1200" b="1" i="0" u="none" strike="noStrike" kern="1200" cap="none" spc="0" normalizeH="0" baseline="0" noProof="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CDOs are leveraging AI to augment work, rather than replace roles.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srgbClr val="000000"/>
                </a:solidFill>
                <a:latin typeface="Helvetica"/>
                <a:cs typeface="Helvetica"/>
              </a:rPr>
              <a:t>The impact of AI adoption on job roles relates to the success of implementations in conversational AI</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CDOs are becoming more proactive in preparing their employees to work with AI</a:t>
            </a:r>
            <a:r>
              <a:rPr kumimoji="0" lang="en-AU" sz="1200" b="0" i="0" u="none" strike="noStrike" kern="1200" cap="none" spc="0" normalizeH="0" baseline="0" noProof="0">
                <a:ln>
                  <a:noFill/>
                </a:ln>
                <a:solidFill>
                  <a:srgbClr val="000000"/>
                </a:solidFill>
                <a:effectLst/>
                <a:uLnTx/>
                <a:uFillTx/>
                <a:latin typeface="Helvetica"/>
                <a:ea typeface="+mn-ea"/>
                <a:cs typeface="Helvetica"/>
              </a:rPr>
              <a:t>.</a:t>
            </a:r>
            <a:endParaRPr kumimoji="0" lang="en-AU" sz="1200" b="0" i="0" u="none" strike="noStrike" kern="1200" cap="none" spc="0" normalizeH="0" baseline="0" noProof="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7B7ED9C8-4088-83EE-3BF5-B5D2610A2824}"/>
              </a:ext>
            </a:extLst>
          </p:cNvPr>
          <p:cNvSpPr/>
          <p:nvPr/>
        </p:nvSpPr>
        <p:spPr>
          <a:xfrm>
            <a:off x="467364" y="1361904"/>
            <a:ext cx="3114366" cy="113107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Employee experience and workforce readiness</a:t>
            </a:r>
          </a:p>
        </p:txBody>
      </p:sp>
      <p:sp>
        <p:nvSpPr>
          <p:cNvPr id="6" name="Rectangle 5">
            <a:extLst>
              <a:ext uri="{FF2B5EF4-FFF2-40B4-BE49-F238E27FC236}">
                <a16:creationId xmlns:a16="http://schemas.microsoft.com/office/drawing/2014/main" id="{EB9D79A1-520F-140B-E9D9-9C93BCCF7A86}"/>
              </a:ext>
            </a:extLst>
          </p:cNvPr>
          <p:cNvSpPr/>
          <p:nvPr/>
        </p:nvSpPr>
        <p:spPr>
          <a:xfrm>
            <a:off x="467365" y="919279"/>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9E4D57D1-0938-77F6-F570-3134A4C157A1}"/>
              </a:ext>
            </a:extLst>
          </p:cNvPr>
          <p:cNvCxnSpPr>
            <a:cxnSpLocks/>
          </p:cNvCxnSpPr>
          <p:nvPr/>
        </p:nvCxnSpPr>
        <p:spPr>
          <a:xfrm flipV="1">
            <a:off x="3692940" y="225367"/>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3000B8-AAEC-18ED-686B-1CA8442713B1}"/>
              </a:ext>
            </a:extLst>
          </p:cNvPr>
          <p:cNvSpPr txBox="1"/>
          <p:nvPr/>
        </p:nvSpPr>
        <p:spPr>
          <a:xfrm>
            <a:off x="3950536" y="129533"/>
            <a:ext cx="8100000" cy="662110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pitchFamily="2" charset="0"/>
                <a:cs typeface="Helvetica"/>
              </a:rPr>
              <a:t>CDOs require more effort to improve EX despite greater investment in AI and experiences</a:t>
            </a:r>
            <a:endParaRPr kumimoji="0" lang="en-AU" sz="1200" b="1" i="0" u="none" strike="noStrike" kern="1200" cap="none" spc="0" normalizeH="0" baseline="0" noProof="0">
              <a:ln>
                <a:noFill/>
              </a:ln>
              <a:solidFill>
                <a:prstClr val="black"/>
              </a:solidFill>
              <a:effectLst/>
              <a:uLnTx/>
              <a:uFillTx/>
              <a:latin typeface="Helvetica" pitchFamily="2" charset="0"/>
              <a:ea typeface="+mn-ea"/>
              <a:cs typeface="Helvetica"/>
            </a:endParaRP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Although organisations have made progress in hybrid workplace collaboration, many continue to experience friction across key areas. Despite increased investment in AI and digital platforms by CDOs, employee friction remains high in many organisations. This suggest that governance models, team structures and workplace processes have not yet evolved sufficiently to support scalable digital operations.</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Organisations are using AI to augment work rather than replace employees</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indent="-174625">
              <a:lnSpc>
                <a:spcPct val="150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Fully autonomous AI operations remain rare across organisations, with only 1% saying AI is automating certain jobs </a:t>
            </a:r>
            <a:r>
              <a:rPr lang="en-US" sz="1200">
                <a:solidFill>
                  <a:prstClr val="black"/>
                </a:solidFill>
                <a:latin typeface="Helvetica"/>
                <a:cs typeface="Helvetica"/>
              </a:rPr>
              <a:t>YoY.</a:t>
            </a:r>
            <a:r>
              <a:rPr kumimoji="0" lang="en-US" sz="1200" b="0" i="0" u="none" strike="noStrike" kern="1200" cap="none" spc="0" normalizeH="0" baseline="0" noProof="0">
                <a:ln>
                  <a:noFill/>
                </a:ln>
                <a:solidFill>
                  <a:prstClr val="black"/>
                </a:solidFill>
                <a:effectLst/>
                <a:uLnTx/>
                <a:uFillTx/>
                <a:latin typeface="Helvetica"/>
                <a:ea typeface="+mn-ea"/>
                <a:cs typeface="Helvetica"/>
              </a:rPr>
              <a:t> The decline of organisations saying there is no significant impact, from 64% in 2025 to 40% in 2026, indicates that AI is more embedded in operations and employee experience.</a:t>
            </a:r>
            <a:endParaRPr lang="en-US" sz="1200" b="0" i="0" u="none" strike="noStrike" kern="1200" cap="none" spc="0" normalizeH="0" baseline="0" noProof="0">
              <a:ln>
                <a:noFill/>
              </a:ln>
              <a:solidFill>
                <a:prstClr val="black"/>
              </a:solidFill>
              <a:effectLst/>
              <a:uLnTx/>
              <a:uFillTx/>
              <a:latin typeface="Helvetica"/>
              <a:cs typeface="Helvetica"/>
            </a:endParaRP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increase in percentages in AI-augmented roles indicates that organisations are evolving their operating models to support human-AI collaboration rather than replacing the workforce.</a:t>
            </a:r>
          </a:p>
          <a:p>
            <a:pPr lvl="0">
              <a:lnSpc>
                <a:spcPct val="150000"/>
              </a:lnSpc>
              <a:buClr>
                <a:srgbClr val="E7534F"/>
              </a:buClr>
              <a:defRPr/>
            </a:pPr>
            <a:r>
              <a:rPr lang="en-US" sz="1200" b="1">
                <a:solidFill>
                  <a:prstClr val="black"/>
                </a:solidFill>
                <a:latin typeface="Helvetica"/>
                <a:cs typeface="Helvetica"/>
              </a:rPr>
              <a:t>Impact of AI adoption on job roles as it relates to conversational AI</a:t>
            </a:r>
            <a:endParaRPr lang="en-AU" sz="1200" b="1">
              <a:solidFill>
                <a:prstClr val="black"/>
              </a:solidFill>
              <a:latin typeface="Helvetica"/>
              <a:cs typeface="Helvetica"/>
            </a:endParaRPr>
          </a:p>
          <a:p>
            <a:pPr marL="174625" lvl="0"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ADAPT Digital and AI Edge Survey (Jun 2026) analysis finds organisations that are successful in their conversational AI implementations are 11.4x more likely to create AI roles or automate certain jobs.</a:t>
            </a: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However, for CDOs, the trend of conversational AI success is being driven more by augmentation rather than automation. Low levels of job automation reflect the operational maturity limits of conversational AI.</a:t>
            </a:r>
            <a:endParaRPr lang="en-US" sz="1200" b="1">
              <a:solidFill>
                <a:prstClr val="black"/>
              </a:solidFill>
              <a:latin typeface="Helvetica"/>
              <a:cs typeface="Helvetica"/>
            </a:endParaRPr>
          </a:p>
          <a:p>
            <a:pPr lvl="0">
              <a:lnSpc>
                <a:spcPct val="150000"/>
              </a:lnSpc>
              <a:buClr>
                <a:srgbClr val="E7534F"/>
              </a:buClr>
              <a:defRPr/>
            </a:pPr>
            <a:r>
              <a:rPr lang="en-US" sz="1200" b="1">
                <a:solidFill>
                  <a:prstClr val="black"/>
                </a:solidFill>
                <a:latin typeface="Helvetica"/>
                <a:cs typeface="Helvetica"/>
              </a:rPr>
              <a:t>CDOs are more proactive in AI workforce enablement</a:t>
            </a:r>
            <a:endParaRPr lang="en-AU" sz="1200" b="1">
              <a:solidFill>
                <a:prstClr val="black"/>
              </a:solidFill>
              <a:latin typeface="Helvetica"/>
              <a:cs typeface="Helvetica"/>
            </a:endParaRPr>
          </a:p>
          <a:p>
            <a:pPr marL="174625" lvl="0" indent="-174625">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improving AI workforce readiness, but employee experience maturity is not advancing at the same pace. The decline in </a:t>
            </a:r>
            <a:r>
              <a:rPr lang="en-US" sz="1200" err="1">
                <a:solidFill>
                  <a:prstClr val="black"/>
                </a:solidFill>
                <a:latin typeface="Helvetica"/>
                <a:cs typeface="Helvetica"/>
              </a:rPr>
              <a:t>organisations</a:t>
            </a:r>
            <a:r>
              <a:rPr lang="en-US" sz="1200">
                <a:solidFill>
                  <a:prstClr val="black"/>
                </a:solidFill>
                <a:latin typeface="Helvetica"/>
                <a:cs typeface="Helvetica"/>
              </a:rPr>
              <a:t> with no formal AI guidance or only basic usage policies suggests </a:t>
            </a:r>
            <a:r>
              <a:rPr lang="en-US" sz="1200" err="1">
                <a:solidFill>
                  <a:prstClr val="black"/>
                </a:solidFill>
                <a:latin typeface="Helvetica"/>
                <a:cs typeface="Helvetica"/>
              </a:rPr>
              <a:t>organisations</a:t>
            </a:r>
            <a:r>
              <a:rPr lang="en-US" sz="1200">
                <a:solidFill>
                  <a:prstClr val="black"/>
                </a:solidFill>
                <a:latin typeface="Helvetica"/>
                <a:cs typeface="Helvetica"/>
              </a:rPr>
              <a:t> are moving beyond passive AI adoption toward more structured workforce preparation.</a:t>
            </a: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increase in optional upskilling (+20%),  AI champions (+6%) and mandatory awareness programs </a:t>
            </a:r>
            <a:br>
              <a:rPr lang="en-US" sz="1200">
                <a:solidFill>
                  <a:prstClr val="black"/>
                </a:solidFill>
                <a:latin typeface="Helvetica"/>
                <a:cs typeface="Helvetica"/>
              </a:rPr>
            </a:br>
            <a:r>
              <a:rPr lang="en-US" sz="1200">
                <a:solidFill>
                  <a:prstClr val="black"/>
                </a:solidFill>
                <a:latin typeface="Helvetica"/>
                <a:cs typeface="Helvetica"/>
              </a:rPr>
              <a:t>(+8%) indicates that employee capability is becoming more critical to AI success.</a:t>
            </a:r>
          </a:p>
        </p:txBody>
      </p:sp>
    </p:spTree>
    <p:extLst>
      <p:ext uri="{BB962C8B-B14F-4D97-AF65-F5344CB8AC3E}">
        <p14:creationId xmlns:p14="http://schemas.microsoft.com/office/powerpoint/2010/main" val="19022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269FDED-A5EA-D1B2-9134-C16B8A200A1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8A02647-5117-79FC-65B6-1C570DE6B898}"/>
              </a:ext>
            </a:extLst>
          </p:cNvPr>
          <p:cNvGrpSpPr/>
          <p:nvPr/>
        </p:nvGrpSpPr>
        <p:grpSpPr>
          <a:xfrm>
            <a:off x="549440" y="2556618"/>
            <a:ext cx="6513512" cy="1535021"/>
            <a:chOff x="549440" y="2556618"/>
            <a:chExt cx="6513512" cy="1535021"/>
          </a:xfrm>
        </p:grpSpPr>
        <p:sp>
          <p:nvSpPr>
            <p:cNvPr id="4" name="TextBox 3">
              <a:extLst>
                <a:ext uri="{FF2B5EF4-FFF2-40B4-BE49-F238E27FC236}">
                  <a16:creationId xmlns:a16="http://schemas.microsoft.com/office/drawing/2014/main" id="{6D32740A-8BCE-CAA8-B4ED-178F48C62E9F}"/>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AI adoption and governance</a:t>
              </a:r>
              <a:endParaRPr kumimoji="0" lang="en-AU"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AE083FD1-6745-62B8-F008-91B9A292DE70}"/>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79D9EAA4-F6F8-1AF3-9943-52BE543AF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306829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5E271-5406-0620-93DC-F497B7C3B9C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E8B4FD6-2939-A51A-7FE9-9C386CC78B69}"/>
              </a:ext>
            </a:extLst>
          </p:cNvPr>
          <p:cNvSpPr/>
          <p:nvPr/>
        </p:nvSpPr>
        <p:spPr>
          <a:xfrm>
            <a:off x="335495" y="153550"/>
            <a:ext cx="11126019" cy="392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successful has conversational AI been in your </a:t>
            </a:r>
            <a:r>
              <a:rPr kumimoji="0" lang="en-US" sz="195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a:t>
            </a: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so far? (2025 vs 2026)</a:t>
            </a:r>
          </a:p>
        </p:txBody>
      </p:sp>
      <p:sp>
        <p:nvSpPr>
          <p:cNvPr id="213" name="TextBox 212">
            <a:extLst>
              <a:ext uri="{FF2B5EF4-FFF2-40B4-BE49-F238E27FC236}">
                <a16:creationId xmlns:a16="http://schemas.microsoft.com/office/drawing/2014/main" id="{DE5F02E3-85B3-198D-2B19-C86550DC7267}"/>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198 Australian CDOs</a:t>
            </a:r>
          </a:p>
        </p:txBody>
      </p:sp>
      <p:pic>
        <p:nvPicPr>
          <p:cNvPr id="5" name="Graphic 4">
            <a:extLst>
              <a:ext uri="{FF2B5EF4-FFF2-40B4-BE49-F238E27FC236}">
                <a16:creationId xmlns:a16="http://schemas.microsoft.com/office/drawing/2014/main" id="{B6637978-AEF7-6C1F-9C80-EFA59815AD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495" y="878043"/>
            <a:ext cx="11704923" cy="5298251"/>
          </a:xfrm>
          <a:prstGeom prst="rect">
            <a:avLst/>
          </a:prstGeom>
        </p:spPr>
      </p:pic>
    </p:spTree>
    <p:extLst>
      <p:ext uri="{BB962C8B-B14F-4D97-AF65-F5344CB8AC3E}">
        <p14:creationId xmlns:p14="http://schemas.microsoft.com/office/powerpoint/2010/main" val="30337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DE124-DAE8-65C4-3B16-66AD042ECCAC}"/>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6CAB3CE7-75CB-FD74-B640-44D4A08A6C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495" y="914054"/>
            <a:ext cx="11521010" cy="5471720"/>
          </a:xfrm>
          <a:prstGeom prst="rect">
            <a:avLst/>
          </a:prstGeom>
        </p:spPr>
      </p:pic>
      <p:sp>
        <p:nvSpPr>
          <p:cNvPr id="4" name="Rectangle 3">
            <a:extLst>
              <a:ext uri="{FF2B5EF4-FFF2-40B4-BE49-F238E27FC236}">
                <a16:creationId xmlns:a16="http://schemas.microsoft.com/office/drawing/2014/main" id="{B3583EA1-6259-ED5C-4F85-E081D9DD7922}"/>
              </a:ext>
            </a:extLst>
          </p:cNvPr>
          <p:cNvSpPr/>
          <p:nvPr/>
        </p:nvSpPr>
        <p:spPr>
          <a:xfrm>
            <a:off x="335495" y="153550"/>
            <a:ext cx="1112601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Which stage best describes your </a:t>
            </a:r>
            <a:r>
              <a:rPr kumimoji="0" lang="en-US" sz="230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organisation’s</a:t>
            </a:r>
            <a:r>
              <a:rPr kumimoji="0" lang="en-US" sz="23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AI governance maturity?</a:t>
            </a:r>
          </a:p>
        </p:txBody>
      </p:sp>
      <p:sp>
        <p:nvSpPr>
          <p:cNvPr id="213" name="TextBox 212">
            <a:extLst>
              <a:ext uri="{FF2B5EF4-FFF2-40B4-BE49-F238E27FC236}">
                <a16:creationId xmlns:a16="http://schemas.microsoft.com/office/drawing/2014/main" id="{26F94039-CCB0-C994-8BB3-F8FE9499A41F}"/>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108 Australian CDOs</a:t>
            </a:r>
          </a:p>
        </p:txBody>
      </p:sp>
    </p:spTree>
    <p:extLst>
      <p:ext uri="{BB962C8B-B14F-4D97-AF65-F5344CB8AC3E}">
        <p14:creationId xmlns:p14="http://schemas.microsoft.com/office/powerpoint/2010/main" val="386860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AE2B-09AB-6ECB-0675-D19B0ACD07CB}"/>
            </a:ext>
          </a:extLst>
        </p:cNvPr>
        <p:cNvGrpSpPr/>
        <p:nvPr/>
      </p:nvGrpSpPr>
      <p:grpSpPr>
        <a:xfrm>
          <a:off x="0" y="0"/>
          <a:ext cx="0" cy="0"/>
          <a:chOff x="0" y="0"/>
          <a:chExt cx="0" cy="0"/>
        </a:xfrm>
      </p:grpSpPr>
      <p:pic>
        <p:nvPicPr>
          <p:cNvPr id="198" name="Graphic 197">
            <a:extLst>
              <a:ext uri="{FF2B5EF4-FFF2-40B4-BE49-F238E27FC236}">
                <a16:creationId xmlns:a16="http://schemas.microsoft.com/office/drawing/2014/main" id="{8610725D-B8F9-B25C-C6BB-5B3E0E088C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966" y="971798"/>
            <a:ext cx="11391162" cy="5530712"/>
          </a:xfrm>
          <a:prstGeom prst="rect">
            <a:avLst/>
          </a:prstGeom>
        </p:spPr>
      </p:pic>
      <p:sp>
        <p:nvSpPr>
          <p:cNvPr id="4" name="Rectangle 3">
            <a:extLst>
              <a:ext uri="{FF2B5EF4-FFF2-40B4-BE49-F238E27FC236}">
                <a16:creationId xmlns:a16="http://schemas.microsoft.com/office/drawing/2014/main" id="{31AC8A38-43E0-21A8-6DE4-C2A7525E5071}"/>
              </a:ext>
            </a:extLst>
          </p:cNvPr>
          <p:cNvSpPr/>
          <p:nvPr/>
        </p:nvSpPr>
        <p:spPr>
          <a:xfrm>
            <a:off x="335495" y="141193"/>
            <a:ext cx="11126019" cy="6924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AI governance maturity as it relates to employee readiness on AI and </a:t>
            </a:r>
            <a:b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b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internal capability to design or run structured transformation </a:t>
            </a:r>
          </a:p>
        </p:txBody>
      </p:sp>
      <p:sp>
        <p:nvSpPr>
          <p:cNvPr id="213" name="TextBox 212">
            <a:extLst>
              <a:ext uri="{FF2B5EF4-FFF2-40B4-BE49-F238E27FC236}">
                <a16:creationId xmlns:a16="http://schemas.microsoft.com/office/drawing/2014/main" id="{7E889542-BCA4-7A84-A0E5-83D19F8DEC4C}"/>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Digital Edge Survey in June 2026: Sample size: 108 Australian CDOs</a:t>
            </a:r>
          </a:p>
        </p:txBody>
      </p:sp>
    </p:spTree>
    <p:extLst>
      <p:ext uri="{BB962C8B-B14F-4D97-AF65-F5344CB8AC3E}">
        <p14:creationId xmlns:p14="http://schemas.microsoft.com/office/powerpoint/2010/main" val="29256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3493E-13EE-94AC-8E11-462D194A94D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4F3DF7-7D8E-0637-E70C-6E9B45931706}"/>
              </a:ext>
            </a:extLst>
          </p:cNvPr>
          <p:cNvSpPr txBox="1"/>
          <p:nvPr/>
        </p:nvSpPr>
        <p:spPr>
          <a:xfrm>
            <a:off x="460107" y="1712153"/>
            <a:ext cx="2443729" cy="4723473"/>
          </a:xfrm>
          <a:prstGeom prst="rect">
            <a:avLst/>
          </a:prstGeom>
          <a:noFill/>
        </p:spPr>
        <p:txBody>
          <a:bodyPr wrap="square" lIns="91440" tIns="45720" rIns="91440" bIns="45720" rtlCol="0" anchor="t">
            <a:spAutoFit/>
          </a:bodyPr>
          <a:lstStyle/>
          <a:p>
            <a:pPr>
              <a:lnSpc>
                <a:spcPct val="150000"/>
              </a:lnSpc>
              <a:spcAft>
                <a:spcPts val="1200"/>
              </a:spcAft>
              <a:buClr>
                <a:srgbClr val="E7534F"/>
              </a:buClr>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Australian </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organisations</a:t>
            </a:r>
            <a:r>
              <a:rPr kumimoji="0" lang="en-US" sz="1200" b="1" i="0" u="none" strike="noStrike" kern="1200" cap="none" spc="0" normalizeH="0" baseline="0" noProof="0">
                <a:ln>
                  <a:noFill/>
                </a:ln>
                <a:solidFill>
                  <a:srgbClr val="000000"/>
                </a:solidFill>
                <a:effectLst/>
                <a:uLnTx/>
                <a:uFillTx/>
                <a:latin typeface="Helvetica"/>
                <a:ea typeface="+mn-ea"/>
                <a:cs typeface="Helvetica"/>
              </a:rPr>
              <a:t> are making gradual progress in conversational AI maturity YoY</a:t>
            </a:r>
            <a:r>
              <a:rPr lang="en-US" sz="1200" b="1">
                <a:solidFill>
                  <a:srgbClr val="000000"/>
                </a:solidFill>
                <a:latin typeface="Helvetica"/>
                <a:cs typeface="Helvetica"/>
              </a:rPr>
              <a:t> but enterprise success remains limited.</a:t>
            </a:r>
            <a:endParaRPr kumimoji="0" lang="en-AU"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Most CDOs say their organisations have a dedicated AI governance or ethics committee.</a:t>
            </a:r>
            <a:r>
              <a:rPr lang="en-US" sz="1200">
                <a:solidFill>
                  <a:srgbClr val="000000"/>
                </a:solidFill>
                <a:latin typeface="Helvetica"/>
                <a:cs typeface="Helvetica"/>
              </a:rPr>
              <a:t> </a:t>
            </a:r>
            <a:r>
              <a:rPr kumimoji="0" lang="en-US" sz="1200" b="0" i="0" u="none" strike="noStrike" kern="1200" cap="none" spc="0" normalizeH="0" baseline="0" noProof="0">
                <a:ln>
                  <a:noFill/>
                </a:ln>
                <a:solidFill>
                  <a:srgbClr val="000000"/>
                </a:solidFill>
                <a:effectLst/>
                <a:uLnTx/>
                <a:uFillTx/>
                <a:latin typeface="Helvetica"/>
                <a:ea typeface="+mn-ea"/>
                <a:cs typeface="Helvetica"/>
              </a:rPr>
              <a:t>Only 6% report they have automated monitoring and enterprise-wide AI governance</a:t>
            </a:r>
            <a:r>
              <a:rPr kumimoji="0" lang="en-AU" sz="1200" b="0" i="0" u="none" strike="noStrike" kern="1200" cap="none" spc="0" normalizeH="0" baseline="0" noProof="0">
                <a:ln>
                  <a:noFill/>
                </a:ln>
                <a:solidFill>
                  <a:srgbClr val="000000"/>
                </a:solidFill>
                <a:effectLst/>
                <a:uLnTx/>
                <a:uFillTx/>
                <a:latin typeface="Helvetica"/>
                <a:ea typeface="+mn-ea"/>
                <a:cs typeface="Helvetica"/>
              </a:rPr>
              <a:t>.</a:t>
            </a:r>
            <a:endParaRPr lang="en-AU" sz="1200" b="0" i="0" u="none" strike="noStrike" kern="1200" cap="none" spc="0" normalizeH="0" baseline="0" noProof="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AU" sz="1200">
                <a:solidFill>
                  <a:srgbClr val="000000"/>
                </a:solidFill>
                <a:latin typeface="Helvetica"/>
                <a:cs typeface="Helvetica"/>
              </a:rPr>
              <a:t>Maturity in AI governance</a:t>
            </a:r>
            <a:r>
              <a:rPr lang="en-US" sz="1200">
                <a:solidFill>
                  <a:srgbClr val="000000"/>
                </a:solidFill>
                <a:latin typeface="Helvetica"/>
                <a:cs typeface="Helvetica"/>
              </a:rPr>
              <a:t> relates to employee readiness in AI and internal capability to run structured transformation.</a:t>
            </a:r>
            <a:endParaRPr lang="en-AU" sz="1200" b="0" i="0" u="none" strike="noStrike" kern="1200" cap="none" spc="0" normalizeH="0" baseline="0" noProof="0">
              <a:ln>
                <a:noFill/>
              </a:ln>
              <a:solidFill>
                <a:srgbClr val="000000"/>
              </a:solidFill>
              <a:effectLst/>
              <a:uLnTx/>
              <a:uFillTx/>
              <a:latin typeface="Helvetica" pitchFamily="2" charset="0"/>
              <a:cs typeface="Helvetica"/>
            </a:endParaRPr>
          </a:p>
        </p:txBody>
      </p:sp>
      <p:sp>
        <p:nvSpPr>
          <p:cNvPr id="3" name="Rectangle 2">
            <a:extLst>
              <a:ext uri="{FF2B5EF4-FFF2-40B4-BE49-F238E27FC236}">
                <a16:creationId xmlns:a16="http://schemas.microsoft.com/office/drawing/2014/main" id="{CBF6AA55-B907-1814-5499-C240A0BFAD88}"/>
              </a:ext>
            </a:extLst>
          </p:cNvPr>
          <p:cNvSpPr/>
          <p:nvPr/>
        </p:nvSpPr>
        <p:spPr>
          <a:xfrm>
            <a:off x="460107" y="927323"/>
            <a:ext cx="311436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AI adoption and governance</a:t>
            </a:r>
          </a:p>
        </p:txBody>
      </p:sp>
      <p:sp>
        <p:nvSpPr>
          <p:cNvPr id="6" name="Rectangle 5">
            <a:extLst>
              <a:ext uri="{FF2B5EF4-FFF2-40B4-BE49-F238E27FC236}">
                <a16:creationId xmlns:a16="http://schemas.microsoft.com/office/drawing/2014/main" id="{385307A3-A07F-A1F2-72C1-1486446066B3}"/>
              </a:ext>
            </a:extLst>
          </p:cNvPr>
          <p:cNvSpPr/>
          <p:nvPr/>
        </p:nvSpPr>
        <p:spPr>
          <a:xfrm>
            <a:off x="460108" y="619546"/>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9A77685-2AA0-ECDB-0FFA-214C439BA261}"/>
              </a:ext>
            </a:extLst>
          </p:cNvPr>
          <p:cNvCxnSpPr>
            <a:cxnSpLocks/>
          </p:cNvCxnSpPr>
          <p:nvPr/>
        </p:nvCxnSpPr>
        <p:spPr>
          <a:xfrm flipV="1">
            <a:off x="3059217" y="240059"/>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493435F-2051-B04A-AF71-6787D72A8CAF}"/>
              </a:ext>
            </a:extLst>
          </p:cNvPr>
          <p:cNvSpPr txBox="1"/>
          <p:nvPr/>
        </p:nvSpPr>
        <p:spPr>
          <a:xfrm>
            <a:off x="3177528" y="17011"/>
            <a:ext cx="8977399" cy="684000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pitchFamily="2" charset="0"/>
                <a:ea typeface="+mn-ea"/>
                <a:cs typeface="Helvetica"/>
              </a:rPr>
              <a:t>Implementations in conversational AI are progressing, but enterprise-wide success is still limited</a:t>
            </a:r>
            <a:endParaRPr kumimoji="0" lang="en-AU" sz="1200" b="1" i="0" u="none" strike="noStrike" kern="1200" cap="none" spc="0" normalizeH="0" baseline="0" noProof="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Some organisations are beginning to mature their capabilities and move beyond early-stage deployment challenges, as reflected in the decline of the 'slightly successful' category from 46% in 2025 to 39% in 2026.</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Success in conversational AI implementations is </a:t>
            </a:r>
            <a:r>
              <a:rPr lang="en-US" sz="1200" err="1">
                <a:solidFill>
                  <a:prstClr val="black"/>
                </a:solidFill>
                <a:latin typeface="Helvetica"/>
                <a:cs typeface="Helvetica"/>
              </a:rPr>
              <a:t>characterised</a:t>
            </a:r>
            <a:r>
              <a:rPr lang="en-US" sz="1200">
                <a:solidFill>
                  <a:prstClr val="black"/>
                </a:solidFill>
                <a:latin typeface="Helvetica"/>
                <a:cs typeface="Helvetica"/>
              </a:rPr>
              <a:t> by strong integration into workflows, customer journeys and operational processes. One of its practical applications: </a:t>
            </a:r>
            <a:r>
              <a:rPr lang="en-US" sz="1200">
                <a:solidFill>
                  <a:prstClr val="black"/>
                </a:solidFill>
                <a:latin typeface="Helvetica"/>
                <a:cs typeface="Helvetica"/>
                <a:hlinkClick r:id="rId3">
                  <a:extLst>
                    <a:ext uri="{A12FA001-AC4F-418D-AE19-62706E023703}">
                      <ahyp:hlinkClr xmlns:ahyp="http://schemas.microsoft.com/office/drawing/2018/hyperlinkcolor" val="tx"/>
                    </a:ext>
                  </a:extLst>
                </a:hlinkClick>
              </a:rPr>
              <a:t>Closed AI</a:t>
            </a:r>
            <a:r>
              <a:rPr lang="en-US" sz="1200">
                <a:solidFill>
                  <a:prstClr val="black"/>
                </a:solidFill>
                <a:latin typeface="Helvetica"/>
                <a:cs typeface="Helvetica"/>
              </a:rPr>
              <a:t> used conversational AI to handle a drive-through scenario by processing complex orders and managing unique requests.</a:t>
            </a:r>
            <a:endParaRPr lang="en-AU" sz="1200">
              <a:solidFill>
                <a:prstClr val="black"/>
              </a:solidFill>
              <a:latin typeface="Helvetica"/>
              <a:cs typeface="Helvetica"/>
            </a:endParaRPr>
          </a:p>
          <a:p>
            <a:pPr marR="0" lvl="0" algn="l" defTabSz="914400" rtl="0" eaLnBrk="1" fontAlgn="auto" latinLnBrk="0" hangingPunct="1">
              <a:lnSpc>
                <a:spcPct val="150000"/>
              </a:lnSpc>
              <a:spcBef>
                <a:spcPts val="0"/>
              </a:spcBef>
              <a:spcAft>
                <a:spcPts val="0"/>
              </a:spcAft>
              <a:buClr>
                <a:srgbClr val="E7534F"/>
              </a:buClr>
              <a:buSzTx/>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Conversational AI as it relates to </a:t>
            </a:r>
            <a:r>
              <a:rPr kumimoji="0" lang="en-US" sz="1200" b="1" i="0" u="none" strike="noStrike" kern="1200" cap="none" spc="0" normalizeH="0" baseline="0" noProof="0">
                <a:ln>
                  <a:noFill/>
                </a:ln>
                <a:solidFill>
                  <a:prstClr val="black"/>
                </a:solidFill>
                <a:effectLst/>
                <a:uLnTx/>
                <a:uFillTx/>
                <a:latin typeface="Helvetica"/>
                <a:ea typeface="+mn-ea"/>
                <a:cs typeface="Helvetica"/>
              </a:rPr>
              <a:t>transformation capabilities</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indent="-174625">
              <a:lnSpc>
                <a:spcPct val="150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Although overall maturity remains relatively low, some CDOs report that conversational AI can deliver measurable value when supported by strong data foundations, governance frameworks, and operational integration. This is reflected in the increase in organisations reporting their initiatives as 'very successful', rising from 10% in 2025 to 16% in 2026.</a:t>
            </a:r>
          </a:p>
          <a:p>
            <a:pPr marL="174625" indent="-174625">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Further evidence from the ADAPT Digital and AI Edge Survey (Jun 2026) supports this finding. Organisations with mature internal capabilities to design and execute structured transformation or process improvement initiatives are 3.1x more likely to successfully implement conversational AI.</a:t>
            </a:r>
            <a:r>
              <a:rPr lang="en-US" sz="1200">
                <a:solidFill>
                  <a:prstClr val="black"/>
                </a:solidFill>
                <a:latin typeface="Helvetica"/>
                <a:cs typeface="Helvetica"/>
              </a:rPr>
              <a:t>.</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AI governance maturity is progressing ahead of enterprise-wide adoption </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For CDOs, governance structures are currently providing the foundation for responsible AI adoption. Most organisations have a dedicated AI governance committee, human-in-the-loop on selected use cases and small oversight groups. This suggests that AI governance is becoming recognised as a discipline.</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Building the workforce and transformation capabilities needed to scale AI effectively</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While CDOs are investing in AI training, only 6% have achieved enterprise-wide AI governance maturity. Many organisations have successfully introduced AI to employees, but they are still developing the policies needed for consistent scaling.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As a result, workforce preparation may progress faster than enterprise-wide governance</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4625"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Effective redesign of operating models and business processes to support AI-enabled ways of working also suggests </a:t>
            </a:r>
            <a:br>
              <a:rPr lang="en-US" sz="1200">
                <a:solidFill>
                  <a:prstClr val="black"/>
                </a:solidFill>
                <a:latin typeface="Helvetica"/>
                <a:cs typeface="Helvetica"/>
              </a:rPr>
            </a:br>
            <a:r>
              <a:rPr lang="en-US" sz="1200">
                <a:solidFill>
                  <a:prstClr val="black"/>
                </a:solidFill>
                <a:latin typeface="Helvetica"/>
                <a:cs typeface="Helvetica"/>
              </a:rPr>
              <a:t>that </a:t>
            </a:r>
            <a:r>
              <a:rPr lang="en-US" sz="1200" err="1">
                <a:solidFill>
                  <a:prstClr val="black"/>
                </a:solidFill>
                <a:latin typeface="Helvetica"/>
                <a:cs typeface="Helvetica"/>
              </a:rPr>
              <a:t>organisations</a:t>
            </a:r>
            <a:r>
              <a:rPr lang="en-US" sz="1200">
                <a:solidFill>
                  <a:prstClr val="black"/>
                </a:solidFill>
                <a:latin typeface="Helvetica"/>
                <a:cs typeface="Helvetica"/>
              </a:rPr>
              <a:t> have established strong AI governance practices.</a:t>
            </a:r>
          </a:p>
        </p:txBody>
      </p:sp>
    </p:spTree>
    <p:extLst>
      <p:ext uri="{BB962C8B-B14F-4D97-AF65-F5344CB8AC3E}">
        <p14:creationId xmlns:p14="http://schemas.microsoft.com/office/powerpoint/2010/main" val="397188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9078" y="2656689"/>
            <a:ext cx="3304451" cy="19163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ADAPT’s Digital Edge Survey </a:t>
            </a:r>
            <a:br>
              <a:rPr kumimoji="0" lang="en-AU" sz="1200" b="1" i="0" u="none" strike="noStrike" kern="1200" cap="none" spc="0" normalizeH="0" baseline="0" noProof="0">
                <a:ln>
                  <a:noFill/>
                </a:ln>
                <a:solidFill>
                  <a:prstClr val="black"/>
                </a:solidFill>
                <a:effectLst/>
                <a:uLnTx/>
                <a:uFillTx/>
                <a:latin typeface="Helvetica"/>
                <a:ea typeface="+mn-ea"/>
                <a:cs typeface="Helvetica"/>
              </a:rPr>
            </a:br>
            <a:r>
              <a:rPr kumimoji="0" lang="en-AU" sz="1200" b="1" i="0" u="none" strike="noStrike" kern="1200" cap="none" spc="0" normalizeH="0" baseline="0" noProof="0">
                <a:ln>
                  <a:noFill/>
                </a:ln>
                <a:solidFill>
                  <a:prstClr val="black"/>
                </a:solidFill>
                <a:effectLst/>
                <a:uLnTx/>
                <a:uFillTx/>
                <a:latin typeface="Helvetica"/>
                <a:ea typeface="+mn-ea"/>
                <a:cs typeface="Helvetica"/>
              </a:rPr>
              <a:t>(June 2026) captures Australian Chief Digital Officers’ (CDO) views on:</a:t>
            </a:r>
            <a:endParaRPr kumimoji="0" lang="en-AU"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PH" sz="1200">
                <a:solidFill>
                  <a:prstClr val="black"/>
                </a:solidFill>
                <a:latin typeface="Helvetica"/>
                <a:cs typeface="Helvetica"/>
              </a:rPr>
              <a:t>customer</a:t>
            </a:r>
            <a:r>
              <a:rPr kumimoji="0" lang="en-PH" sz="1200" b="0" i="0" u="none" strike="noStrike" kern="1200" cap="none" spc="0" normalizeH="0" baseline="0" noProof="0">
                <a:ln>
                  <a:noFill/>
                </a:ln>
                <a:solidFill>
                  <a:prstClr val="black"/>
                </a:solidFill>
                <a:effectLst/>
                <a:uLnTx/>
                <a:uFillTx/>
                <a:latin typeface="Helvetica"/>
                <a:ea typeface="+mn-ea"/>
                <a:cs typeface="Helvetica"/>
              </a:rPr>
              <a:t> experience (CX) and strategy</a:t>
            </a:r>
            <a:endParaRPr lang="en-PH"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a:buChar char="•"/>
              <a:defRPr/>
            </a:pPr>
            <a:r>
              <a:rPr lang="en-US" sz="1200">
                <a:solidFill>
                  <a:prstClr val="black"/>
                </a:solidFill>
                <a:latin typeface="Helvetica"/>
                <a:cs typeface="Helvetica"/>
              </a:rPr>
              <a:t>employee </a:t>
            </a:r>
            <a:r>
              <a:rPr kumimoji="0" lang="en-US" sz="1200" b="0" i="0" u="none" strike="noStrike" kern="1200" cap="none" spc="0" normalizeH="0" baseline="0" noProof="0">
                <a:ln>
                  <a:noFill/>
                </a:ln>
                <a:solidFill>
                  <a:prstClr val="black"/>
                </a:solidFill>
                <a:effectLst/>
                <a:uLnTx/>
                <a:uFillTx/>
                <a:latin typeface="Helvetica"/>
                <a:ea typeface="+mn-ea"/>
                <a:cs typeface="Helvetica"/>
              </a:rPr>
              <a:t>experience (EX) and workforce readiness</a:t>
            </a:r>
            <a:endParaRPr lang="en-PH"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PH" sz="1200">
                <a:solidFill>
                  <a:prstClr val="black"/>
                </a:solidFill>
                <a:latin typeface="Helvetica"/>
                <a:cs typeface="Helvetica"/>
              </a:rPr>
              <a:t>AI</a:t>
            </a:r>
            <a:r>
              <a:rPr kumimoji="0" lang="en-PH" sz="1200" b="0" i="0" u="none" strike="noStrike" kern="1200" cap="none" spc="0" normalizeH="0" baseline="0" noProof="0">
                <a:ln>
                  <a:noFill/>
                </a:ln>
                <a:solidFill>
                  <a:prstClr val="black"/>
                </a:solidFill>
                <a:effectLst/>
                <a:uLnTx/>
                <a:uFillTx/>
                <a:latin typeface="Helvetica"/>
                <a:ea typeface="+mn-ea"/>
                <a:cs typeface="Helvetica"/>
              </a:rPr>
              <a:t> adoption and governance</a:t>
            </a:r>
            <a:r>
              <a:rPr lang="en-PH" sz="1200">
                <a:solidFill>
                  <a:prstClr val="black"/>
                </a:solidFill>
                <a:latin typeface="Helvetica"/>
                <a:cs typeface="Helvetica"/>
              </a:rPr>
              <a:t>.</a:t>
            </a:r>
            <a:endParaRPr lang="en-PH"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9050" y="1978888"/>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9050" y="1616558"/>
            <a:ext cx="3426120"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CX, EX and AI</a:t>
            </a:r>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35173"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096949" y="175664"/>
            <a:ext cx="7740000" cy="65676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This report provides insights into how Australian CDOs are shaping customer experience, </a:t>
            </a:r>
            <a:br>
              <a:rPr kumimoji="0" lang="en-US" sz="1200" b="0" i="0" u="none" strike="noStrike" kern="1200" cap="none" spc="0" normalizeH="0" baseline="0" noProof="0">
                <a:ln>
                  <a:noFill/>
                </a:ln>
                <a:solidFill>
                  <a:srgbClr val="000000"/>
                </a:solidFill>
                <a:effectLst/>
                <a:uLnTx/>
                <a:uFillTx/>
                <a:latin typeface="Helvetica"/>
                <a:ea typeface="+mn-ea"/>
                <a:cs typeface="Helvetica"/>
              </a:rPr>
            </a:br>
            <a:r>
              <a:rPr kumimoji="0" lang="en-US" sz="1200" b="0" i="0" u="none" strike="noStrike" kern="1200" cap="none" spc="0" normalizeH="0" baseline="0" noProof="0">
                <a:ln>
                  <a:noFill/>
                </a:ln>
                <a:solidFill>
                  <a:srgbClr val="000000"/>
                </a:solidFill>
                <a:effectLst/>
                <a:uLnTx/>
                <a:uFillTx/>
                <a:latin typeface="Helvetica"/>
                <a:ea typeface="+mn-ea"/>
                <a:cs typeface="Helvetica"/>
              </a:rPr>
              <a:t>employee readiness and AI adoption.</a:t>
            </a:r>
            <a:endParaRPr lang="en-AU" sz="1200" b="0" i="0" u="none" strike="noStrike" kern="1200" cap="none" spc="0" normalizeH="0" baseline="0" noProof="0">
              <a:ln>
                <a:noFill/>
              </a:ln>
              <a:solidFill>
                <a:srgbClr val="000000"/>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Customer experience and strategy</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For many CDOs, concerns that AI and automation may introduce friction (49%), along with trust-related issues (50%), are not considered major obstacles to executing CX strategies.</a:t>
            </a:r>
            <a:endParaRPr lang="en-US" sz="1200" b="0" i="0" u="none" strike="noStrike" kern="1200" cap="none" spc="0"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a:solidFill>
                  <a:prstClr val="black"/>
                </a:solidFill>
                <a:latin typeface="Helvetica"/>
                <a:cs typeface="Helvetica"/>
              </a:rPr>
              <a:t>O</a:t>
            </a:r>
            <a:r>
              <a:rPr kumimoji="0" lang="en-US" sz="1200" b="0" i="0" u="none" strike="noStrike" kern="1200" cap="none" spc="0" normalizeH="0" baseline="0" noProof="0" err="1">
                <a:ln>
                  <a:noFill/>
                </a:ln>
                <a:solidFill>
                  <a:prstClr val="black"/>
                </a:solidFill>
                <a:effectLst/>
                <a:uLnTx/>
                <a:uFillTx/>
                <a:latin typeface="Helvetica"/>
                <a:ea typeface="+mn-ea"/>
                <a:cs typeface="Helvetica"/>
              </a:rPr>
              <a:t>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continue to demonstrate only moderate maturity in their ability to leverage data to improve CX and collaborate effectively across functions.</a:t>
            </a:r>
            <a:endParaRPr lang="en-US" sz="1200" b="0" i="0" u="none" strike="noStrike" kern="1200" cap="none" spc="0"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correlation analysis reveals that seamless collaboration in a hybrid workplace drives maturity in using organisational data to improve CX and </a:t>
            </a:r>
            <a:r>
              <a:rPr lang="en-US" sz="1200">
                <a:solidFill>
                  <a:prstClr val="black"/>
                </a:solidFill>
                <a:latin typeface="Helvetica"/>
                <a:cs typeface="Helvetica"/>
              </a:rPr>
              <a:t>manage</a:t>
            </a:r>
            <a:r>
              <a:rPr kumimoji="0" lang="en-US" sz="1200" b="0" i="0" u="none" strike="noStrike" kern="1200" cap="none" spc="0" normalizeH="0" baseline="0" noProof="0">
                <a:ln>
                  <a:noFill/>
                </a:ln>
                <a:solidFill>
                  <a:prstClr val="black"/>
                </a:solidFill>
                <a:effectLst/>
                <a:uLnTx/>
                <a:uFillTx/>
                <a:latin typeface="Helvetica"/>
                <a:ea typeface="+mn-ea"/>
                <a:cs typeface="Helvetica"/>
              </a:rPr>
              <a:t> cross-functional collaboration</a:t>
            </a:r>
            <a:r>
              <a:rPr lang="en-US" sz="1200">
                <a:solidFill>
                  <a:prstClr val="black"/>
                </a:solidFill>
                <a:latin typeface="Helvetica"/>
                <a:cs typeface="Helvetica"/>
              </a:rPr>
              <a:t>.</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2"/>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Employee experience and workforce readiness</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CDOs indicate they have made progress in hybrid workplace collaboration. However, many organisations still need to put in more effort to improve other EX areas</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AI is increasingly viewed as an augmentation to job roles rather than replacing employees</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r>
              <a:rPr lang="en-AU" sz="1200">
                <a:solidFill>
                  <a:prstClr val="black"/>
                </a:solidFill>
                <a:latin typeface="Helvetica"/>
                <a:cs typeface="Helvetica"/>
              </a:rPr>
              <a:t> </a:t>
            </a:r>
            <a:r>
              <a:rPr kumimoji="0" lang="en-US" sz="1200" b="0" i="0" u="none" strike="noStrike" kern="1200" cap="none" spc="0" normalizeH="0" baseline="0" noProof="0">
                <a:ln>
                  <a:noFill/>
                </a:ln>
                <a:solidFill>
                  <a:prstClr val="black"/>
                </a:solidFill>
                <a:effectLst/>
                <a:uLnTx/>
                <a:uFillTx/>
                <a:latin typeface="Helvetica"/>
                <a:ea typeface="+mn-ea"/>
                <a:cs typeface="Helvetica"/>
              </a:rPr>
              <a:t>CDOs are becoming more proactive in enabling their employees to work with AI, with an 8% increase in organisations mandating AI awareness training, year-on-year,</a:t>
            </a:r>
            <a:r>
              <a:rPr kumimoji="0" lang="en-AU" sz="1200" b="0" i="0" u="none" strike="noStrike" kern="1200" cap="none" spc="0" normalizeH="0" baseline="0" noProof="0">
                <a:ln>
                  <a:noFill/>
                </a:ln>
                <a:solidFill>
                  <a:prstClr val="black"/>
                </a:solidFill>
                <a:effectLst/>
                <a:uLnTx/>
                <a:uFillTx/>
                <a:latin typeface="Helvetica"/>
                <a:ea typeface="+mn-ea"/>
                <a:cs typeface="Helvetica"/>
              </a:rPr>
              <a:t> from 4% in 2025 to 12% in 2026.</a:t>
            </a:r>
            <a:endParaRPr lang="en-AU"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3"/>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AI adoption and governance</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Implementations in conversational AI are advancing, with more organisations reporting moderate and successful impact. However, enterprise-wide success is still limited.</a:t>
            </a:r>
            <a:endParaRPr lang="en-US" sz="1200" b="0" i="0" u="none" strike="noStrike" kern="1200" cap="none" spc="0"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Similarly, AI governance is also becoming mature, with most organisations establishing a dedicated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AI governance or ethics committee. However, only 6% have enterprise-wide AI governance, requiring more workforce AI readiness and internal capability to run process improvement initiatives.</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304854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5A2D665-99FE-7859-C28A-8F05AF026DEC}"/>
              </a:ext>
            </a:extLst>
          </p:cNvPr>
          <p:cNvGrpSpPr/>
          <p:nvPr/>
        </p:nvGrpSpPr>
        <p:grpSpPr>
          <a:xfrm>
            <a:off x="549440"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B5B28CDB-9C0A-6E5B-909F-15CA1C4B0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F868F2D9-307D-E125-C32D-7A0CCEB49C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786328"/>
            <a:ext cx="11906054" cy="5811355"/>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89004" y="169748"/>
            <a:ext cx="7151125"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Survey demographics: Australian CDOs in 2026</a:t>
            </a:r>
            <a:endParaRPr kumimoji="0" lang="en-AU" sz="2400" b="1" i="0" u="none" strike="noStrike" kern="1200" cap="none" spc="0" normalizeH="0" baseline="0" noProof="0">
              <a:ln>
                <a:noFill/>
              </a:ln>
              <a:solidFill>
                <a:srgbClr val="000000"/>
              </a:solidFill>
              <a:effectLst/>
              <a:uLnTx/>
              <a:uFillTx/>
              <a:latin typeface="Helvetica" panose="020B0403020202020204" pitchFamily="34" charset="0"/>
              <a:cs typeface="Helvetica"/>
            </a:endParaRPr>
          </a:p>
        </p:txBody>
      </p:sp>
    </p:spTree>
    <p:extLst>
      <p:ext uri="{BB962C8B-B14F-4D97-AF65-F5344CB8AC3E}">
        <p14:creationId xmlns:p14="http://schemas.microsoft.com/office/powerpoint/2010/main" val="23754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lang="en-AU" sz="1100">
                <a:solidFill>
                  <a:prstClr val="black"/>
                </a:solidFill>
                <a:latin typeface="Helvetic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007E4D-1550-0348-CB3A-76D00682A81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1DE72C5-8DF8-8123-1A6E-D23E78232807}"/>
              </a:ext>
            </a:extLst>
          </p:cNvPr>
          <p:cNvGrpSpPr/>
          <p:nvPr/>
        </p:nvGrpSpPr>
        <p:grpSpPr>
          <a:xfrm>
            <a:off x="549440" y="2556618"/>
            <a:ext cx="7281326" cy="1385261"/>
            <a:chOff x="549440" y="2556618"/>
            <a:chExt cx="6513512" cy="1385261"/>
          </a:xfrm>
        </p:grpSpPr>
        <p:sp>
          <p:nvSpPr>
            <p:cNvPr id="4" name="TextBox 3">
              <a:extLst>
                <a:ext uri="{FF2B5EF4-FFF2-40B4-BE49-F238E27FC236}">
                  <a16:creationId xmlns:a16="http://schemas.microsoft.com/office/drawing/2014/main" id="{A88D2A65-DEA7-8988-E5AE-CA8269863B6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Customer </a:t>
              </a:r>
              <a:r>
                <a:rPr lang="en-US" sz="4000">
                  <a:solidFill>
                    <a:prstClr val="white"/>
                  </a:solidFill>
                  <a:latin typeface="Helvetica"/>
                  <a:cs typeface="Helvetica"/>
                </a:rPr>
                <a:t>experience </a:t>
              </a:r>
              <a:br>
                <a:rPr lang="en-US" sz="4000">
                  <a:solidFill>
                    <a:prstClr val="white"/>
                  </a:solidFill>
                  <a:latin typeface="Helvetica"/>
                  <a:cs typeface="Helvetica"/>
                </a:rPr>
              </a:br>
              <a:r>
                <a:rPr lang="en-US" sz="4000">
                  <a:solidFill>
                    <a:prstClr val="white"/>
                  </a:solidFill>
                  <a:latin typeface="Helvetica"/>
                  <a:cs typeface="Helvetica"/>
                </a:rPr>
                <a:t>and strategy</a:t>
              </a:r>
              <a:endParaRPr kumimoji="0" lang="en-PH"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278D826C-805B-AE6F-FC39-A49D763BEE5D}"/>
                </a:ext>
              </a:extLst>
            </p:cNvPr>
            <p:cNvSpPr/>
            <p:nvPr/>
          </p:nvSpPr>
          <p:spPr>
            <a:xfrm>
              <a:off x="667044" y="3887101"/>
              <a:ext cx="359064" cy="5477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F7CD2145-52C7-AD01-C006-8E51B106EB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2819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41469-3B23-7F3A-C1D8-A58418740338}"/>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2288767C-76DD-DEF7-3411-16CC4CE0C5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449" y="906495"/>
            <a:ext cx="11813700" cy="5546221"/>
          </a:xfrm>
          <a:prstGeom prst="rect">
            <a:avLst/>
          </a:prstGeom>
        </p:spPr>
      </p:pic>
      <p:sp>
        <p:nvSpPr>
          <p:cNvPr id="4" name="Rectangle 3">
            <a:extLst>
              <a:ext uri="{FF2B5EF4-FFF2-40B4-BE49-F238E27FC236}">
                <a16:creationId xmlns:a16="http://schemas.microsoft.com/office/drawing/2014/main" id="{460ED5DB-C937-F64C-C2D8-E752B94A0177}"/>
              </a:ext>
            </a:extLst>
          </p:cNvPr>
          <p:cNvSpPr/>
          <p:nvPr/>
        </p:nvSpPr>
        <p:spPr>
          <a:xfrm>
            <a:off x="211879" y="164980"/>
            <a:ext cx="11126019" cy="392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significant are these challenges in delivering your customer experience strategy?</a:t>
            </a:r>
          </a:p>
        </p:txBody>
      </p:sp>
      <p:sp>
        <p:nvSpPr>
          <p:cNvPr id="213" name="TextBox 212">
            <a:extLst>
              <a:ext uri="{FF2B5EF4-FFF2-40B4-BE49-F238E27FC236}">
                <a16:creationId xmlns:a16="http://schemas.microsoft.com/office/drawing/2014/main" id="{82F0AE5A-0A06-DBFC-8678-B37C05633F64}"/>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2026. Sample size : 107 Australian CDOs</a:t>
            </a:r>
          </a:p>
        </p:txBody>
      </p:sp>
    </p:spTree>
    <p:extLst>
      <p:ext uri="{BB962C8B-B14F-4D97-AF65-F5344CB8AC3E}">
        <p14:creationId xmlns:p14="http://schemas.microsoft.com/office/powerpoint/2010/main" val="104206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9511-4B57-CE92-10B0-87C8216C0814}"/>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16E42F4A-51A7-8B9B-BDD0-0D7EB7F63E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8112" y="1049494"/>
            <a:ext cx="11470251" cy="5351306"/>
          </a:xfrm>
          <a:prstGeom prst="rect">
            <a:avLst/>
          </a:prstGeom>
        </p:spPr>
      </p:pic>
      <p:sp>
        <p:nvSpPr>
          <p:cNvPr id="4" name="Rectangle 3">
            <a:extLst>
              <a:ext uri="{FF2B5EF4-FFF2-40B4-BE49-F238E27FC236}">
                <a16:creationId xmlns:a16="http://schemas.microsoft.com/office/drawing/2014/main" id="{EEA0CE39-ACCD-B81D-3FB7-DAF3EAD8C4A6}"/>
              </a:ext>
            </a:extLst>
          </p:cNvPr>
          <p:cNvSpPr/>
          <p:nvPr/>
        </p:nvSpPr>
        <p:spPr>
          <a:xfrm>
            <a:off x="335495" y="153550"/>
            <a:ext cx="11126019" cy="6924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On a scale of 1–5, how would you rate your </a:t>
            </a:r>
            <a:r>
              <a:rPr kumimoji="0" lang="en-US" sz="195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sym typeface="Arial"/>
              </a:rPr>
              <a:t>organisation's</a:t>
            </a: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 ability </a:t>
            </a:r>
            <a:b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b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to use its data to improve customer experiences?</a:t>
            </a:r>
          </a:p>
        </p:txBody>
      </p:sp>
      <p:sp>
        <p:nvSpPr>
          <p:cNvPr id="213" name="TextBox 212">
            <a:extLst>
              <a:ext uri="{FF2B5EF4-FFF2-40B4-BE49-F238E27FC236}">
                <a16:creationId xmlns:a16="http://schemas.microsoft.com/office/drawing/2014/main" id="{1FCED279-A385-C376-7FF9-E83EDFC75E48}"/>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Surveys in June 2025 and June 2026. Sample size : 228 Australian CDOs</a:t>
            </a:r>
          </a:p>
        </p:txBody>
      </p:sp>
    </p:spTree>
    <p:extLst>
      <p:ext uri="{BB962C8B-B14F-4D97-AF65-F5344CB8AC3E}">
        <p14:creationId xmlns:p14="http://schemas.microsoft.com/office/powerpoint/2010/main" val="376495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3BE4-D29F-A72A-0D71-6CAB5EB84E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C36E85-73FF-730F-6DC8-7A4CE4B82E74}"/>
              </a:ext>
            </a:extLst>
          </p:cNvPr>
          <p:cNvSpPr/>
          <p:nvPr/>
        </p:nvSpPr>
        <p:spPr>
          <a:xfrm>
            <a:off x="335495" y="153550"/>
            <a:ext cx="11126019" cy="6924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How well are you managing cross-functional collaboration across digital,</a:t>
            </a:r>
            <a:b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br>
            <a:r>
              <a:rPr kumimoji="0" lang="en-US" sz="195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CX, product, data, marketing and IT teams?</a:t>
            </a:r>
          </a:p>
        </p:txBody>
      </p:sp>
      <p:sp>
        <p:nvSpPr>
          <p:cNvPr id="213" name="TextBox 212">
            <a:extLst>
              <a:ext uri="{FF2B5EF4-FFF2-40B4-BE49-F238E27FC236}">
                <a16:creationId xmlns:a16="http://schemas.microsoft.com/office/drawing/2014/main" id="{1AA86AC9-96B0-E096-07E3-F36A31758343}"/>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Surveys in June 2025 and June 2026. Sample size : 229 Australian CDOs</a:t>
            </a:r>
          </a:p>
        </p:txBody>
      </p:sp>
      <p:pic>
        <p:nvPicPr>
          <p:cNvPr id="12" name="Graphic 11">
            <a:extLst>
              <a:ext uri="{FF2B5EF4-FFF2-40B4-BE49-F238E27FC236}">
                <a16:creationId xmlns:a16="http://schemas.microsoft.com/office/drawing/2014/main" id="{D53F82E5-28BD-5A6A-6D51-AC43D33E2E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495" y="1049493"/>
            <a:ext cx="11551705" cy="5350526"/>
          </a:xfrm>
          <a:prstGeom prst="rect">
            <a:avLst/>
          </a:prstGeom>
        </p:spPr>
      </p:pic>
    </p:spTree>
    <p:extLst>
      <p:ext uri="{BB962C8B-B14F-4D97-AF65-F5344CB8AC3E}">
        <p14:creationId xmlns:p14="http://schemas.microsoft.com/office/powerpoint/2010/main" val="173799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09A1D-3811-770B-5262-16BBC0DD8D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580FAEB-164F-70F7-EAF8-5ABC2B9CD508}"/>
              </a:ext>
            </a:extLst>
          </p:cNvPr>
          <p:cNvSpPr/>
          <p:nvPr/>
        </p:nvSpPr>
        <p:spPr>
          <a:xfrm>
            <a:off x="211879" y="142120"/>
            <a:ext cx="1112601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sym typeface="Arial"/>
              </a:rPr>
              <a:t>Hybrid workplace collaboration as a driving factor</a:t>
            </a:r>
          </a:p>
        </p:txBody>
      </p:sp>
      <p:sp>
        <p:nvSpPr>
          <p:cNvPr id="213" name="TextBox 212">
            <a:extLst>
              <a:ext uri="{FF2B5EF4-FFF2-40B4-BE49-F238E27FC236}">
                <a16:creationId xmlns:a16="http://schemas.microsoft.com/office/drawing/2014/main" id="{8C9862BB-D7BF-E6B3-7F2D-548DD404E6B6}"/>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Digital Edge Survey in June 2026: Sample size: 108 Australian CDOs</a:t>
            </a:r>
          </a:p>
        </p:txBody>
      </p:sp>
      <p:pic>
        <p:nvPicPr>
          <p:cNvPr id="237" name="Graphic 236">
            <a:extLst>
              <a:ext uri="{FF2B5EF4-FFF2-40B4-BE49-F238E27FC236}">
                <a16:creationId xmlns:a16="http://schemas.microsoft.com/office/drawing/2014/main" id="{5DBA53B7-067E-26EF-7941-B3549B08E7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4261" y="941214"/>
            <a:ext cx="11725830" cy="5635498"/>
          </a:xfrm>
          <a:prstGeom prst="rect">
            <a:avLst/>
          </a:prstGeom>
        </p:spPr>
      </p:pic>
    </p:spTree>
    <p:extLst>
      <p:ext uri="{BB962C8B-B14F-4D97-AF65-F5344CB8AC3E}">
        <p14:creationId xmlns:p14="http://schemas.microsoft.com/office/powerpoint/2010/main" val="255112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562688" y="1786176"/>
            <a:ext cx="3114366" cy="452822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lang="en-US" sz="1200" b="1">
                <a:solidFill>
                  <a:srgbClr val="000000"/>
                </a:solidFill>
                <a:latin typeface="Helvetica"/>
                <a:cs typeface="Helvetica"/>
              </a:rPr>
              <a:t>For many Australian CDOs, AI-related friction and trust issues are not the primary barriers to delivering customer experience (CX)</a:t>
            </a:r>
            <a:r>
              <a:rPr kumimoji="0" lang="en-US" sz="1200" b="1" i="0" u="none" strike="noStrike" kern="1200" cap="none" spc="0" normalizeH="0" baseline="0" noProof="0">
                <a:ln>
                  <a:noFill/>
                </a:ln>
                <a:solidFill>
                  <a:srgbClr val="000000"/>
                </a:solidFill>
                <a:effectLst/>
                <a:uLnTx/>
                <a:uFillTx/>
                <a:latin typeface="Helvetica"/>
                <a:ea typeface="+mn-ea"/>
                <a:cs typeface="Helvetica"/>
              </a:rPr>
              <a:t>.</a:t>
            </a:r>
            <a:endParaRPr kumimoji="0" lang="en-AU" sz="1200" b="1" i="0" u="none" strike="noStrike" kern="1200" cap="none" spc="0" normalizeH="0" baseline="0" noProof="0">
              <a:ln>
                <a:noFill/>
              </a:ln>
              <a:solidFill>
                <a:srgbClr val="000000"/>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err="1">
                <a:ln>
                  <a:noFill/>
                </a:ln>
                <a:solidFill>
                  <a:srgbClr val="000000"/>
                </a:solidFill>
                <a:effectLst/>
                <a:uLnTx/>
                <a:uFillTx/>
                <a:latin typeface="Helvetica"/>
                <a:ea typeface="+mn-ea"/>
                <a:cs typeface="Helvetica"/>
              </a:rPr>
              <a:t>Organisations'</a:t>
            </a:r>
            <a:r>
              <a:rPr kumimoji="0" lang="en-US" sz="1200" b="0" i="0" u="none" strike="noStrike" kern="1200" cap="none" spc="0" normalizeH="0" baseline="0" noProof="0">
                <a:ln>
                  <a:noFill/>
                </a:ln>
                <a:solidFill>
                  <a:srgbClr val="000000"/>
                </a:solidFill>
                <a:effectLst/>
                <a:uLnTx/>
                <a:uFillTx/>
                <a:latin typeface="Helvetica"/>
                <a:ea typeface="+mn-ea"/>
                <a:cs typeface="Helvetica"/>
              </a:rPr>
              <a:t> ability to use </a:t>
            </a:r>
            <a:r>
              <a:rPr lang="en-US" sz="1200">
                <a:solidFill>
                  <a:srgbClr val="000000"/>
                </a:solidFill>
                <a:latin typeface="Helvetica"/>
                <a:cs typeface="Helvetica"/>
              </a:rPr>
              <a:t>their</a:t>
            </a:r>
            <a:r>
              <a:rPr kumimoji="0" lang="en-US" sz="1200" b="0" i="0" u="none" strike="noStrike" kern="1200" cap="none" spc="0" normalizeH="0" baseline="0" noProof="0">
                <a:ln>
                  <a:noFill/>
                </a:ln>
                <a:solidFill>
                  <a:srgbClr val="000000"/>
                </a:solidFill>
                <a:effectLst/>
                <a:uLnTx/>
                <a:uFillTx/>
                <a:latin typeface="Helvetica"/>
                <a:ea typeface="+mn-ea"/>
                <a:cs typeface="Helvetica"/>
              </a:rPr>
              <a:t> data to improve CX remains at a moderate maturity stage year-on-year</a:t>
            </a:r>
            <a:r>
              <a:rPr lang="en-US" sz="1200">
                <a:solidFill>
                  <a:srgbClr val="000000"/>
                </a:solidFill>
                <a:latin typeface="Helvetica"/>
                <a:cs typeface="Helvetica"/>
              </a:rPr>
              <a:t> (YoY).</a:t>
            </a:r>
            <a:endParaRPr lang="en-US" sz="1200" b="0" i="0" u="none" strike="noStrike" kern="1200" cap="none" spc="0" normalizeH="0" baseline="0" noProof="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srgbClr val="000000"/>
                </a:solidFill>
                <a:latin typeface="Helvetica"/>
                <a:cs typeface="Helvetica"/>
              </a:rPr>
              <a:t>M</a:t>
            </a:r>
            <a:r>
              <a:rPr kumimoji="0" lang="en-US" sz="1200" b="0" i="0" u="none" strike="noStrike" kern="1200" cap="none" spc="0" normalizeH="0" baseline="0" noProof="0" err="1">
                <a:ln>
                  <a:noFill/>
                </a:ln>
                <a:solidFill>
                  <a:srgbClr val="000000"/>
                </a:solidFill>
                <a:effectLst/>
                <a:uLnTx/>
                <a:uFillTx/>
                <a:latin typeface="Helvetica"/>
                <a:ea typeface="+mn-ea"/>
                <a:cs typeface="Helvetica"/>
              </a:rPr>
              <a:t>ost</a:t>
            </a:r>
            <a:r>
              <a:rPr kumimoji="0" lang="en-US" sz="1200" b="0" i="0" u="none" strike="noStrike" kern="1200" cap="none" spc="0" normalizeH="0" baseline="0" noProof="0">
                <a:ln>
                  <a:noFill/>
                </a:ln>
                <a:solidFill>
                  <a:srgbClr val="000000"/>
                </a:solidFill>
                <a:effectLst/>
                <a:uLnTx/>
                <a:uFillTx/>
                <a:latin typeface="Helvetica"/>
                <a:ea typeface="+mn-ea"/>
                <a:cs typeface="Helvetica"/>
              </a:rPr>
              <a:t> organisations are also at a moderate stage </a:t>
            </a:r>
            <a:r>
              <a:rPr lang="en-US" sz="1200">
                <a:solidFill>
                  <a:srgbClr val="000000"/>
                </a:solidFill>
                <a:latin typeface="Helvetica"/>
                <a:cs typeface="Helvetica"/>
              </a:rPr>
              <a:t>in managing cross-functional collaboration, YoY.</a:t>
            </a:r>
            <a:r>
              <a:rPr kumimoji="0" lang="en-US" sz="1200" b="0" i="0" u="none" strike="noStrike" kern="1200" cap="none" spc="0" normalizeH="0" baseline="0" noProof="0">
                <a:ln>
                  <a:noFill/>
                </a:ln>
                <a:solidFill>
                  <a:srgbClr val="000000"/>
                </a:solidFill>
                <a:effectLst/>
                <a:uLnTx/>
                <a:uFillTx/>
                <a:latin typeface="Helvetica"/>
                <a:ea typeface="+mn-ea"/>
                <a:cs typeface="Helvetica"/>
              </a:rPr>
              <a:t> No changes at all in levels 4 and 5.</a:t>
            </a:r>
            <a:endParaRPr lang="en-US" sz="1200" b="0" i="0" u="none" strike="noStrike" kern="1200" cap="none" spc="0" normalizeH="0" baseline="0" noProof="0">
              <a:ln>
                <a:noFill/>
              </a:ln>
              <a:solidFill>
                <a:srgbClr val="000000"/>
              </a:solidFill>
              <a:effectLst/>
              <a:uLnTx/>
              <a:uFillTx/>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Effective collaboration in a hybrid workplace is essential for leveraging data to enhance customer experience and foster cross-functional teamwork.</a:t>
            </a:r>
            <a:endParaRPr kumimoji="0" lang="en-AU" sz="1200" b="0" i="0" u="none" strike="noStrike" kern="1200" cap="none" spc="0" normalizeH="0" baseline="0" noProof="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BB109CBE-0D24-97F3-1089-910E0F74B1D6}"/>
              </a:ext>
            </a:extLst>
          </p:cNvPr>
          <p:cNvSpPr/>
          <p:nvPr/>
        </p:nvSpPr>
        <p:spPr>
          <a:xfrm>
            <a:off x="562690" y="899252"/>
            <a:ext cx="311436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Customer experience and strategy</a:t>
            </a:r>
          </a:p>
        </p:txBody>
      </p:sp>
      <p:sp>
        <p:nvSpPr>
          <p:cNvPr id="6" name="Rectangle 5">
            <a:extLst>
              <a:ext uri="{FF2B5EF4-FFF2-40B4-BE49-F238E27FC236}">
                <a16:creationId xmlns:a16="http://schemas.microsoft.com/office/drawing/2014/main" id="{360D9B75-FF0D-E1E1-4AE4-61F854FF6690}"/>
              </a:ext>
            </a:extLst>
          </p:cNvPr>
          <p:cNvSpPr/>
          <p:nvPr/>
        </p:nvSpPr>
        <p:spPr>
          <a:xfrm>
            <a:off x="562691" y="591725"/>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3725182" y="240059"/>
            <a:ext cx="0" cy="6514736"/>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3789549" y="65741"/>
            <a:ext cx="8278117" cy="66162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pitchFamily="2" charset="0"/>
                <a:cs typeface="Helvetica"/>
              </a:rPr>
              <a:t>CX challenges are viewed as an infrastructure and execution problem rather than an AI acceptance problem</a:t>
            </a:r>
            <a:endParaRPr kumimoji="0" lang="en-AU" sz="1200" b="1" i="0" u="none" strike="noStrike" kern="1200" cap="none" spc="0" normalizeH="0" baseline="0" noProof="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increasing concern about legacy systems shows that many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face challenges in seamlessly connecting customer channels, modern applications, and operational processes (#2, #3 and #4 initiatives)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concern around insufficient real-time data and actionable insights suggests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are finding it difficult to translate customer signals into timely action. This also explains why data initiatives remain the top CDO priorities. Future gains in CX are likely to come from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modernising</a:t>
            </a:r>
            <a:r>
              <a:rPr kumimoji="0" lang="en-US" sz="1200" b="0" i="0" u="none" strike="noStrike" kern="1200" cap="none" spc="0" normalizeH="0" baseline="0" noProof="0">
                <a:ln>
                  <a:noFill/>
                </a:ln>
                <a:solidFill>
                  <a:prstClr val="black"/>
                </a:solidFill>
                <a:effectLst/>
                <a:uLnTx/>
                <a:uFillTx/>
                <a:latin typeface="Helvetica"/>
                <a:ea typeface="+mn-ea"/>
                <a:cs typeface="Helvetica"/>
              </a:rPr>
              <a:t> core platforms and strengthening data foundations rather than simply deploying more AI.</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Improving CX through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organisational</a:t>
            </a:r>
            <a:r>
              <a:rPr kumimoji="0" lang="en-US" sz="1200" b="1" i="0" u="none" strike="noStrike" kern="1200" cap="none" spc="0" normalizeH="0" baseline="0" noProof="0">
                <a:ln>
                  <a:noFill/>
                </a:ln>
                <a:solidFill>
                  <a:prstClr val="black"/>
                </a:solidFill>
                <a:effectLst/>
                <a:uLnTx/>
                <a:uFillTx/>
                <a:latin typeface="Helvetica"/>
                <a:ea typeface="+mn-ea"/>
                <a:cs typeface="Helvetica"/>
              </a:rPr>
              <a:t> data use </a:t>
            </a:r>
            <a:r>
              <a:rPr lang="en-US" sz="1200" b="1">
                <a:solidFill>
                  <a:prstClr val="black"/>
                </a:solidFill>
                <a:latin typeface="Helvetica"/>
                <a:cs typeface="Helvetica"/>
              </a:rPr>
              <a:t>remains moderate rather than advanced</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Although ~50% to 77% of organisations have invested in data, AI and customer engagement platforms, the ability </a:t>
            </a:r>
            <a:br>
              <a:rPr lang="en-US" sz="1200">
                <a:solidFill>
                  <a:prstClr val="black"/>
                </a:solidFill>
                <a:latin typeface="Helvetica"/>
                <a:cs typeface="Helvetica"/>
              </a:rPr>
            </a:br>
            <a:r>
              <a:rPr lang="en-US" sz="1200">
                <a:solidFill>
                  <a:prstClr val="black"/>
                </a:solidFill>
                <a:latin typeface="Helvetica"/>
                <a:cs typeface="Helvetica"/>
              </a:rPr>
              <a:t>to consistently use data to improve CX remains moderate rather than advanced. This aligns with the lack of real-time data and unclear measurement of CX impact as the top CX barriers. Organisations often generate customer insights, but struggle to integrate them into real-time decisions and measurable CX improvements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lvl="0">
              <a:lnSpc>
                <a:spcPct val="150000"/>
              </a:lnSpc>
              <a:buClr>
                <a:srgbClr val="E7534F"/>
              </a:buClr>
              <a:defRPr/>
            </a:pPr>
            <a:r>
              <a:rPr lang="en-US" sz="1200" b="1">
                <a:solidFill>
                  <a:prstClr val="black"/>
                </a:solidFill>
                <a:latin typeface="Helvetica"/>
                <a:cs typeface="Helvetica"/>
              </a:rPr>
              <a:t>Managing cross-functional collaboration also remains moderate; higher maturity levels haven’t improved YoY</a:t>
            </a:r>
            <a:endParaRPr lang="en-AU" sz="1200" b="1">
              <a:solidFill>
                <a:prstClr val="black"/>
              </a:solidFill>
              <a:latin typeface="Helvetica"/>
              <a:cs typeface="Helvetica"/>
            </a:endParaRP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CX outcomes increasingly depend on cross-functional collaboration across digital, CX, product, data, marketing and IT teams. However, fragmented ownership of customer experience (one of the top 5 CX challenges) and inconsistent operating models (#9 execution barrier) continue to prevent organisations from acting as a single coordinated system. These explain why many organisations remain at a moderate stage.</a:t>
            </a:r>
            <a:endParaRPr lang="en-US" sz="1200" b="1">
              <a:solidFill>
                <a:prstClr val="black"/>
              </a:solidFill>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a:cs typeface="Helvetica"/>
              </a:rPr>
              <a:t>Seamless collaboration in a hybrid workplace is a driving factor</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with mature hybrid collaboration environments are often better positioned to redesign workflows, scale digital initiatives and embed data-driven decisions across operations. This means that this area is a critical enabler of enterprise-wide data execution and customer experience. CDOs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200" b="0" i="0" u="none" strike="noStrike" kern="1200" cap="none" spc="0" normalizeH="0" baseline="0" noProof="0">
                <a:ln>
                  <a:noFill/>
                </a:ln>
                <a:solidFill>
                  <a:prstClr val="black"/>
                </a:solidFill>
                <a:effectLst/>
                <a:uLnTx/>
                <a:uFillTx/>
                <a:latin typeface="Helvetica"/>
                <a:ea typeface="+mn-ea"/>
                <a:cs typeface="Helvetica"/>
              </a:rPr>
              <a:t> that collaboration friction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can slow approvals, reduce knowledge sharing and weaken enterprise-wide transformation efforts.</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34083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019F45-44D5-8D37-EC3F-D4F973F5D07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0092C435-6EE6-B37E-53C3-4230E00E026E}"/>
              </a:ext>
            </a:extLst>
          </p:cNvPr>
          <p:cNvGrpSpPr/>
          <p:nvPr/>
        </p:nvGrpSpPr>
        <p:grpSpPr>
          <a:xfrm>
            <a:off x="549440" y="2556618"/>
            <a:ext cx="6513512" cy="1535021"/>
            <a:chOff x="549440" y="2556618"/>
            <a:chExt cx="6513512" cy="1535021"/>
          </a:xfrm>
        </p:grpSpPr>
        <p:sp>
          <p:nvSpPr>
            <p:cNvPr id="4" name="TextBox 3">
              <a:extLst>
                <a:ext uri="{FF2B5EF4-FFF2-40B4-BE49-F238E27FC236}">
                  <a16:creationId xmlns:a16="http://schemas.microsoft.com/office/drawing/2014/main" id="{68A820B4-B0D0-CAE9-6438-DBF292C134E4}"/>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Employee experience</a:t>
              </a:r>
              <a:br>
                <a:rPr kumimoji="0" lang="en-US" sz="4000" b="0" i="0" u="none" strike="noStrike" kern="1200" cap="none" spc="0" normalizeH="0" baseline="0" noProof="0">
                  <a:ln>
                    <a:noFill/>
                  </a:ln>
                  <a:solidFill>
                    <a:prstClr val="white"/>
                  </a:solidFill>
                  <a:effectLst/>
                  <a:uLnTx/>
                  <a:uFillTx/>
                  <a:latin typeface="Helvetica"/>
                  <a:ea typeface="+mn-ea"/>
                  <a:cs typeface="Helvetica"/>
                </a:rPr>
              </a:br>
              <a:r>
                <a:rPr kumimoji="0" lang="en-US" sz="4000" b="0" i="0" u="none" strike="noStrike" kern="1200" cap="none" spc="0" normalizeH="0" baseline="0" noProof="0">
                  <a:ln>
                    <a:noFill/>
                  </a:ln>
                  <a:solidFill>
                    <a:prstClr val="white"/>
                  </a:solidFill>
                  <a:effectLst/>
                  <a:uLnTx/>
                  <a:uFillTx/>
                  <a:latin typeface="Helvetica"/>
                  <a:ea typeface="+mn-ea"/>
                  <a:cs typeface="Helvetica"/>
                </a:rPr>
                <a:t>and workforce readiness</a:t>
              </a:r>
              <a:endParaRPr kumimoji="0" lang="en-AU"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0DFC5530-175B-1D0C-CB2B-1515A06EBA6C}"/>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26447ADB-C35B-07B0-009B-0E3CCB2CA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191093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9766A92-4791-4320-911D-90C5374675A4}">
  <ds:schemaRefs>
    <ds:schemaRef ds:uri="http://schemas.microsoft.com/sharepoint/v3/contenttype/forms"/>
  </ds:schemaRefs>
</ds:datastoreItem>
</file>

<file path=customXml/itemProps2.xml><?xml version="1.0" encoding="utf-8"?>
<ds:datastoreItem xmlns:ds="http://schemas.openxmlformats.org/officeDocument/2006/customXml" ds:itemID="{39D34818-9A5A-49AC-96A9-1614F4ADD876}">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F09FF86-64E3-4D58-AAC7-FC28D2E890AC}">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26</Slides>
  <Notes>18</Notes>
  <HiddenSlides>0</HiddenSlide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3_Custom Design</vt: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2026-06-03T03:29:55Z</dcterms:created>
  <dcterms:modified xsi:type="dcterms:W3CDTF">2026-08-07T04:05:12Z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