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8" r:id="rId4"/>
    <p:sldMasterId id="2147483890" r:id="rId5"/>
  </p:sldMasterIdLst>
  <p:notesMasterIdLst>
    <p:notesMasterId r:id="rId28"/>
  </p:notesMasterIdLst>
  <p:handoutMasterIdLst>
    <p:handoutMasterId r:id="rId29"/>
  </p:handoutMasterIdLst>
  <p:sldIdLst>
    <p:sldId id="2147376773" r:id="rId6"/>
    <p:sldId id="2147376683" r:id="rId7"/>
    <p:sldId id="2147376949" r:id="rId8"/>
    <p:sldId id="2147483630" r:id="rId9"/>
    <p:sldId id="2147483624" r:id="rId10"/>
    <p:sldId id="2147376777" r:id="rId11"/>
    <p:sldId id="2147376950" r:id="rId12"/>
    <p:sldId id="2147483625" r:id="rId13"/>
    <p:sldId id="257" r:id="rId14"/>
    <p:sldId id="2147483615" r:id="rId15"/>
    <p:sldId id="2147483621" r:id="rId16"/>
    <p:sldId id="2147483623" r:id="rId17"/>
    <p:sldId id="2147376952" r:id="rId18"/>
    <p:sldId id="2147483622" r:id="rId19"/>
    <p:sldId id="2147377262" r:id="rId20"/>
    <p:sldId id="258" r:id="rId21"/>
    <p:sldId id="2147376951" r:id="rId22"/>
    <p:sldId id="256" r:id="rId23"/>
    <p:sldId id="2147376779" r:id="rId24"/>
    <p:sldId id="2147376360" r:id="rId25"/>
    <p:sldId id="2147376793" r:id="rId26"/>
    <p:sldId id="2147376791" r:id="rId27"/>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89BC460F-8633-F25F-F510-A95225BBAA79}" name="Patricia Allen" initials="PA" userId="S::patricia.allen@adapt.com.au::d97f0a36-ce00-48a2-8b3a-af76816aadf7" providerId="AD"/>
  <p188:author id="{D1C2762C-6B19-D9F9-4051-A1F1A2E43031}" name="Francis Olivier" initials="" userId="S::francis.olivier@adapt.com.au::3631bac9-3f1b-472b-abd4-c5b32c1291ad" providerId="AD"/>
  <p188:author id="{D0F4AD36-8B39-895B-C014-DDDE60543046}" name="Byron Connolly" initials="BC" userId="S::byron.connolly@adapt.com.au::4cc4c652-673a-4968-9eb6-ad1b8e0a1a32" providerId="AD"/>
  <p188:author id="{41F84B64-B5AB-1C3E-59A4-2331F0F5F601}" name="Aarjun Kumar" initials="AK" userId="S::aarjun.kumar@adapt.com.au::75a13c2f-2fe6-493b-8a42-5face6af43f8" providerId="AD"/>
  <p188:author id="{08FF026B-0093-C3A2-E8B8-B4BBF1138074}" name="Patricia Allen" initials="PA" userId="S::patricia.allen@adapt.com.au::346380ed-8562-4683-9b3e-72fe32eb1059" providerId="AD"/>
  <p188:author id="{74209C8C-6802-0F84-A42D-CC7E8D7F0896}" name="Nathan Paul Bustamante" initials="" userId="S::Nathan.Bustamante@adapt.com.au::830e36e5-6239-4f03-9c92-69284c36609a" providerId="AD"/>
  <p188:author id="{35B74EDA-D041-11EF-D3DF-62916A12BAA7}" name="Maricris Santilles" initials="MS" userId="S::Maricris.Santilles@adapt.com.au::7b436d3d-65a3-481f-8565-8b0e2e2362f1" providerId="AD"/>
  <p188:author id="{9F08F4DC-2822-8A69-8CD9-383FED73C290}" name="Honey Mari Gay" initials="HG" userId="S::Honey.Gay@adapt.com.au::7c742808-f04d-4bad-b3ab-55b3219eceb2" providerId="AD"/>
  <p188:author id="{223E8AE4-EAE1-E290-D5D2-F800C1B8D50E}" name="Francis Olivier" initials="FO" userId="S::francis.olivier@adapt.com.au::36be19e6-b354-43ca-844b-80a3dd3a80a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7534F"/>
    <a:srgbClr val="F55854"/>
    <a:srgbClr val="F08080"/>
    <a:srgbClr val="A9A9A9"/>
    <a:srgbClr val="D3D3D3"/>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0BCD80-2D12-4F28-8605-15EF49F55B98}" v="25" dt="2026-08-04T01:56:59.3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DF1EE2F-5DF4-C944-DA96-E902F82B123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2F1F607B-C762-23C2-AF3F-5957BE1A5DC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104DBF6-440A-4591-9EDE-1AB1CE4F62FE}" type="datetimeFigureOut">
              <a:rPr lang="en-GB" smtClean="0"/>
              <a:t>10/08/2026</a:t>
            </a:fld>
            <a:endParaRPr lang="en-GB"/>
          </a:p>
        </p:txBody>
      </p:sp>
      <p:sp>
        <p:nvSpPr>
          <p:cNvPr id="4" name="Footer Placeholder 3">
            <a:extLst>
              <a:ext uri="{FF2B5EF4-FFF2-40B4-BE49-F238E27FC236}">
                <a16:creationId xmlns:a16="http://schemas.microsoft.com/office/drawing/2014/main" id="{B263F2C5-EDAD-620A-DB41-CB667CE3260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18D32DAF-E671-F7F4-C2DA-14A14B8344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7ABF293-A4BF-438B-ABEC-CB1525224A28}" type="slidenum">
              <a:rPr lang="en-GB" smtClean="0"/>
              <a:t>‹#›</a:t>
            </a:fld>
            <a:endParaRPr lang="en-GB"/>
          </a:p>
        </p:txBody>
      </p:sp>
    </p:spTree>
    <p:extLst>
      <p:ext uri="{BB962C8B-B14F-4D97-AF65-F5344CB8AC3E}">
        <p14:creationId xmlns:p14="http://schemas.microsoft.com/office/powerpoint/2010/main" val="21715379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FCE31C-E088-44EB-ADD7-F91E7D59E169}" type="datetimeFigureOut">
              <a:rPr lang="en-AU" smtClean="0"/>
              <a:t>10/08/2026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06B608-E85F-4D7C-9813-2DDFA3256EA5}" type="slidenum">
              <a:rPr lang="en-AU" smtClean="0"/>
              <a:t>‹#›</a:t>
            </a:fld>
            <a:endParaRPr lang="en-AU"/>
          </a:p>
        </p:txBody>
      </p:sp>
    </p:spTree>
    <p:extLst>
      <p:ext uri="{BB962C8B-B14F-4D97-AF65-F5344CB8AC3E}">
        <p14:creationId xmlns:p14="http://schemas.microsoft.com/office/powerpoint/2010/main" val="36993743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H"/>
          </a:p>
        </p:txBody>
      </p:sp>
      <p:sp>
        <p:nvSpPr>
          <p:cNvPr id="3" name="Notes Placeholder 2"/>
          <p:cNvSpPr>
            <a:spLocks noGrp="1"/>
          </p:cNvSpPr>
          <p:nvPr>
            <p:ph type="body" idx="1"/>
          </p:nvPr>
        </p:nvSpPr>
        <p:spPr/>
        <p:txBody>
          <a:bodyPr/>
          <a:lstStyle/>
          <a:p>
            <a:endParaRPr lang="en-AU" sz="18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0693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H"/>
          </a:p>
        </p:txBody>
      </p:sp>
      <p:sp>
        <p:nvSpPr>
          <p:cNvPr id="3" name="Notes Placeholder 2"/>
          <p:cNvSpPr>
            <a:spLocks noGrp="1"/>
          </p:cNvSpPr>
          <p:nvPr>
            <p:ph type="body" idx="1"/>
          </p:nvPr>
        </p:nvSpPr>
        <p:spPr/>
        <p:txBody>
          <a:bodyPr/>
          <a:lstStyle/>
          <a:p>
            <a:endParaRPr lang="en-US" b="0" i="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64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H"/>
          </a:p>
        </p:txBody>
      </p:sp>
      <p:sp>
        <p:nvSpPr>
          <p:cNvPr id="3" name="Notes Placeholder 2"/>
          <p:cNvSpPr>
            <a:spLocks noGrp="1"/>
          </p:cNvSpPr>
          <p:nvPr>
            <p:ph type="body" idx="1"/>
          </p:nvPr>
        </p:nvSpPr>
        <p:spPr/>
        <p:txBody>
          <a:bodyPr/>
          <a:lstStyle/>
          <a:p>
            <a:endParaRPr lang="en-PH"/>
          </a:p>
        </p:txBody>
      </p:sp>
      <p:sp>
        <p:nvSpPr>
          <p:cNvPr id="4" name="Slide Number Placeholder 3"/>
          <p:cNvSpPr>
            <a:spLocks noGrp="1"/>
          </p:cNvSpPr>
          <p:nvPr>
            <p:ph type="sldNum" sz="quarter" idx="5"/>
          </p:nvPr>
        </p:nvSpPr>
        <p:spPr/>
        <p:txBody>
          <a:bodyPr/>
          <a:lstStyle/>
          <a:p>
            <a:fld id="{1B06B608-E85F-4D7C-9813-2DDFA3256EA5}" type="slidenum">
              <a:rPr lang="en-AU" smtClean="0"/>
              <a:t>2</a:t>
            </a:fld>
            <a:endParaRPr lang="en-AU"/>
          </a:p>
        </p:txBody>
      </p:sp>
    </p:spTree>
    <p:extLst>
      <p:ext uri="{BB962C8B-B14F-4D97-AF65-F5344CB8AC3E}">
        <p14:creationId xmlns:p14="http://schemas.microsoft.com/office/powerpoint/2010/main" val="3869646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2B276-E57A-C494-A6AD-5CF93229DF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64D71F-39EC-727F-FA2B-313A33FEE584}"/>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60DC4732-10AF-4914-1A8D-012B3EAEEC01}"/>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E31B39F2-8A24-3127-0171-9916EB375C3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5299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a:p>
        </p:txBody>
      </p:sp>
      <p:sp>
        <p:nvSpPr>
          <p:cNvPr id="4" name="Slide Number Placeholder 3"/>
          <p:cNvSpPr>
            <a:spLocks noGrp="1"/>
          </p:cNvSpPr>
          <p:nvPr>
            <p:ph type="sldNum" sz="quarter" idx="5"/>
          </p:nvPr>
        </p:nvSpPr>
        <p:spPr/>
        <p:txBody>
          <a:bodyPr/>
          <a:lstStyle/>
          <a:p>
            <a:fld id="{1B06B608-E85F-4D7C-9813-2DDFA3256EA5}" type="slidenum">
              <a:rPr lang="en-AU" smtClean="0"/>
              <a:t>6</a:t>
            </a:fld>
            <a:endParaRPr lang="en-AU"/>
          </a:p>
        </p:txBody>
      </p:sp>
    </p:spTree>
    <p:extLst>
      <p:ext uri="{BB962C8B-B14F-4D97-AF65-F5344CB8AC3E}">
        <p14:creationId xmlns:p14="http://schemas.microsoft.com/office/powerpoint/2010/main" val="23250321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C21C8-6B8F-7687-178D-99DA3F6ED7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4651FC-F2EB-8D0F-A8E2-ED940C8C91B7}"/>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0772DEF4-155F-9258-93B0-2490251D89BB}"/>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8366C096-B438-84EE-0504-B8960AB59B9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4487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5502C8-796D-73D1-EE4D-C8BA15F99F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AF6263-D711-2596-F085-916B68BCD8CE}"/>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86F1696D-C8F7-2253-8D33-16EC94B5C96B}"/>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BFEC075E-A406-C63E-6E9F-3FCD635A631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36824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82539-7450-64CD-DB45-EF7689A75C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50330A-F6A7-3638-00BC-E6FAC992699F}"/>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6A4C144F-A44E-B79D-5AA2-4779868B9ABF}"/>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8E7FC531-D873-84EF-BEC1-7D2437ADFA4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49595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A68AF-777F-5410-E2D5-B3A3620C70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55DCD8-F865-DE23-0874-97765348867D}"/>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B9AB97BD-80A4-FE18-CAF0-DF7B7011BDDA}"/>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D97F389E-1686-7FC6-DA9E-0A85E6B4094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AF5780-47F3-AF45-AA3F-DCA5F55792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68604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H"/>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64A1A0-4828-4556-A429-D8D1F97EC206}"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28608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sv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hyperlink" Target="https://adapt.com.au/" TargetMode="External"/><Relationship Id="rId2" Type="http://schemas.openxmlformats.org/officeDocument/2006/relationships/image" Target="../media/image14.svg"/><Relationship Id="rId1" Type="http://schemas.openxmlformats.org/officeDocument/2006/relationships/slideMaster" Target="../slideMasters/slideMaster1.xml"/><Relationship Id="rId4" Type="http://schemas.openxmlformats.org/officeDocument/2006/relationships/hyperlink" Target="mailto:hello@adapt.com.au" TargetMode="Externa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2.xml"/><Relationship Id="rId4" Type="http://schemas.openxmlformats.org/officeDocument/2006/relationships/image" Target="../media/image20.sv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hyperlink" Target="mailto:hello@adapt.com.au" TargetMode="External"/><Relationship Id="rId2" Type="http://schemas.openxmlformats.org/officeDocument/2006/relationships/hyperlink" Target="https://adapt.com.au/" TargetMode="External"/><Relationship Id="rId1" Type="http://schemas.openxmlformats.org/officeDocument/2006/relationships/slideMaster" Target="../slideMasters/slideMaster2.xml"/><Relationship Id="rId5" Type="http://schemas.openxmlformats.org/officeDocument/2006/relationships/image" Target="../media/image12.sv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480F28C-E115-A212-B101-AE4C9CA6032A}"/>
              </a:ext>
            </a:extLst>
          </p:cNvPr>
          <p:cNvPicPr>
            <a:picLocks noChangeAspect="1"/>
          </p:cNvPicPr>
          <p:nvPr userDrawn="1"/>
        </p:nvPicPr>
        <p:blipFill>
          <a:blip r:embed="rId2">
            <a:extLst>
              <a:ext uri="{28A0092B-C50C-407E-A947-70E740481C1C}">
                <a14:useLocalDpi xmlns:a14="http://schemas.microsoft.com/office/drawing/2010/main" val="0"/>
              </a:ext>
            </a:extLst>
          </a:blip>
          <a:srcRect t="20458" r="17194" b="26703"/>
          <a:stretch>
            <a:fillRect/>
          </a:stretch>
        </p:blipFill>
        <p:spPr>
          <a:xfrm>
            <a:off x="0" y="0"/>
            <a:ext cx="12192000" cy="3889829"/>
          </a:xfrm>
          <a:prstGeom prst="rect">
            <a:avLst/>
          </a:prstGeom>
        </p:spPr>
      </p:pic>
      <p:sp>
        <p:nvSpPr>
          <p:cNvPr id="8" name="Rectangle 7">
            <a:extLst>
              <a:ext uri="{FF2B5EF4-FFF2-40B4-BE49-F238E27FC236}">
                <a16:creationId xmlns:a16="http://schemas.microsoft.com/office/drawing/2014/main" id="{548C2E90-75AB-B814-5681-5240D4CF20FD}"/>
              </a:ext>
            </a:extLst>
          </p:cNvPr>
          <p:cNvSpPr/>
          <p:nvPr userDrawn="1"/>
        </p:nvSpPr>
        <p:spPr>
          <a:xfrm>
            <a:off x="0" y="3284992"/>
            <a:ext cx="12192000" cy="357300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3" name="Graphic 2">
            <a:extLst>
              <a:ext uri="{FF2B5EF4-FFF2-40B4-BE49-F238E27FC236}">
                <a16:creationId xmlns:a16="http://schemas.microsoft.com/office/drawing/2014/main" id="{FF3C98E1-B267-BF86-87D7-718BB131C91F}"/>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0560074" y="5993998"/>
            <a:ext cx="1093419" cy="264594"/>
          </a:xfrm>
          <a:prstGeom prst="rect">
            <a:avLst/>
          </a:prstGeom>
        </p:spPr>
      </p:pic>
    </p:spTree>
    <p:extLst>
      <p:ext uri="{BB962C8B-B14F-4D97-AF65-F5344CB8AC3E}">
        <p14:creationId xmlns:p14="http://schemas.microsoft.com/office/powerpoint/2010/main" val="2686585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 Title-Black">
    <p:bg>
      <p:bgPr>
        <a:solidFill>
          <a:schemeClr val="tx1"/>
        </a:solidFill>
        <a:effectLst/>
      </p:bgPr>
    </p:bg>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7F560B4E-1648-1280-CEC2-456B72E4E67B}"/>
              </a:ext>
            </a:extLst>
          </p:cNvPr>
          <p:cNvCxnSpPr>
            <a:cxnSpLocks/>
          </p:cNvCxnSpPr>
          <p:nvPr userDrawn="1"/>
        </p:nvCxnSpPr>
        <p:spPr>
          <a:xfrm>
            <a:off x="328246" y="701172"/>
            <a:ext cx="11535508"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6" descr="A picture containing text, clipart&#10;&#10;Description automatically generated">
            <a:extLst>
              <a:ext uri="{FF2B5EF4-FFF2-40B4-BE49-F238E27FC236}">
                <a16:creationId xmlns:a16="http://schemas.microsoft.com/office/drawing/2014/main" id="{72F9BC67-888B-8266-71BA-AA648AFAAAF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21503310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A Logo-Black">
    <p:bg>
      <p:bgPr>
        <a:solidFill>
          <a:schemeClr val="tx1"/>
        </a:solidFill>
        <a:effectLst/>
      </p:bgPr>
    </p:bg>
    <p:spTree>
      <p:nvGrpSpPr>
        <p:cNvPr id="1" name=""/>
        <p:cNvGrpSpPr/>
        <p:nvPr/>
      </p:nvGrpSpPr>
      <p:grpSpPr>
        <a:xfrm>
          <a:off x="0" y="0"/>
          <a:ext cx="0" cy="0"/>
          <a:chOff x="0" y="0"/>
          <a:chExt cx="0" cy="0"/>
        </a:xfrm>
      </p:grpSpPr>
      <p:pic>
        <p:nvPicPr>
          <p:cNvPr id="5" name="Picture 1">
            <a:extLst>
              <a:ext uri="{FF2B5EF4-FFF2-40B4-BE49-F238E27FC236}">
                <a16:creationId xmlns:a16="http://schemas.microsoft.com/office/drawing/2014/main" id="{CC451EBA-26C7-9DA9-EC3E-ED5FC2ADAB4E}"/>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7963050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d A">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C395E70-112D-C9AF-84FB-4DD2E6EAD948}"/>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9" name="Picture 8" descr="A picture containing drawing&#10;&#10;Description automatically generated">
            <a:extLst>
              <a:ext uri="{FF2B5EF4-FFF2-40B4-BE49-F238E27FC236}">
                <a16:creationId xmlns:a16="http://schemas.microsoft.com/office/drawing/2014/main" id="{46E6B795-5DAA-6E19-5AC2-DB8C91B5C38E}"/>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25636229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d Blan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0898927-BDE5-C5D3-BE71-1ECD16106881}"/>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30161317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ed A Background">
    <p:spTree>
      <p:nvGrpSpPr>
        <p:cNvPr id="1" name=""/>
        <p:cNvGrpSpPr/>
        <p:nvPr/>
      </p:nvGrpSpPr>
      <p:grpSpPr>
        <a:xfrm>
          <a:off x="0" y="0"/>
          <a:ext cx="0" cy="0"/>
          <a:chOff x="0" y="0"/>
          <a:chExt cx="0" cy="0"/>
        </a:xfrm>
      </p:grpSpPr>
      <p:pic>
        <p:nvPicPr>
          <p:cNvPr id="7" name="Picture 6" descr="A white letter a with a black background&#10;&#10;Description automatically generated">
            <a:extLst>
              <a:ext uri="{FF2B5EF4-FFF2-40B4-BE49-F238E27FC236}">
                <a16:creationId xmlns:a16="http://schemas.microsoft.com/office/drawing/2014/main" id="{A12884F7-8A04-31A5-156D-7253BA0C6726}"/>
              </a:ext>
            </a:extLst>
          </p:cNvPr>
          <p:cNvPicPr>
            <a:picLocks noChangeAspect="1"/>
          </p:cNvPicPr>
          <p:nvPr userDrawn="1"/>
        </p:nvPicPr>
        <p:blipFill rotWithShape="1">
          <a:blip r:embed="rId2" cstate="print">
            <a:alphaModFix amt="70000"/>
            <a:extLst>
              <a:ext uri="{28A0092B-C50C-407E-A947-70E740481C1C}">
                <a14:useLocalDpi xmlns:a14="http://schemas.microsoft.com/office/drawing/2010/main" val="0"/>
              </a:ext>
            </a:extLst>
          </a:blip>
          <a:srcRect t="5336" r="6927" b="2416"/>
          <a:stretch/>
        </p:blipFill>
        <p:spPr>
          <a:xfrm>
            <a:off x="6685613" y="0"/>
            <a:ext cx="5506387" cy="6858000"/>
          </a:xfrm>
          <a:prstGeom prst="rect">
            <a:avLst/>
          </a:prstGeom>
        </p:spPr>
      </p:pic>
      <p:grpSp>
        <p:nvGrpSpPr>
          <p:cNvPr id="8" name="Group 7">
            <a:extLst>
              <a:ext uri="{FF2B5EF4-FFF2-40B4-BE49-F238E27FC236}">
                <a16:creationId xmlns:a16="http://schemas.microsoft.com/office/drawing/2014/main" id="{D1769542-9F09-8749-D638-FA10BB7B531A}"/>
              </a:ext>
            </a:extLst>
          </p:cNvPr>
          <p:cNvGrpSpPr/>
          <p:nvPr userDrawn="1"/>
        </p:nvGrpSpPr>
        <p:grpSpPr>
          <a:xfrm>
            <a:off x="1083907" y="6062651"/>
            <a:ext cx="2668365" cy="226977"/>
            <a:chOff x="712794" y="6196131"/>
            <a:chExt cx="3390094" cy="288369"/>
          </a:xfrm>
        </p:grpSpPr>
        <p:pic>
          <p:nvPicPr>
            <p:cNvPr id="9" name="Graphic 8">
              <a:extLst>
                <a:ext uri="{FF2B5EF4-FFF2-40B4-BE49-F238E27FC236}">
                  <a16:creationId xmlns:a16="http://schemas.microsoft.com/office/drawing/2014/main" id="{FFA7BC50-99B1-6E8F-4B60-C12ADAED0E4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2794" y="6196131"/>
              <a:ext cx="164237" cy="288369"/>
            </a:xfrm>
            <a:prstGeom prst="rect">
              <a:avLst/>
            </a:prstGeom>
          </p:spPr>
        </p:pic>
        <p:pic>
          <p:nvPicPr>
            <p:cNvPr id="10" name="Graphic 9">
              <a:extLst>
                <a:ext uri="{FF2B5EF4-FFF2-40B4-BE49-F238E27FC236}">
                  <a16:creationId xmlns:a16="http://schemas.microsoft.com/office/drawing/2014/main" id="{9559F7C1-1BDA-7CAE-4962-CA6181F37E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58056" y="6254584"/>
              <a:ext cx="3044832" cy="165803"/>
            </a:xfrm>
            <a:prstGeom prst="rect">
              <a:avLst/>
            </a:prstGeom>
          </p:spPr>
        </p:pic>
      </p:grpSp>
      <p:sp>
        <p:nvSpPr>
          <p:cNvPr id="11" name="Rectangle 10">
            <a:extLst>
              <a:ext uri="{FF2B5EF4-FFF2-40B4-BE49-F238E27FC236}">
                <a16:creationId xmlns:a16="http://schemas.microsoft.com/office/drawing/2014/main" id="{125E3C0F-EB19-83CF-2770-03EE081F77DC}"/>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96740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ckHeader">
    <p:spTree>
      <p:nvGrpSpPr>
        <p:cNvPr id="1" name=""/>
        <p:cNvGrpSpPr/>
        <p:nvPr/>
      </p:nvGrpSpPr>
      <p:grpSpPr>
        <a:xfrm>
          <a:off x="0" y="0"/>
          <a:ext cx="0" cy="0"/>
          <a:chOff x="0" y="0"/>
          <a:chExt cx="0" cy="0"/>
        </a:xfrm>
      </p:grpSpPr>
      <p:sp>
        <p:nvSpPr>
          <p:cNvPr id="12" name="bg object 17">
            <a:extLst>
              <a:ext uri="{FF2B5EF4-FFF2-40B4-BE49-F238E27FC236}">
                <a16:creationId xmlns:a16="http://schemas.microsoft.com/office/drawing/2014/main" id="{F4EB5279-DC47-9BF7-6A7C-93B96AC86ED1}"/>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17775915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Gray A Background">
    <p:bg>
      <p:bgPr>
        <a:solidFill>
          <a:schemeClr val="tx2">
            <a:lumMod val="10000"/>
            <a:lumOff val="90000"/>
          </a:schemeClr>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CA0A6BC8-9E99-6E38-3090-86D20A362A0E}"/>
              </a:ext>
            </a:extLst>
          </p:cNvPr>
          <p:cNvPicPr>
            <a:picLocks noChangeAspect="1"/>
          </p:cNvPicPr>
          <p:nvPr userDrawn="1"/>
        </p:nvPicPr>
        <p:blipFill rotWithShape="1">
          <a:blip>
            <a:alphaModFix amt="30000"/>
            <a:extLst>
              <a:ext uri="{96DAC541-7B7A-43D3-8B79-37D633B846F1}">
                <asvg:svgBlip xmlns:asvg="http://schemas.microsoft.com/office/drawing/2016/SVG/main" r:embed="rId2"/>
              </a:ext>
            </a:extLst>
          </a:blip>
          <a:srcRect t="24316" r="18761" b="20587"/>
          <a:stretch/>
        </p:blipFill>
        <p:spPr>
          <a:xfrm>
            <a:off x="5869172" y="1"/>
            <a:ext cx="6322827" cy="6858000"/>
          </a:xfrm>
          <a:prstGeom prst="rect">
            <a:avLst/>
          </a:prstGeom>
        </p:spPr>
      </p:pic>
    </p:spTree>
    <p:extLst>
      <p:ext uri="{BB962C8B-B14F-4D97-AF65-F5344CB8AC3E}">
        <p14:creationId xmlns:p14="http://schemas.microsoft.com/office/powerpoint/2010/main" val="1264043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ay Contact">
    <p:bg>
      <p:bgPr>
        <a:solidFill>
          <a:schemeClr val="tx2">
            <a:lumMod val="10000"/>
            <a:lumOff val="90000"/>
          </a:schemeClr>
        </a:solidFill>
        <a:effectLst/>
      </p:bgPr>
    </p:bg>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089F171C-4EC3-8F4E-92E9-8D30E47D0C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775891" y="6288776"/>
            <a:ext cx="269035" cy="432699"/>
          </a:xfrm>
          <a:prstGeom prst="rect">
            <a:avLst/>
          </a:prstGeom>
        </p:spPr>
      </p:pic>
      <p:sp>
        <p:nvSpPr>
          <p:cNvPr id="2" name="TextBox 1">
            <a:extLst>
              <a:ext uri="{FF2B5EF4-FFF2-40B4-BE49-F238E27FC236}">
                <a16:creationId xmlns:a16="http://schemas.microsoft.com/office/drawing/2014/main" id="{ABB5FBFB-8D0D-D354-9682-9807B1C2F40A}"/>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pic>
        <p:nvPicPr>
          <p:cNvPr id="3" name="Picture 2" descr="A picture containing logo&#10;&#10;Description automatically generated">
            <a:extLst>
              <a:ext uri="{FF2B5EF4-FFF2-40B4-BE49-F238E27FC236}">
                <a16:creationId xmlns:a16="http://schemas.microsoft.com/office/drawing/2014/main" id="{F025BBB4-6AAA-3DEC-FCB4-2F67A8F5CFB2}"/>
              </a:ext>
            </a:extLst>
          </p:cNvPr>
          <p:cNvPicPr>
            <a:picLocks noChangeAspect="1"/>
          </p:cNvPicPr>
          <p:nvPr userDrawn="1"/>
        </p:nvPicPr>
        <p:blipFill>
          <a:blip r:embed="rId3"/>
          <a:stretch>
            <a:fillRect/>
          </a:stretch>
        </p:blipFill>
        <p:spPr>
          <a:xfrm>
            <a:off x="5382183" y="2894115"/>
            <a:ext cx="1427630" cy="347200"/>
          </a:xfrm>
          <a:prstGeom prst="rect">
            <a:avLst/>
          </a:prstGeom>
        </p:spPr>
      </p:pic>
    </p:spTree>
    <p:extLst>
      <p:ext uri="{BB962C8B-B14F-4D97-AF65-F5344CB8AC3E}">
        <p14:creationId xmlns:p14="http://schemas.microsoft.com/office/powerpoint/2010/main" val="35401886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act-Black">
    <p:bg>
      <p:bgPr>
        <a:solidFill>
          <a:schemeClr val="tx1"/>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1A6C6664-D097-5F70-0D59-BCD0C56938D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382184" y="2889255"/>
            <a:ext cx="1427630" cy="345141"/>
          </a:xfrm>
          <a:prstGeom prst="rect">
            <a:avLst/>
          </a:prstGeom>
        </p:spPr>
      </p:pic>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endParaRPr>
          </a:p>
        </p:txBody>
      </p:sp>
      <p:sp>
        <p:nvSpPr>
          <p:cNvPr id="13" name="Rectangle 12">
            <a:hlinkClick r:id="rId3"/>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4"/>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3"/>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89910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_WHITE ADAPT">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AE6B5283-282F-DC1F-9511-8D081556E414}"/>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99CABAB0-3815-6795-59F2-D2486BD31E3A}"/>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54478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Cov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3797722-E5AF-2503-A0D9-A5B8F9814E6D}"/>
              </a:ext>
            </a:extLst>
          </p:cNvPr>
          <p:cNvPicPr>
            <a:picLocks noChangeAspect="1"/>
          </p:cNvPicPr>
          <p:nvPr userDrawn="1"/>
        </p:nvPicPr>
        <p:blipFill>
          <a:blip r:embed="rId2">
            <a:extLst>
              <a:ext uri="{28A0092B-C50C-407E-A947-70E740481C1C}">
                <a14:useLocalDpi xmlns:a14="http://schemas.microsoft.com/office/drawing/2010/main" val="0"/>
              </a:ext>
            </a:extLst>
          </a:blip>
          <a:srcRect l="12197" r="53973"/>
          <a:stretch>
            <a:fillRect/>
          </a:stretch>
        </p:blipFill>
        <p:spPr>
          <a:xfrm>
            <a:off x="7552000" y="-1"/>
            <a:ext cx="4640000" cy="6858000"/>
          </a:xfrm>
          <a:prstGeom prst="rect">
            <a:avLst/>
          </a:prstGeom>
        </p:spPr>
      </p:pic>
      <p:sp>
        <p:nvSpPr>
          <p:cNvPr id="8" name="Rectangle 7">
            <a:extLst>
              <a:ext uri="{FF2B5EF4-FFF2-40B4-BE49-F238E27FC236}">
                <a16:creationId xmlns:a16="http://schemas.microsoft.com/office/drawing/2014/main" id="{4DAFF4DE-12DD-3EBB-1BB9-696A03FB10CE}"/>
              </a:ext>
            </a:extLst>
          </p:cNvPr>
          <p:cNvSpPr/>
          <p:nvPr userDrawn="1"/>
        </p:nvSpPr>
        <p:spPr>
          <a:xfrm>
            <a:off x="1" y="-5"/>
            <a:ext cx="8640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3" name="Graphic 2">
            <a:extLst>
              <a:ext uri="{FF2B5EF4-FFF2-40B4-BE49-F238E27FC236}">
                <a16:creationId xmlns:a16="http://schemas.microsoft.com/office/drawing/2014/main" id="{3418D4EA-7995-EB17-842E-39C54B50721E}"/>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499601" y="5993998"/>
            <a:ext cx="1093419" cy="264594"/>
          </a:xfrm>
          <a:prstGeom prst="rect">
            <a:avLst/>
          </a:prstGeom>
        </p:spPr>
      </p:pic>
    </p:spTree>
    <p:extLst>
      <p:ext uri="{BB962C8B-B14F-4D97-AF65-F5344CB8AC3E}">
        <p14:creationId xmlns:p14="http://schemas.microsoft.com/office/powerpoint/2010/main" val="20165892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DAPT PM Cover">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99CF9FD-7BC6-7F8B-3670-A53D771EF53C}"/>
              </a:ext>
            </a:extLst>
          </p:cNvPr>
          <p:cNvPicPr>
            <a:picLocks noChangeAspect="1"/>
          </p:cNvPicPr>
          <p:nvPr userDrawn="1"/>
        </p:nvPicPr>
        <p:blipFill>
          <a:blip r:embed="rId2">
            <a:extLst>
              <a:ext uri="{28A0092B-C50C-407E-A947-70E740481C1C}">
                <a14:useLocalDpi xmlns:a14="http://schemas.microsoft.com/office/drawing/2010/main" val="0"/>
              </a:ext>
            </a:extLst>
          </a:blip>
          <a:srcRect t="14935" b="14935"/>
          <a:stretch/>
        </p:blipFill>
        <p:spPr>
          <a:xfrm>
            <a:off x="0" y="-1"/>
            <a:ext cx="12192000" cy="4099855"/>
          </a:xfrm>
          <a:prstGeom prst="rect">
            <a:avLst/>
          </a:prstGeom>
        </p:spPr>
      </p:pic>
      <p:sp>
        <p:nvSpPr>
          <p:cNvPr id="3" name="Rectangle 2">
            <a:extLst>
              <a:ext uri="{FF2B5EF4-FFF2-40B4-BE49-F238E27FC236}">
                <a16:creationId xmlns:a16="http://schemas.microsoft.com/office/drawing/2014/main" id="{02B4F1BA-A488-4793-5C8B-CC4C8F0C22CD}"/>
              </a:ext>
            </a:extLst>
          </p:cNvPr>
          <p:cNvSpPr/>
          <p:nvPr userDrawn="1"/>
        </p:nvSpPr>
        <p:spPr>
          <a:xfrm flipV="1">
            <a:off x="0" y="2997000"/>
            <a:ext cx="12192000"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5FFD5208-CFF4-DE68-3BB7-1B0AFFF441D4}"/>
              </a:ext>
            </a:extLst>
          </p:cNvPr>
          <p:cNvSpPr/>
          <p:nvPr userDrawn="1"/>
        </p:nvSpPr>
        <p:spPr>
          <a:xfrm>
            <a:off x="0" y="3284999"/>
            <a:ext cx="12192000" cy="35729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1756891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DAPT PM Cover Section">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B0DB06B-443B-8890-5172-519FF8802C0A}"/>
              </a:ext>
            </a:extLst>
          </p:cNvPr>
          <p:cNvPicPr>
            <a:picLocks noChangeAspect="1"/>
          </p:cNvPicPr>
          <p:nvPr userDrawn="1"/>
        </p:nvPicPr>
        <p:blipFill>
          <a:blip r:embed="rId2">
            <a:extLst>
              <a:ext uri="{28A0092B-C50C-407E-A947-70E740481C1C}">
                <a14:useLocalDpi xmlns:a14="http://schemas.microsoft.com/office/drawing/2010/main" val="0"/>
              </a:ext>
            </a:extLst>
          </a:blip>
          <a:srcRect l="56571" r="14903" b="14521"/>
          <a:stretch>
            <a:fillRect/>
          </a:stretch>
        </p:blipFill>
        <p:spPr>
          <a:xfrm>
            <a:off x="7419108" y="0"/>
            <a:ext cx="4772891" cy="6857995"/>
          </a:xfrm>
          <a:prstGeom prst="rect">
            <a:avLst/>
          </a:prstGeom>
        </p:spPr>
      </p:pic>
      <p:sp>
        <p:nvSpPr>
          <p:cNvPr id="3" name="Rectangle 2">
            <a:extLst>
              <a:ext uri="{FF2B5EF4-FFF2-40B4-BE49-F238E27FC236}">
                <a16:creationId xmlns:a16="http://schemas.microsoft.com/office/drawing/2014/main" id="{4B13EC72-DA2B-6EA6-D9AB-3B233EED5504}"/>
              </a:ext>
            </a:extLst>
          </p:cNvPr>
          <p:cNvSpPr/>
          <p:nvPr userDrawn="1"/>
        </p:nvSpPr>
        <p:spPr>
          <a:xfrm>
            <a:off x="1" y="-5"/>
            <a:ext cx="8640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E87183F2-C5AE-BD17-12B2-7C678C655F1A}"/>
              </a:ext>
            </a:extLst>
          </p:cNvPr>
          <p:cNvSpPr/>
          <p:nvPr userDrawn="1"/>
        </p:nvSpPr>
        <p:spPr>
          <a:xfrm rot="5400000" flipV="1">
            <a:off x="5354988" y="3285000"/>
            <a:ext cx="6858005"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3964842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Slide_WHIT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6543EF46-04E7-6AF6-2D75-CEA6CCDA3C5C}"/>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975415" y="246649"/>
            <a:ext cx="891235" cy="215667"/>
          </a:xfrm>
          <a:prstGeom prst="rect">
            <a:avLst/>
          </a:prstGeom>
        </p:spPr>
      </p:pic>
    </p:spTree>
    <p:extLst>
      <p:ext uri="{BB962C8B-B14F-4D97-AF65-F5344CB8AC3E}">
        <p14:creationId xmlns:p14="http://schemas.microsoft.com/office/powerpoint/2010/main" val="12927429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WHITE_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32775591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_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892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_BLACK">
    <p:bg>
      <p:bgPr>
        <a:solidFill>
          <a:schemeClr val="accent6">
            <a:lumMod val="10000"/>
          </a:schemeClr>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descr="A picture containing text, clipart&#10;&#10;Description automatically generated">
            <a:extLst>
              <a:ext uri="{FF2B5EF4-FFF2-40B4-BE49-F238E27FC236}">
                <a16:creationId xmlns:a16="http://schemas.microsoft.com/office/drawing/2014/main" id="{6543EF46-04E7-6AF6-2D75-CEA6CCDA3C5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18442347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CK_A">
    <p:bg>
      <p:bgPr>
        <a:solidFill>
          <a:schemeClr val="accent6">
            <a:lumMod val="10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DAF9974-07D9-7F78-1870-22D1777E9720}"/>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23416344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_BLACK">
    <p:bg>
      <p:bgPr>
        <a:solidFill>
          <a:schemeClr val="accent6">
            <a:lumMod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33731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RED Line_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E39309F-47DF-394C-9F92-75A6A51FC91A}"/>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4" name="Picture 3" descr="A picture containing drawing&#10;&#10;Description automatically generated">
            <a:extLst>
              <a:ext uri="{FF2B5EF4-FFF2-40B4-BE49-F238E27FC236}">
                <a16:creationId xmlns:a16="http://schemas.microsoft.com/office/drawing/2014/main" id="{EB63E9D7-F272-6287-34FA-39A37A533A8A}"/>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412370107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RED Line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EE73387-01F1-F395-612A-DA488D756D56}"/>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147617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White_Title Slide">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D1881A9B-42CE-5917-F136-ACE864C10E8B}"/>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F20AB313-D176-64F3-A93E-22C1D30812B4}"/>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Content Placeholder 8">
            <a:extLst>
              <a:ext uri="{FF2B5EF4-FFF2-40B4-BE49-F238E27FC236}">
                <a16:creationId xmlns:a16="http://schemas.microsoft.com/office/drawing/2014/main" id="{4FEBBC68-A5DF-7818-C7D3-7EF7269BFB0E}"/>
              </a:ext>
            </a:extLst>
          </p:cNvPr>
          <p:cNvSpPr>
            <a:spLocks noGrp="1"/>
          </p:cNvSpPr>
          <p:nvPr>
            <p:ph sz="quarter" idx="10"/>
          </p:nvPr>
        </p:nvSpPr>
        <p:spPr>
          <a:xfrm>
            <a:off x="231673" y="188458"/>
            <a:ext cx="10261600" cy="406626"/>
          </a:xfrm>
          <a:prstGeom prst="rect">
            <a:avLst/>
          </a:prstGeom>
        </p:spPr>
        <p:txBody>
          <a:bodyPr/>
          <a:lstStyle>
            <a:lvl1pPr marL="0" indent="0">
              <a:buNone/>
              <a:defRPr sz="2400" b="1">
                <a:latin typeface="Helvetica" panose="020B0604020202020204" pitchFamily="34" charset="0"/>
                <a:cs typeface="Helvetica" panose="020B0604020202020204" pitchFamily="34" charset="0"/>
              </a:defRPr>
            </a:lvl1pPr>
            <a:lvl2pPr>
              <a:defRPr b="1">
                <a:latin typeface="Helvetica" panose="020B0604020202020204" pitchFamily="34" charset="0"/>
                <a:cs typeface="Helvetica" panose="020B0604020202020204" pitchFamily="34" charset="0"/>
              </a:defRPr>
            </a:lvl2pPr>
            <a:lvl3pPr>
              <a:defRPr b="1">
                <a:latin typeface="Helvetica" panose="020B0604020202020204" pitchFamily="34" charset="0"/>
                <a:cs typeface="Helvetica" panose="020B0604020202020204" pitchFamily="34" charset="0"/>
              </a:defRPr>
            </a:lvl3pPr>
            <a:lvl4pPr>
              <a:defRPr b="1">
                <a:latin typeface="Helvetica" panose="020B0604020202020204" pitchFamily="34" charset="0"/>
                <a:cs typeface="Helvetica" panose="020B0604020202020204" pitchFamily="34" charset="0"/>
              </a:defRPr>
            </a:lvl4pPr>
            <a:lvl5pPr>
              <a:defRPr b="1">
                <a:latin typeface="Helvetica" panose="020B0604020202020204" pitchFamily="34" charset="0"/>
                <a:cs typeface="Helvetica" panose="020B0604020202020204" pitchFamily="34" charset="0"/>
              </a:defRPr>
            </a:lvl5pPr>
          </a:lstStyle>
          <a:p>
            <a:pPr lvl="0"/>
            <a:r>
              <a:rPr lang="en-US"/>
              <a:t>Click to edit Master text styles</a:t>
            </a:r>
          </a:p>
        </p:txBody>
      </p:sp>
      <p:sp>
        <p:nvSpPr>
          <p:cNvPr id="14" name="Content Placeholder 13">
            <a:extLst>
              <a:ext uri="{FF2B5EF4-FFF2-40B4-BE49-F238E27FC236}">
                <a16:creationId xmlns:a16="http://schemas.microsoft.com/office/drawing/2014/main" id="{BE1791A6-1862-32B5-3607-27874E364AEA}"/>
              </a:ext>
            </a:extLst>
          </p:cNvPr>
          <p:cNvSpPr>
            <a:spLocks noGrp="1"/>
          </p:cNvSpPr>
          <p:nvPr>
            <p:ph sz="quarter" idx="11"/>
          </p:nvPr>
        </p:nvSpPr>
        <p:spPr>
          <a:xfrm>
            <a:off x="241104" y="6545638"/>
            <a:ext cx="11780353" cy="184150"/>
          </a:xfrm>
          <a:prstGeom prst="rect">
            <a:avLst/>
          </a:prstGeom>
        </p:spPr>
        <p:txBody>
          <a:bodyPr/>
          <a:lstStyle>
            <a:lvl1pPr marL="0" indent="0" algn="r">
              <a:buNone/>
              <a:defRPr sz="1100" i="1">
                <a:solidFill>
                  <a:schemeClr val="bg1">
                    <a:lumMod val="75000"/>
                  </a:schemeClr>
                </a:solidFill>
                <a:latin typeface="Helvetica" panose="020B0604020202020204" pitchFamily="34" charset="0"/>
                <a:cs typeface="Helvetica" panose="020B0604020202020204" pitchFamily="34" charset="0"/>
              </a:defRPr>
            </a:lvl1pPr>
            <a:lvl2pPr marL="457200" indent="0" algn="r">
              <a:buNone/>
              <a:defRPr sz="1100" i="1">
                <a:solidFill>
                  <a:schemeClr val="bg1">
                    <a:lumMod val="75000"/>
                  </a:schemeClr>
                </a:solidFill>
                <a:latin typeface="Helvetica" panose="020B0604020202020204" pitchFamily="34" charset="0"/>
                <a:cs typeface="Helvetica" panose="020B0604020202020204" pitchFamily="34" charset="0"/>
              </a:defRPr>
            </a:lvl2pPr>
            <a:lvl3pPr marL="914400" indent="0" algn="r">
              <a:buNone/>
              <a:defRPr sz="1100" i="1">
                <a:solidFill>
                  <a:schemeClr val="bg1">
                    <a:lumMod val="75000"/>
                  </a:schemeClr>
                </a:solidFill>
                <a:latin typeface="Helvetica" panose="020B0604020202020204" pitchFamily="34" charset="0"/>
                <a:cs typeface="Helvetica" panose="020B0604020202020204" pitchFamily="34" charset="0"/>
              </a:defRPr>
            </a:lvl3pPr>
            <a:lvl4pPr marL="1371600" indent="0" algn="r">
              <a:buNone/>
              <a:defRPr sz="1100" i="1">
                <a:solidFill>
                  <a:schemeClr val="bg1">
                    <a:lumMod val="75000"/>
                  </a:schemeClr>
                </a:solidFill>
                <a:latin typeface="Helvetica" panose="020B0604020202020204" pitchFamily="34" charset="0"/>
                <a:cs typeface="Helvetica" panose="020B0604020202020204" pitchFamily="34" charset="0"/>
              </a:defRPr>
            </a:lvl4pPr>
            <a:lvl5pPr marL="1828800" indent="0" algn="r">
              <a:buNone/>
              <a:defRPr sz="1100" i="1">
                <a:solidFill>
                  <a:schemeClr val="bg1">
                    <a:lumMod val="75000"/>
                  </a:schemeClr>
                </a:solidFill>
                <a:latin typeface="Helvetica" panose="020B0604020202020204" pitchFamily="34" charset="0"/>
                <a:cs typeface="Helvetica" panose="020B0604020202020204" pitchFamily="34" charset="0"/>
              </a:defRPr>
            </a:lvl5pPr>
          </a:lstStyle>
          <a:p>
            <a:pPr lvl="0"/>
            <a:r>
              <a:rPr lang="en-US"/>
              <a:t>Click to edit Master text styles</a:t>
            </a:r>
          </a:p>
        </p:txBody>
      </p:sp>
    </p:spTree>
    <p:extLst>
      <p:ext uri="{BB962C8B-B14F-4D97-AF65-F5344CB8AC3E}">
        <p14:creationId xmlns:p14="http://schemas.microsoft.com/office/powerpoint/2010/main" val="800194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6" name="Picture 5" descr="A white letter a with a black background&#10;&#10;Description automatically generated">
            <a:extLst>
              <a:ext uri="{FF2B5EF4-FFF2-40B4-BE49-F238E27FC236}">
                <a16:creationId xmlns:a16="http://schemas.microsoft.com/office/drawing/2014/main" id="{9A14A3A5-FB67-4E8D-7857-B55180CC52A9}"/>
              </a:ext>
            </a:extLst>
          </p:cNvPr>
          <p:cNvPicPr>
            <a:picLocks noChangeAspect="1"/>
          </p:cNvPicPr>
          <p:nvPr userDrawn="1"/>
        </p:nvPicPr>
        <p:blipFill rotWithShape="1">
          <a:blip r:embed="rId2">
            <a:alphaModFix amt="70000"/>
            <a:extLst>
              <a:ext uri="{28A0092B-C50C-407E-A947-70E740481C1C}">
                <a14:useLocalDpi xmlns:a14="http://schemas.microsoft.com/office/drawing/2010/main" val="0"/>
              </a:ext>
            </a:extLst>
          </a:blip>
          <a:srcRect t="5336" r="6927" b="2416"/>
          <a:stretch/>
        </p:blipFill>
        <p:spPr>
          <a:xfrm>
            <a:off x="6685613" y="0"/>
            <a:ext cx="5506387" cy="6858000"/>
          </a:xfrm>
          <a:prstGeom prst="rect">
            <a:avLst/>
          </a:prstGeom>
        </p:spPr>
      </p:pic>
      <p:grpSp>
        <p:nvGrpSpPr>
          <p:cNvPr id="7" name="Group 6">
            <a:extLst>
              <a:ext uri="{FF2B5EF4-FFF2-40B4-BE49-F238E27FC236}">
                <a16:creationId xmlns:a16="http://schemas.microsoft.com/office/drawing/2014/main" id="{0CE4C156-5B18-9160-A74F-3B6067E9E87A}"/>
              </a:ext>
            </a:extLst>
          </p:cNvPr>
          <p:cNvGrpSpPr/>
          <p:nvPr userDrawn="1"/>
        </p:nvGrpSpPr>
        <p:grpSpPr>
          <a:xfrm>
            <a:off x="1083907" y="6062651"/>
            <a:ext cx="2668365" cy="226977"/>
            <a:chOff x="712794" y="6196131"/>
            <a:chExt cx="3390094" cy="288369"/>
          </a:xfrm>
        </p:grpSpPr>
        <p:pic>
          <p:nvPicPr>
            <p:cNvPr id="8" name="Graphic 7">
              <a:extLst>
                <a:ext uri="{FF2B5EF4-FFF2-40B4-BE49-F238E27FC236}">
                  <a16:creationId xmlns:a16="http://schemas.microsoft.com/office/drawing/2014/main" id="{93E5ED21-6943-C975-7A5A-1C33AE51D2A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2794" y="6196131"/>
              <a:ext cx="164237" cy="288369"/>
            </a:xfrm>
            <a:prstGeom prst="rect">
              <a:avLst/>
            </a:prstGeom>
          </p:spPr>
        </p:pic>
        <p:pic>
          <p:nvPicPr>
            <p:cNvPr id="9" name="Graphic 8">
              <a:extLst>
                <a:ext uri="{FF2B5EF4-FFF2-40B4-BE49-F238E27FC236}">
                  <a16:creationId xmlns:a16="http://schemas.microsoft.com/office/drawing/2014/main" id="{BEF8C383-76BC-ADF4-DB3D-81C6185027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58056" y="6254584"/>
              <a:ext cx="3044832" cy="165803"/>
            </a:xfrm>
            <a:prstGeom prst="rect">
              <a:avLst/>
            </a:prstGeom>
          </p:spPr>
        </p:pic>
      </p:grpSp>
      <p:sp>
        <p:nvSpPr>
          <p:cNvPr id="12" name="Rectangle 11">
            <a:extLst>
              <a:ext uri="{FF2B5EF4-FFF2-40B4-BE49-F238E27FC236}">
                <a16:creationId xmlns:a16="http://schemas.microsoft.com/office/drawing/2014/main" id="{1B23F305-C432-D9EB-B99E-463FCF64E592}"/>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85863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HEADER_Cover">
    <p:spTree>
      <p:nvGrpSpPr>
        <p:cNvPr id="1" name=""/>
        <p:cNvGrpSpPr/>
        <p:nvPr/>
      </p:nvGrpSpPr>
      <p:grpSpPr>
        <a:xfrm>
          <a:off x="0" y="0"/>
          <a:ext cx="0" cy="0"/>
          <a:chOff x="0" y="0"/>
          <a:chExt cx="0" cy="0"/>
        </a:xfrm>
      </p:grpSpPr>
      <p:sp>
        <p:nvSpPr>
          <p:cNvPr id="8" name="bg object 17">
            <a:extLst>
              <a:ext uri="{FF2B5EF4-FFF2-40B4-BE49-F238E27FC236}">
                <a16:creationId xmlns:a16="http://schemas.microsoft.com/office/drawing/2014/main" id="{490AC433-DC3D-1FD2-2F83-F559E72D80B5}"/>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39347696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LD_A Cover">
    <p:bg>
      <p:bgPr>
        <a:solidFill>
          <a:schemeClr val="accent6"/>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a:alphaModFix amt="30000"/>
            <a:extLst>
              <a:ext uri="{96DAC541-7B7A-43D3-8B79-37D633B846F1}">
                <asvg:svgBlip xmlns:asvg="http://schemas.microsoft.com/office/drawing/2016/SVG/main" r:embed="rId2"/>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01859836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LD_ADAPT Contact">
    <p:bg>
      <p:bgPr>
        <a:solidFill>
          <a:schemeClr val="accent6"/>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13" name="Rectangle 12">
            <a:hlinkClick r:id="rId2"/>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3"/>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2"/>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picture containing logo&#10;&#10;Description automatically generated">
            <a:extLst>
              <a:ext uri="{FF2B5EF4-FFF2-40B4-BE49-F238E27FC236}">
                <a16:creationId xmlns:a16="http://schemas.microsoft.com/office/drawing/2014/main" id="{D21270FA-30E7-1E4C-9FBE-D95D27046CDD}"/>
              </a:ext>
            </a:extLst>
          </p:cNvPr>
          <p:cNvPicPr>
            <a:picLocks noChangeAspect="1"/>
          </p:cNvPicPr>
          <p:nvPr userDrawn="1"/>
        </p:nvPicPr>
        <p:blipFill>
          <a:blip r:embed="rId4"/>
          <a:stretch>
            <a:fillRect/>
          </a:stretch>
        </p:blipFill>
        <p:spPr>
          <a:xfrm>
            <a:off x="5382183" y="2894115"/>
            <a:ext cx="1427630" cy="347200"/>
          </a:xfrm>
          <a:prstGeom prst="rect">
            <a:avLst/>
          </a:prstGeom>
        </p:spPr>
      </p:pic>
      <p:pic>
        <p:nvPicPr>
          <p:cNvPr id="12" name="Graphic 11">
            <a:extLst>
              <a:ext uri="{FF2B5EF4-FFF2-40B4-BE49-F238E27FC236}">
                <a16:creationId xmlns:a16="http://schemas.microsoft.com/office/drawing/2014/main" id="{5DEC55C3-5A35-4ECE-8D11-95B0C41D811D}"/>
              </a:ext>
            </a:extLst>
          </p:cNvPr>
          <p:cNvPicPr>
            <a:picLocks noChangeAspect="1"/>
          </p:cNvPicPr>
          <p:nvPr userDrawn="1"/>
        </p:nvPicPr>
        <p:blipFill rotWithShape="1">
          <a:blip>
            <a:alphaModFix amt="30000"/>
            <a:extLst>
              <a:ext uri="{96DAC541-7B7A-43D3-8B79-37D633B846F1}">
                <asvg:svgBlip xmlns:asvg="http://schemas.microsoft.com/office/drawing/2016/SVG/main" r:embed="rId5"/>
              </a:ext>
            </a:extLst>
          </a:blip>
          <a:srcRect t="24316" r="18761" b="20587"/>
          <a:stretch/>
        </p:blipFill>
        <p:spPr>
          <a:xfrm>
            <a:off x="5869172" y="1"/>
            <a:ext cx="6322827" cy="6858000"/>
          </a:xfrm>
          <a:prstGeom prst="rect">
            <a:avLst/>
          </a:prstGeom>
        </p:spPr>
      </p:pic>
      <p:sp>
        <p:nvSpPr>
          <p:cNvPr id="16" name="Rectangle 15">
            <a:extLst>
              <a:ext uri="{FF2B5EF4-FFF2-40B4-BE49-F238E27FC236}">
                <a16:creationId xmlns:a16="http://schemas.microsoft.com/office/drawing/2014/main" id="{E9DE8F7A-85EF-452E-9B46-C11DCC83142A}"/>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8949158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hite_Title Slide (for 2 lines)">
    <p:spTree>
      <p:nvGrpSpPr>
        <p:cNvPr id="1" name=""/>
        <p:cNvGrpSpPr/>
        <p:nvPr/>
      </p:nvGrpSpPr>
      <p:grpSpPr>
        <a:xfrm>
          <a:off x="0" y="0"/>
          <a:ext cx="0" cy="0"/>
          <a:chOff x="0" y="0"/>
          <a:chExt cx="0" cy="0"/>
        </a:xfrm>
      </p:grpSpPr>
      <p:pic>
        <p:nvPicPr>
          <p:cNvPr id="3" name="Picture 2" descr="A picture containing logo&#10;&#10;Description automatically generated">
            <a:extLst>
              <a:ext uri="{FF2B5EF4-FFF2-40B4-BE49-F238E27FC236}">
                <a16:creationId xmlns:a16="http://schemas.microsoft.com/office/drawing/2014/main" id="{53C234E5-F866-5554-7BDB-10858B54CD98}"/>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4" name="Straight Connector 3">
            <a:extLst>
              <a:ext uri="{FF2B5EF4-FFF2-40B4-BE49-F238E27FC236}">
                <a16:creationId xmlns:a16="http://schemas.microsoft.com/office/drawing/2014/main" id="{0D8E4069-D1A4-AB06-84C7-792BD874B250}"/>
              </a:ext>
            </a:extLst>
          </p:cNvPr>
          <p:cNvCxnSpPr>
            <a:cxnSpLocks/>
          </p:cNvCxnSpPr>
          <p:nvPr userDrawn="1"/>
        </p:nvCxnSpPr>
        <p:spPr>
          <a:xfrm>
            <a:off x="328246" y="939297"/>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8">
            <a:extLst>
              <a:ext uri="{FF2B5EF4-FFF2-40B4-BE49-F238E27FC236}">
                <a16:creationId xmlns:a16="http://schemas.microsoft.com/office/drawing/2014/main" id="{A204A934-650B-2936-B643-EBAA379ADF0C}"/>
              </a:ext>
            </a:extLst>
          </p:cNvPr>
          <p:cNvSpPr>
            <a:spLocks noGrp="1"/>
          </p:cNvSpPr>
          <p:nvPr>
            <p:ph sz="quarter" idx="10"/>
          </p:nvPr>
        </p:nvSpPr>
        <p:spPr>
          <a:xfrm>
            <a:off x="260702" y="188458"/>
            <a:ext cx="10948430" cy="750840"/>
          </a:xfrm>
          <a:prstGeom prst="rect">
            <a:avLst/>
          </a:prstGeom>
        </p:spPr>
        <p:txBody>
          <a:bodyPr/>
          <a:lstStyle>
            <a:lvl1pPr marL="0" indent="0">
              <a:lnSpc>
                <a:spcPct val="100000"/>
              </a:lnSpc>
              <a:buNone/>
              <a:defRPr sz="1800" b="1">
                <a:latin typeface="Helvetica" panose="020B0604020202020204" pitchFamily="34" charset="0"/>
                <a:cs typeface="Helvetica" panose="020B0604020202020204" pitchFamily="34" charset="0"/>
              </a:defRPr>
            </a:lvl1pPr>
            <a:lvl2pPr>
              <a:defRPr b="1">
                <a:latin typeface="Helvetica" panose="020B0604020202020204" pitchFamily="34" charset="0"/>
                <a:cs typeface="Helvetica" panose="020B0604020202020204" pitchFamily="34" charset="0"/>
              </a:defRPr>
            </a:lvl2pPr>
            <a:lvl3pPr>
              <a:defRPr b="1">
                <a:latin typeface="Helvetica" panose="020B0604020202020204" pitchFamily="34" charset="0"/>
                <a:cs typeface="Helvetica" panose="020B0604020202020204" pitchFamily="34" charset="0"/>
              </a:defRPr>
            </a:lvl3pPr>
            <a:lvl4pPr>
              <a:defRPr b="1">
                <a:latin typeface="Helvetica" panose="020B0604020202020204" pitchFamily="34" charset="0"/>
                <a:cs typeface="Helvetica" panose="020B0604020202020204" pitchFamily="34" charset="0"/>
              </a:defRPr>
            </a:lvl4pPr>
            <a:lvl5pPr>
              <a:defRPr b="1">
                <a:latin typeface="Helvetica" panose="020B0604020202020204" pitchFamily="34" charset="0"/>
                <a:cs typeface="Helvetica" panose="020B0604020202020204" pitchFamily="34" charset="0"/>
              </a:defRPr>
            </a:lvl5pPr>
          </a:lstStyle>
          <a:p>
            <a:pPr lvl="0"/>
            <a:r>
              <a:rPr lang="en-US"/>
              <a:t>Click to edit Master text styles</a:t>
            </a:r>
          </a:p>
        </p:txBody>
      </p:sp>
      <p:sp>
        <p:nvSpPr>
          <p:cNvPr id="5" name="Content Placeholder 13">
            <a:extLst>
              <a:ext uri="{FF2B5EF4-FFF2-40B4-BE49-F238E27FC236}">
                <a16:creationId xmlns:a16="http://schemas.microsoft.com/office/drawing/2014/main" id="{56D547AC-56EF-B382-AC5B-2E7000132F4A}"/>
              </a:ext>
            </a:extLst>
          </p:cNvPr>
          <p:cNvSpPr>
            <a:spLocks noGrp="1"/>
          </p:cNvSpPr>
          <p:nvPr>
            <p:ph sz="quarter" idx="11"/>
          </p:nvPr>
        </p:nvSpPr>
        <p:spPr>
          <a:xfrm>
            <a:off x="241104" y="6545638"/>
            <a:ext cx="11780353" cy="184150"/>
          </a:xfrm>
          <a:prstGeom prst="rect">
            <a:avLst/>
          </a:prstGeom>
        </p:spPr>
        <p:txBody>
          <a:bodyPr/>
          <a:lstStyle>
            <a:lvl1pPr marL="0" indent="0" algn="r">
              <a:buNone/>
              <a:defRPr sz="1100" i="1">
                <a:solidFill>
                  <a:schemeClr val="bg1">
                    <a:lumMod val="75000"/>
                  </a:schemeClr>
                </a:solidFill>
                <a:latin typeface="Helvetica" panose="020B0604020202020204" pitchFamily="34" charset="0"/>
                <a:cs typeface="Helvetica" panose="020B0604020202020204" pitchFamily="34" charset="0"/>
              </a:defRPr>
            </a:lvl1pPr>
            <a:lvl2pPr marL="457200" indent="0" algn="r">
              <a:buNone/>
              <a:defRPr sz="1100" i="1">
                <a:solidFill>
                  <a:schemeClr val="bg1">
                    <a:lumMod val="75000"/>
                  </a:schemeClr>
                </a:solidFill>
                <a:latin typeface="Helvetica" panose="020B0604020202020204" pitchFamily="34" charset="0"/>
                <a:cs typeface="Helvetica" panose="020B0604020202020204" pitchFamily="34" charset="0"/>
              </a:defRPr>
            </a:lvl2pPr>
            <a:lvl3pPr marL="914400" indent="0" algn="r">
              <a:buNone/>
              <a:defRPr sz="1100" i="1">
                <a:solidFill>
                  <a:schemeClr val="bg1">
                    <a:lumMod val="75000"/>
                  </a:schemeClr>
                </a:solidFill>
                <a:latin typeface="Helvetica" panose="020B0604020202020204" pitchFamily="34" charset="0"/>
                <a:cs typeface="Helvetica" panose="020B0604020202020204" pitchFamily="34" charset="0"/>
              </a:defRPr>
            </a:lvl3pPr>
            <a:lvl4pPr marL="1371600" indent="0" algn="r">
              <a:buNone/>
              <a:defRPr sz="1100" i="1">
                <a:solidFill>
                  <a:schemeClr val="bg1">
                    <a:lumMod val="75000"/>
                  </a:schemeClr>
                </a:solidFill>
                <a:latin typeface="Helvetica" panose="020B0604020202020204" pitchFamily="34" charset="0"/>
                <a:cs typeface="Helvetica" panose="020B0604020202020204" pitchFamily="34" charset="0"/>
              </a:defRPr>
            </a:lvl4pPr>
            <a:lvl5pPr marL="1828800" indent="0" algn="r">
              <a:buNone/>
              <a:defRPr sz="1100" i="1">
                <a:solidFill>
                  <a:schemeClr val="bg1">
                    <a:lumMod val="75000"/>
                  </a:schemeClr>
                </a:solidFill>
                <a:latin typeface="Helvetica" panose="020B0604020202020204" pitchFamily="34" charset="0"/>
                <a:cs typeface="Helvetica" panose="020B0604020202020204" pitchFamily="34" charset="0"/>
              </a:defRPr>
            </a:lvl5pPr>
          </a:lstStyle>
          <a:p>
            <a:pPr lvl="0"/>
            <a:r>
              <a:rPr lang="en-US"/>
              <a:t>Click to edit Master text styles</a:t>
            </a:r>
          </a:p>
        </p:txBody>
      </p:sp>
    </p:spTree>
    <p:extLst>
      <p:ext uri="{BB962C8B-B14F-4D97-AF65-F5344CB8AC3E}">
        <p14:creationId xmlns:p14="http://schemas.microsoft.com/office/powerpoint/2010/main" val="3867203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ck_Title Slide">
    <p:bg>
      <p:bgPr>
        <a:solidFill>
          <a:schemeClr val="accent6">
            <a:lumMod val="10000"/>
          </a:schemeClr>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B0ACAEB-C55E-E7AC-1E07-97E0A50CE2BC}"/>
              </a:ext>
            </a:extLst>
          </p:cNvPr>
          <p:cNvCxnSpPr>
            <a:cxnSpLocks/>
          </p:cNvCxnSpPr>
          <p:nvPr userDrawn="1"/>
        </p:nvCxnSpPr>
        <p:spPr>
          <a:xfrm>
            <a:off x="328246" y="701172"/>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text, clipart&#10;&#10;Description automatically generated">
            <a:extLst>
              <a:ext uri="{FF2B5EF4-FFF2-40B4-BE49-F238E27FC236}">
                <a16:creationId xmlns:a16="http://schemas.microsoft.com/office/drawing/2014/main" id="{BEE3C352-128A-3587-4625-DFCBACB8F65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
        <p:nvSpPr>
          <p:cNvPr id="2" name="Content Placeholder 8">
            <a:extLst>
              <a:ext uri="{FF2B5EF4-FFF2-40B4-BE49-F238E27FC236}">
                <a16:creationId xmlns:a16="http://schemas.microsoft.com/office/drawing/2014/main" id="{16565034-E4CE-1C39-66E6-3564C89CE59C}"/>
              </a:ext>
            </a:extLst>
          </p:cNvPr>
          <p:cNvSpPr>
            <a:spLocks noGrp="1"/>
          </p:cNvSpPr>
          <p:nvPr>
            <p:ph sz="quarter" idx="10"/>
          </p:nvPr>
        </p:nvSpPr>
        <p:spPr>
          <a:xfrm>
            <a:off x="231673" y="188458"/>
            <a:ext cx="10261600" cy="406626"/>
          </a:xfrm>
          <a:prstGeom prst="rect">
            <a:avLst/>
          </a:prstGeom>
        </p:spPr>
        <p:txBody>
          <a:bodyPr/>
          <a:lstStyle>
            <a:lvl1pPr marL="0" indent="0">
              <a:buNone/>
              <a:defRPr sz="2400" b="1">
                <a:solidFill>
                  <a:schemeClr val="bg1"/>
                </a:solidFill>
                <a:latin typeface="Helvetica" panose="020B0604020202020204" pitchFamily="34" charset="0"/>
                <a:cs typeface="Helvetica" panose="020B0604020202020204" pitchFamily="34" charset="0"/>
              </a:defRPr>
            </a:lvl1pPr>
            <a:lvl2pPr>
              <a:defRPr b="1">
                <a:latin typeface="Helvetica" panose="020B0604020202020204" pitchFamily="34" charset="0"/>
                <a:cs typeface="Helvetica" panose="020B0604020202020204" pitchFamily="34" charset="0"/>
              </a:defRPr>
            </a:lvl2pPr>
            <a:lvl3pPr>
              <a:defRPr b="1">
                <a:latin typeface="Helvetica" panose="020B0604020202020204" pitchFamily="34" charset="0"/>
                <a:cs typeface="Helvetica" panose="020B0604020202020204" pitchFamily="34" charset="0"/>
              </a:defRPr>
            </a:lvl3pPr>
            <a:lvl4pPr>
              <a:defRPr b="1">
                <a:latin typeface="Helvetica" panose="020B0604020202020204" pitchFamily="34" charset="0"/>
                <a:cs typeface="Helvetica" panose="020B0604020202020204" pitchFamily="34" charset="0"/>
              </a:defRPr>
            </a:lvl4pPr>
            <a:lvl5pPr>
              <a:defRPr b="1">
                <a:latin typeface="Helvetica" panose="020B0604020202020204" pitchFamily="34" charset="0"/>
                <a:cs typeface="Helvetica" panose="020B0604020202020204" pitchFamily="34" charset="0"/>
              </a:defRPr>
            </a:lvl5pPr>
          </a:lstStyle>
          <a:p>
            <a:pPr lvl="0"/>
            <a:r>
              <a:rPr lang="en-US"/>
              <a:t>Click to edit Master text styles</a:t>
            </a:r>
          </a:p>
        </p:txBody>
      </p:sp>
      <p:sp>
        <p:nvSpPr>
          <p:cNvPr id="5" name="Content Placeholder 13">
            <a:extLst>
              <a:ext uri="{FF2B5EF4-FFF2-40B4-BE49-F238E27FC236}">
                <a16:creationId xmlns:a16="http://schemas.microsoft.com/office/drawing/2014/main" id="{F7BA7D96-2395-F9FD-50C6-5361CEFAF83A}"/>
              </a:ext>
            </a:extLst>
          </p:cNvPr>
          <p:cNvSpPr>
            <a:spLocks noGrp="1"/>
          </p:cNvSpPr>
          <p:nvPr>
            <p:ph sz="quarter" idx="11"/>
          </p:nvPr>
        </p:nvSpPr>
        <p:spPr>
          <a:xfrm>
            <a:off x="241104" y="6545638"/>
            <a:ext cx="11780353" cy="184150"/>
          </a:xfrm>
          <a:prstGeom prst="rect">
            <a:avLst/>
          </a:prstGeom>
        </p:spPr>
        <p:txBody>
          <a:bodyPr/>
          <a:lstStyle>
            <a:lvl1pPr marL="0" indent="0" algn="r">
              <a:buNone/>
              <a:defRPr sz="1100" i="1">
                <a:solidFill>
                  <a:schemeClr val="bg1">
                    <a:lumMod val="75000"/>
                  </a:schemeClr>
                </a:solidFill>
                <a:latin typeface="Helvetica" panose="020B0604020202020204" pitchFamily="34" charset="0"/>
                <a:cs typeface="Helvetica" panose="020B0604020202020204" pitchFamily="34" charset="0"/>
              </a:defRPr>
            </a:lvl1pPr>
            <a:lvl2pPr marL="457200" indent="0" algn="r">
              <a:buNone/>
              <a:defRPr sz="1100" i="1">
                <a:solidFill>
                  <a:schemeClr val="bg1">
                    <a:lumMod val="75000"/>
                  </a:schemeClr>
                </a:solidFill>
                <a:latin typeface="Helvetica" panose="020B0604020202020204" pitchFamily="34" charset="0"/>
                <a:cs typeface="Helvetica" panose="020B0604020202020204" pitchFamily="34" charset="0"/>
              </a:defRPr>
            </a:lvl2pPr>
            <a:lvl3pPr marL="914400" indent="0" algn="r">
              <a:buNone/>
              <a:defRPr sz="1100" i="1">
                <a:solidFill>
                  <a:schemeClr val="bg1">
                    <a:lumMod val="75000"/>
                  </a:schemeClr>
                </a:solidFill>
                <a:latin typeface="Helvetica" panose="020B0604020202020204" pitchFamily="34" charset="0"/>
                <a:cs typeface="Helvetica" panose="020B0604020202020204" pitchFamily="34" charset="0"/>
              </a:defRPr>
            </a:lvl3pPr>
            <a:lvl4pPr marL="1371600" indent="0" algn="r">
              <a:buNone/>
              <a:defRPr sz="1100" i="1">
                <a:solidFill>
                  <a:schemeClr val="bg1">
                    <a:lumMod val="75000"/>
                  </a:schemeClr>
                </a:solidFill>
                <a:latin typeface="Helvetica" panose="020B0604020202020204" pitchFamily="34" charset="0"/>
                <a:cs typeface="Helvetica" panose="020B0604020202020204" pitchFamily="34" charset="0"/>
              </a:defRPr>
            </a:lvl4pPr>
            <a:lvl5pPr marL="1828800" indent="0" algn="r">
              <a:buNone/>
              <a:defRPr sz="1100" i="1">
                <a:solidFill>
                  <a:schemeClr val="bg1">
                    <a:lumMod val="75000"/>
                  </a:schemeClr>
                </a:solidFill>
                <a:latin typeface="Helvetica" panose="020B0604020202020204" pitchFamily="34" charset="0"/>
                <a:cs typeface="Helvetica" panose="020B0604020202020204" pitchFamily="34" charset="0"/>
              </a:defRPr>
            </a:lvl5pPr>
          </a:lstStyle>
          <a:p>
            <a:pPr lvl="0"/>
            <a:r>
              <a:rPr lang="en-US"/>
              <a:t>Click to edit Master text styles</a:t>
            </a:r>
          </a:p>
        </p:txBody>
      </p:sp>
    </p:spTree>
    <p:extLst>
      <p:ext uri="{BB962C8B-B14F-4D97-AF65-F5344CB8AC3E}">
        <p14:creationId xmlns:p14="http://schemas.microsoft.com/office/powerpoint/2010/main" val="2809136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White_Title Slide (for 2 lines)">
    <p:bg>
      <p:bgPr>
        <a:solidFill>
          <a:schemeClr val="bg2">
            <a:lumMod val="10000"/>
          </a:schemeClr>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0D8E4069-D1A4-AB06-84C7-792BD874B250}"/>
              </a:ext>
            </a:extLst>
          </p:cNvPr>
          <p:cNvCxnSpPr>
            <a:cxnSpLocks/>
          </p:cNvCxnSpPr>
          <p:nvPr userDrawn="1"/>
        </p:nvCxnSpPr>
        <p:spPr>
          <a:xfrm>
            <a:off x="328246" y="939297"/>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Content Placeholder 8">
            <a:extLst>
              <a:ext uri="{FF2B5EF4-FFF2-40B4-BE49-F238E27FC236}">
                <a16:creationId xmlns:a16="http://schemas.microsoft.com/office/drawing/2014/main" id="{A204A934-650B-2936-B643-EBAA379ADF0C}"/>
              </a:ext>
            </a:extLst>
          </p:cNvPr>
          <p:cNvSpPr>
            <a:spLocks noGrp="1"/>
          </p:cNvSpPr>
          <p:nvPr>
            <p:ph sz="quarter" idx="10"/>
          </p:nvPr>
        </p:nvSpPr>
        <p:spPr>
          <a:xfrm>
            <a:off x="260702" y="188458"/>
            <a:ext cx="10948430" cy="750840"/>
          </a:xfrm>
          <a:prstGeom prst="rect">
            <a:avLst/>
          </a:prstGeom>
        </p:spPr>
        <p:txBody>
          <a:bodyPr/>
          <a:lstStyle>
            <a:lvl1pPr marL="0" indent="0">
              <a:lnSpc>
                <a:spcPct val="100000"/>
              </a:lnSpc>
              <a:buNone/>
              <a:defRPr sz="1800" b="1">
                <a:solidFill>
                  <a:schemeClr val="bg1"/>
                </a:solidFill>
                <a:latin typeface="Helvetica" panose="020B0604020202020204" pitchFamily="34" charset="0"/>
                <a:cs typeface="Helvetica" panose="020B0604020202020204" pitchFamily="34" charset="0"/>
              </a:defRPr>
            </a:lvl1pPr>
            <a:lvl2pPr>
              <a:defRPr b="1">
                <a:latin typeface="Helvetica" panose="020B0604020202020204" pitchFamily="34" charset="0"/>
                <a:cs typeface="Helvetica" panose="020B0604020202020204" pitchFamily="34" charset="0"/>
              </a:defRPr>
            </a:lvl2pPr>
            <a:lvl3pPr>
              <a:defRPr b="1">
                <a:latin typeface="Helvetica" panose="020B0604020202020204" pitchFamily="34" charset="0"/>
                <a:cs typeface="Helvetica" panose="020B0604020202020204" pitchFamily="34" charset="0"/>
              </a:defRPr>
            </a:lvl3pPr>
            <a:lvl4pPr>
              <a:defRPr b="1">
                <a:latin typeface="Helvetica" panose="020B0604020202020204" pitchFamily="34" charset="0"/>
                <a:cs typeface="Helvetica" panose="020B0604020202020204" pitchFamily="34" charset="0"/>
              </a:defRPr>
            </a:lvl4pPr>
            <a:lvl5pPr>
              <a:defRPr b="1">
                <a:latin typeface="Helvetica" panose="020B0604020202020204" pitchFamily="34" charset="0"/>
                <a:cs typeface="Helvetica" panose="020B0604020202020204" pitchFamily="34" charset="0"/>
              </a:defRPr>
            </a:lvl5pPr>
          </a:lstStyle>
          <a:p>
            <a:pPr lvl="0"/>
            <a:r>
              <a:rPr lang="en-US"/>
              <a:t>Click to edit Master text styles</a:t>
            </a:r>
          </a:p>
        </p:txBody>
      </p:sp>
      <p:sp>
        <p:nvSpPr>
          <p:cNvPr id="5" name="Content Placeholder 13">
            <a:extLst>
              <a:ext uri="{FF2B5EF4-FFF2-40B4-BE49-F238E27FC236}">
                <a16:creationId xmlns:a16="http://schemas.microsoft.com/office/drawing/2014/main" id="{56D547AC-56EF-B382-AC5B-2E7000132F4A}"/>
              </a:ext>
            </a:extLst>
          </p:cNvPr>
          <p:cNvSpPr>
            <a:spLocks noGrp="1"/>
          </p:cNvSpPr>
          <p:nvPr>
            <p:ph sz="quarter" idx="11"/>
          </p:nvPr>
        </p:nvSpPr>
        <p:spPr>
          <a:xfrm>
            <a:off x="241104" y="6545638"/>
            <a:ext cx="11780353" cy="184150"/>
          </a:xfrm>
          <a:prstGeom prst="rect">
            <a:avLst/>
          </a:prstGeom>
        </p:spPr>
        <p:txBody>
          <a:bodyPr/>
          <a:lstStyle>
            <a:lvl1pPr marL="0" indent="0" algn="r">
              <a:buNone/>
              <a:defRPr sz="1100" i="1">
                <a:solidFill>
                  <a:schemeClr val="bg1">
                    <a:lumMod val="50000"/>
                  </a:schemeClr>
                </a:solidFill>
                <a:latin typeface="Helvetica" panose="020B0604020202020204" pitchFamily="34" charset="0"/>
                <a:cs typeface="Helvetica" panose="020B0604020202020204" pitchFamily="34" charset="0"/>
              </a:defRPr>
            </a:lvl1pPr>
            <a:lvl2pPr marL="457200" indent="0" algn="r">
              <a:buNone/>
              <a:defRPr sz="1100" i="1">
                <a:solidFill>
                  <a:schemeClr val="bg1">
                    <a:lumMod val="75000"/>
                  </a:schemeClr>
                </a:solidFill>
                <a:latin typeface="Helvetica" panose="020B0604020202020204" pitchFamily="34" charset="0"/>
                <a:cs typeface="Helvetica" panose="020B0604020202020204" pitchFamily="34" charset="0"/>
              </a:defRPr>
            </a:lvl2pPr>
            <a:lvl3pPr marL="914400" indent="0" algn="r">
              <a:buNone/>
              <a:defRPr sz="1100" i="1">
                <a:solidFill>
                  <a:schemeClr val="bg1">
                    <a:lumMod val="75000"/>
                  </a:schemeClr>
                </a:solidFill>
                <a:latin typeface="Helvetica" panose="020B0604020202020204" pitchFamily="34" charset="0"/>
                <a:cs typeface="Helvetica" panose="020B0604020202020204" pitchFamily="34" charset="0"/>
              </a:defRPr>
            </a:lvl3pPr>
            <a:lvl4pPr marL="1371600" indent="0" algn="r">
              <a:buNone/>
              <a:defRPr sz="1100" i="1">
                <a:solidFill>
                  <a:schemeClr val="bg1">
                    <a:lumMod val="75000"/>
                  </a:schemeClr>
                </a:solidFill>
                <a:latin typeface="Helvetica" panose="020B0604020202020204" pitchFamily="34" charset="0"/>
                <a:cs typeface="Helvetica" panose="020B0604020202020204" pitchFamily="34" charset="0"/>
              </a:defRPr>
            </a:lvl4pPr>
            <a:lvl5pPr marL="1828800" indent="0" algn="r">
              <a:buNone/>
              <a:defRPr sz="1100" i="1">
                <a:solidFill>
                  <a:schemeClr val="bg1">
                    <a:lumMod val="75000"/>
                  </a:schemeClr>
                </a:solidFill>
                <a:latin typeface="Helvetica" panose="020B0604020202020204" pitchFamily="34" charset="0"/>
                <a:cs typeface="Helvetica" panose="020B0604020202020204" pitchFamily="34" charset="0"/>
              </a:defRPr>
            </a:lvl5pPr>
          </a:lstStyle>
          <a:p>
            <a:pPr lvl="0"/>
            <a:r>
              <a:rPr lang="en-US"/>
              <a:t>Click to edit Master text styles</a:t>
            </a:r>
          </a:p>
        </p:txBody>
      </p:sp>
      <p:pic>
        <p:nvPicPr>
          <p:cNvPr id="6" name="Picture 5" descr="A picture containing text, clipart&#10;&#10;Description automatically generated">
            <a:extLst>
              <a:ext uri="{FF2B5EF4-FFF2-40B4-BE49-F238E27FC236}">
                <a16:creationId xmlns:a16="http://schemas.microsoft.com/office/drawing/2014/main" id="{C222FF3C-2C22-80E5-C3A2-B5C2B7D585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2317038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 Title-White">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34A2C9E0-28F5-0AC4-7312-5CA6497BDA6D}"/>
              </a:ext>
            </a:extLst>
          </p:cNvPr>
          <p:cNvCxnSpPr>
            <a:cxnSpLocks/>
          </p:cNvCxnSpPr>
          <p:nvPr userDrawn="1"/>
        </p:nvCxnSpPr>
        <p:spPr>
          <a:xfrm>
            <a:off x="328246" y="701172"/>
            <a:ext cx="11535508"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2">
            <a:extLst>
              <a:ext uri="{FF2B5EF4-FFF2-40B4-BE49-F238E27FC236}">
                <a16:creationId xmlns:a16="http://schemas.microsoft.com/office/drawing/2014/main" id="{853618A3-B975-078C-17EC-6295A7E2CE07}"/>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975415" y="246649"/>
            <a:ext cx="891235" cy="215667"/>
          </a:xfrm>
          <a:prstGeom prst="rect">
            <a:avLst/>
          </a:prstGeom>
        </p:spPr>
      </p:pic>
    </p:spTree>
    <p:extLst>
      <p:ext uri="{BB962C8B-B14F-4D97-AF65-F5344CB8AC3E}">
        <p14:creationId xmlns:p14="http://schemas.microsoft.com/office/powerpoint/2010/main" val="41572599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 Bottom Logo-White">
    <p:spTree>
      <p:nvGrpSpPr>
        <p:cNvPr id="1" name=""/>
        <p:cNvGrpSpPr/>
        <p:nvPr/>
      </p:nvGrpSpPr>
      <p:grpSpPr>
        <a:xfrm>
          <a:off x="0" y="0"/>
          <a:ext cx="0" cy="0"/>
          <a:chOff x="0" y="0"/>
          <a:chExt cx="0" cy="0"/>
        </a:xfrm>
      </p:grpSpPr>
      <p:pic>
        <p:nvPicPr>
          <p:cNvPr id="8" name="Picture 7" descr="A picture containing drawing&#10;&#10;Description automatically generated">
            <a:extLst>
              <a:ext uri="{FF2B5EF4-FFF2-40B4-BE49-F238E27FC236}">
                <a16:creationId xmlns:a16="http://schemas.microsoft.com/office/drawing/2014/main" id="{F514BAF5-0A28-C669-0442-4079BA16DE4A}"/>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1149556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3850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theme" Target="../theme/theme2.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78263411"/>
      </p:ext>
    </p:extLst>
  </p:cSld>
  <p:clrMap bg1="lt1" tx1="dk1" bg2="lt2" tx2="dk2" accent1="accent1" accent2="accent2" accent3="accent3" accent4="accent4" accent5="accent5" accent6="accent6" hlink="hlink" folHlink="folHlink"/>
  <p:sldLayoutIdLst>
    <p:sldLayoutId id="2147483839" r:id="rId1"/>
    <p:sldLayoutId id="2147483840" r:id="rId2"/>
    <p:sldLayoutId id="2147483905" r:id="rId3"/>
    <p:sldLayoutId id="2147483906" r:id="rId4"/>
    <p:sldLayoutId id="2147483907" r:id="rId5"/>
    <p:sldLayoutId id="2147483908" r:id="rId6"/>
    <p:sldLayoutId id="2147483841" r:id="rId7"/>
    <p:sldLayoutId id="2147483842" r:id="rId8"/>
    <p:sldLayoutId id="2147483843" r:id="rId9"/>
    <p:sldLayoutId id="2147483844" r:id="rId10"/>
    <p:sldLayoutId id="2147483845" r:id="rId11"/>
    <p:sldLayoutId id="2147483846" r:id="rId12"/>
    <p:sldLayoutId id="2147483847" r:id="rId13"/>
    <p:sldLayoutId id="2147483848" r:id="rId14"/>
    <p:sldLayoutId id="2147483849" r:id="rId15"/>
    <p:sldLayoutId id="2147483850" r:id="rId16"/>
    <p:sldLayoutId id="2147483851" r:id="rId17"/>
    <p:sldLayoutId id="2147483852" r:id="rId18"/>
    <p:sldLayoutId id="2147483853"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9906687"/>
      </p:ext>
    </p:extLst>
  </p:cSld>
  <p:clrMap bg1="lt1" tx1="dk1" bg2="lt2" tx2="dk2" accent1="accent1" accent2="accent2" accent3="accent3" accent4="accent4" accent5="accent5" accent6="accent6" hlink="hlink" folHlink="folHlink"/>
  <p:sldLayoutIdLst>
    <p:sldLayoutId id="2147483891" r:id="rId1"/>
    <p:sldLayoutId id="2147483892" r:id="rId2"/>
    <p:sldLayoutId id="2147483893" r:id="rId3"/>
    <p:sldLayoutId id="2147483894" r:id="rId4"/>
    <p:sldLayoutId id="2147483895" r:id="rId5"/>
    <p:sldLayoutId id="2147483896" r:id="rId6"/>
    <p:sldLayoutId id="2147483897" r:id="rId7"/>
    <p:sldLayoutId id="2147483898" r:id="rId8"/>
    <p:sldLayoutId id="2147483899" r:id="rId9"/>
    <p:sldLayoutId id="2147483900" r:id="rId10"/>
    <p:sldLayoutId id="2147483901" r:id="rId11"/>
    <p:sldLayoutId id="2147483902" r:id="rId12"/>
    <p:sldLayoutId id="2147483903" r:id="rId13"/>
    <p:sldLayoutId id="2147483904"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4.sv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25.sv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slide" Target="slide8.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30.sv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png"/><Relationship Id="rId18" Type="http://schemas.openxmlformats.org/officeDocument/2006/relationships/image" Target="../media/image42.png"/><Relationship Id="rId3" Type="http://schemas.openxmlformats.org/officeDocument/2006/relationships/hyperlink" Target="https://research.adapt.com.au/filter-types/market-trend-reports" TargetMode="External"/><Relationship Id="rId7" Type="http://schemas.openxmlformats.org/officeDocument/2006/relationships/image" Target="../media/image31.png"/><Relationship Id="rId12" Type="http://schemas.openxmlformats.org/officeDocument/2006/relationships/image" Target="../media/image36.png"/><Relationship Id="rId17" Type="http://schemas.openxmlformats.org/officeDocument/2006/relationships/image" Target="../media/image41.png"/><Relationship Id="rId2" Type="http://schemas.openxmlformats.org/officeDocument/2006/relationships/hyperlink" Target="mailto:success@adapt.com.au" TargetMode="External"/><Relationship Id="rId16" Type="http://schemas.openxmlformats.org/officeDocument/2006/relationships/image" Target="../media/image40.png"/><Relationship Id="rId1" Type="http://schemas.openxmlformats.org/officeDocument/2006/relationships/slideLayout" Target="../slideLayouts/slideLayout15.xml"/><Relationship Id="rId6" Type="http://schemas.openxmlformats.org/officeDocument/2006/relationships/hyperlink" Target="https://research.adapt.com.au/filter-types/expert-presentations/" TargetMode="External"/><Relationship Id="rId11" Type="http://schemas.openxmlformats.org/officeDocument/2006/relationships/image" Target="../media/image35.png"/><Relationship Id="rId5" Type="http://schemas.openxmlformats.org/officeDocument/2006/relationships/hyperlink" Target="https://research.adapt.com.au/data-insights/" TargetMode="External"/><Relationship Id="rId15" Type="http://schemas.openxmlformats.org/officeDocument/2006/relationships/image" Target="../media/image39.png"/><Relationship Id="rId10" Type="http://schemas.openxmlformats.org/officeDocument/2006/relationships/image" Target="../media/image34.png"/><Relationship Id="rId19" Type="http://schemas.openxmlformats.org/officeDocument/2006/relationships/image" Target="../media/image43.png"/><Relationship Id="rId4" Type="http://schemas.openxmlformats.org/officeDocument/2006/relationships/hyperlink" Target="https://research.adapt.com.au/filter-types/community-interviews" TargetMode="External"/><Relationship Id="rId9" Type="http://schemas.openxmlformats.org/officeDocument/2006/relationships/image" Target="../media/image33.png"/><Relationship Id="rId14" Type="http://schemas.openxmlformats.org/officeDocument/2006/relationships/image" Target="../media/image38.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22.sv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research.adapt.com.au/data-ai/voice-of-customer/teaching-testing-and-trust-the-future-of-ai-in-higher-education" TargetMode="External"/><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hyperlink" Target="https://research.adapt.com.au/ai-innovation/edge-presentations/beyond-the-pilot-from-grassroots-ai-to-enterprise-wide-value"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BD399CC1-F5B5-6645-399E-FF3A8957E784}"/>
              </a:ext>
            </a:extLst>
          </p:cNvPr>
          <p:cNvGrpSpPr/>
          <p:nvPr/>
        </p:nvGrpSpPr>
        <p:grpSpPr>
          <a:xfrm>
            <a:off x="576105" y="3809559"/>
            <a:ext cx="8347812" cy="1341905"/>
            <a:chOff x="894158" y="2606027"/>
            <a:chExt cx="8347812" cy="1341905"/>
          </a:xfrm>
        </p:grpSpPr>
        <p:sp>
          <p:nvSpPr>
            <p:cNvPr id="8" name="TextBox 7">
              <a:extLst>
                <a:ext uri="{FF2B5EF4-FFF2-40B4-BE49-F238E27FC236}">
                  <a16:creationId xmlns:a16="http://schemas.microsoft.com/office/drawing/2014/main" id="{A0DDF28A-94DD-3EE7-A36D-1958E2EB5138}"/>
                </a:ext>
              </a:extLst>
            </p:cNvPr>
            <p:cNvSpPr txBox="1"/>
            <p:nvPr/>
          </p:nvSpPr>
          <p:spPr>
            <a:xfrm>
              <a:off x="894158" y="2606027"/>
              <a:ext cx="8347812" cy="1123384"/>
            </a:xfrm>
            <a:prstGeom prst="rect">
              <a:avLst/>
            </a:prstGeom>
            <a:noFill/>
          </p:spPr>
          <p:txBody>
            <a:bodyPr wrap="square" lIns="91440" tIns="45720" rIns="91440" bIns="45720" rtlCol="0" anchor="t">
              <a:spAutoFit/>
            </a:bodyPr>
            <a:lstStyle>
              <a:defPPr>
                <a:defRPr lang="en-US"/>
              </a:defPPr>
              <a:lvl1pPr algn="ctr">
                <a:defRPr sz="3600" spc="-150">
                  <a:latin typeface="Helvetica Neue"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a:ln>
                    <a:noFill/>
                  </a:ln>
                  <a:solidFill>
                    <a:srgbClr val="E7534F"/>
                  </a:solidFill>
                  <a:effectLst/>
                  <a:uLnTx/>
                  <a:uFillTx/>
                  <a:latin typeface="Helvetica"/>
                  <a:cs typeface="Helvetica"/>
                </a:rPr>
                <a:t>ADAPT </a:t>
              </a:r>
              <a:r>
                <a:rPr lang="en-AU" sz="1800" b="1" spc="0" noProof="0">
                  <a:solidFill>
                    <a:srgbClr val="E7534F"/>
                  </a:solidFill>
                  <a:latin typeface="Helvetica"/>
                  <a:cs typeface="Helvetica"/>
                </a:rPr>
                <a:t>Sector Analysis</a:t>
              </a:r>
              <a:endParaRPr kumimoji="0" lang="en-AU" sz="1800" b="1" i="0" u="none" strike="noStrike" kern="1200" cap="none" spc="0" normalizeH="0" baseline="0" noProof="0">
                <a:ln>
                  <a:noFill/>
                </a:ln>
                <a:solidFill>
                  <a:srgbClr val="E7534F"/>
                </a:solidFill>
                <a:effectLst/>
                <a:uLnTx/>
                <a:uFillTx/>
                <a:latin typeface="Helvetica"/>
                <a:cs typeface="Helvetica"/>
              </a:endParaRPr>
            </a:p>
            <a:p>
              <a:pPr algn="l">
                <a:defRPr/>
              </a:pPr>
              <a:br>
                <a:rPr lang="en-AU" sz="900" b="0" i="0" u="none" strike="noStrike" kern="1200" cap="none" spc="-150" normalizeH="0" baseline="0" noProof="0">
                  <a:ln>
                    <a:noFill/>
                  </a:ln>
                  <a:effectLst/>
                  <a:uLnTx/>
                  <a:uFillTx/>
                  <a:latin typeface="Helvetica Neue" panose="02000503000000020004" pitchFamily="2"/>
                  <a:cs typeface="Helvetica Neue" panose="02000503000000020004" pitchFamily="2"/>
                </a:rPr>
              </a:br>
              <a:r>
                <a:rPr lang="en-AU" sz="4000" b="1" spc="0" noProof="0">
                  <a:solidFill>
                    <a:schemeClr val="bg1"/>
                  </a:solidFill>
                  <a:latin typeface="Helvetica"/>
                  <a:cs typeface="Helvetica"/>
                </a:rPr>
                <a:t>Education: Executive </a:t>
              </a:r>
              <a:r>
                <a:rPr lang="en-AU" sz="4000" b="1" spc="0">
                  <a:solidFill>
                    <a:schemeClr val="bg1"/>
                  </a:solidFill>
                  <a:latin typeface="Helvetica"/>
                  <a:cs typeface="Helvetica"/>
                </a:rPr>
                <a:t>I</a:t>
              </a:r>
              <a:r>
                <a:rPr lang="en-AU" sz="4000" b="1" spc="0" noProof="0" err="1">
                  <a:solidFill>
                    <a:schemeClr val="bg1"/>
                  </a:solidFill>
                  <a:latin typeface="Helvetica"/>
                  <a:cs typeface="Helvetica"/>
                </a:rPr>
                <a:t>nsights</a:t>
              </a:r>
              <a:endParaRPr lang="en-AU" sz="4000" b="1" spc="0" noProof="0">
                <a:solidFill>
                  <a:schemeClr val="bg1"/>
                </a:solidFill>
                <a:latin typeface="Helvetica"/>
                <a:cs typeface="Helvetica"/>
              </a:endParaRPr>
            </a:p>
          </p:txBody>
        </p:sp>
        <p:sp>
          <p:nvSpPr>
            <p:cNvPr id="9" name="Rectangle 8">
              <a:extLst>
                <a:ext uri="{FF2B5EF4-FFF2-40B4-BE49-F238E27FC236}">
                  <a16:creationId xmlns:a16="http://schemas.microsoft.com/office/drawing/2014/main" id="{75293179-CAD0-B403-E768-102082C1A5A7}"/>
                </a:ext>
              </a:extLst>
            </p:cNvPr>
            <p:cNvSpPr/>
            <p:nvPr/>
          </p:nvSpPr>
          <p:spPr>
            <a:xfrm>
              <a:off x="1031756" y="3880726"/>
              <a:ext cx="363198" cy="67206"/>
            </a:xfrm>
            <a:prstGeom prst="rect">
              <a:avLst/>
            </a:prstGeom>
            <a:solidFill>
              <a:srgbClr val="F558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55854"/>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932939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31A272-748B-39CE-7547-A0A0D38EBCF6}"/>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B8040DFC-D288-6AFC-60CA-FB96C6D413AF}"/>
              </a:ext>
            </a:extLst>
          </p:cNvPr>
          <p:cNvSpPr>
            <a:spLocks noGrp="1"/>
          </p:cNvSpPr>
          <p:nvPr>
            <p:ph sz="quarter" idx="10"/>
          </p:nvPr>
        </p:nvSpPr>
        <p:spPr>
          <a:xfrm>
            <a:off x="260702" y="188458"/>
            <a:ext cx="8631050" cy="750840"/>
          </a:xfrm>
        </p:spPr>
        <p:txBody>
          <a:bodyPr/>
          <a:lstStyle/>
          <a:p>
            <a:r>
              <a:rPr lang="en-US"/>
              <a:t>Average data, AI &amp; analytics budget for the current financial year ($m AUD) per employee size across industries</a:t>
            </a:r>
            <a:endParaRPr lang="en-GB"/>
          </a:p>
        </p:txBody>
      </p:sp>
      <p:sp>
        <p:nvSpPr>
          <p:cNvPr id="10" name="Content Placeholder 9">
            <a:extLst>
              <a:ext uri="{FF2B5EF4-FFF2-40B4-BE49-F238E27FC236}">
                <a16:creationId xmlns:a16="http://schemas.microsoft.com/office/drawing/2014/main" id="{83A4A805-A1E4-8D1E-9E85-2AE40F5A70F8}"/>
              </a:ext>
            </a:extLst>
          </p:cNvPr>
          <p:cNvSpPr>
            <a:spLocks noGrp="1"/>
          </p:cNvSpPr>
          <p:nvPr>
            <p:ph sz="quarter" idx="11"/>
          </p:nvPr>
        </p:nvSpPr>
        <p:spPr/>
        <p:txBody>
          <a:bodyPr/>
          <a:lstStyle/>
          <a:p>
            <a:r>
              <a:rPr lang="en-US"/>
              <a:t>Source : ADAPT DATA and AI Edge Survey in Apr 2026. Sample size : 121 Australian CDAOs</a:t>
            </a:r>
          </a:p>
          <a:p>
            <a:endParaRPr lang="en-GB"/>
          </a:p>
        </p:txBody>
      </p:sp>
      <p:pic>
        <p:nvPicPr>
          <p:cNvPr id="4" name="Graphic 3">
            <a:extLst>
              <a:ext uri="{FF2B5EF4-FFF2-40B4-BE49-F238E27FC236}">
                <a16:creationId xmlns:a16="http://schemas.microsoft.com/office/drawing/2014/main" id="{0E2749C2-D5B9-7E51-7B5A-26FC296ACAC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23157" y="1124605"/>
            <a:ext cx="11745686" cy="5235726"/>
          </a:xfrm>
          <a:prstGeom prst="rect">
            <a:avLst/>
          </a:prstGeom>
        </p:spPr>
      </p:pic>
    </p:spTree>
    <p:extLst>
      <p:ext uri="{BB962C8B-B14F-4D97-AF65-F5344CB8AC3E}">
        <p14:creationId xmlns:p14="http://schemas.microsoft.com/office/powerpoint/2010/main" val="3224597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8313845D-DC61-392B-E492-3E17C3FD22C3}"/>
              </a:ext>
            </a:extLst>
          </p:cNvPr>
          <p:cNvSpPr>
            <a:spLocks noGrp="1"/>
          </p:cNvSpPr>
          <p:nvPr>
            <p:ph sz="quarter" idx="10"/>
          </p:nvPr>
        </p:nvSpPr>
        <p:spPr/>
        <p:txBody>
          <a:bodyPr/>
          <a:lstStyle/>
          <a:p>
            <a:r>
              <a:rPr lang="en-US"/>
              <a:t>Percentage allocation of data, AI &amp; analytics budget</a:t>
            </a:r>
            <a:endParaRPr lang="en-GB"/>
          </a:p>
        </p:txBody>
      </p:sp>
      <p:sp>
        <p:nvSpPr>
          <p:cNvPr id="10" name="Content Placeholder 9">
            <a:extLst>
              <a:ext uri="{FF2B5EF4-FFF2-40B4-BE49-F238E27FC236}">
                <a16:creationId xmlns:a16="http://schemas.microsoft.com/office/drawing/2014/main" id="{E1C16298-91D8-FAC9-DF8B-932BF1F3185B}"/>
              </a:ext>
            </a:extLst>
          </p:cNvPr>
          <p:cNvSpPr>
            <a:spLocks noGrp="1"/>
          </p:cNvSpPr>
          <p:nvPr>
            <p:ph sz="quarter" idx="11"/>
          </p:nvPr>
        </p:nvSpPr>
        <p:spPr/>
        <p:txBody>
          <a:bodyPr/>
          <a:lstStyle/>
          <a:p>
            <a:r>
              <a:rPr lang="en-US"/>
              <a:t>Source : ADAPT Data and AI Edge Survey in Apr 2026. Sample size : 85 Australian CDAOs</a:t>
            </a:r>
          </a:p>
          <a:p>
            <a:endParaRPr lang="en-GB"/>
          </a:p>
        </p:txBody>
      </p:sp>
      <p:pic>
        <p:nvPicPr>
          <p:cNvPr id="4" name="Graphic 3">
            <a:extLst>
              <a:ext uri="{FF2B5EF4-FFF2-40B4-BE49-F238E27FC236}">
                <a16:creationId xmlns:a16="http://schemas.microsoft.com/office/drawing/2014/main" id="{B5186132-28F6-DF7F-C74A-91259C17FD0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66377" y="919197"/>
            <a:ext cx="11659246" cy="545374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21EBD6-A75B-844B-5BC4-343F7006B50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59AB231-1A78-9DEF-6E11-F85AC5D5BBF5}"/>
              </a:ext>
            </a:extLst>
          </p:cNvPr>
          <p:cNvSpPr txBox="1"/>
          <p:nvPr/>
        </p:nvSpPr>
        <p:spPr>
          <a:xfrm>
            <a:off x="608259" y="2099691"/>
            <a:ext cx="3196356" cy="3686330"/>
          </a:xfrm>
          <a:prstGeom prst="rect">
            <a:avLst/>
          </a:prstGeom>
          <a:noFill/>
        </p:spPr>
        <p:txBody>
          <a:bodyPr wrap="square" lIns="91440" tIns="45720" rIns="91440" bIns="45720" rtlCol="0" anchor="t">
            <a:spAutoFit/>
          </a:bodyPr>
          <a:lstStyle/>
          <a:p>
            <a:pPr>
              <a:lnSpc>
                <a:spcPct val="125000"/>
              </a:lnSpc>
              <a:spcAft>
                <a:spcPts val="1200"/>
              </a:spcAft>
              <a:buClr>
                <a:srgbClr val="E7534F"/>
              </a:buClr>
              <a:defRPr/>
            </a:pPr>
            <a:r>
              <a:rPr kumimoji="0" lang="en-AU" sz="1200" i="0" u="none" strike="noStrike" kern="1200" cap="none" spc="0" normalizeH="0" baseline="0" noProof="0">
                <a:ln>
                  <a:noFill/>
                </a:ln>
                <a:effectLst/>
                <a:uLnTx/>
                <a:uFillTx/>
                <a:latin typeface="Helvetica"/>
                <a:ea typeface="+mn-ea"/>
                <a:cs typeface="Helvetica"/>
              </a:rPr>
              <a:t>The primary takeaways from </a:t>
            </a:r>
            <a:r>
              <a:rPr lang="en-AU" sz="1200" noProof="0">
                <a:latin typeface="Helvetica"/>
                <a:cs typeface="Helvetica"/>
              </a:rPr>
              <a:t>education respondents are</a:t>
            </a:r>
            <a:r>
              <a:rPr kumimoji="0" lang="en-AU" sz="1200" i="0" u="none" strike="noStrike" kern="1200" cap="none" spc="0" normalizeH="0" baseline="0" noProof="0">
                <a:ln>
                  <a:noFill/>
                </a:ln>
                <a:effectLst/>
                <a:uLnTx/>
                <a:uFillTx/>
                <a:latin typeface="Helvetica"/>
                <a:ea typeface="+mn-ea"/>
                <a:cs typeface="Helvetica"/>
              </a:rPr>
              <a:t>:</a:t>
            </a:r>
          </a:p>
          <a:p>
            <a:pPr marL="171450" indent="-171450">
              <a:lnSpc>
                <a:spcPct val="125000"/>
              </a:lnSpc>
              <a:spcAft>
                <a:spcPts val="1200"/>
              </a:spcAft>
              <a:buClr>
                <a:srgbClr val="E7534F"/>
              </a:buClr>
              <a:buFont typeface="Arial" panose="020B0604020202020204" pitchFamily="34" charset="0"/>
              <a:buChar char="•"/>
              <a:defRPr/>
            </a:pPr>
            <a:r>
              <a:rPr lang="en-US" sz="1200" noProof="0">
                <a:latin typeface="Helvetica"/>
                <a:cs typeface="Helvetica"/>
              </a:rPr>
              <a:t>The education sector allocates</a:t>
            </a:r>
            <a:r>
              <a:rPr lang="en-US" sz="1200">
                <a:latin typeface="Helvetica"/>
                <a:cs typeface="Helvetica"/>
              </a:rPr>
              <a:t>, on average, </a:t>
            </a:r>
            <a:r>
              <a:rPr lang="en-US" sz="1200" noProof="0">
                <a:latin typeface="Helvetica"/>
                <a:cs typeface="Helvetica"/>
              </a:rPr>
              <a:t>$</a:t>
            </a:r>
            <a:r>
              <a:rPr lang="en-US" sz="1200">
                <a:latin typeface="Helvetica"/>
                <a:cs typeface="Helvetica"/>
              </a:rPr>
              <a:t>6,205</a:t>
            </a:r>
            <a:r>
              <a:rPr lang="en-US" sz="1200" noProof="0">
                <a:latin typeface="Helvetica"/>
                <a:cs typeface="Helvetica"/>
              </a:rPr>
              <a:t> per employee for data, AI and analytics</a:t>
            </a:r>
            <a:r>
              <a:rPr lang="en-US" sz="1200">
                <a:latin typeface="Helvetica"/>
                <a:cs typeface="Helvetica"/>
              </a:rPr>
              <a:t> activities</a:t>
            </a:r>
            <a:r>
              <a:rPr lang="en-US" sz="1200" noProof="0">
                <a:latin typeface="Helvetica"/>
                <a:cs typeface="Helvetica"/>
              </a:rPr>
              <a:t>.</a:t>
            </a:r>
            <a:endParaRPr lang="en-AU" sz="1200" noProof="0">
              <a:latin typeface="Helvetica"/>
              <a:cs typeface="Helvetica"/>
            </a:endParaRPr>
          </a:p>
          <a:p>
            <a:pPr marL="171450" indent="-171450">
              <a:lnSpc>
                <a:spcPct val="125000"/>
              </a:lnSpc>
              <a:spcAft>
                <a:spcPts val="300"/>
              </a:spcAft>
              <a:buClr>
                <a:srgbClr val="E7534F"/>
              </a:buClr>
              <a:buFont typeface="Arial" panose="020B0604020202020204" pitchFamily="34" charset="0"/>
              <a:buChar char="•"/>
              <a:defRPr/>
            </a:pPr>
            <a:r>
              <a:rPr lang="en-US" sz="1200">
                <a:latin typeface="Helvetica"/>
                <a:cs typeface="Helvetica"/>
              </a:rPr>
              <a:t>Areas that receive the biggest budgets include:</a:t>
            </a:r>
            <a:r>
              <a:rPr lang="en-AU" sz="1200">
                <a:latin typeface="Helvetica"/>
                <a:cs typeface="Helvetica"/>
              </a:rPr>
              <a:t> </a:t>
            </a:r>
          </a:p>
          <a:p>
            <a:pPr marL="354330" indent="-171450">
              <a:lnSpc>
                <a:spcPct val="125000"/>
              </a:lnSpc>
              <a:spcAft>
                <a:spcPts val="300"/>
              </a:spcAft>
              <a:buClr>
                <a:schemeClr val="tx1"/>
              </a:buClr>
              <a:buFont typeface="Arial" panose="020B0604020202020204" pitchFamily="34" charset="0"/>
              <a:buChar char="•"/>
              <a:defRPr/>
            </a:pPr>
            <a:r>
              <a:rPr lang="en-AU" sz="1200">
                <a:latin typeface="Helvetica"/>
                <a:cs typeface="Helvetica"/>
              </a:rPr>
              <a:t>modern data platforms (18%)</a:t>
            </a:r>
          </a:p>
          <a:p>
            <a:pPr marL="354330" indent="-171450">
              <a:lnSpc>
                <a:spcPct val="125000"/>
              </a:lnSpc>
              <a:spcAft>
                <a:spcPts val="300"/>
              </a:spcAft>
              <a:buClr>
                <a:schemeClr val="tx1"/>
              </a:buClr>
              <a:buFont typeface="Arial" panose="020B0604020202020204" pitchFamily="34" charset="0"/>
              <a:buChar char="•"/>
              <a:defRPr/>
            </a:pPr>
            <a:r>
              <a:rPr lang="en-AU" sz="1200">
                <a:latin typeface="Helvetica"/>
                <a:cs typeface="Helvetica"/>
              </a:rPr>
              <a:t>team development (14%)</a:t>
            </a:r>
          </a:p>
          <a:p>
            <a:pPr marL="354330" indent="-171450">
              <a:lnSpc>
                <a:spcPct val="125000"/>
              </a:lnSpc>
              <a:spcAft>
                <a:spcPts val="300"/>
              </a:spcAft>
              <a:buClr>
                <a:schemeClr val="tx1"/>
              </a:buClr>
              <a:buFont typeface="Arial" panose="020B0604020202020204" pitchFamily="34" charset="0"/>
              <a:buChar char="•"/>
              <a:defRPr/>
            </a:pPr>
            <a:r>
              <a:rPr lang="en-AU" sz="1200">
                <a:latin typeface="Helvetica"/>
                <a:cs typeface="Helvetica"/>
              </a:rPr>
              <a:t>generative AI (14%)</a:t>
            </a:r>
          </a:p>
          <a:p>
            <a:pPr marL="354330" indent="-171450">
              <a:lnSpc>
                <a:spcPct val="125000"/>
              </a:lnSpc>
              <a:spcAft>
                <a:spcPts val="1200"/>
              </a:spcAft>
              <a:buClr>
                <a:schemeClr val="tx1"/>
              </a:buClr>
              <a:buFont typeface="Arial" panose="020B0604020202020204" pitchFamily="34" charset="0"/>
              <a:buChar char="•"/>
              <a:defRPr/>
            </a:pPr>
            <a:r>
              <a:rPr lang="en-AU" sz="1200">
                <a:latin typeface="Helvetica"/>
                <a:cs typeface="Helvetica"/>
              </a:rPr>
              <a:t>agentic AI (13%).</a:t>
            </a:r>
            <a:endParaRPr lang="en-US" sz="1200">
              <a:latin typeface="Helvetica"/>
              <a:cs typeface="Helvetica"/>
            </a:endParaRPr>
          </a:p>
          <a:p>
            <a:pPr marL="171450" indent="-171450">
              <a:lnSpc>
                <a:spcPct val="125000"/>
              </a:lnSpc>
              <a:spcAft>
                <a:spcPts val="300"/>
              </a:spcAft>
              <a:buClr>
                <a:srgbClr val="E7534F"/>
              </a:buClr>
              <a:buFont typeface="Arial" panose="020B0604020202020204" pitchFamily="34" charset="0"/>
              <a:buChar char="•"/>
              <a:defRPr/>
            </a:pPr>
            <a:r>
              <a:rPr lang="en-US" sz="1200">
                <a:latin typeface="Helvetica"/>
                <a:cs typeface="Helvetica"/>
              </a:rPr>
              <a:t>Only 3% of budgets are allocated to enterprise data literacy.</a:t>
            </a:r>
          </a:p>
        </p:txBody>
      </p:sp>
      <p:sp>
        <p:nvSpPr>
          <p:cNvPr id="3" name="Rectangle 2">
            <a:extLst>
              <a:ext uri="{FF2B5EF4-FFF2-40B4-BE49-F238E27FC236}">
                <a16:creationId xmlns:a16="http://schemas.microsoft.com/office/drawing/2014/main" id="{625CCD8C-735B-3845-0B89-703FB50B28ED}"/>
              </a:ext>
            </a:extLst>
          </p:cNvPr>
          <p:cNvSpPr/>
          <p:nvPr/>
        </p:nvSpPr>
        <p:spPr>
          <a:xfrm>
            <a:off x="608259" y="1526913"/>
            <a:ext cx="3196356"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a:ln>
                  <a:noFill/>
                </a:ln>
                <a:solidFill>
                  <a:prstClr val="black"/>
                </a:solidFill>
                <a:effectLst/>
                <a:uLnTx/>
                <a:uFillTx/>
                <a:latin typeface="Helvetica"/>
                <a:ea typeface="+mn-ea"/>
                <a:cs typeface="Helvetica"/>
              </a:rPr>
              <a:t>Budgets</a:t>
            </a:r>
          </a:p>
        </p:txBody>
      </p:sp>
      <p:sp>
        <p:nvSpPr>
          <p:cNvPr id="6" name="Rectangle 5">
            <a:extLst>
              <a:ext uri="{FF2B5EF4-FFF2-40B4-BE49-F238E27FC236}">
                <a16:creationId xmlns:a16="http://schemas.microsoft.com/office/drawing/2014/main" id="{07103397-B98B-4F74-ED78-D92DDB29B1D6}"/>
              </a:ext>
            </a:extLst>
          </p:cNvPr>
          <p:cNvSpPr/>
          <p:nvPr/>
        </p:nvSpPr>
        <p:spPr>
          <a:xfrm>
            <a:off x="608259" y="1212421"/>
            <a:ext cx="3196358" cy="307777"/>
          </a:xfrm>
          <a:prstGeom prst="rect">
            <a:avLst/>
          </a:prstGeom>
        </p:spPr>
        <p:txBody>
          <a:bodyPr wrap="square" lIns="91440" tIns="45720" rIns="91440" bIns="45720" anchor="t">
            <a:spAutoFit/>
          </a:bodyPr>
          <a:lstStyle/>
          <a:p>
            <a:pPr lvl="0">
              <a:defRPr/>
            </a:pPr>
            <a:r>
              <a:rPr lang="en-AU" sz="1400" b="1" noProof="0">
                <a:solidFill>
                  <a:srgbClr val="E7534F"/>
                </a:solidFill>
                <a:latin typeface="Helvetica"/>
                <a:cs typeface="Helvetica"/>
              </a:rPr>
              <a:t>Executive Insights: Education</a:t>
            </a:r>
            <a:endParaRPr lang="en-AU" sz="1400" noProof="0">
              <a:solidFill>
                <a:prstClr val="black"/>
              </a:solidFill>
              <a:latin typeface="Calibri" panose="020F0502020204030204"/>
              <a:cs typeface="Calibri"/>
            </a:endParaRPr>
          </a:p>
        </p:txBody>
      </p:sp>
      <p:cxnSp>
        <p:nvCxnSpPr>
          <p:cNvPr id="7" name="Straight Connector 6">
            <a:extLst>
              <a:ext uri="{FF2B5EF4-FFF2-40B4-BE49-F238E27FC236}">
                <a16:creationId xmlns:a16="http://schemas.microsoft.com/office/drawing/2014/main" id="{84168AEA-D6AE-0911-4A13-FDB027E72329}"/>
              </a:ext>
            </a:extLst>
          </p:cNvPr>
          <p:cNvCxnSpPr>
            <a:cxnSpLocks/>
          </p:cNvCxnSpPr>
          <p:nvPr/>
        </p:nvCxnSpPr>
        <p:spPr>
          <a:xfrm flipV="1">
            <a:off x="4115220" y="274867"/>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F627C33-FDBD-5AB6-2DE3-1E537A8D1A7B}"/>
              </a:ext>
            </a:extLst>
          </p:cNvPr>
          <p:cNvSpPr txBox="1"/>
          <p:nvPr/>
        </p:nvSpPr>
        <p:spPr>
          <a:xfrm>
            <a:off x="4515165" y="835630"/>
            <a:ext cx="7280892" cy="51867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nSpc>
                <a:spcPct val="125000"/>
              </a:lnSpc>
              <a:spcAft>
                <a:spcPts val="300"/>
              </a:spcAft>
              <a:buClr>
                <a:srgbClr val="E7534F"/>
              </a:buClr>
              <a:defRPr/>
            </a:pPr>
            <a:r>
              <a:rPr lang="en-US" sz="1200" b="1" noProof="0">
                <a:solidFill>
                  <a:prstClr val="black"/>
                </a:solidFill>
                <a:latin typeface="Helvetica"/>
                <a:cs typeface="Helvetica"/>
              </a:rPr>
              <a:t>AI budgets in education trail those of the financial services and heavy industry sectors</a:t>
            </a:r>
            <a:r>
              <a:rPr lang="en-AU" sz="1200" b="1" noProof="0">
                <a:solidFill>
                  <a:prstClr val="black"/>
                </a:solidFill>
                <a:latin typeface="Helvetica"/>
                <a:cs typeface="Helvetica"/>
              </a:rPr>
              <a:t> </a:t>
            </a:r>
          </a:p>
          <a:p>
            <a:pPr marL="171450" indent="-171450">
              <a:lnSpc>
                <a:spcPct val="125000"/>
              </a:lnSpc>
              <a:spcAft>
                <a:spcPts val="600"/>
              </a:spcAft>
              <a:buClr>
                <a:srgbClr val="E7534F"/>
              </a:buClr>
              <a:buFont typeface="Arial" panose="020B0604020202020204" pitchFamily="34" charset="0"/>
              <a:buChar char="•"/>
              <a:defRPr/>
            </a:pPr>
            <a:r>
              <a:rPr lang="en-US" sz="1200" noProof="0">
                <a:latin typeface="Helvetica"/>
                <a:cs typeface="Helvetica"/>
              </a:rPr>
              <a:t>Spending on data, AI and analytics in education is less than 2x that of heavy industry, as this sector needs </a:t>
            </a:r>
            <a:r>
              <a:rPr lang="en-US" sz="1200">
                <a:latin typeface="Helvetica"/>
                <a:cs typeface="Helvetica"/>
              </a:rPr>
              <a:t>higher capital outlay and a firmer commitment to modern production capabilities</a:t>
            </a:r>
            <a:r>
              <a:rPr lang="en-US" sz="1200" noProof="0">
                <a:latin typeface="Helvetica"/>
                <a:cs typeface="Helvetica"/>
              </a:rPr>
              <a:t>. </a:t>
            </a:r>
          </a:p>
          <a:p>
            <a:pPr marL="171450" indent="-171450">
              <a:lnSpc>
                <a:spcPct val="125000"/>
              </a:lnSpc>
              <a:spcAft>
                <a:spcPts val="1200"/>
              </a:spcAft>
              <a:buClr>
                <a:srgbClr val="E7534F"/>
              </a:buClr>
              <a:buFont typeface="Arial" panose="020B0604020202020204" pitchFamily="34" charset="0"/>
              <a:buChar char="•"/>
              <a:defRPr/>
            </a:pPr>
            <a:r>
              <a:rPr lang="en-US" sz="1200" noProof="0">
                <a:latin typeface="Helvetica"/>
                <a:cs typeface="Helvetica"/>
              </a:rPr>
              <a:t>The aim of education's budget is not to rival industrial spending but to apply the same rigour to modern data platforms, team development, and generative AI and agentic AI initiatives.</a:t>
            </a:r>
            <a:endParaRPr lang="en-AU" sz="1200" noProof="0">
              <a:latin typeface="Helvetica"/>
              <a:cs typeface="Helvetica"/>
            </a:endParaRPr>
          </a:p>
          <a:p>
            <a:pPr>
              <a:lnSpc>
                <a:spcPct val="125000"/>
              </a:lnSpc>
              <a:spcAft>
                <a:spcPts val="300"/>
              </a:spcAft>
              <a:buClr>
                <a:srgbClr val="E7534F"/>
              </a:buClr>
              <a:defRPr/>
            </a:pPr>
            <a:r>
              <a:rPr lang="en-US" sz="1200" b="1">
                <a:latin typeface="Helvetica" panose="020B0604020202020204" pitchFamily="34" charset="0"/>
                <a:cs typeface="Helvetica" panose="020B0604020202020204" pitchFamily="34" charset="0"/>
              </a:rPr>
              <a:t>The heaviest spending seeks to fortify the core foundations that scaling AI demands</a:t>
            </a:r>
            <a:endParaRPr lang="en-AU" sz="1200" b="1">
              <a:latin typeface="Helvetica" panose="020B0604020202020204" pitchFamily="34" charset="0"/>
              <a:cs typeface="Helvetica" panose="020B0604020202020204" pitchFamily="34" charset="0"/>
            </a:endParaRPr>
          </a:p>
          <a:p>
            <a:pPr marL="171450" lvl="0" indent="-171450">
              <a:lnSpc>
                <a:spcPct val="125000"/>
              </a:lnSpc>
              <a:spcAft>
                <a:spcPts val="600"/>
              </a:spcAft>
              <a:buClr>
                <a:srgbClr val="E7534F"/>
              </a:buClr>
              <a:buFont typeface="Arial" panose="020B0604020202020204" pitchFamily="34" charset="0"/>
              <a:buChar char="•"/>
              <a:defRPr/>
            </a:pPr>
            <a:r>
              <a:rPr lang="en-US" sz="1200">
                <a:latin typeface="Helvetica"/>
                <a:cs typeface="Helvetica"/>
              </a:rPr>
              <a:t>Elevated spending in modern data platforms suggests education execs recognise that AI value cannot grow without better governance and access to data across student, staff and operational environments. </a:t>
            </a:r>
          </a:p>
          <a:p>
            <a:pPr marL="171450" lvl="0" indent="-171450">
              <a:lnSpc>
                <a:spcPct val="125000"/>
              </a:lnSpc>
              <a:spcAft>
                <a:spcPts val="600"/>
              </a:spcAft>
              <a:buClr>
                <a:srgbClr val="E7534F"/>
              </a:buClr>
              <a:buFont typeface="Arial" panose="020B0604020202020204" pitchFamily="34" charset="0"/>
              <a:buChar char="•"/>
              <a:defRPr/>
            </a:pPr>
            <a:r>
              <a:rPr lang="en-US" sz="1200">
                <a:latin typeface="Helvetica"/>
                <a:cs typeface="Helvetica"/>
              </a:rPr>
              <a:t>Because workforce capability (#1 initiative) is seen as critical to successful AI adoption, there is a strong case for channeling more funding into team development. </a:t>
            </a:r>
          </a:p>
          <a:p>
            <a:pPr marL="171450" lvl="0" indent="-171450">
              <a:lnSpc>
                <a:spcPct val="125000"/>
              </a:lnSpc>
              <a:spcAft>
                <a:spcPts val="1200"/>
              </a:spcAft>
              <a:buClr>
                <a:srgbClr val="E7534F"/>
              </a:buClr>
              <a:buFont typeface="Arial" panose="020B0604020202020204" pitchFamily="34" charset="0"/>
              <a:buChar char="•"/>
              <a:defRPr/>
            </a:pPr>
            <a:r>
              <a:rPr lang="en-US" sz="1200">
                <a:latin typeface="Helvetica"/>
                <a:cs typeface="Helvetica"/>
              </a:rPr>
              <a:t>Larger budgets for integration, data quality and BI tools likewise reflect a focus on giving teams dependable data and decision-support capabilities rather than relying on AI technologies alone.</a:t>
            </a:r>
            <a:endParaRPr lang="en-US" sz="1200" b="1" noProof="0">
              <a:latin typeface="Helvetica" panose="020B0604020202020204" pitchFamily="34" charset="0"/>
              <a:cs typeface="Helvetica" panose="020B0604020202020204" pitchFamily="34" charset="0"/>
            </a:endParaRPr>
          </a:p>
          <a:p>
            <a:pPr>
              <a:lnSpc>
                <a:spcPct val="125000"/>
              </a:lnSpc>
              <a:spcAft>
                <a:spcPts val="300"/>
              </a:spcAft>
              <a:buClr>
                <a:srgbClr val="E7534F"/>
              </a:buClr>
              <a:defRPr/>
            </a:pPr>
            <a:r>
              <a:rPr lang="en-US" sz="1200" b="1" noProof="0">
                <a:latin typeface="Helvetica"/>
                <a:cs typeface="Helvetica"/>
              </a:rPr>
              <a:t>Reconciling faster AI progress with long-term trust and data culture risks</a:t>
            </a:r>
            <a:r>
              <a:rPr lang="en-US" sz="1200" noProof="0">
                <a:latin typeface="Helvetica"/>
                <a:cs typeface="Helvetica"/>
              </a:rPr>
              <a:t> </a:t>
            </a:r>
          </a:p>
          <a:p>
            <a:pPr marL="171450" lvl="0" indent="-171450">
              <a:lnSpc>
                <a:spcPct val="125000"/>
              </a:lnSpc>
              <a:spcAft>
                <a:spcPts val="600"/>
              </a:spcAft>
              <a:buClr>
                <a:srgbClr val="E7534F"/>
              </a:buClr>
              <a:buFont typeface="Arial" panose="020B0604020202020204" pitchFamily="34" charset="0"/>
              <a:buChar char="•"/>
              <a:defRPr/>
            </a:pPr>
            <a:r>
              <a:rPr lang="en-US" sz="1200">
                <a:latin typeface="Helvetica"/>
                <a:cs typeface="Helvetica"/>
              </a:rPr>
              <a:t>Nonetheless, the </a:t>
            </a:r>
            <a:r>
              <a:rPr lang="en-US" sz="1200" noProof="0">
                <a:latin typeface="Helvetica"/>
                <a:cs typeface="Helvetica"/>
              </a:rPr>
              <a:t>noticeably smaller budgets for data literacy, data security and privacy, and data discovery and </a:t>
            </a:r>
            <a:r>
              <a:rPr lang="en-US" sz="1200" noProof="0" err="1">
                <a:latin typeface="Helvetica"/>
                <a:cs typeface="Helvetica"/>
              </a:rPr>
              <a:t>democratisation</a:t>
            </a:r>
            <a:r>
              <a:rPr lang="en-US" sz="1200" noProof="0">
                <a:latin typeface="Helvetica"/>
                <a:cs typeface="Helvetica"/>
              </a:rPr>
              <a:t> indicate that education institutions are </a:t>
            </a:r>
            <a:r>
              <a:rPr lang="en-US" sz="1200" noProof="0" err="1">
                <a:latin typeface="Helvetica"/>
                <a:cs typeface="Helvetica"/>
              </a:rPr>
              <a:t>prioritising</a:t>
            </a:r>
            <a:r>
              <a:rPr lang="en-US" sz="1200" noProof="0">
                <a:latin typeface="Helvetica"/>
                <a:cs typeface="Helvetica"/>
              </a:rPr>
              <a:t> platform and AI enablement over </a:t>
            </a:r>
            <a:r>
              <a:rPr lang="en-US" sz="1200">
                <a:latin typeface="Helvetica"/>
                <a:cs typeface="Helvetica"/>
              </a:rPr>
              <a:t>broader</a:t>
            </a:r>
            <a:r>
              <a:rPr lang="en-US" sz="1200" noProof="0">
                <a:latin typeface="Helvetica"/>
                <a:cs typeface="Helvetica"/>
              </a:rPr>
              <a:t> </a:t>
            </a:r>
            <a:r>
              <a:rPr lang="en-US" sz="1200" noProof="0" err="1">
                <a:latin typeface="Helvetica"/>
                <a:cs typeface="Helvetica"/>
              </a:rPr>
              <a:t>organisational</a:t>
            </a:r>
            <a:r>
              <a:rPr lang="en-US" sz="1200" noProof="0">
                <a:latin typeface="Helvetica"/>
                <a:cs typeface="Helvetica"/>
              </a:rPr>
              <a:t> adoption and trust-building capabilities.</a:t>
            </a:r>
          </a:p>
          <a:p>
            <a:pPr marL="171450" lvl="0" indent="-171450">
              <a:lnSpc>
                <a:spcPct val="125000"/>
              </a:lnSpc>
              <a:spcAft>
                <a:spcPts val="1200"/>
              </a:spcAft>
              <a:buClr>
                <a:srgbClr val="E7534F"/>
              </a:buClr>
              <a:buFont typeface="Arial" panose="020B0604020202020204" pitchFamily="34" charset="0"/>
              <a:buChar char="•"/>
              <a:defRPr/>
            </a:pPr>
            <a:r>
              <a:rPr lang="en-US" sz="1200" noProof="0">
                <a:latin typeface="Helvetica"/>
                <a:cs typeface="Helvetica"/>
              </a:rPr>
              <a:t>While this may accelerate short-term deployment, underinvesting in literacy and responsible data practices could restrict AI adoption and cap value </a:t>
            </a:r>
            <a:r>
              <a:rPr lang="en-US" sz="1200" noProof="0" err="1">
                <a:latin typeface="Helvetica"/>
                <a:cs typeface="Helvetica"/>
              </a:rPr>
              <a:t>realisation</a:t>
            </a:r>
            <a:r>
              <a:rPr lang="en-US" sz="1200" noProof="0">
                <a:latin typeface="Helvetica"/>
                <a:cs typeface="Helvetica"/>
              </a:rPr>
              <a:t> over the long run</a:t>
            </a:r>
            <a:r>
              <a:rPr lang="en-US" sz="1200">
                <a:latin typeface="Helvetica"/>
                <a:cs typeface="Helvetica"/>
              </a:rPr>
              <a:t>.</a:t>
            </a:r>
            <a:endParaRPr lang="en-US" sz="1200" noProof="0">
              <a:latin typeface="Helvetica"/>
              <a:cs typeface="Helvetica"/>
            </a:endParaRPr>
          </a:p>
        </p:txBody>
      </p:sp>
    </p:spTree>
    <p:extLst>
      <p:ext uri="{BB962C8B-B14F-4D97-AF65-F5344CB8AC3E}">
        <p14:creationId xmlns:p14="http://schemas.microsoft.com/office/powerpoint/2010/main" val="1382304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358DE3B-CBDF-D22A-27AF-4A68BC533669}"/>
            </a:ext>
          </a:extLst>
        </p:cNvPr>
        <p:cNvGrpSpPr/>
        <p:nvPr/>
      </p:nvGrpSpPr>
      <p:grpSpPr>
        <a:xfrm>
          <a:off x="0" y="0"/>
          <a:ext cx="0" cy="0"/>
          <a:chOff x="0" y="0"/>
          <a:chExt cx="0" cy="0"/>
        </a:xfrm>
      </p:grpSpPr>
      <p:grpSp>
        <p:nvGrpSpPr>
          <p:cNvPr id="9" name="ADAPT WHITE GRID" hidden="1">
            <a:extLst>
              <a:ext uri="{FF2B5EF4-FFF2-40B4-BE49-F238E27FC236}">
                <a16:creationId xmlns:a16="http://schemas.microsoft.com/office/drawing/2014/main" id="{91D00223-86FD-6529-A350-FCDB4E3F5BF2}"/>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F2312195-7EAE-296F-370F-06846B175EA3}"/>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C131A935-B53A-8721-B15A-EF6A357B3478}"/>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5" name="Rectangle 34">
                <a:extLst>
                  <a:ext uri="{FF2B5EF4-FFF2-40B4-BE49-F238E27FC236}">
                    <a16:creationId xmlns:a16="http://schemas.microsoft.com/office/drawing/2014/main" id="{B8AFC393-D013-130A-AB97-5B76B8A0E0B6}"/>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6" name="Rectangle 35">
                <a:extLst>
                  <a:ext uri="{FF2B5EF4-FFF2-40B4-BE49-F238E27FC236}">
                    <a16:creationId xmlns:a16="http://schemas.microsoft.com/office/drawing/2014/main" id="{049048DD-8E1B-E6FA-D683-8E98B12A7C85}"/>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7" name="Rectangle 36">
                <a:extLst>
                  <a:ext uri="{FF2B5EF4-FFF2-40B4-BE49-F238E27FC236}">
                    <a16:creationId xmlns:a16="http://schemas.microsoft.com/office/drawing/2014/main" id="{2A5CBCE9-BCB3-D07F-B2C6-2B05D9340643}"/>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8" name="Rectangle 37">
                <a:extLst>
                  <a:ext uri="{FF2B5EF4-FFF2-40B4-BE49-F238E27FC236}">
                    <a16:creationId xmlns:a16="http://schemas.microsoft.com/office/drawing/2014/main" id="{727F7A89-BE5F-F2CB-2571-BB0BC060F123}"/>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9" name="Rectangle 38">
                <a:extLst>
                  <a:ext uri="{FF2B5EF4-FFF2-40B4-BE49-F238E27FC236}">
                    <a16:creationId xmlns:a16="http://schemas.microsoft.com/office/drawing/2014/main" id="{520EB0D7-FBC9-C59A-5F9F-B441D2E08F9A}"/>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0" name="Rectangle 39">
                <a:extLst>
                  <a:ext uri="{FF2B5EF4-FFF2-40B4-BE49-F238E27FC236}">
                    <a16:creationId xmlns:a16="http://schemas.microsoft.com/office/drawing/2014/main" id="{3F3D7F2B-8E49-19F4-3498-013EF34D8685}"/>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1" name="Rectangle 40">
                <a:extLst>
                  <a:ext uri="{FF2B5EF4-FFF2-40B4-BE49-F238E27FC236}">
                    <a16:creationId xmlns:a16="http://schemas.microsoft.com/office/drawing/2014/main" id="{BE581105-373B-860C-0575-2C8550253717}"/>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2" name="Rectangle 41">
                <a:extLst>
                  <a:ext uri="{FF2B5EF4-FFF2-40B4-BE49-F238E27FC236}">
                    <a16:creationId xmlns:a16="http://schemas.microsoft.com/office/drawing/2014/main" id="{63103633-E1FB-B787-B193-3ACD09782BC4}"/>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3" name="Rectangle 42">
                <a:extLst>
                  <a:ext uri="{FF2B5EF4-FFF2-40B4-BE49-F238E27FC236}">
                    <a16:creationId xmlns:a16="http://schemas.microsoft.com/office/drawing/2014/main" id="{BC4C7DE1-94B6-37BE-1CCC-7E5620E00249}"/>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4" name="Rectangle 43">
                <a:extLst>
                  <a:ext uri="{FF2B5EF4-FFF2-40B4-BE49-F238E27FC236}">
                    <a16:creationId xmlns:a16="http://schemas.microsoft.com/office/drawing/2014/main" id="{99E2877C-B5D2-62EC-2B2D-476366EBC0B5}"/>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5" name="Rectangle 44">
                <a:extLst>
                  <a:ext uri="{FF2B5EF4-FFF2-40B4-BE49-F238E27FC236}">
                    <a16:creationId xmlns:a16="http://schemas.microsoft.com/office/drawing/2014/main" id="{5DDACA67-B7EE-EF13-9FA5-98F55013D780}"/>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6" name="Rectangle 45">
                <a:extLst>
                  <a:ext uri="{FF2B5EF4-FFF2-40B4-BE49-F238E27FC236}">
                    <a16:creationId xmlns:a16="http://schemas.microsoft.com/office/drawing/2014/main" id="{D35234BF-262A-EF11-E094-DE0D7242A2FA}"/>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7" name="Rectangle 46">
                <a:extLst>
                  <a:ext uri="{FF2B5EF4-FFF2-40B4-BE49-F238E27FC236}">
                    <a16:creationId xmlns:a16="http://schemas.microsoft.com/office/drawing/2014/main" id="{04B71BD4-995B-5FD4-8B44-432D9C1F3FA7}"/>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8" name="Rectangle 47">
                <a:extLst>
                  <a:ext uri="{FF2B5EF4-FFF2-40B4-BE49-F238E27FC236}">
                    <a16:creationId xmlns:a16="http://schemas.microsoft.com/office/drawing/2014/main" id="{4712BC73-A240-3A60-3462-658660DC09E9}"/>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9" name="Rectangle 48">
                <a:extLst>
                  <a:ext uri="{FF2B5EF4-FFF2-40B4-BE49-F238E27FC236}">
                    <a16:creationId xmlns:a16="http://schemas.microsoft.com/office/drawing/2014/main" id="{951D65A9-480B-C234-AA32-8A31854806D1}"/>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grpSp>
        <p:grpSp>
          <p:nvGrpSpPr>
            <p:cNvPr id="11" name="ADAPT GRID MARGIN">
              <a:extLst>
                <a:ext uri="{FF2B5EF4-FFF2-40B4-BE49-F238E27FC236}">
                  <a16:creationId xmlns:a16="http://schemas.microsoft.com/office/drawing/2014/main" id="{C0103CA5-0E59-9073-1752-FEF80B2F2A53}"/>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681C1D01-807A-B8A7-5FBE-EB4201BB827B}"/>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1" name="Rectangle 30">
                <a:extLst>
                  <a:ext uri="{FF2B5EF4-FFF2-40B4-BE49-F238E27FC236}">
                    <a16:creationId xmlns:a16="http://schemas.microsoft.com/office/drawing/2014/main" id="{B09EDF7F-F904-AFD6-AAD3-800D1837967A}"/>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2" name="Rectangle 31">
                <a:extLst>
                  <a:ext uri="{FF2B5EF4-FFF2-40B4-BE49-F238E27FC236}">
                    <a16:creationId xmlns:a16="http://schemas.microsoft.com/office/drawing/2014/main" id="{33424579-D9B9-1838-869D-2F23947D1EB9}"/>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3" name="Rectangle 32">
                <a:extLst>
                  <a:ext uri="{FF2B5EF4-FFF2-40B4-BE49-F238E27FC236}">
                    <a16:creationId xmlns:a16="http://schemas.microsoft.com/office/drawing/2014/main" id="{DF3A12C2-6B06-7CF1-2197-DFAF270A76D3}"/>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grpSp>
        <p:grpSp>
          <p:nvGrpSpPr>
            <p:cNvPr id="12" name="ADAPT GRID 12x6">
              <a:extLst>
                <a:ext uri="{FF2B5EF4-FFF2-40B4-BE49-F238E27FC236}">
                  <a16:creationId xmlns:a16="http://schemas.microsoft.com/office/drawing/2014/main" id="{E01ABC72-DADA-CF81-1FDC-A073B4F22E89}"/>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3BD0B2D7-72BE-A261-C48C-17CBB03ECEAE}"/>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F67F30A3-B805-ADF4-3E8F-23E52176279E}"/>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6084BA5E-64C1-8DA5-A316-0516A7A65397}"/>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21FEEBB2-9588-0AE5-719D-E7C1BBDBE0E2}"/>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91D03B58-8DA6-8C9A-75AD-9A7C8841834C}"/>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3F67296F-C67A-7484-85F8-7B2C055381AC}"/>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08C70A9D-FBD9-8540-4518-A58776ACD080}"/>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8DE7AAAB-8CED-F3E0-0DED-D6F1352FAC23}"/>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1759600B-1D1E-8875-A605-EA7A0B732135}"/>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1CCA09B3-AD8B-81D9-CB12-79BDE217E867}"/>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CF35B724-C02F-786A-ACBD-0BFCA70CA780}"/>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051A6AE8-D037-4F0E-B4B3-95B3586E3393}"/>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CB534687-FBEF-3EDD-8E7F-FD45D6030DEB}"/>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50E6D7E5-3B8B-F43F-2225-6C466BC316E8}"/>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145E9C4E-423E-8BFE-062B-D41D768C6BFA}"/>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2FCE4C2D-DAA6-3F5C-BE9E-CFBC2AD7E0E1}"/>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0D4E93BD-6F95-F118-246F-65764E197CD5}"/>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grpSp>
      </p:grpSp>
      <p:grpSp>
        <p:nvGrpSpPr>
          <p:cNvPr id="2" name="Group 1">
            <a:extLst>
              <a:ext uri="{FF2B5EF4-FFF2-40B4-BE49-F238E27FC236}">
                <a16:creationId xmlns:a16="http://schemas.microsoft.com/office/drawing/2014/main" id="{3DD7D300-29E6-FFB8-5E60-4D1454702F61}"/>
              </a:ext>
            </a:extLst>
          </p:cNvPr>
          <p:cNvGrpSpPr/>
          <p:nvPr/>
        </p:nvGrpSpPr>
        <p:grpSpPr>
          <a:xfrm>
            <a:off x="525042" y="2522786"/>
            <a:ext cx="7978878" cy="1364672"/>
            <a:chOff x="525042" y="576965"/>
            <a:chExt cx="7978878" cy="1364672"/>
          </a:xfrm>
        </p:grpSpPr>
        <p:sp>
          <p:nvSpPr>
            <p:cNvPr id="3" name="TextBox 2">
              <a:extLst>
                <a:ext uri="{FF2B5EF4-FFF2-40B4-BE49-F238E27FC236}">
                  <a16:creationId xmlns:a16="http://schemas.microsoft.com/office/drawing/2014/main" id="{9AA8E530-BABF-EEC9-4172-6B7F73887A03}"/>
                </a:ext>
              </a:extLst>
            </p:cNvPr>
            <p:cNvSpPr txBox="1"/>
            <p:nvPr/>
          </p:nvSpPr>
          <p:spPr>
            <a:xfrm>
              <a:off x="525042" y="576965"/>
              <a:ext cx="7978878" cy="1200329"/>
            </a:xfrm>
            <a:prstGeom prst="rect">
              <a:avLst/>
            </a:prstGeom>
            <a:noFill/>
          </p:spPr>
          <p:txBody>
            <a:bodyPr wrap="square" lIns="91440" tIns="45720" rIns="91440" bIns="45720" rtlCol="0" anchor="t">
              <a:spAutoFit/>
            </a:bodyPr>
            <a:lstStyle/>
            <a:p>
              <a:r>
                <a:rPr lang="en-AU" sz="2800" b="1" noProof="0">
                  <a:solidFill>
                    <a:schemeClr val="accent1"/>
                  </a:solidFill>
                  <a:latin typeface="Helvetica"/>
                  <a:cs typeface="Helvetica"/>
                </a:rPr>
                <a:t>Education:</a:t>
              </a:r>
            </a:p>
            <a:p>
              <a:r>
                <a:rPr lang="en-AU" sz="4400" b="1">
                  <a:solidFill>
                    <a:schemeClr val="bg1"/>
                  </a:solidFill>
                  <a:latin typeface="Helvetica"/>
                  <a:cs typeface="Helvetica"/>
                </a:rPr>
                <a:t>Challenges</a:t>
              </a:r>
            </a:p>
          </p:txBody>
        </p:sp>
        <p:sp>
          <p:nvSpPr>
            <p:cNvPr id="4" name="Rectangle 3">
              <a:extLst>
                <a:ext uri="{FF2B5EF4-FFF2-40B4-BE49-F238E27FC236}">
                  <a16:creationId xmlns:a16="http://schemas.microsoft.com/office/drawing/2014/main" id="{3D47919A-8AD5-FFE3-CF74-091EEC99411C}"/>
                </a:ext>
              </a:extLst>
            </p:cNvPr>
            <p:cNvSpPr/>
            <p:nvPr/>
          </p:nvSpPr>
          <p:spPr>
            <a:xfrm>
              <a:off x="616936" y="1877629"/>
              <a:ext cx="359064" cy="6400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grpSp>
    </p:spTree>
    <p:extLst>
      <p:ext uri="{BB962C8B-B14F-4D97-AF65-F5344CB8AC3E}">
        <p14:creationId xmlns:p14="http://schemas.microsoft.com/office/powerpoint/2010/main" val="4258883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A063FC-AF80-D2AB-1130-9E62A665C8A2}"/>
            </a:ext>
          </a:extLst>
        </p:cNvPr>
        <p:cNvGrpSpPr/>
        <p:nvPr/>
      </p:nvGrpSpPr>
      <p:grpSpPr>
        <a:xfrm>
          <a:off x="0" y="0"/>
          <a:ext cx="0" cy="0"/>
          <a:chOff x="0" y="0"/>
          <a:chExt cx="0" cy="0"/>
        </a:xfrm>
      </p:grpSpPr>
      <p:pic>
        <p:nvPicPr>
          <p:cNvPr id="4" name="Graphic 3">
            <a:extLst>
              <a:ext uri="{FF2B5EF4-FFF2-40B4-BE49-F238E27FC236}">
                <a16:creationId xmlns:a16="http://schemas.microsoft.com/office/drawing/2014/main" id="{DBDA78CB-B4D9-773A-E3CF-8B7C0AFD662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86443" y="1418574"/>
            <a:ext cx="11419114" cy="4020853"/>
          </a:xfrm>
          <a:prstGeom prst="rect">
            <a:avLst/>
          </a:prstGeom>
        </p:spPr>
      </p:pic>
      <p:sp>
        <p:nvSpPr>
          <p:cNvPr id="5" name="Content Placeholder 4">
            <a:extLst>
              <a:ext uri="{FF2B5EF4-FFF2-40B4-BE49-F238E27FC236}">
                <a16:creationId xmlns:a16="http://schemas.microsoft.com/office/drawing/2014/main" id="{CEADEF27-C035-F83F-6127-D7CBCD51C50B}"/>
              </a:ext>
            </a:extLst>
          </p:cNvPr>
          <p:cNvSpPr>
            <a:spLocks noGrp="1"/>
          </p:cNvSpPr>
          <p:nvPr>
            <p:ph sz="quarter" idx="10"/>
          </p:nvPr>
        </p:nvSpPr>
        <p:spPr/>
        <p:txBody>
          <a:bodyPr/>
          <a:lstStyle/>
          <a:p>
            <a:r>
              <a:rPr lang="en-US">
                <a:solidFill>
                  <a:prstClr val="black"/>
                </a:solidFill>
                <a:latin typeface="Helvetica"/>
              </a:rPr>
              <a:t>Education - Top 10 execution barriers</a:t>
            </a:r>
          </a:p>
          <a:p>
            <a:endParaRPr lang="en-GB"/>
          </a:p>
        </p:txBody>
      </p:sp>
      <p:sp>
        <p:nvSpPr>
          <p:cNvPr id="7" name="Content Placeholder 6">
            <a:extLst>
              <a:ext uri="{FF2B5EF4-FFF2-40B4-BE49-F238E27FC236}">
                <a16:creationId xmlns:a16="http://schemas.microsoft.com/office/drawing/2014/main" id="{F964C0D8-E75F-7A2E-E1C8-F0BA69290472}"/>
              </a:ext>
            </a:extLst>
          </p:cNvPr>
          <p:cNvSpPr>
            <a:spLocks noGrp="1"/>
          </p:cNvSpPr>
          <p:nvPr>
            <p:ph sz="quarter" idx="11"/>
          </p:nvPr>
        </p:nvSpPr>
        <p:spPr/>
        <p:txBody>
          <a:bodyPr/>
          <a:lstStyle/>
          <a:p>
            <a:r>
              <a:rPr lang="en-US"/>
              <a:t>ADAPT Security, Government and Digital Edge Surveys in May and Jun 2026. Sample size: 303 Australian CISOs, Government leaders and CDOs, 14 from Education</a:t>
            </a:r>
          </a:p>
          <a:p>
            <a:endParaRPr lang="en-GB"/>
          </a:p>
        </p:txBody>
      </p:sp>
    </p:spTree>
    <p:extLst>
      <p:ext uri="{BB962C8B-B14F-4D97-AF65-F5344CB8AC3E}">
        <p14:creationId xmlns:p14="http://schemas.microsoft.com/office/powerpoint/2010/main" val="3624892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D676D94D-4F47-B238-AD09-DD5C40EB3096}"/>
              </a:ext>
            </a:extLst>
          </p:cNvPr>
          <p:cNvSpPr>
            <a:spLocks noGrp="1"/>
          </p:cNvSpPr>
          <p:nvPr>
            <p:ph sz="quarter" idx="10"/>
          </p:nvPr>
        </p:nvSpPr>
        <p:spPr/>
        <p:txBody>
          <a:bodyPr/>
          <a:lstStyle/>
          <a:p>
            <a:r>
              <a:rPr lang="en-US">
                <a:solidFill>
                  <a:prstClr val="black"/>
                </a:solidFill>
                <a:latin typeface="Helvetica"/>
              </a:rPr>
              <a:t>Education - Top agentic AI constraints</a:t>
            </a:r>
          </a:p>
          <a:p>
            <a:endParaRPr lang="en-GB"/>
          </a:p>
        </p:txBody>
      </p:sp>
      <p:sp>
        <p:nvSpPr>
          <p:cNvPr id="6" name="Content Placeholder 5">
            <a:extLst>
              <a:ext uri="{FF2B5EF4-FFF2-40B4-BE49-F238E27FC236}">
                <a16:creationId xmlns:a16="http://schemas.microsoft.com/office/drawing/2014/main" id="{F1B0A1C8-10E0-E8EA-D8B4-DBA1F0C4DFA9}"/>
              </a:ext>
            </a:extLst>
          </p:cNvPr>
          <p:cNvSpPr>
            <a:spLocks noGrp="1"/>
          </p:cNvSpPr>
          <p:nvPr>
            <p:ph sz="quarter" idx="11"/>
          </p:nvPr>
        </p:nvSpPr>
        <p:spPr/>
        <p:txBody>
          <a:bodyPr/>
          <a:lstStyle/>
          <a:p>
            <a:r>
              <a:rPr lang="en-US"/>
              <a:t>ADAPT CIO, Government and Digital Edge Survey in Feb and Jun 2026. Sample size: 418 Australian CIOs, Government leaders and CDOs, 18 from Education</a:t>
            </a:r>
          </a:p>
          <a:p>
            <a:endParaRPr lang="en-GB"/>
          </a:p>
        </p:txBody>
      </p:sp>
      <p:pic>
        <p:nvPicPr>
          <p:cNvPr id="4" name="Graphic 3">
            <a:extLst>
              <a:ext uri="{FF2B5EF4-FFF2-40B4-BE49-F238E27FC236}">
                <a16:creationId xmlns:a16="http://schemas.microsoft.com/office/drawing/2014/main" id="{92339E61-A61B-D12E-5251-7DFB853689A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31469" y="929882"/>
            <a:ext cx="11729062" cy="548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5B25C-FCC6-526E-559E-2A53AF26AEE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9920836-4D50-46FB-EF19-30DDE5B8239E}"/>
              </a:ext>
            </a:extLst>
          </p:cNvPr>
          <p:cNvSpPr txBox="1"/>
          <p:nvPr/>
        </p:nvSpPr>
        <p:spPr>
          <a:xfrm>
            <a:off x="608259" y="2083094"/>
            <a:ext cx="3481432" cy="3417026"/>
          </a:xfrm>
          <a:prstGeom prst="rect">
            <a:avLst/>
          </a:prstGeom>
          <a:noFill/>
        </p:spPr>
        <p:txBody>
          <a:bodyPr wrap="square" lIns="91440" tIns="45720" rIns="91440" bIns="45720" rtlCol="0" anchor="t">
            <a:spAutoFit/>
          </a:bodyPr>
          <a:lstStyle/>
          <a:p>
            <a:pPr marL="171450" indent="-171450">
              <a:lnSpc>
                <a:spcPct val="125000"/>
              </a:lnSpc>
              <a:spcAft>
                <a:spcPts val="600"/>
              </a:spcAft>
              <a:buClr>
                <a:srgbClr val="E7534F"/>
              </a:buClr>
              <a:buFont typeface="Arial" panose="020B0604020202020204" pitchFamily="34" charset="0"/>
              <a:buChar char="•"/>
              <a:defRPr/>
            </a:pPr>
            <a:r>
              <a:rPr lang="en-US" sz="1200" noProof="0">
                <a:latin typeface="Helvetica"/>
                <a:cs typeface="Helvetica"/>
              </a:rPr>
              <a:t>The #1 execution barrier </a:t>
            </a:r>
            <a:r>
              <a:rPr lang="en-US" sz="1200">
                <a:latin typeface="Helvetica"/>
                <a:cs typeface="Helvetica"/>
              </a:rPr>
              <a:t>for education execs </a:t>
            </a:r>
            <a:r>
              <a:rPr lang="en-US" sz="1200" noProof="0">
                <a:latin typeface="Helvetica"/>
                <a:cs typeface="Helvetica"/>
              </a:rPr>
              <a:t>is </a:t>
            </a:r>
            <a:r>
              <a:rPr lang="en-US" sz="1200">
                <a:latin typeface="Helvetica"/>
                <a:cs typeface="Helvetica"/>
              </a:rPr>
              <a:t>a</a:t>
            </a:r>
            <a:r>
              <a:rPr lang="en-US" sz="1200" noProof="0">
                <a:latin typeface="Helvetica"/>
                <a:cs typeface="Helvetica"/>
              </a:rPr>
              <a:t> lack of funding/resources, which is consistent with other sectors</a:t>
            </a:r>
            <a:r>
              <a:rPr lang="en-AU" sz="1200">
                <a:latin typeface="Helvetica"/>
                <a:cs typeface="Helvetica"/>
              </a:rPr>
              <a:t>. </a:t>
            </a:r>
            <a:r>
              <a:rPr lang="en-US" sz="1200">
                <a:latin typeface="Helvetica"/>
                <a:cs typeface="Helvetica"/>
              </a:rPr>
              <a:t>Similarly, insufficient staff</a:t>
            </a:r>
            <a:r>
              <a:rPr lang="en-AU" sz="1200">
                <a:latin typeface="Helvetica"/>
                <a:cs typeface="Helvetica"/>
              </a:rPr>
              <a:t> in key roles has the same ranking across education and other sectors.</a:t>
            </a:r>
            <a:endParaRPr lang="en-US" sz="1200"/>
          </a:p>
          <a:p>
            <a:pPr marL="171450" indent="-171450">
              <a:lnSpc>
                <a:spcPct val="125000"/>
              </a:lnSpc>
              <a:spcAft>
                <a:spcPts val="300"/>
              </a:spcAft>
              <a:buClr>
                <a:srgbClr val="E7534F"/>
              </a:buClr>
              <a:buFont typeface="Arial" panose="020B0604020202020204" pitchFamily="34" charset="0"/>
              <a:buChar char="•"/>
              <a:defRPr/>
            </a:pPr>
            <a:r>
              <a:rPr lang="en-AU" sz="1200">
                <a:latin typeface="Helvetica"/>
                <a:cs typeface="Helvetica"/>
              </a:rPr>
              <a:t>Top agentic AI constraints: </a:t>
            </a:r>
          </a:p>
          <a:p>
            <a:pPr marL="410845" indent="-228600">
              <a:lnSpc>
                <a:spcPct val="125000"/>
              </a:lnSpc>
              <a:spcAft>
                <a:spcPts val="300"/>
              </a:spcAft>
              <a:buClr>
                <a:srgbClr val="E7534F"/>
              </a:buClr>
              <a:buFont typeface="+mj-lt"/>
              <a:buAutoNum type="arabicPeriod"/>
              <a:defRPr/>
            </a:pPr>
            <a:r>
              <a:rPr lang="en-AU" sz="1200">
                <a:latin typeface="Helvetica"/>
                <a:cs typeface="Helvetica"/>
              </a:rPr>
              <a:t>data foundations not ready (33%)</a:t>
            </a:r>
          </a:p>
          <a:p>
            <a:pPr marL="410845" indent="-228600">
              <a:lnSpc>
                <a:spcPct val="125000"/>
              </a:lnSpc>
              <a:spcAft>
                <a:spcPts val="300"/>
              </a:spcAft>
              <a:buClr>
                <a:srgbClr val="E7534F"/>
              </a:buClr>
              <a:buFont typeface="+mj-lt"/>
              <a:buAutoNum type="arabicPeriod"/>
              <a:defRPr/>
            </a:pPr>
            <a:r>
              <a:rPr lang="en-US" sz="1200" noProof="0">
                <a:latin typeface="Helvetica"/>
                <a:cs typeface="Helvetica"/>
              </a:rPr>
              <a:t>executive alignment (17%)</a:t>
            </a:r>
          </a:p>
          <a:p>
            <a:pPr marL="410845" indent="-228600">
              <a:lnSpc>
                <a:spcPct val="125000"/>
              </a:lnSpc>
              <a:spcAft>
                <a:spcPts val="600"/>
              </a:spcAft>
              <a:buClr>
                <a:srgbClr val="E7534F"/>
              </a:buClr>
              <a:buFont typeface="+mj-lt"/>
              <a:buAutoNum type="arabicPeriod" startAt="2"/>
              <a:defRPr/>
            </a:pPr>
            <a:r>
              <a:rPr lang="en-US" sz="1200" noProof="0">
                <a:latin typeface="Helvetica"/>
                <a:cs typeface="Helvetica"/>
              </a:rPr>
              <a:t>integration challenges (17</a:t>
            </a:r>
            <a:r>
              <a:rPr lang="en-US" sz="1200">
                <a:latin typeface="Helvetica"/>
                <a:cs typeface="Helvetica"/>
              </a:rPr>
              <a:t>%)</a:t>
            </a:r>
            <a:endParaRPr lang="en-US" sz="1200" noProof="0">
              <a:latin typeface="Helvetica"/>
              <a:cs typeface="Helvetica"/>
            </a:endParaRPr>
          </a:p>
          <a:p>
            <a:pPr marL="171450" indent="-171450">
              <a:lnSpc>
                <a:spcPct val="125000"/>
              </a:lnSpc>
              <a:spcAft>
                <a:spcPts val="600"/>
              </a:spcAft>
              <a:buClr>
                <a:srgbClr val="E7534F"/>
              </a:buClr>
              <a:buFont typeface="Arial" panose="020B0604020202020204" pitchFamily="34" charset="0"/>
              <a:buChar char="•"/>
              <a:defRPr/>
            </a:pPr>
            <a:r>
              <a:rPr lang="en-US" sz="1200" noProof="0">
                <a:latin typeface="Helvetica"/>
                <a:cs typeface="Helvetica"/>
              </a:rPr>
              <a:t>Unlike other sectors, workforce readiness ranks 4</a:t>
            </a:r>
            <a:r>
              <a:rPr lang="en-US" sz="1200" baseline="30000" noProof="0">
                <a:latin typeface="Helvetica"/>
                <a:cs typeface="Helvetica"/>
              </a:rPr>
              <a:t>th</a:t>
            </a:r>
            <a:r>
              <a:rPr lang="en-US" sz="1200" noProof="0">
                <a:latin typeface="Helvetica"/>
                <a:cs typeface="Helvetica"/>
              </a:rPr>
              <a:t> in the agentic AI constraints.</a:t>
            </a:r>
          </a:p>
          <a:p>
            <a:pPr marL="171450" indent="-171450">
              <a:lnSpc>
                <a:spcPct val="125000"/>
              </a:lnSpc>
              <a:spcAft>
                <a:spcPts val="300"/>
              </a:spcAft>
              <a:buClr>
                <a:srgbClr val="E7534F"/>
              </a:buClr>
              <a:buFont typeface="Arial" panose="020B0604020202020204" pitchFamily="34" charset="0"/>
              <a:buChar char="•"/>
              <a:defRPr/>
            </a:pPr>
            <a:r>
              <a:rPr lang="en-US" sz="1200" noProof="0">
                <a:latin typeface="Helvetica"/>
                <a:cs typeface="Helvetica"/>
              </a:rPr>
              <a:t>Model and system readiness is more challenging in </a:t>
            </a:r>
            <a:r>
              <a:rPr lang="en-US" sz="1200">
                <a:latin typeface="Helvetica"/>
                <a:cs typeface="Helvetica"/>
              </a:rPr>
              <a:t>education than in other sectors.</a:t>
            </a:r>
            <a:endParaRPr lang="en-US" sz="1200" noProof="0">
              <a:latin typeface="Helvetica"/>
              <a:cs typeface="Helvetica"/>
            </a:endParaRPr>
          </a:p>
        </p:txBody>
      </p:sp>
      <p:sp>
        <p:nvSpPr>
          <p:cNvPr id="3" name="Rectangle 2">
            <a:extLst>
              <a:ext uri="{FF2B5EF4-FFF2-40B4-BE49-F238E27FC236}">
                <a16:creationId xmlns:a16="http://schemas.microsoft.com/office/drawing/2014/main" id="{6AEC4BB0-F2E0-9456-6BEE-E841DF1B78A2}"/>
              </a:ext>
            </a:extLst>
          </p:cNvPr>
          <p:cNvSpPr/>
          <p:nvPr/>
        </p:nvSpPr>
        <p:spPr>
          <a:xfrm>
            <a:off x="608259" y="1526910"/>
            <a:ext cx="3196356"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a:ln>
                  <a:noFill/>
                </a:ln>
                <a:solidFill>
                  <a:prstClr val="black"/>
                </a:solidFill>
                <a:effectLst/>
                <a:uLnTx/>
                <a:uFillTx/>
                <a:latin typeface="Helvetica"/>
                <a:ea typeface="+mn-ea"/>
                <a:cs typeface="Helvetica"/>
              </a:rPr>
              <a:t>Challenges</a:t>
            </a:r>
          </a:p>
        </p:txBody>
      </p:sp>
      <p:sp>
        <p:nvSpPr>
          <p:cNvPr id="6" name="Rectangle 5">
            <a:extLst>
              <a:ext uri="{FF2B5EF4-FFF2-40B4-BE49-F238E27FC236}">
                <a16:creationId xmlns:a16="http://schemas.microsoft.com/office/drawing/2014/main" id="{5A879547-B85F-CC92-7A0C-FC172A4A0532}"/>
              </a:ext>
            </a:extLst>
          </p:cNvPr>
          <p:cNvSpPr/>
          <p:nvPr/>
        </p:nvSpPr>
        <p:spPr>
          <a:xfrm>
            <a:off x="608259" y="1212418"/>
            <a:ext cx="3196358" cy="307777"/>
          </a:xfrm>
          <a:prstGeom prst="rect">
            <a:avLst/>
          </a:prstGeom>
        </p:spPr>
        <p:txBody>
          <a:bodyPr wrap="square" lIns="91440" tIns="45720" rIns="91440" bIns="45720" anchor="t">
            <a:spAutoFit/>
          </a:bodyPr>
          <a:lstStyle/>
          <a:p>
            <a:pPr lvl="0">
              <a:defRPr/>
            </a:pPr>
            <a:r>
              <a:rPr lang="en-AU" sz="1400" b="1" noProof="0">
                <a:solidFill>
                  <a:srgbClr val="E7534F"/>
                </a:solidFill>
                <a:latin typeface="Helvetica"/>
                <a:cs typeface="Helvetica"/>
              </a:rPr>
              <a:t>Executive Insights: Education</a:t>
            </a:r>
            <a:endParaRPr lang="en-AU" sz="1400" noProof="0">
              <a:solidFill>
                <a:prstClr val="black"/>
              </a:solidFill>
              <a:latin typeface="Calibri" panose="020F0502020204030204"/>
              <a:cs typeface="Calibri"/>
            </a:endParaRPr>
          </a:p>
        </p:txBody>
      </p:sp>
      <p:cxnSp>
        <p:nvCxnSpPr>
          <p:cNvPr id="7" name="Straight Connector 6">
            <a:extLst>
              <a:ext uri="{FF2B5EF4-FFF2-40B4-BE49-F238E27FC236}">
                <a16:creationId xmlns:a16="http://schemas.microsoft.com/office/drawing/2014/main" id="{C2E133AF-8B76-25FD-8406-D42B20C6562A}"/>
              </a:ext>
            </a:extLst>
          </p:cNvPr>
          <p:cNvCxnSpPr>
            <a:cxnSpLocks/>
          </p:cNvCxnSpPr>
          <p:nvPr/>
        </p:nvCxnSpPr>
        <p:spPr>
          <a:xfrm flipV="1">
            <a:off x="4225582" y="274867"/>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42560C31-B343-2EA2-F799-A596AC48D323}"/>
              </a:ext>
            </a:extLst>
          </p:cNvPr>
          <p:cNvSpPr txBox="1"/>
          <p:nvPr/>
        </p:nvSpPr>
        <p:spPr>
          <a:xfrm>
            <a:off x="4463359" y="200841"/>
            <a:ext cx="7392314" cy="64563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nSpc>
                <a:spcPct val="125000"/>
              </a:lnSpc>
              <a:spcAft>
                <a:spcPts val="300"/>
              </a:spcAft>
              <a:buClr>
                <a:srgbClr val="E7534F"/>
              </a:buClr>
              <a:defRPr/>
            </a:pPr>
            <a:r>
              <a:rPr lang="en-PH" sz="1200" b="1" noProof="0">
                <a:solidFill>
                  <a:prstClr val="black"/>
                </a:solidFill>
                <a:latin typeface="Helvetica"/>
                <a:cs typeface="Helvetica"/>
              </a:rPr>
              <a:t>Transformation is being more constrained by organisational structures than by technology issues </a:t>
            </a:r>
            <a:endParaRPr lang="en-AU" sz="1200" b="1" noProof="0">
              <a:solidFill>
                <a:prstClr val="black"/>
              </a:solidFill>
              <a:latin typeface="Helvetica"/>
              <a:cs typeface="Helvetica"/>
            </a:endParaRPr>
          </a:p>
          <a:p>
            <a:pPr marL="171450" indent="-171450">
              <a:lnSpc>
                <a:spcPct val="125000"/>
              </a:lnSpc>
              <a:buClr>
                <a:srgbClr val="E7534F"/>
              </a:buClr>
              <a:buFont typeface="Arial" panose="020B0604020202020204" pitchFamily="34" charset="0"/>
              <a:buChar char="•"/>
              <a:defRPr/>
            </a:pPr>
            <a:r>
              <a:rPr lang="en-US" sz="1200">
                <a:latin typeface="Helvetica"/>
                <a:cs typeface="Helvetica"/>
              </a:rPr>
              <a:t>Compared with other sectors, education faces greater challenges from inconsistent operating models, unclear AI roadmaps and inflationary pressures, while competing priorities, workforce gaps and technical debt are less pronounced</a:t>
            </a:r>
            <a:r>
              <a:rPr lang="en-US" sz="1200" noProof="0">
                <a:latin typeface="Helvetica"/>
                <a:cs typeface="Helvetica"/>
              </a:rPr>
              <a:t>. These barriers prompt educational execs to prioritise accelerating their AI strategies</a:t>
            </a:r>
            <a:r>
              <a:rPr lang="en-US" sz="1200">
                <a:latin typeface="Helvetica"/>
                <a:cs typeface="Helvetica"/>
              </a:rPr>
              <a:t>.</a:t>
            </a:r>
            <a:r>
              <a:rPr lang="en-US" sz="1200" noProof="0">
                <a:latin typeface="Helvetica"/>
                <a:cs typeface="Helvetica"/>
              </a:rPr>
              <a:t> </a:t>
            </a:r>
          </a:p>
          <a:p>
            <a:pPr marL="171450" indent="-171450">
              <a:lnSpc>
                <a:spcPct val="125000"/>
              </a:lnSpc>
              <a:spcAft>
                <a:spcPts val="1200"/>
              </a:spcAft>
              <a:buClr>
                <a:srgbClr val="E7534F"/>
              </a:buClr>
              <a:buFont typeface="Arial" panose="020B0604020202020204" pitchFamily="34" charset="0"/>
              <a:buChar char="•"/>
              <a:defRPr/>
            </a:pPr>
            <a:r>
              <a:rPr lang="en-US" sz="1200" noProof="0">
                <a:latin typeface="Helvetica"/>
                <a:cs typeface="Helvetica"/>
              </a:rPr>
              <a:t>On the other hand, education and other sectors shared the same #1 and #3  barriers. They both highlight the importance of sufficient funding/resources and staff in key roles to </a:t>
            </a:r>
            <a:r>
              <a:rPr lang="en-US" sz="1200">
                <a:latin typeface="Helvetica"/>
                <a:cs typeface="Helvetica"/>
              </a:rPr>
              <a:t>execute </a:t>
            </a:r>
            <a:r>
              <a:rPr lang="en-US" sz="1200" noProof="0">
                <a:latin typeface="Helvetica"/>
                <a:cs typeface="Helvetica"/>
              </a:rPr>
              <a:t>their initiatives effectively.</a:t>
            </a:r>
            <a:endParaRPr lang="en-AU" sz="1200" noProof="0">
              <a:latin typeface="Helvetica"/>
              <a:cs typeface="Helvetica"/>
            </a:endParaRPr>
          </a:p>
          <a:p>
            <a:pPr lvl="0">
              <a:lnSpc>
                <a:spcPct val="125000"/>
              </a:lnSpc>
              <a:spcAft>
                <a:spcPts val="300"/>
              </a:spcAft>
              <a:buClr>
                <a:srgbClr val="E7534F"/>
              </a:buClr>
              <a:defRPr/>
            </a:pPr>
            <a:r>
              <a:rPr lang="en-US" sz="1200" b="1">
                <a:solidFill>
                  <a:prstClr val="black"/>
                </a:solidFill>
                <a:latin typeface="Helvetica" panose="020B0604020202020204" pitchFamily="34" charset="0"/>
                <a:cs typeface="Helvetica" panose="020B0604020202020204" pitchFamily="34" charset="0"/>
              </a:rPr>
              <a:t>The top 3 agentic AI constraints show greater alignment with the top 5 execution barriers</a:t>
            </a:r>
            <a:endParaRPr lang="en-AU" sz="1200" b="1" i="0" u="none" strike="noStrike" kern="1200" cap="none" spc="0" normalizeH="0" baseline="0" noProof="0">
              <a:ln>
                <a:noFill/>
              </a:ln>
              <a:solidFill>
                <a:prstClr val="black"/>
              </a:solidFill>
              <a:effectLst/>
              <a:uLnTx/>
              <a:uFillTx/>
              <a:latin typeface="Helvetica" panose="020B0604020202020204" pitchFamily="34" charset="0"/>
              <a:cs typeface="Helvetica" panose="020B0604020202020204" pitchFamily="34" charset="0"/>
            </a:endParaRPr>
          </a:p>
          <a:p>
            <a:pPr marL="171450" indent="-171450">
              <a:lnSpc>
                <a:spcPct val="125000"/>
              </a:lnSpc>
              <a:buClr>
                <a:srgbClr val="E7534F"/>
              </a:buClr>
              <a:buFont typeface="Arial" panose="020B0604020202020204" pitchFamily="34" charset="0"/>
              <a:buChar char="•"/>
              <a:defRPr/>
            </a:pPr>
            <a:r>
              <a:rPr lang="en-US" sz="1200" noProof="0">
                <a:latin typeface="Helvetica"/>
                <a:cs typeface="Helvetica"/>
              </a:rPr>
              <a:t>The #1 agentic AI constraint aligns with higher investment in building foundational readiness for AI. Education execs acknowledge that they require increased funding/resources to sustain this investment</a:t>
            </a:r>
            <a:r>
              <a:rPr lang="en-AU" sz="1200" noProof="0">
                <a:latin typeface="Helvetica"/>
                <a:cs typeface="Helvetica"/>
              </a:rPr>
              <a:t>.</a:t>
            </a:r>
          </a:p>
          <a:p>
            <a:pPr marL="171450" indent="-171450">
              <a:lnSpc>
                <a:spcPct val="125000"/>
              </a:lnSpc>
              <a:spcAft>
                <a:spcPts val="1200"/>
              </a:spcAft>
              <a:buClr>
                <a:srgbClr val="E7534F"/>
              </a:buClr>
              <a:buFont typeface="Arial" panose="020B0604020202020204" pitchFamily="34" charset="0"/>
              <a:buChar char="•"/>
              <a:defRPr/>
            </a:pPr>
            <a:r>
              <a:rPr lang="en-US" sz="1200" noProof="0">
                <a:latin typeface="Helvetica"/>
                <a:cs typeface="Helvetica"/>
              </a:rPr>
              <a:t>In contrast with other sectors, education faces significant challenges in its executives' alignment and integration. Executive caution or lack of an agreed strategy can be explained by organisational alignment over tech issues (top 5 execution barriers), while integration challenges are attributed to the top spending areas (</a:t>
            </a:r>
            <a:r>
              <a:rPr lang="en-US" sz="1200">
                <a:latin typeface="Helvetica"/>
                <a:cs typeface="Helvetica"/>
                <a:hlinkClick r:id="rId2" action="ppaction://hlinksldjump"/>
              </a:rPr>
              <a:t>see slide 8</a:t>
            </a:r>
            <a:r>
              <a:rPr lang="en-US" sz="1200" noProof="0">
                <a:latin typeface="Helvetica"/>
                <a:cs typeface="Helvetica"/>
              </a:rPr>
              <a:t>).</a:t>
            </a:r>
            <a:endParaRPr lang="en-AU" sz="1200" noProof="0">
              <a:latin typeface="Helvetica"/>
              <a:cs typeface="Helvetica"/>
            </a:endParaRPr>
          </a:p>
          <a:p>
            <a:pPr lvl="0">
              <a:lnSpc>
                <a:spcPct val="125000"/>
              </a:lnSpc>
              <a:spcAft>
                <a:spcPts val="300"/>
              </a:spcAft>
              <a:buClr>
                <a:srgbClr val="E7534F"/>
              </a:buClr>
              <a:defRPr/>
            </a:pPr>
            <a:r>
              <a:rPr lang="en-US" sz="1200" b="1" noProof="0" err="1">
                <a:solidFill>
                  <a:prstClr val="black"/>
                </a:solidFill>
                <a:latin typeface="Helvetica"/>
                <a:cs typeface="Helvetica"/>
              </a:rPr>
              <a:t>Workforc</a:t>
            </a:r>
            <a:r>
              <a:rPr lang="en-US" sz="1200" b="1">
                <a:solidFill>
                  <a:prstClr val="black"/>
                </a:solidFill>
                <a:latin typeface="Helvetica"/>
                <a:cs typeface="Helvetica"/>
              </a:rPr>
              <a:t>e and governance gaps are less of a challenge compared with other sectors</a:t>
            </a:r>
            <a:r>
              <a:rPr lang="en-AU" sz="1200" b="1" noProof="0">
                <a:solidFill>
                  <a:prstClr val="black"/>
                </a:solidFill>
                <a:latin typeface="Helvetica"/>
                <a:cs typeface="Helvetica"/>
              </a:rPr>
              <a:t> in scaling agentic AI</a:t>
            </a:r>
          </a:p>
          <a:p>
            <a:pPr marL="171450" indent="-171450">
              <a:lnSpc>
                <a:spcPct val="125000"/>
              </a:lnSpc>
              <a:buClr>
                <a:srgbClr val="E7534F"/>
              </a:buClr>
              <a:buFont typeface="Arial" panose="020B0604020202020204" pitchFamily="34" charset="0"/>
              <a:buChar char="•"/>
              <a:defRPr/>
            </a:pPr>
            <a:r>
              <a:rPr lang="en-US" sz="1200" noProof="0">
                <a:latin typeface="Helvetica"/>
                <a:cs typeface="Helvetica"/>
              </a:rPr>
              <a:t>With upskilling and team development being one of the top initiatives and spending areas, only 11% of educational organisations experience significant gaps in workforce readiness. </a:t>
            </a:r>
          </a:p>
          <a:p>
            <a:pPr marL="171450" indent="-171450">
              <a:lnSpc>
                <a:spcPct val="125000"/>
              </a:lnSpc>
              <a:spcAft>
                <a:spcPts val="1200"/>
              </a:spcAft>
              <a:buClr>
                <a:srgbClr val="E7534F"/>
              </a:buClr>
              <a:buFont typeface="Arial" panose="020B0604020202020204" pitchFamily="34" charset="0"/>
              <a:buChar char="•"/>
              <a:defRPr/>
            </a:pPr>
            <a:r>
              <a:rPr lang="en-US" sz="1200" noProof="0">
                <a:latin typeface="Helvetica"/>
                <a:cs typeface="Helvetica"/>
              </a:rPr>
              <a:t>Similarly, only 6% have issues with governance gaps. This is due to education’s higher investment in data governance, risk and compliance, outpacing other sectors by up to 12% (</a:t>
            </a:r>
            <a:r>
              <a:rPr lang="en-US" sz="1200">
                <a:latin typeface="Helvetica"/>
                <a:cs typeface="Helvetica"/>
                <a:hlinkClick r:id="rId3" action="ppaction://hlinksldjump"/>
              </a:rPr>
              <a:t>see slide 11</a:t>
            </a:r>
            <a:r>
              <a:rPr lang="en-US" sz="1200" noProof="0">
                <a:latin typeface="Helvetica"/>
                <a:cs typeface="Helvetica"/>
              </a:rPr>
              <a:t>).</a:t>
            </a:r>
          </a:p>
          <a:p>
            <a:pPr>
              <a:lnSpc>
                <a:spcPct val="125000"/>
              </a:lnSpc>
              <a:spcAft>
                <a:spcPts val="300"/>
              </a:spcAft>
              <a:buClr>
                <a:srgbClr val="E7534F"/>
              </a:buClr>
              <a:defRPr/>
            </a:pPr>
            <a:r>
              <a:rPr lang="en-US" sz="1200" b="1">
                <a:latin typeface="Helvetica"/>
                <a:cs typeface="Helvetica"/>
              </a:rPr>
              <a:t>Model and system readiness stem from low investment priority in cloud- and AI-ready architecture</a:t>
            </a:r>
          </a:p>
          <a:p>
            <a:pPr marL="171450" indent="-171450">
              <a:lnSpc>
                <a:spcPct val="125000"/>
              </a:lnSpc>
              <a:spcAft>
                <a:spcPts val="1200"/>
              </a:spcAft>
              <a:buClr>
                <a:srgbClr val="E7534F"/>
              </a:buClr>
              <a:buFont typeface="Arial" panose="020B0604020202020204" pitchFamily="34" charset="0"/>
              <a:buChar char="•"/>
              <a:defRPr/>
            </a:pPr>
            <a:r>
              <a:rPr lang="en-US" sz="1200">
                <a:latin typeface="Helvetica"/>
                <a:cs typeface="Helvetica"/>
              </a:rPr>
              <a:t>Model and system readiness are up by 2% compared with other sectors. This is driven by greater investment in governance structures and security foundations over cloud- and AI-ready data architecture, as in other sectors.</a:t>
            </a:r>
            <a:endParaRPr lang="en-AU" sz="1200">
              <a:latin typeface="Helvetica"/>
              <a:cs typeface="Helvetica"/>
            </a:endParaRPr>
          </a:p>
        </p:txBody>
      </p:sp>
    </p:spTree>
    <p:extLst>
      <p:ext uri="{BB962C8B-B14F-4D97-AF65-F5344CB8AC3E}">
        <p14:creationId xmlns:p14="http://schemas.microsoft.com/office/powerpoint/2010/main" val="3936257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BAF2433-2CE5-CC05-B4F4-17426E119E1C}"/>
            </a:ext>
          </a:extLst>
        </p:cNvPr>
        <p:cNvGrpSpPr/>
        <p:nvPr/>
      </p:nvGrpSpPr>
      <p:grpSpPr>
        <a:xfrm>
          <a:off x="0" y="0"/>
          <a:ext cx="0" cy="0"/>
          <a:chOff x="0" y="0"/>
          <a:chExt cx="0" cy="0"/>
        </a:xfrm>
      </p:grpSpPr>
      <p:grpSp>
        <p:nvGrpSpPr>
          <p:cNvPr id="9" name="ADAPT WHITE GRID" hidden="1">
            <a:extLst>
              <a:ext uri="{FF2B5EF4-FFF2-40B4-BE49-F238E27FC236}">
                <a16:creationId xmlns:a16="http://schemas.microsoft.com/office/drawing/2014/main" id="{360AA7A2-D980-3058-0C86-3F1E291D4D89}"/>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FA6A9865-E8B2-1505-38D6-DDA473D28E5E}"/>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E082BEBF-94CC-D762-A7BF-C0172F95A001}"/>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5" name="Rectangle 34">
                <a:extLst>
                  <a:ext uri="{FF2B5EF4-FFF2-40B4-BE49-F238E27FC236}">
                    <a16:creationId xmlns:a16="http://schemas.microsoft.com/office/drawing/2014/main" id="{8BDCCC35-5802-7EA6-71D1-30BB92596305}"/>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6" name="Rectangle 35">
                <a:extLst>
                  <a:ext uri="{FF2B5EF4-FFF2-40B4-BE49-F238E27FC236}">
                    <a16:creationId xmlns:a16="http://schemas.microsoft.com/office/drawing/2014/main" id="{1F2F13C7-F8F1-ED86-2281-DC1745D8A97F}"/>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7" name="Rectangle 36">
                <a:extLst>
                  <a:ext uri="{FF2B5EF4-FFF2-40B4-BE49-F238E27FC236}">
                    <a16:creationId xmlns:a16="http://schemas.microsoft.com/office/drawing/2014/main" id="{917DD9B6-728F-B2FF-FAE0-723EE9ABB629}"/>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8" name="Rectangle 37">
                <a:extLst>
                  <a:ext uri="{FF2B5EF4-FFF2-40B4-BE49-F238E27FC236}">
                    <a16:creationId xmlns:a16="http://schemas.microsoft.com/office/drawing/2014/main" id="{08644E41-46CB-74D4-1727-58CF67B27E0E}"/>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9" name="Rectangle 38">
                <a:extLst>
                  <a:ext uri="{FF2B5EF4-FFF2-40B4-BE49-F238E27FC236}">
                    <a16:creationId xmlns:a16="http://schemas.microsoft.com/office/drawing/2014/main" id="{BC2D5B74-83D8-C205-EA23-23CCE0ADFC37}"/>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0" name="Rectangle 39">
                <a:extLst>
                  <a:ext uri="{FF2B5EF4-FFF2-40B4-BE49-F238E27FC236}">
                    <a16:creationId xmlns:a16="http://schemas.microsoft.com/office/drawing/2014/main" id="{1CCB9D20-7708-36AD-13C5-516CDB83E576}"/>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1" name="Rectangle 40">
                <a:extLst>
                  <a:ext uri="{FF2B5EF4-FFF2-40B4-BE49-F238E27FC236}">
                    <a16:creationId xmlns:a16="http://schemas.microsoft.com/office/drawing/2014/main" id="{52C72E11-BC83-5B8C-88D0-D2823608608A}"/>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2" name="Rectangle 41">
                <a:extLst>
                  <a:ext uri="{FF2B5EF4-FFF2-40B4-BE49-F238E27FC236}">
                    <a16:creationId xmlns:a16="http://schemas.microsoft.com/office/drawing/2014/main" id="{C320AF26-9E7F-CD15-E24A-510968726C39}"/>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3" name="Rectangle 42">
                <a:extLst>
                  <a:ext uri="{FF2B5EF4-FFF2-40B4-BE49-F238E27FC236}">
                    <a16:creationId xmlns:a16="http://schemas.microsoft.com/office/drawing/2014/main" id="{6B9E2F50-6CB5-1284-59A9-F19D2F6D4D37}"/>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4" name="Rectangle 43">
                <a:extLst>
                  <a:ext uri="{FF2B5EF4-FFF2-40B4-BE49-F238E27FC236}">
                    <a16:creationId xmlns:a16="http://schemas.microsoft.com/office/drawing/2014/main" id="{AD31C7B4-8EA3-2A10-6C77-A8CF5D606B26}"/>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5" name="Rectangle 44">
                <a:extLst>
                  <a:ext uri="{FF2B5EF4-FFF2-40B4-BE49-F238E27FC236}">
                    <a16:creationId xmlns:a16="http://schemas.microsoft.com/office/drawing/2014/main" id="{A6C1A22C-E691-AE22-8530-A23E4E7B6276}"/>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6" name="Rectangle 45">
                <a:extLst>
                  <a:ext uri="{FF2B5EF4-FFF2-40B4-BE49-F238E27FC236}">
                    <a16:creationId xmlns:a16="http://schemas.microsoft.com/office/drawing/2014/main" id="{6549D9C2-D8EB-A2B8-1889-92C5E477AC17}"/>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7" name="Rectangle 46">
                <a:extLst>
                  <a:ext uri="{FF2B5EF4-FFF2-40B4-BE49-F238E27FC236}">
                    <a16:creationId xmlns:a16="http://schemas.microsoft.com/office/drawing/2014/main" id="{3AF8CEE9-9830-7F7F-A68E-4C443C680C70}"/>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8" name="Rectangle 47">
                <a:extLst>
                  <a:ext uri="{FF2B5EF4-FFF2-40B4-BE49-F238E27FC236}">
                    <a16:creationId xmlns:a16="http://schemas.microsoft.com/office/drawing/2014/main" id="{C5345A3C-3FD6-03E6-14CC-0A386B17A76F}"/>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9" name="Rectangle 48">
                <a:extLst>
                  <a:ext uri="{FF2B5EF4-FFF2-40B4-BE49-F238E27FC236}">
                    <a16:creationId xmlns:a16="http://schemas.microsoft.com/office/drawing/2014/main" id="{4A4386B5-AE92-9116-6736-5E7ED79FAC69}"/>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grpSp>
        <p:grpSp>
          <p:nvGrpSpPr>
            <p:cNvPr id="11" name="ADAPT GRID MARGIN">
              <a:extLst>
                <a:ext uri="{FF2B5EF4-FFF2-40B4-BE49-F238E27FC236}">
                  <a16:creationId xmlns:a16="http://schemas.microsoft.com/office/drawing/2014/main" id="{186E821D-EB15-ED8A-913D-71B1F84E74C3}"/>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084FA80F-6C68-ADFA-6E22-D432B8DA4376}"/>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1" name="Rectangle 30">
                <a:extLst>
                  <a:ext uri="{FF2B5EF4-FFF2-40B4-BE49-F238E27FC236}">
                    <a16:creationId xmlns:a16="http://schemas.microsoft.com/office/drawing/2014/main" id="{5716C834-40FD-9C2B-A02D-E318C257F72E}"/>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2" name="Rectangle 31">
                <a:extLst>
                  <a:ext uri="{FF2B5EF4-FFF2-40B4-BE49-F238E27FC236}">
                    <a16:creationId xmlns:a16="http://schemas.microsoft.com/office/drawing/2014/main" id="{31FA19D5-F13A-F742-72BF-ACE8F91A59A1}"/>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3" name="Rectangle 32">
                <a:extLst>
                  <a:ext uri="{FF2B5EF4-FFF2-40B4-BE49-F238E27FC236}">
                    <a16:creationId xmlns:a16="http://schemas.microsoft.com/office/drawing/2014/main" id="{4909A210-1677-0DC6-208E-4BB24F9D52E7}"/>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grpSp>
        <p:grpSp>
          <p:nvGrpSpPr>
            <p:cNvPr id="12" name="ADAPT GRID 12x6">
              <a:extLst>
                <a:ext uri="{FF2B5EF4-FFF2-40B4-BE49-F238E27FC236}">
                  <a16:creationId xmlns:a16="http://schemas.microsoft.com/office/drawing/2014/main" id="{19D12161-BEB1-EA10-63A0-A7FBB103828A}"/>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254C54B2-2747-52B9-6026-2AD2F95166B7}"/>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23ECCD1B-2E57-6998-762A-DA2CC9825232}"/>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4E9E6130-B776-0ECF-A1CF-3E716AB7C5A1}"/>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AE06B3D5-2CBC-0630-C036-D0CD2754AF42}"/>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333E38B8-B50E-FC5F-6767-F2CBB028FC6F}"/>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4BF6182F-E9B4-57AD-4389-FE040D53BA35}"/>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DE5FB700-B2EF-C44A-159B-1D358817323E}"/>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445102E8-280C-B2FF-F64C-B5525944F0CD}"/>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73EC921F-AEA5-A871-CC00-BD4714B703FA}"/>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E81C7F0F-9BD3-85D0-FA56-34F607C842F4}"/>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D4E70885-51A5-A57F-5CED-D98943D0DBC9}"/>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007F3D6F-6CC0-A093-05E7-5642B056E6D6}"/>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764FA534-7AA9-4B8A-25FE-2FADD10E1197}"/>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7FF12559-196A-A2B2-163C-9749175185C0}"/>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9FC1B77B-3E4E-B7A1-02E4-D766A4487B4B}"/>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952CE777-1EDD-F483-3E16-81016E5EE4A1}"/>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35B64304-ABA7-0F1E-5B61-98168944ABE4}"/>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grpSp>
      </p:grpSp>
      <p:grpSp>
        <p:nvGrpSpPr>
          <p:cNvPr id="4" name="Group 3">
            <a:extLst>
              <a:ext uri="{FF2B5EF4-FFF2-40B4-BE49-F238E27FC236}">
                <a16:creationId xmlns:a16="http://schemas.microsoft.com/office/drawing/2014/main" id="{0DB251C2-CFB9-5082-378B-09E5D680E6C6}"/>
              </a:ext>
            </a:extLst>
          </p:cNvPr>
          <p:cNvGrpSpPr/>
          <p:nvPr/>
        </p:nvGrpSpPr>
        <p:grpSpPr>
          <a:xfrm>
            <a:off x="525042" y="2684349"/>
            <a:ext cx="7539256" cy="908846"/>
            <a:chOff x="525042" y="1629462"/>
            <a:chExt cx="7539256" cy="908846"/>
          </a:xfrm>
        </p:grpSpPr>
        <p:sp>
          <p:nvSpPr>
            <p:cNvPr id="3" name="TextBox 2">
              <a:extLst>
                <a:ext uri="{FF2B5EF4-FFF2-40B4-BE49-F238E27FC236}">
                  <a16:creationId xmlns:a16="http://schemas.microsoft.com/office/drawing/2014/main" id="{B2B1A02D-DF2B-D803-031F-489498FBE157}"/>
                </a:ext>
              </a:extLst>
            </p:cNvPr>
            <p:cNvSpPr txBox="1"/>
            <p:nvPr/>
          </p:nvSpPr>
          <p:spPr>
            <a:xfrm>
              <a:off x="525042" y="1629462"/>
              <a:ext cx="7539256" cy="769441"/>
            </a:xfrm>
            <a:prstGeom prst="rect">
              <a:avLst/>
            </a:prstGeom>
            <a:noFill/>
          </p:spPr>
          <p:txBody>
            <a:bodyPr wrap="square" lIns="91440" tIns="45720" rIns="91440" bIns="45720" rtlCol="0" anchor="t">
              <a:spAutoFit/>
            </a:bodyPr>
            <a:lstStyle/>
            <a:p>
              <a:pPr>
                <a:spcAft>
                  <a:spcPts val="2400"/>
                </a:spcAft>
              </a:pPr>
              <a:r>
                <a:rPr lang="en-AU" sz="4400" b="1" noProof="0">
                  <a:solidFill>
                    <a:schemeClr val="bg1"/>
                  </a:solidFill>
                  <a:latin typeface="Helvetica"/>
                  <a:cs typeface="Helvetica"/>
                </a:rPr>
                <a:t>Survey demographics</a:t>
              </a:r>
            </a:p>
          </p:txBody>
        </p:sp>
        <p:sp>
          <p:nvSpPr>
            <p:cNvPr id="5" name="Rectangle 4">
              <a:extLst>
                <a:ext uri="{FF2B5EF4-FFF2-40B4-BE49-F238E27FC236}">
                  <a16:creationId xmlns:a16="http://schemas.microsoft.com/office/drawing/2014/main" id="{9D9839F4-4E38-AD90-045A-1698AF5C5EF1}"/>
                </a:ext>
              </a:extLst>
            </p:cNvPr>
            <p:cNvSpPr/>
            <p:nvPr/>
          </p:nvSpPr>
          <p:spPr>
            <a:xfrm>
              <a:off x="616936" y="2475834"/>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grpSp>
    </p:spTree>
    <p:extLst>
      <p:ext uri="{BB962C8B-B14F-4D97-AF65-F5344CB8AC3E}">
        <p14:creationId xmlns:p14="http://schemas.microsoft.com/office/powerpoint/2010/main" val="665742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8DA7D1-C5DE-9DB3-558A-78BBB6F09B8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1154ADD-A7DB-5EB4-74E9-B5C5D7F581A5}"/>
              </a:ext>
            </a:extLst>
          </p:cNvPr>
          <p:cNvSpPr/>
          <p:nvPr/>
        </p:nvSpPr>
        <p:spPr>
          <a:xfrm>
            <a:off x="289004" y="169748"/>
            <a:ext cx="8303876" cy="461665"/>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Neue" panose="02000503000000020004"/>
                <a:ea typeface="+mn-ea"/>
                <a:cs typeface="Helvetica"/>
              </a:rPr>
              <a:t>Survey demographics: Education </a:t>
            </a:r>
            <a:r>
              <a:rPr kumimoji="0" lang="en-US" sz="2400" b="1" i="0" u="none" strike="noStrike" kern="1200" cap="none" spc="0" normalizeH="0" baseline="0" noProof="0" err="1">
                <a:ln>
                  <a:noFill/>
                </a:ln>
                <a:solidFill>
                  <a:srgbClr val="000000"/>
                </a:solidFill>
                <a:effectLst/>
                <a:uLnTx/>
                <a:uFillTx/>
                <a:latin typeface="Helvetica Neue" panose="02000503000000020004"/>
                <a:ea typeface="+mn-ea"/>
                <a:cs typeface="Helvetica"/>
              </a:rPr>
              <a:t>organisations</a:t>
            </a:r>
            <a:r>
              <a:rPr kumimoji="0" lang="en-US" sz="2400" b="1" i="0" u="none" strike="noStrike" kern="1200" cap="none" spc="0" normalizeH="0" baseline="0" noProof="0">
                <a:ln>
                  <a:noFill/>
                </a:ln>
                <a:solidFill>
                  <a:srgbClr val="000000"/>
                </a:solidFill>
                <a:effectLst/>
                <a:uLnTx/>
                <a:uFillTx/>
                <a:latin typeface="Helvetica Neue" panose="02000503000000020004"/>
                <a:ea typeface="+mn-ea"/>
                <a:cs typeface="Helvetica"/>
              </a:rPr>
              <a:t> in 2026</a:t>
            </a:r>
            <a:endParaRPr kumimoji="0" lang="en-AU" sz="2400" b="1" i="0" u="none" strike="noStrike" kern="1200" cap="none" spc="0" normalizeH="0" baseline="0" noProof="0">
              <a:ln>
                <a:noFill/>
              </a:ln>
              <a:solidFill>
                <a:srgbClr val="000000"/>
              </a:solidFill>
              <a:effectLst/>
              <a:uLnTx/>
              <a:uFillTx/>
              <a:latin typeface="Helvetica Neue" panose="02000503000000020004"/>
              <a:ea typeface="+mn-ea"/>
              <a:cs typeface="Helvetica"/>
            </a:endParaRPr>
          </a:p>
        </p:txBody>
      </p:sp>
      <p:pic>
        <p:nvPicPr>
          <p:cNvPr id="38" name="Graphic 37">
            <a:extLst>
              <a:ext uri="{FF2B5EF4-FFF2-40B4-BE49-F238E27FC236}">
                <a16:creationId xmlns:a16="http://schemas.microsoft.com/office/drawing/2014/main" id="{C611D900-C3F0-A476-3F65-228C661B4D6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0" y="572490"/>
            <a:ext cx="12192000" cy="6150429"/>
          </a:xfrm>
          <a:prstGeom prst="rect">
            <a:avLst/>
          </a:prstGeom>
        </p:spPr>
      </p:pic>
    </p:spTree>
    <p:extLst>
      <p:ext uri="{BB962C8B-B14F-4D97-AF65-F5344CB8AC3E}">
        <p14:creationId xmlns:p14="http://schemas.microsoft.com/office/powerpoint/2010/main" val="41759741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517813" y="1630613"/>
            <a:ext cx="3851381" cy="415671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AU" sz="1100" b="1" i="0" u="none" strike="noStrike" kern="1200" cap="none" spc="0" normalizeH="0" baseline="0" noProof="0">
                <a:ln>
                  <a:noFill/>
                </a:ln>
                <a:solidFill>
                  <a:prstClr val="black"/>
                </a:solidFill>
                <a:effectLst/>
                <a:uLnTx/>
                <a:uFillTx/>
                <a:latin typeface="Helvetica"/>
                <a:ea typeface="+mn-ea"/>
                <a:cs typeface="Helvetica"/>
              </a:rPr>
              <a:t>Why does sample size matter?</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AU" sz="1100" b="0" i="0" u="none" strike="noStrike" kern="1200" cap="none" spc="0" normalizeH="0" baseline="0" noProof="0">
                <a:ln>
                  <a:noFill/>
                </a:ln>
                <a:solidFill>
                  <a:prstClr val="black"/>
                </a:solidFill>
                <a:effectLst/>
                <a:uLnTx/>
                <a:uFillTx/>
                <a:latin typeface="Helvetica"/>
                <a:ea typeface="+mn-ea"/>
                <a:cs typeface="Helvetica"/>
              </a:rPr>
              <a:t>Each set of statistics is unique with measures,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distribution, variance and sample size. It is generally accepted in statistics that as sample size increases, analysts make fewer assumptions about the data, resulting in statistics that more accurately represent the truth.</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AU" sz="1100" b="0" i="0" u="none" strike="noStrike" kern="1200" cap="none" spc="0" normalizeH="0" baseline="0" noProof="0">
                <a:ln>
                  <a:noFill/>
                </a:ln>
                <a:solidFill>
                  <a:prstClr val="black"/>
                </a:solidFill>
                <a:effectLst/>
                <a:uLnTx/>
                <a:uFillTx/>
                <a:latin typeface="Helvetica"/>
                <a:ea typeface="+mn-ea"/>
                <a:cs typeface="Helvetica"/>
              </a:rPr>
              <a:t>ADAPT endeavours to provide transparency of sample size, whereby we provide a source on data slides with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the number of respondents and the survey where those respondents come from. In data and insights slide decks, ADAPT usually provides some insight on the breakdown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of the demographics at the end of the slide deck. </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AU" sz="1100" b="0" i="0" u="none" strike="noStrike" kern="1200" cap="none" spc="0" normalizeH="0" baseline="0" noProof="0">
                <a:ln>
                  <a:noFill/>
                </a:ln>
                <a:solidFill>
                  <a:prstClr val="black"/>
                </a:solidFill>
                <a:effectLst/>
                <a:uLnTx/>
                <a:uFillTx/>
                <a:latin typeface="Helvetica"/>
                <a:ea typeface="+mn-ea"/>
                <a:cs typeface="Helvetica"/>
              </a:rPr>
              <a:t>To protect privacy, ADAPT does not release lists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of individual respondents to surveys. </a:t>
            </a:r>
          </a:p>
        </p:txBody>
      </p:sp>
      <p:grpSp>
        <p:nvGrpSpPr>
          <p:cNvPr id="2" name="Group 1">
            <a:extLst>
              <a:ext uri="{FF2B5EF4-FFF2-40B4-BE49-F238E27FC236}">
                <a16:creationId xmlns:a16="http://schemas.microsoft.com/office/drawing/2014/main" id="{AA848627-DABB-AC47-DF8D-97A1B8C124AF}"/>
              </a:ext>
            </a:extLst>
          </p:cNvPr>
          <p:cNvGrpSpPr/>
          <p:nvPr/>
        </p:nvGrpSpPr>
        <p:grpSpPr>
          <a:xfrm>
            <a:off x="517813" y="783413"/>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a:ln>
                    <a:noFill/>
                  </a:ln>
                  <a:solidFill>
                    <a:prstClr val="black"/>
                  </a:solidFill>
                  <a:effectLst/>
                  <a:uLnTx/>
                  <a:uFillTx/>
                  <a:latin typeface="Helvetica"/>
                  <a:ea typeface="+mn-ea"/>
                  <a:cs typeface="Helvetica"/>
                </a:rPr>
                <a:t>Notes on sample sizes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E7534F"/>
                  </a:solidFill>
                  <a:effectLst/>
                  <a:uLnTx/>
                  <a:uFillTx/>
                  <a:latin typeface="Helvetica"/>
                  <a:ea typeface="+mn-ea"/>
                  <a:cs typeface="Helvetica"/>
                </a:rPr>
                <a:t>ADAPT Data Analytics: </a:t>
              </a:r>
              <a:endParaRPr kumimoji="0" lang="en-AU"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525529"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4636911" y="199473"/>
            <a:ext cx="7504706" cy="44337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AU" sz="1100" b="1" i="0" u="none" strike="noStrike" kern="1200" cap="none" spc="0" normalizeH="0" baseline="0" noProof="0">
                <a:ln>
                  <a:noFill/>
                </a:ln>
                <a:solidFill>
                  <a:prstClr val="black"/>
                </a:solidFill>
                <a:effectLst/>
                <a:uLnTx/>
                <a:uFillTx/>
                <a:latin typeface="Helvetica"/>
                <a:ea typeface="+mn-ea"/>
                <a:cs typeface="Helvetica"/>
              </a:rPr>
              <a:t>For sector, segment and persona comparisons</a:t>
            </a: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AU" sz="1100" b="0" i="0" u="none" strike="noStrike" kern="1200" cap="none" spc="0" normalizeH="0" baseline="0" noProof="0">
                <a:ln>
                  <a:noFill/>
                </a:ln>
                <a:solidFill>
                  <a:prstClr val="black"/>
                </a:solidFill>
                <a:effectLst/>
                <a:uLnTx/>
                <a:uFillTx/>
                <a:latin typeface="Helvetica"/>
                <a:ea typeface="+mn-ea"/>
                <a:cs typeface="Helvetica"/>
              </a:rPr>
              <a:t>Central limit theorem a fundamental concept in statistics that determines when a sample size is large enough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to be considered reliable. There are different formulas and some debate amongst statisticians about the appropriate sample size. For industry comparisons or other subset analyses, a sample size of ( n &gt; 20 ) is generally considered acceptable for drawing meaningful insights. This threshold aligns with common statistical practices, where a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sample size of 20 to 30 is generally the minimum needed to assume a normal distribution of the data.</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AU" sz="1100" b="1" i="0" u="none" strike="noStrike" kern="1200" cap="none" spc="0" normalizeH="0" baseline="0" noProof="0">
                <a:ln>
                  <a:noFill/>
                </a:ln>
                <a:solidFill>
                  <a:prstClr val="black"/>
                </a:solidFill>
                <a:effectLst/>
                <a:uLnTx/>
                <a:uFillTx/>
                <a:latin typeface="Helvetica"/>
                <a:ea typeface="+mn-ea"/>
                <a:cs typeface="Helvetica"/>
              </a:rPr>
              <a:t>Sample sizes below 20, but equal to or greater than 15</a:t>
            </a:r>
            <a:endParaRPr kumimoji="0" lang="en-AU" sz="1100" b="0"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AU" sz="1100" b="0" i="0" u="none" strike="noStrike" kern="1200" cap="none" spc="0" normalizeH="0" baseline="0" noProof="0">
                <a:ln>
                  <a:noFill/>
                </a:ln>
                <a:solidFill>
                  <a:prstClr val="black"/>
                </a:solidFill>
                <a:effectLst/>
                <a:uLnTx/>
                <a:uFillTx/>
                <a:latin typeface="Helvetica"/>
                <a:ea typeface="+mn-ea"/>
                <a:cs typeface="Helvetica"/>
              </a:rPr>
              <a:t>When the sample size is between 15 and 20, while not fully representative, it can still offer valuable insights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into trends. These statistics should be viewed as indicative, highlighting general directions in industry efforts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or barriers to investment but treated with some caution due to the smaller number of observations. </a:t>
            </a:r>
            <a:endParaRPr kumimoji="0" lang="en-AU" sz="1100" b="1"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AU" sz="1100" b="1" i="0" u="none" strike="noStrike" kern="1200" cap="none" spc="0" normalizeH="0" baseline="0" noProof="0">
                <a:ln>
                  <a:noFill/>
                </a:ln>
                <a:solidFill>
                  <a:prstClr val="black"/>
                </a:solidFill>
                <a:effectLst/>
                <a:uLnTx/>
                <a:uFillTx/>
                <a:latin typeface="Helvetica"/>
                <a:ea typeface="+mn-ea"/>
                <a:cs typeface="Helvetica"/>
              </a:rPr>
              <a:t>Sample sizes less than 15, but greater or equal to 10</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AU" sz="1100" b="0" i="0" u="none" strike="noStrike" kern="1200" cap="none" spc="0" normalizeH="0" baseline="0" noProof="0">
                <a:ln>
                  <a:noFill/>
                </a:ln>
                <a:solidFill>
                  <a:prstClr val="black"/>
                </a:solidFill>
                <a:effectLst/>
                <a:uLnTx/>
                <a:uFillTx/>
                <a:latin typeface="Helvetica"/>
                <a:ea typeface="+mn-ea"/>
                <a:cs typeface="Helvetica"/>
              </a:rPr>
              <a:t>For samples between 10 and 15, the data provides a snapshot guideline only. While such small samples can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show early trends, it's important to recognise that this does not guarantee future respondents will reflect the same trends. For instance, while 100% of respondents in a sample of 10 might invest in AI, it would be unrealistic to assume this pattern will hold as the sample size grows. However, if the sample size increases to 20, it is unlikely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that the trend will change drastically, and the next 10 respondents will have no investment.</a:t>
            </a:r>
          </a:p>
        </p:txBody>
      </p:sp>
      <p:pic>
        <p:nvPicPr>
          <p:cNvPr id="1026" name="Picture 2" descr="Output image">
            <a:extLst>
              <a:ext uri="{FF2B5EF4-FFF2-40B4-BE49-F238E27FC236}">
                <a16:creationId xmlns:a16="http://schemas.microsoft.com/office/drawing/2014/main" id="{D892AF15-2132-86E8-5C67-A1936113F1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6501" y="4761268"/>
            <a:ext cx="3442247" cy="1937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93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620128" y="1630672"/>
            <a:ext cx="3084770" cy="463530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25000"/>
              </a:lnSpc>
              <a:spcBef>
                <a:spcPts val="0"/>
              </a:spcBef>
              <a:spcAft>
                <a:spcPts val="1200"/>
              </a:spcAft>
              <a:buClr>
                <a:srgbClr val="E7534F"/>
              </a:buClr>
              <a:buSzTx/>
              <a:buFontTx/>
              <a:buNone/>
              <a:tabLst/>
              <a:defRPr/>
            </a:pPr>
            <a:r>
              <a:rPr kumimoji="0" lang="en-AU" sz="1200" b="1" i="0" u="none" strike="noStrike" kern="1200" cap="none" spc="0" normalizeH="0" baseline="0" noProof="0">
                <a:ln>
                  <a:noFill/>
                </a:ln>
                <a:solidFill>
                  <a:prstClr val="black"/>
                </a:solidFill>
                <a:effectLst/>
                <a:uLnTx/>
                <a:uFillTx/>
                <a:latin typeface="Helvetica"/>
                <a:ea typeface="+mn-ea"/>
                <a:cs typeface="Helvetica"/>
              </a:rPr>
              <a:t>This document outlines </a:t>
            </a:r>
            <a:r>
              <a:rPr lang="en-AU" sz="1200" b="1" noProof="0">
                <a:solidFill>
                  <a:prstClr val="black"/>
                </a:solidFill>
                <a:latin typeface="Helvetica"/>
                <a:cs typeface="Helvetica"/>
              </a:rPr>
              <a:t>insights</a:t>
            </a:r>
            <a:r>
              <a:rPr kumimoji="0" lang="en-AU" sz="1200" b="1" i="0" u="none" strike="noStrike" kern="1200" cap="none" spc="0" normalizeH="0" baseline="0" noProof="0">
                <a:ln>
                  <a:noFill/>
                </a:ln>
                <a:solidFill>
                  <a:prstClr val="black"/>
                </a:solidFill>
                <a:effectLst/>
                <a:uLnTx/>
                <a:uFillTx/>
                <a:latin typeface="Helvetica"/>
                <a:ea typeface="+mn-ea"/>
                <a:cs typeface="Helvetica"/>
              </a:rPr>
              <a:t> from </a:t>
            </a:r>
            <a:r>
              <a:rPr lang="en-AU" sz="1200" b="1" noProof="0">
                <a:solidFill>
                  <a:prstClr val="black"/>
                </a:solidFill>
                <a:latin typeface="Helvetica"/>
                <a:cs typeface="Helvetica"/>
              </a:rPr>
              <a:t>CIOs, CDAOs, CISOs, government leaders and CDOs </a:t>
            </a:r>
            <a:r>
              <a:rPr kumimoji="0" lang="en-AU" sz="1200" b="1" i="0" u="none" strike="noStrike" kern="1200" cap="none" spc="0" normalizeH="0" baseline="0" noProof="0">
                <a:ln>
                  <a:noFill/>
                </a:ln>
                <a:solidFill>
                  <a:prstClr val="black"/>
                </a:solidFill>
                <a:effectLst/>
                <a:uLnTx/>
                <a:uFillTx/>
                <a:latin typeface="Helvetica"/>
                <a:ea typeface="+mn-ea"/>
                <a:cs typeface="Helvetica"/>
              </a:rPr>
              <a:t>within </a:t>
            </a:r>
            <a:r>
              <a:rPr lang="en-AU" sz="1200" b="1">
                <a:solidFill>
                  <a:prstClr val="black"/>
                </a:solidFill>
                <a:latin typeface="Helvetica"/>
                <a:cs typeface="Helvetica"/>
              </a:rPr>
              <a:t>education organisations</a:t>
            </a:r>
            <a:r>
              <a:rPr kumimoji="0" lang="en-AU" sz="1200" b="1" i="0" u="none" strike="noStrike" kern="1200" cap="none" spc="0" normalizeH="0" baseline="0" noProof="0">
                <a:ln>
                  <a:noFill/>
                </a:ln>
                <a:solidFill>
                  <a:prstClr val="black"/>
                </a:solidFill>
                <a:effectLst/>
                <a:uLnTx/>
                <a:uFillTx/>
                <a:latin typeface="Helvetica"/>
                <a:ea typeface="+mn-ea"/>
                <a:cs typeface="Helvetica"/>
              </a:rPr>
              <a:t>.</a:t>
            </a:r>
            <a:endParaRPr lang="en-AU" sz="1200" b="1" noProof="0">
              <a:solidFill>
                <a:prstClr val="black"/>
              </a:solidFill>
              <a:latin typeface="Helvetica"/>
              <a:cs typeface="Helvetica"/>
            </a:endParaRPr>
          </a:p>
          <a:p>
            <a:pPr lvl="0">
              <a:lnSpc>
                <a:spcPct val="125000"/>
              </a:lnSpc>
              <a:spcAft>
                <a:spcPts val="600"/>
              </a:spcAft>
              <a:buClr>
                <a:srgbClr val="E7534F"/>
              </a:buClr>
              <a:defRPr/>
            </a:pPr>
            <a:r>
              <a:rPr lang="en-GB" sz="1200">
                <a:solidFill>
                  <a:prstClr val="black"/>
                </a:solidFill>
                <a:latin typeface="Helvetica"/>
                <a:cs typeface="Helvetica"/>
              </a:rPr>
              <a:t>Education organisations in the ADAPT sample consist of:​</a:t>
            </a:r>
          </a:p>
          <a:p>
            <a:pPr marL="171450" indent="-171450">
              <a:lnSpc>
                <a:spcPct val="125000"/>
              </a:lnSpc>
              <a:spcAft>
                <a:spcPts val="400"/>
              </a:spcAft>
              <a:buClr>
                <a:srgbClr val="E7534F"/>
              </a:buClr>
              <a:buFont typeface="Arial" panose="020B0604020202020204" pitchFamily="34" charset="0"/>
              <a:buChar char="•"/>
              <a:defRPr/>
            </a:pPr>
            <a:r>
              <a:rPr lang="en-GB" sz="1200">
                <a:solidFill>
                  <a:prstClr val="black"/>
                </a:solidFill>
                <a:latin typeface="Helvetica"/>
                <a:cs typeface="Helvetica"/>
              </a:rPr>
              <a:t>schools and universities</a:t>
            </a:r>
          </a:p>
          <a:p>
            <a:pPr marL="171450" lvl="0" indent="-171450">
              <a:lnSpc>
                <a:spcPct val="125000"/>
              </a:lnSpc>
              <a:spcAft>
                <a:spcPts val="400"/>
              </a:spcAft>
              <a:buClr>
                <a:srgbClr val="E7534F"/>
              </a:buClr>
              <a:buFont typeface="Arial" panose="020B0604020202020204" pitchFamily="34" charset="0"/>
              <a:buChar char="•"/>
              <a:defRPr/>
            </a:pPr>
            <a:r>
              <a:rPr lang="en-GB" sz="1200">
                <a:solidFill>
                  <a:prstClr val="black"/>
                </a:solidFill>
                <a:latin typeface="Helvetica"/>
                <a:cs typeface="Helvetica"/>
              </a:rPr>
              <a:t>TAFE and other tertiary colleges</a:t>
            </a:r>
          </a:p>
          <a:p>
            <a:pPr marL="171450" lvl="0" indent="-171450">
              <a:lnSpc>
                <a:spcPct val="125000"/>
              </a:lnSpc>
              <a:spcAft>
                <a:spcPts val="400"/>
              </a:spcAft>
              <a:buClr>
                <a:srgbClr val="E7534F"/>
              </a:buClr>
              <a:buFont typeface="Arial" panose="020B0604020202020204" pitchFamily="34" charset="0"/>
              <a:buChar char="•"/>
              <a:defRPr/>
            </a:pPr>
            <a:r>
              <a:rPr lang="en-GB" sz="1200">
                <a:solidFill>
                  <a:prstClr val="black"/>
                </a:solidFill>
                <a:latin typeface="Helvetica"/>
                <a:cs typeface="Helvetica"/>
              </a:rPr>
              <a:t>education shared services</a:t>
            </a:r>
          </a:p>
          <a:p>
            <a:pPr marL="171450" lvl="0" indent="-171450">
              <a:lnSpc>
                <a:spcPct val="125000"/>
              </a:lnSpc>
              <a:spcAft>
                <a:spcPts val="1200"/>
              </a:spcAft>
              <a:buClr>
                <a:srgbClr val="E7534F"/>
              </a:buClr>
              <a:buFont typeface="Arial" panose="020B0604020202020204" pitchFamily="34" charset="0"/>
              <a:buChar char="•"/>
              <a:defRPr/>
            </a:pPr>
            <a:r>
              <a:rPr lang="en-GB" sz="1200">
                <a:solidFill>
                  <a:prstClr val="black"/>
                </a:solidFill>
                <a:latin typeface="Helvetica"/>
                <a:cs typeface="Helvetica"/>
              </a:rPr>
              <a:t>early childhood education chains.</a:t>
            </a:r>
            <a:endParaRPr lang="en-AU" sz="1200" b="0" i="0" u="none" strike="noStrike" kern="1200" cap="none" spc="0" normalizeH="0" baseline="0" noProof="0">
              <a:ln>
                <a:noFill/>
              </a:ln>
              <a:solidFill>
                <a:prstClr val="black"/>
              </a:solidFill>
              <a:effectLst/>
              <a:uLnTx/>
              <a:uFillTx/>
              <a:latin typeface="Helvetica"/>
              <a:cs typeface="Helvetica"/>
            </a:endParaRPr>
          </a:p>
          <a:p>
            <a:pPr marL="0" marR="0" lvl="0" indent="0" algn="l" defTabSz="914400" rtl="0" eaLnBrk="1" fontAlgn="auto" latinLnBrk="0" hangingPunct="1">
              <a:lnSpc>
                <a:spcPct val="125000"/>
              </a:lnSpc>
              <a:spcBef>
                <a:spcPts val="0"/>
              </a:spcBef>
              <a:spcAft>
                <a:spcPts val="400"/>
              </a:spcAft>
              <a:buClr>
                <a:srgbClr val="E7534F"/>
              </a:buClr>
              <a:buSzTx/>
              <a:buFontTx/>
              <a:buNone/>
              <a:tabLst/>
              <a:defRPr/>
            </a:pPr>
            <a:r>
              <a:rPr kumimoji="0" lang="en-AU" sz="1200" b="0" i="0" u="none" strike="noStrike" kern="1200" cap="none" spc="0" normalizeH="0" baseline="0" noProof="0">
                <a:ln>
                  <a:noFill/>
                </a:ln>
                <a:solidFill>
                  <a:prstClr val="black"/>
                </a:solidFill>
                <a:effectLst/>
                <a:uLnTx/>
                <a:uFillTx/>
                <a:latin typeface="Helvetica"/>
                <a:ea typeface="+mn-ea"/>
                <a:cs typeface="Helvetica"/>
              </a:rPr>
              <a:t>The statistics shown in this report cover:</a:t>
            </a:r>
            <a:endParaRPr lang="en-AU" sz="1200" b="0" i="0" u="none" strike="noStrike" kern="1200" cap="none" spc="0" normalizeH="0" baseline="0" noProof="0">
              <a:ln>
                <a:noFill/>
              </a:ln>
              <a:solidFill>
                <a:prstClr val="black"/>
              </a:solidFill>
              <a:effectLst/>
              <a:uLnTx/>
              <a:uFillTx/>
              <a:latin typeface="Helvetica"/>
              <a:cs typeface="Helvetica"/>
            </a:endParaRPr>
          </a:p>
          <a:p>
            <a:pPr marL="171450" lvl="0" indent="-171450">
              <a:lnSpc>
                <a:spcPct val="125000"/>
              </a:lnSpc>
              <a:spcAft>
                <a:spcPts val="400"/>
              </a:spcAft>
              <a:buClr>
                <a:srgbClr val="E7534F"/>
              </a:buClr>
              <a:buFont typeface="Arial" panose="020B0604020202020204" pitchFamily="34" charset="0"/>
              <a:buChar char="•"/>
              <a:defRPr/>
            </a:pPr>
            <a:r>
              <a:rPr lang="en-AU" sz="1200">
                <a:solidFill>
                  <a:prstClr val="black"/>
                </a:solidFill>
                <a:latin typeface="Helvetica"/>
                <a:cs typeface="Helvetica"/>
              </a:rPr>
              <a:t>goals</a:t>
            </a:r>
            <a:r>
              <a:rPr lang="en-AU" sz="1200" noProof="0">
                <a:solidFill>
                  <a:prstClr val="black"/>
                </a:solidFill>
                <a:latin typeface="Helvetica"/>
                <a:cs typeface="Helvetica"/>
              </a:rPr>
              <a:t> and initiatives</a:t>
            </a:r>
          </a:p>
          <a:p>
            <a:pPr marL="171450" indent="-171450">
              <a:lnSpc>
                <a:spcPct val="125000"/>
              </a:lnSpc>
              <a:buClr>
                <a:srgbClr val="E7534F"/>
              </a:buClr>
              <a:buFont typeface="Arial" panose="020B0604020202020204" pitchFamily="34" charset="0"/>
              <a:buChar char="•"/>
              <a:defRPr/>
            </a:pPr>
            <a:r>
              <a:rPr lang="en-AU" sz="1200">
                <a:solidFill>
                  <a:prstClr val="black"/>
                </a:solidFill>
                <a:latin typeface="Helvetica"/>
                <a:cs typeface="Helvetica"/>
              </a:rPr>
              <a:t>investment</a:t>
            </a:r>
            <a:r>
              <a:rPr lang="en-AU" sz="1200" noProof="0">
                <a:solidFill>
                  <a:prstClr val="black"/>
                </a:solidFill>
                <a:latin typeface="Helvetica"/>
                <a:cs typeface="Helvetica"/>
              </a:rPr>
              <a:t> </a:t>
            </a:r>
            <a:r>
              <a:rPr lang="en-AU" sz="1200">
                <a:solidFill>
                  <a:prstClr val="black"/>
                </a:solidFill>
                <a:latin typeface="Helvetica"/>
                <a:cs typeface="Helvetica"/>
              </a:rPr>
              <a:t>priorities, budgets and challenges.</a:t>
            </a:r>
            <a:endParaRPr lang="en-AU" sz="1200">
              <a:solidFill>
                <a:prstClr val="black"/>
              </a:solidFill>
              <a:latin typeface="Aptos" panose="020B0004020202020204"/>
              <a:cs typeface="Helvetica"/>
            </a:endParaRPr>
          </a:p>
          <a:p>
            <a:pPr marL="182880">
              <a:lnSpc>
                <a:spcPct val="125000"/>
              </a:lnSpc>
              <a:buClr>
                <a:srgbClr val="E7534F"/>
              </a:buClr>
              <a:defRPr/>
            </a:pPr>
            <a:endParaRPr lang="en-AU" sz="1200">
              <a:solidFill>
                <a:prstClr val="black"/>
              </a:solidFill>
              <a:latin typeface="Helvetica"/>
              <a:cs typeface="Helvetica"/>
            </a:endParaRPr>
          </a:p>
          <a:p>
            <a:pPr lvl="0">
              <a:lnSpc>
                <a:spcPct val="125000"/>
              </a:lnSpc>
              <a:spcAft>
                <a:spcPts val="600"/>
              </a:spcAft>
              <a:buClr>
                <a:srgbClr val="E7534F"/>
              </a:buClr>
              <a:defRPr/>
            </a:pPr>
            <a:r>
              <a:rPr lang="en-AU" sz="1200" noProof="0">
                <a:solidFill>
                  <a:prstClr val="black"/>
                </a:solidFill>
                <a:latin typeface="Helvetica"/>
                <a:cs typeface="Helvetica"/>
              </a:rPr>
              <a:t>Surveys were received in February, April, May and June 2026.</a:t>
            </a:r>
          </a:p>
        </p:txBody>
      </p:sp>
      <p:grpSp>
        <p:nvGrpSpPr>
          <p:cNvPr id="9" name="Group 8">
            <a:extLst>
              <a:ext uri="{FF2B5EF4-FFF2-40B4-BE49-F238E27FC236}">
                <a16:creationId xmlns:a16="http://schemas.microsoft.com/office/drawing/2014/main" id="{F2D05ACD-0E85-68AC-755C-8BCD0A9B8076}"/>
              </a:ext>
            </a:extLst>
          </p:cNvPr>
          <p:cNvGrpSpPr/>
          <p:nvPr/>
        </p:nvGrpSpPr>
        <p:grpSpPr>
          <a:xfrm>
            <a:off x="620127" y="767649"/>
            <a:ext cx="3613591" cy="758821"/>
            <a:chOff x="620127" y="1082961"/>
            <a:chExt cx="3613591" cy="758821"/>
          </a:xfrm>
        </p:grpSpPr>
        <p:sp>
          <p:nvSpPr>
            <p:cNvPr id="3" name="Rectangle 2">
              <a:extLst>
                <a:ext uri="{FF2B5EF4-FFF2-40B4-BE49-F238E27FC236}">
                  <a16:creationId xmlns:a16="http://schemas.microsoft.com/office/drawing/2014/main" id="{FCDB4BEB-E898-C416-1F0D-8AA44DED8E6F}"/>
                </a:ext>
              </a:extLst>
            </p:cNvPr>
            <p:cNvSpPr/>
            <p:nvPr/>
          </p:nvSpPr>
          <p:spPr>
            <a:xfrm>
              <a:off x="620127" y="1380117"/>
              <a:ext cx="3597823"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a:ln>
                    <a:noFill/>
                  </a:ln>
                  <a:solidFill>
                    <a:prstClr val="black"/>
                  </a:solidFill>
                  <a:effectLst/>
                  <a:uLnTx/>
                  <a:uFillTx/>
                  <a:latin typeface="Helvetica"/>
                  <a:ea typeface="+mn-ea"/>
                  <a:cs typeface="Helvetica"/>
                </a:rPr>
                <a:t>Document description</a:t>
              </a:r>
            </a:p>
          </p:txBody>
        </p:sp>
        <p:sp>
          <p:nvSpPr>
            <p:cNvPr id="6" name="Rectangle 5">
              <a:extLst>
                <a:ext uri="{FF2B5EF4-FFF2-40B4-BE49-F238E27FC236}">
                  <a16:creationId xmlns:a16="http://schemas.microsoft.com/office/drawing/2014/main" id="{24C42335-3FD8-4EDA-2E5C-1E6001BA24EF}"/>
                </a:ext>
              </a:extLst>
            </p:cNvPr>
            <p:cNvSpPr/>
            <p:nvPr/>
          </p:nvSpPr>
          <p:spPr>
            <a:xfrm>
              <a:off x="620127" y="1082961"/>
              <a:ext cx="3613591"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E7534F"/>
                  </a:solidFill>
                  <a:effectLst/>
                  <a:uLnTx/>
                  <a:uFillTx/>
                  <a:latin typeface="Helvetica"/>
                  <a:ea typeface="+mn-ea"/>
                  <a:cs typeface="Helvetica"/>
                </a:rPr>
                <a:t>Executive Insights: Education</a:t>
              </a:r>
              <a:endParaRPr kumimoji="0" lang="en-AU"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123678" y="274867"/>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76A1EBB0-3EAF-D511-7FD6-F0D29EE5C5EE}"/>
              </a:ext>
            </a:extLst>
          </p:cNvPr>
          <p:cNvSpPr txBox="1"/>
          <p:nvPr/>
        </p:nvSpPr>
        <p:spPr>
          <a:xfrm>
            <a:off x="4293281" y="277913"/>
            <a:ext cx="7811136" cy="65355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25000"/>
              </a:lnSpc>
              <a:spcBef>
                <a:spcPts val="0"/>
              </a:spcBef>
              <a:spcAft>
                <a:spcPts val="600"/>
              </a:spcAft>
              <a:buClr>
                <a:srgbClr val="E7534F"/>
              </a:buClr>
              <a:buSzTx/>
              <a:buFontTx/>
              <a:buNone/>
              <a:tabLst/>
              <a:defRPr/>
            </a:pPr>
            <a:r>
              <a:rPr lang="en-US" sz="1200" b="1">
                <a:solidFill>
                  <a:prstClr val="black"/>
                </a:solidFill>
                <a:latin typeface="Helvetica"/>
                <a:cs typeface="Helvetica"/>
              </a:rPr>
              <a:t>Goals, initiatives and barriers</a:t>
            </a:r>
            <a:endParaRPr lang="en-US" sz="1200" b="1" i="0" u="none" strike="noStrike" kern="1200" cap="none" spc="0" normalizeH="0" baseline="0" noProof="0">
              <a:ln>
                <a:noFill/>
              </a:ln>
              <a:solidFill>
                <a:prstClr val="black"/>
              </a:solidFill>
              <a:effectLst/>
              <a:uLnTx/>
              <a:uFillTx/>
              <a:latin typeface="Helvetica"/>
              <a:cs typeface="Helvetica"/>
            </a:endParaRPr>
          </a:p>
          <a:p>
            <a:pPr marR="0" lvl="0" algn="l" defTabSz="914400" rtl="0" eaLnBrk="1" fontAlgn="auto" latinLnBrk="0" hangingPunct="1">
              <a:lnSpc>
                <a:spcPct val="125000"/>
              </a:lnSpc>
              <a:spcBef>
                <a:spcPts val="0"/>
              </a:spcBef>
              <a:spcAft>
                <a:spcPts val="600"/>
              </a:spcAft>
              <a:buClr>
                <a:srgbClr val="E7534F"/>
              </a:buClr>
              <a:buSzTx/>
              <a:tabLst/>
              <a:defRPr/>
            </a:pPr>
            <a:r>
              <a:rPr lang="en-US" sz="1200">
                <a:solidFill>
                  <a:prstClr val="black"/>
                </a:solidFill>
                <a:latin typeface="Helvetica"/>
                <a:cs typeface="Helvetica"/>
              </a:rPr>
              <a:t>ADAPT’s CIO, Data and AI, Security, Government and Digital Edge surveys in 2026 start </a:t>
            </a:r>
            <a:br>
              <a:rPr lang="en-US" sz="1200">
                <a:solidFill>
                  <a:prstClr val="black"/>
                </a:solidFill>
                <a:latin typeface="Helvetica"/>
                <a:cs typeface="Helvetica"/>
              </a:rPr>
            </a:br>
            <a:r>
              <a:rPr lang="en-US" sz="1200">
                <a:solidFill>
                  <a:prstClr val="black"/>
                </a:solidFill>
                <a:latin typeface="Helvetica"/>
                <a:cs typeface="Helvetica"/>
              </a:rPr>
              <a:t>with 3 open text questions:</a:t>
            </a:r>
            <a:endParaRPr kumimoji="0" lang="en-US" sz="1200" i="0" u="none" strike="noStrike" kern="1200" cap="none" spc="0" normalizeH="0" baseline="0" noProof="0">
              <a:ln>
                <a:noFill/>
              </a:ln>
              <a:solidFill>
                <a:prstClr val="black"/>
              </a:solidFill>
              <a:effectLst/>
              <a:uLnTx/>
              <a:uFillTx/>
              <a:latin typeface="Helvetica"/>
              <a:ea typeface="+mn-ea"/>
              <a:cs typeface="Helvetica"/>
            </a:endParaRPr>
          </a:p>
          <a:p>
            <a:pPr marL="228600" marR="0" lvl="0" indent="-228600" algn="l" defTabSz="914400" rtl="0" eaLnBrk="1" fontAlgn="auto" latinLnBrk="0" hangingPunct="1">
              <a:lnSpc>
                <a:spcPct val="125000"/>
              </a:lnSpc>
              <a:spcBef>
                <a:spcPts val="0"/>
              </a:spcBef>
              <a:spcAft>
                <a:spcPts val="600"/>
              </a:spcAft>
              <a:buClr>
                <a:srgbClr val="E7534F"/>
              </a:buClr>
              <a:buSzTx/>
              <a:buFont typeface="+mj-lt"/>
              <a:buAutoNum type="arabicPeriod"/>
              <a:tabLst/>
              <a:defRPr/>
            </a:pPr>
            <a:r>
              <a:rPr lang="en-US" sz="1200" b="1">
                <a:solidFill>
                  <a:prstClr val="black"/>
                </a:solidFill>
                <a:latin typeface="Helvetica"/>
                <a:cs typeface="Helvetica"/>
              </a:rPr>
              <a:t> </a:t>
            </a:r>
            <a:r>
              <a:rPr lang="en-US" sz="1200">
                <a:solidFill>
                  <a:prstClr val="black"/>
                </a:solidFill>
                <a:latin typeface="Helvetica"/>
                <a:cs typeface="Helvetica"/>
              </a:rPr>
              <a:t>Please indicate the top 2 or 3 </a:t>
            </a:r>
            <a:r>
              <a:rPr lang="en-US" sz="1200" err="1">
                <a:solidFill>
                  <a:prstClr val="black"/>
                </a:solidFill>
                <a:latin typeface="Helvetica"/>
                <a:cs typeface="Helvetica"/>
              </a:rPr>
              <a:t>organisational</a:t>
            </a:r>
            <a:r>
              <a:rPr lang="en-US" sz="1200">
                <a:solidFill>
                  <a:prstClr val="black"/>
                </a:solidFill>
                <a:latin typeface="Helvetica"/>
                <a:cs typeface="Helvetica"/>
              </a:rPr>
              <a:t> goals or outcomes as you know them </a:t>
            </a:r>
            <a:br>
              <a:rPr lang="en-US" sz="1200">
                <a:solidFill>
                  <a:prstClr val="black"/>
                </a:solidFill>
                <a:latin typeface="Helvetica"/>
                <a:cs typeface="Helvetica"/>
              </a:rPr>
            </a:br>
            <a:r>
              <a:rPr lang="en-US" sz="1200">
                <a:solidFill>
                  <a:prstClr val="black"/>
                </a:solidFill>
                <a:latin typeface="Helvetica"/>
                <a:cs typeface="Helvetica"/>
              </a:rPr>
              <a:t> for the coming 12 months.</a:t>
            </a:r>
          </a:p>
          <a:p>
            <a:pPr marL="228600" lvl="0" indent="-228600">
              <a:lnSpc>
                <a:spcPct val="125000"/>
              </a:lnSpc>
              <a:spcAft>
                <a:spcPts val="600"/>
              </a:spcAft>
              <a:buClr>
                <a:srgbClr val="E7534F"/>
              </a:buClr>
              <a:buFont typeface="+mj-lt"/>
              <a:buAutoNum type="arabicPeriod"/>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 </a:t>
            </a:r>
            <a:r>
              <a:rPr kumimoji="0" lang="en-US" sz="1200" b="0" i="0" u="none" strike="noStrike" kern="1200" cap="none" spc="0" normalizeH="0" baseline="0" noProof="0">
                <a:ln>
                  <a:noFill/>
                </a:ln>
                <a:solidFill>
                  <a:prstClr val="black"/>
                </a:solidFill>
                <a:effectLst/>
                <a:uLnTx/>
                <a:uFillTx/>
                <a:latin typeface="Helvetica"/>
                <a:ea typeface="+mn-ea"/>
                <a:cs typeface="Helvetica"/>
              </a:rPr>
              <a:t>Please indicate the top 3 or 4 </a:t>
            </a:r>
            <a:r>
              <a:rPr lang="en-US" sz="1200">
                <a:solidFill>
                  <a:prstClr val="black"/>
                </a:solidFill>
                <a:latin typeface="Helvetica"/>
                <a:cs typeface="Helvetica"/>
              </a:rPr>
              <a:t>initiatives and projects to achieve those outcomes in the coming 12 months.</a:t>
            </a:r>
            <a:endParaRPr lang="en-US" sz="1200" b="0" i="0" u="none" strike="noStrike" kern="1200" cap="none" spc="0" normalizeH="0" baseline="0" noProof="0">
              <a:ln>
                <a:noFill/>
              </a:ln>
              <a:solidFill>
                <a:prstClr val="black"/>
              </a:solidFill>
              <a:effectLst/>
              <a:uLnTx/>
              <a:uFillTx/>
              <a:latin typeface="Helvetica"/>
              <a:cs typeface="Helvetica"/>
            </a:endParaRPr>
          </a:p>
          <a:p>
            <a:pPr marL="228600" lvl="0" indent="-228600">
              <a:lnSpc>
                <a:spcPct val="125000"/>
              </a:lnSpc>
              <a:spcAft>
                <a:spcPts val="600"/>
              </a:spcAft>
              <a:buClr>
                <a:schemeClr val="accent1"/>
              </a:buClr>
              <a:buFont typeface="+mj-lt"/>
              <a:buAutoNum type="arabicPeriod"/>
              <a:defRPr/>
            </a:pPr>
            <a:r>
              <a:rPr lang="en-US" sz="1200" b="1">
                <a:solidFill>
                  <a:prstClr val="black"/>
                </a:solidFill>
                <a:latin typeface="Helvetica"/>
                <a:cs typeface="Helvetica"/>
              </a:rPr>
              <a:t> </a:t>
            </a:r>
            <a:r>
              <a:rPr lang="en-US" sz="1200">
                <a:solidFill>
                  <a:prstClr val="black"/>
                </a:solidFill>
                <a:latin typeface="Helvetica"/>
                <a:cs typeface="Helvetica"/>
              </a:rPr>
              <a:t>What are the main barriers to executing on these initiatives?</a:t>
            </a:r>
            <a:endParaRPr lang="en-US" sz="1200" i="0" u="none" strike="noStrike" kern="1200" cap="none" spc="0" normalizeH="0" baseline="0" noProof="0">
              <a:ln>
                <a:noFill/>
              </a:ln>
              <a:solidFill>
                <a:prstClr val="black"/>
              </a:solidFill>
              <a:effectLst/>
              <a:uLnTx/>
              <a:uFillTx/>
              <a:latin typeface="Helvetica"/>
              <a:cs typeface="Helvetica"/>
            </a:endParaRPr>
          </a:p>
          <a:p>
            <a:pPr marR="0" lvl="0" algn="l" defTabSz="914400" rtl="0" eaLnBrk="1" fontAlgn="auto" latinLnBrk="0" hangingPunct="1">
              <a:lnSpc>
                <a:spcPct val="125000"/>
              </a:lnSpc>
              <a:spcBef>
                <a:spcPts val="0"/>
              </a:spcBef>
              <a:spcAft>
                <a:spcPts val="1200"/>
              </a:spcAft>
              <a:buClr>
                <a:srgbClr val="E7534F"/>
              </a:buClr>
              <a:buSzTx/>
              <a:tabLst/>
              <a:defRPr/>
            </a:pPr>
            <a:r>
              <a:rPr lang="en-US" sz="1200" i="1">
                <a:solidFill>
                  <a:prstClr val="black"/>
                </a:solidFill>
                <a:latin typeface="Helvetica"/>
                <a:cs typeface="Helvetica"/>
              </a:rPr>
              <a:t>ADAPT analysts use automated text processing. The open text responses are aggregated on similar themes </a:t>
            </a:r>
            <a:br>
              <a:rPr lang="en-US" sz="1200" i="1">
                <a:solidFill>
                  <a:prstClr val="black"/>
                </a:solidFill>
                <a:latin typeface="Helvetica"/>
                <a:cs typeface="Helvetica"/>
              </a:rPr>
            </a:br>
            <a:r>
              <a:rPr lang="en-US" sz="1200" i="1">
                <a:solidFill>
                  <a:prstClr val="black"/>
                </a:solidFill>
                <a:latin typeface="Helvetica"/>
                <a:cs typeface="Helvetica"/>
              </a:rPr>
              <a:t>and ranked by the frequency of themes in the response lines. The final stage of analysis is human quality assurance to ensure the accuracy of </a:t>
            </a:r>
            <a:r>
              <a:rPr lang="en-US" sz="1200" i="1" err="1">
                <a:solidFill>
                  <a:prstClr val="black"/>
                </a:solidFill>
                <a:latin typeface="Helvetica"/>
                <a:cs typeface="Helvetica"/>
              </a:rPr>
              <a:t>categorisations</a:t>
            </a:r>
            <a:r>
              <a:rPr lang="en-US" sz="1200">
                <a:solidFill>
                  <a:prstClr val="black"/>
                </a:solidFill>
                <a:latin typeface="Helvetica"/>
                <a:cs typeface="Helvetica"/>
              </a:rPr>
              <a:t>.</a:t>
            </a:r>
            <a:endParaRPr lang="en-US" sz="1200" b="0" i="0" u="none" strike="noStrike" kern="1200" cap="none" spc="0" normalizeH="0" baseline="0" noProof="0">
              <a:ln>
                <a:noFill/>
              </a:ln>
              <a:solidFill>
                <a:prstClr val="black"/>
              </a:solidFill>
              <a:effectLst/>
              <a:uLnTx/>
              <a:uFillTx/>
              <a:latin typeface="Helvetica"/>
              <a:cs typeface="Helvetica"/>
            </a:endParaRPr>
          </a:p>
          <a:p>
            <a:pPr marL="0" marR="0" lvl="0" indent="0" algn="l" defTabSz="914400" rtl="0" eaLnBrk="1" fontAlgn="auto" latinLnBrk="0" hangingPunct="1">
              <a:lnSpc>
                <a:spcPct val="125000"/>
              </a:lnSpc>
              <a:spcBef>
                <a:spcPts val="0"/>
              </a:spcBef>
              <a:spcAft>
                <a:spcPts val="60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Investment priorities and budgets</a:t>
            </a:r>
            <a:endParaRPr lang="en-US" sz="1200" b="1" i="0" u="none" strike="noStrike" kern="1200" cap="none" spc="0" normalizeH="0" baseline="0" noProof="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Investment priorities reflect the planned spending intentions of C-suite executives across 242 investment areas captured from the five Edge surveys. </a:t>
            </a:r>
          </a:p>
          <a:p>
            <a:pPr marL="354330" lvl="1" indent="-171450">
              <a:lnSpc>
                <a:spcPct val="125000"/>
              </a:lnSpc>
              <a:spcAft>
                <a:spcPts val="1200"/>
              </a:spcAft>
              <a:buClr>
                <a:srgbClr val="F55854"/>
              </a:buClr>
              <a:buFont typeface="Courier New" panose="02070309020205020404" pitchFamily="49" charset="0"/>
              <a:buChar char="o"/>
              <a:defRPr/>
            </a:pPr>
            <a:r>
              <a:rPr lang="en-US" sz="1200" i="1">
                <a:solidFill>
                  <a:prstClr val="black"/>
                </a:solidFill>
                <a:latin typeface="Helvetica"/>
                <a:cs typeface="Helvetica"/>
              </a:rPr>
              <a:t>ADAPT</a:t>
            </a:r>
            <a:r>
              <a:rPr kumimoji="0" lang="en-US" sz="1200" b="0" i="1" u="none" strike="noStrike" kern="1200" cap="none" spc="0" normalizeH="0" baseline="0" noProof="0">
                <a:ln>
                  <a:noFill/>
                </a:ln>
                <a:solidFill>
                  <a:prstClr val="black"/>
                </a:solidFill>
                <a:effectLst/>
                <a:uLnTx/>
                <a:uFillTx/>
                <a:latin typeface="Helvetica"/>
                <a:ea typeface="+mn-ea"/>
                <a:cs typeface="Helvetica"/>
              </a:rPr>
              <a:t> analysis consolidated investment options that appeared in at least three surveys, resulting in a </a:t>
            </a:r>
            <a:br>
              <a:rPr kumimoji="0" lang="en-US" sz="1200" b="0" i="1" u="none" strike="noStrike" kern="1200" cap="none" spc="0" normalizeH="0" baseline="0" noProof="0">
                <a:ln>
                  <a:noFill/>
                </a:ln>
                <a:solidFill>
                  <a:prstClr val="black"/>
                </a:solidFill>
                <a:effectLst/>
                <a:uLnTx/>
                <a:uFillTx/>
                <a:latin typeface="Helvetica"/>
                <a:ea typeface="+mn-ea"/>
                <a:cs typeface="Helvetica"/>
              </a:rPr>
            </a:br>
            <a:r>
              <a:rPr kumimoji="0" lang="en-US" sz="1200" b="0" i="1" u="none" strike="noStrike" kern="1200" cap="none" spc="0" normalizeH="0" baseline="0" noProof="0">
                <a:ln>
                  <a:noFill/>
                </a:ln>
                <a:solidFill>
                  <a:prstClr val="black"/>
                </a:solidFill>
                <a:effectLst/>
                <a:uLnTx/>
                <a:uFillTx/>
                <a:latin typeface="Helvetica"/>
                <a:ea typeface="+mn-ea"/>
                <a:cs typeface="Helvetica"/>
              </a:rPr>
              <a:t>final list of 54 comparable investment categories. The figures presented in this report represent the top 10 investment priorities, ranked according to the proportion of C-suite executives intending to invest in these areas over the next 12 months</a:t>
            </a:r>
            <a:r>
              <a:rPr lang="en-US" sz="1200">
                <a:solidFill>
                  <a:prstClr val="black"/>
                </a:solidFill>
                <a:latin typeface="Helvetica"/>
                <a:cs typeface="Helvetica"/>
              </a:rPr>
              <a:t>.  </a:t>
            </a:r>
          </a:p>
          <a:p>
            <a:pPr marL="171450" indent="-171450">
              <a:lnSpc>
                <a:spcPct val="125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CDAOs indicate the percentage of the budget that is allocated to different areas. The comparisons shown </a:t>
            </a:r>
            <a:br>
              <a:rPr lang="en-US" sz="1200">
                <a:solidFill>
                  <a:prstClr val="black"/>
                </a:solidFill>
                <a:latin typeface="Helvetica"/>
                <a:cs typeface="Helvetica"/>
              </a:rPr>
            </a:br>
            <a:r>
              <a:rPr lang="en-US" sz="1200">
                <a:solidFill>
                  <a:prstClr val="black"/>
                </a:solidFill>
                <a:latin typeface="Helvetica"/>
                <a:cs typeface="Helvetica"/>
              </a:rPr>
              <a:t>in this report are the average allocation across all CDAOs and the compared industry.</a:t>
            </a:r>
          </a:p>
          <a:p>
            <a:pPr>
              <a:lnSpc>
                <a:spcPct val="125000"/>
              </a:lnSpc>
              <a:spcAft>
                <a:spcPts val="600"/>
              </a:spcAft>
              <a:buClr>
                <a:srgbClr val="E7534F"/>
              </a:buClr>
              <a:defRPr/>
            </a:pPr>
            <a:r>
              <a:rPr lang="en-US" sz="1200">
                <a:solidFill>
                  <a:prstClr val="black"/>
                </a:solidFill>
                <a:latin typeface="Helvetica"/>
                <a:cs typeface="Helvetica"/>
              </a:rPr>
              <a:t>ADAPT’s CIO, Government and Digital Edge surveys in 2026 also asked:</a:t>
            </a:r>
          </a:p>
          <a:p>
            <a:pPr marL="171450" lvl="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What is the biggest constraint holding you back from scaling agentic AI enterprise-wide?</a:t>
            </a:r>
          </a:p>
          <a:p>
            <a:pPr marL="354330" lvl="1" indent="-171450">
              <a:lnSpc>
                <a:spcPct val="125000"/>
              </a:lnSpc>
              <a:spcAft>
                <a:spcPts val="600"/>
              </a:spcAft>
              <a:buClr>
                <a:schemeClr val="accent1"/>
              </a:buClr>
              <a:buFont typeface="Courier New" panose="02070309020205020404" pitchFamily="49" charset="0"/>
              <a:buChar char="o"/>
              <a:defRPr/>
            </a:pPr>
            <a:r>
              <a:rPr lang="en-US" sz="1200" i="1">
                <a:solidFill>
                  <a:prstClr val="black"/>
                </a:solidFill>
                <a:latin typeface="Helvetica"/>
                <a:cs typeface="Helvetica"/>
              </a:rPr>
              <a:t>ADAPT's analysis identifies the overall sentiment distribution and compares the pattern across </a:t>
            </a:r>
            <a:br>
              <a:rPr lang="en-US" sz="1200" i="1">
                <a:solidFill>
                  <a:prstClr val="black"/>
                </a:solidFill>
                <a:latin typeface="Helvetica"/>
                <a:cs typeface="Helvetica"/>
              </a:rPr>
            </a:br>
            <a:r>
              <a:rPr lang="en-US" sz="1200" i="1">
                <a:solidFill>
                  <a:prstClr val="black"/>
                </a:solidFill>
                <a:latin typeface="Helvetica"/>
                <a:cs typeface="Helvetica"/>
              </a:rPr>
              <a:t>categories and the compared industry.</a:t>
            </a:r>
          </a:p>
        </p:txBody>
      </p:sp>
    </p:spTree>
    <p:extLst>
      <p:ext uri="{BB962C8B-B14F-4D97-AF65-F5344CB8AC3E}">
        <p14:creationId xmlns:p14="http://schemas.microsoft.com/office/powerpoint/2010/main" val="806042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4C42335-3FD8-4EDA-2E5C-1E6001BA24EF}"/>
              </a:ext>
            </a:extLst>
          </p:cNvPr>
          <p:cNvSpPr/>
          <p:nvPr/>
        </p:nvSpPr>
        <p:spPr>
          <a:xfrm>
            <a:off x="643103" y="986390"/>
            <a:ext cx="2763287"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E7534F"/>
                </a:solidFill>
                <a:effectLst/>
                <a:uLnTx/>
                <a:uFillTx/>
                <a:latin typeface="Helvetica"/>
                <a:ea typeface="Calibri" panose="020F0502020204030204"/>
                <a:cs typeface="Helvetica"/>
              </a:rPr>
              <a:t>About ADAPT</a:t>
            </a:r>
            <a:endParaRPr kumimoji="0" lang="en-AU"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pic>
        <p:nvPicPr>
          <p:cNvPr id="3" name="Graphic 2">
            <a:extLst>
              <a:ext uri="{FF2B5EF4-FFF2-40B4-BE49-F238E27FC236}">
                <a16:creationId xmlns:a16="http://schemas.microsoft.com/office/drawing/2014/main" id="{F1C1DFBE-8AAE-184B-85F3-C420829F21A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66448" y="4101711"/>
            <a:ext cx="1102737" cy="263521"/>
          </a:xfrm>
          <a:prstGeom prst="rect">
            <a:avLst/>
          </a:prstGeom>
        </p:spPr>
      </p:pic>
      <p:cxnSp>
        <p:nvCxnSpPr>
          <p:cNvPr id="12" name="Straight Connector 11">
            <a:extLst>
              <a:ext uri="{FF2B5EF4-FFF2-40B4-BE49-F238E27FC236}">
                <a16:creationId xmlns:a16="http://schemas.microsoft.com/office/drawing/2014/main" id="{4DF16FEA-89C2-7EF9-2A3F-98C32E5C8F99}"/>
              </a:ext>
            </a:extLst>
          </p:cNvPr>
          <p:cNvCxnSpPr>
            <a:cxnSpLocks/>
          </p:cNvCxnSpPr>
          <p:nvPr/>
        </p:nvCxnSpPr>
        <p:spPr>
          <a:xfrm>
            <a:off x="736304" y="5004079"/>
            <a:ext cx="1113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914B63C-7808-584A-C0F5-F8C7596A708F}"/>
              </a:ext>
            </a:extLst>
          </p:cNvPr>
          <p:cNvSpPr/>
          <p:nvPr/>
        </p:nvSpPr>
        <p:spPr>
          <a:xfrm>
            <a:off x="643103" y="4510264"/>
            <a:ext cx="2903965" cy="33380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AU" sz="1800" b="0" i="0" u="none" strike="noStrike" kern="1200" cap="none" spc="0" normalizeH="0" baseline="30000" noProof="0">
                <a:ln>
                  <a:noFill/>
                </a:ln>
                <a:solidFill>
                  <a:srgbClr val="000000"/>
                </a:solidFill>
                <a:effectLst/>
                <a:uLnTx/>
                <a:uFillTx/>
                <a:latin typeface="Helvetica Neue" panose="02000503000000020004" pitchFamily="2"/>
                <a:ea typeface="+mn-ea"/>
                <a:cs typeface="+mn-cs"/>
              </a:rPr>
              <a:t>adapt.com.au   |   hello@adapt.com.au  </a:t>
            </a:r>
          </a:p>
        </p:txBody>
      </p:sp>
      <p:sp>
        <p:nvSpPr>
          <p:cNvPr id="2" name="TextBox 1">
            <a:extLst>
              <a:ext uri="{FF2B5EF4-FFF2-40B4-BE49-F238E27FC236}">
                <a16:creationId xmlns:a16="http://schemas.microsoft.com/office/drawing/2014/main" id="{A5D71141-9890-C21A-07E0-7CA9BFD79C8C}"/>
              </a:ext>
            </a:extLst>
          </p:cNvPr>
          <p:cNvSpPr txBox="1"/>
          <p:nvPr/>
        </p:nvSpPr>
        <p:spPr>
          <a:xfrm>
            <a:off x="643103" y="1419222"/>
            <a:ext cx="7897996" cy="199965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ADAPT is a specialist Research &amp; Advisory firm providing local market insights and benchmarking data </a:t>
            </a:r>
            <a:br>
              <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Australia and New Zealand’s senior technology and business community.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Since 2011, we’ve been empowering the leaders of the region’s top enterprise and government organisations </a:t>
            </a:r>
            <a:br>
              <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stay at the forefront of modern trends and build for the future. Our industry leading conferences, private roundtable events and custom research projects equip business leaders with the knowledge, relationships, inspiration and tools they need to make better strategic decisions.</a:t>
            </a:r>
          </a:p>
        </p:txBody>
      </p:sp>
      <p:sp>
        <p:nvSpPr>
          <p:cNvPr id="7" name="TextBox 6">
            <a:extLst>
              <a:ext uri="{FF2B5EF4-FFF2-40B4-BE49-F238E27FC236}">
                <a16:creationId xmlns:a16="http://schemas.microsoft.com/office/drawing/2014/main" id="{15FED3C1-DC81-FA3E-F2A5-917737CFEFF8}"/>
              </a:ext>
            </a:extLst>
          </p:cNvPr>
          <p:cNvSpPr txBox="1"/>
          <p:nvPr/>
        </p:nvSpPr>
        <p:spPr>
          <a:xfrm>
            <a:off x="653150" y="5117644"/>
            <a:ext cx="11254145" cy="156966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Data Validation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Results contained in this report (Report) are based on survey responses as provided by our clients and publicly available information. ADAPT does not subject the data contained in the Report to audit or review procedures or any other testing to validate the accuracy or reasonableness of the data provided by the participating clients. While we do not manipulate the survey responses, we do make an effort to identify outlier data or conflicting results that could lead to misinterpretations before the preparation of the Report.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Intended Use of the Report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is designed to help technology executives in Australia and New Zealand make independent decisions regarding financial, resourcing and operational performance matters. The information and data contained in the Report are provided as is and are for information purposes only. They are not intended or implied to be recommendations and in no event will ADAPT be liable for any decisions or actions taken in reliance of the results obtained through the use of the information and/or data contained in the Report.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Research MSA and Privacy Policy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and any other information provided by ADAPT is subject to the Research and Advisory Master Services Agreement and the ADAPT Privacy Policy.</a:t>
            </a:r>
          </a:p>
        </p:txBody>
      </p:sp>
    </p:spTree>
    <p:extLst>
      <p:ext uri="{BB962C8B-B14F-4D97-AF65-F5344CB8AC3E}">
        <p14:creationId xmlns:p14="http://schemas.microsoft.com/office/powerpoint/2010/main" val="3133465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8950287" y="1900427"/>
            <a:ext cx="2425700" cy="1005205"/>
          </a:xfrm>
          <a:prstGeom prst="rect">
            <a:avLst/>
          </a:prstGeom>
        </p:spPr>
        <p:txBody>
          <a:bodyPr vert="horz" wrap="square" lIns="0" tIns="12700" rIns="0" bIns="0" rtlCol="0">
            <a:spAutoFit/>
          </a:bodyPr>
          <a:lstStyle/>
          <a:p>
            <a:pPr marL="12700" marR="1010285"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lang="en-AU" sz="1400" b="1" i="0" u="none" strike="noStrike" kern="1200" cap="none" spc="-8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lang="en-AU" sz="1400" b="1"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to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AU" sz="1400" b="1"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Through</a:t>
            </a:r>
            <a:r>
              <a:rPr kumimoji="0" lang="en-AU" sz="1200" b="0" i="0" u="none" strike="noStrike" kern="1200" cap="none" spc="-5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lang="en-AU"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AU"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lang="en-AU"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market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briefings</a:t>
            </a:r>
            <a:r>
              <a:rPr kumimoji="0" lang="en-AU"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lang="en-AU"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Q&amp;A</a:t>
            </a:r>
            <a:r>
              <a:rPr kumimoji="0" lang="en-AU"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sessions</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4" name="object 4"/>
          <p:cNvSpPr txBox="1"/>
          <p:nvPr/>
        </p:nvSpPr>
        <p:spPr>
          <a:xfrm>
            <a:off x="8950287" y="3543300"/>
            <a:ext cx="2340610" cy="993140"/>
          </a:xfrm>
          <a:prstGeom prst="rect">
            <a:avLst/>
          </a:prstGeom>
        </p:spPr>
        <p:txBody>
          <a:bodyPr vert="horz" wrap="square" lIns="0" tIns="12700" rIns="0" bIns="0" rtlCol="0">
            <a:spAutoFit/>
          </a:bodyPr>
          <a:lstStyle/>
          <a:p>
            <a:pPr marL="12700" marR="809625"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Bespoke</a:t>
            </a:r>
            <a:r>
              <a:rPr kumimoji="0" lang="en-AU" sz="1400" b="1" i="0" u="none" strike="noStrike" kern="1200" cap="none" spc="-9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AU" sz="1400" b="1" i="0" u="none" strike="noStrike" kern="1200" cap="none" spc="-6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Receive</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custom</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cuts</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proprietary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5" name="object 5"/>
          <p:cNvSpPr txBox="1"/>
          <p:nvPr/>
        </p:nvSpPr>
        <p:spPr>
          <a:xfrm>
            <a:off x="8950287" y="5164835"/>
            <a:ext cx="2402840" cy="1227455"/>
          </a:xfrm>
          <a:prstGeom prst="rect">
            <a:avLst/>
          </a:prstGeom>
        </p:spPr>
        <p:txBody>
          <a:bodyPr vert="horz" wrap="square" lIns="0" tIns="12700" rIns="0" bIns="0" rtlCol="0">
            <a:spAutoFit/>
          </a:bodyPr>
          <a:lstStyle/>
          <a:p>
            <a:pPr marL="12700" marR="102235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lang="en-AU"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Leverage</a:t>
            </a:r>
            <a:r>
              <a:rPr kumimoji="0" lang="en-AU"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a:t>
            </a:r>
            <a:r>
              <a:rPr kumimoji="0" lang="en-AU"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lang="en-AU" sz="1200" b="0" i="0" u="none" strike="noStrike" kern="1200" cap="none" spc="7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r>
              <a:rPr kumimoji="0" lang="en-AU" sz="1200" b="0" i="0" u="none" strike="noStrike" kern="1200" cap="none" spc="7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with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help</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validate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lang="en-AU"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strategies.</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6" name="object 6"/>
          <p:cNvSpPr txBox="1"/>
          <p:nvPr/>
        </p:nvSpPr>
        <p:spPr>
          <a:xfrm>
            <a:off x="4852250" y="1825582"/>
            <a:ext cx="2148205" cy="1029064"/>
          </a:xfrm>
          <a:prstGeom prst="rect">
            <a:avLst/>
          </a:prstGeom>
        </p:spPr>
        <p:txBody>
          <a:bodyPr vert="horz" wrap="square" lIns="0" tIns="31750" rIns="0" bIns="0" rtlCol="0">
            <a:spAutoFit/>
          </a:bodyPr>
          <a:lstStyle/>
          <a:p>
            <a:pPr marL="12700" marR="5080" lvl="0" indent="0" algn="l" defTabSz="914400" rtl="0" eaLnBrk="1" fontAlgn="auto" latinLnBrk="0" hangingPunct="1">
              <a:lnSpc>
                <a:spcPct val="133200"/>
              </a:lnSpc>
              <a:spcBef>
                <a:spcPts val="25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Market</a:t>
            </a:r>
            <a:r>
              <a:rPr kumimoji="0" lang="en-AU" sz="1400" b="1"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a:t>
            </a:r>
            <a:r>
              <a:rPr kumimoji="0" lang="en-AU"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Reports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Access</a:t>
            </a:r>
            <a:r>
              <a:rPr kumimoji="0" lang="en-AU"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a:t>
            </a:r>
            <a:r>
              <a:rPr kumimoji="0" lang="en-AU"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library</a:t>
            </a:r>
            <a:r>
              <a:rPr kumimoji="0" lang="en-AU" sz="1200" b="0"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of</a:t>
            </a:r>
            <a:r>
              <a:rPr kumimoji="0" lang="en-AU"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fact-</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based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actionable</a:t>
            </a:r>
            <a:r>
              <a:rPr kumimoji="0" lang="en-AU"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insights,</a:t>
            </a:r>
            <a:r>
              <a:rPr kumimoji="0" lang="en-AU"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deep</a:t>
            </a:r>
            <a:r>
              <a:rPr kumimoji="0" lang="en-AU"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dives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on</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ANZ</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business</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&amp;</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IT</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trends.</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7" name="object 7"/>
          <p:cNvSpPr txBox="1"/>
          <p:nvPr/>
        </p:nvSpPr>
        <p:spPr>
          <a:xfrm>
            <a:off x="945305" y="5164835"/>
            <a:ext cx="2710180" cy="1227455"/>
          </a:xfrm>
          <a:prstGeom prst="rect">
            <a:avLst/>
          </a:prstGeom>
        </p:spPr>
        <p:txBody>
          <a:bodyPr vert="horz" wrap="square" lIns="0" tIns="12700" rIns="0" bIns="0" rtlCol="0">
            <a:spAutoFit/>
          </a:bodyPr>
          <a:lstStyle/>
          <a:p>
            <a:pPr marL="12700" marR="114935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Premier</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 Community</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Unlock</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our</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exclusive</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network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Australia’s</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leading</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technology</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business</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executives.</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8" name="object 8"/>
          <p:cNvSpPr txBox="1"/>
          <p:nvPr/>
        </p:nvSpPr>
        <p:spPr>
          <a:xfrm>
            <a:off x="4852250" y="5164835"/>
            <a:ext cx="2667000" cy="1227455"/>
          </a:xfrm>
          <a:prstGeom prst="rect">
            <a:avLst/>
          </a:prstGeom>
        </p:spPr>
        <p:txBody>
          <a:bodyPr vert="horz" wrap="square" lIns="0" tIns="12700" rIns="0" bIns="0" rtlCol="0">
            <a:spAutoFit/>
          </a:bodyPr>
          <a:lstStyle/>
          <a:p>
            <a:pPr marL="12700" marR="272415"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lang="en-AU" sz="1400" b="1"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lang="en-AU" sz="1400" b="1"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&amp;</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Impact</a:t>
            </a:r>
            <a:r>
              <a:rPr kumimoji="0" lang="en-AU" sz="1400" b="1" i="0" u="none" strike="noStrike" kern="1200" cap="none" spc="-6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Assessments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just" defTabSz="914400" rtl="0" eaLnBrk="1" fontAlgn="auto" latinLnBrk="0" hangingPunct="1">
              <a:lnSpc>
                <a:spcPct val="131700"/>
              </a:lnSpc>
              <a:spcBef>
                <a:spcPts val="175"/>
              </a:spcBef>
              <a:spcAft>
                <a:spcPts val="0"/>
              </a:spcAft>
              <a:buClrTx/>
              <a:buSzTx/>
              <a:buFontTx/>
              <a:buNone/>
              <a:tabLst/>
              <a:defRPr/>
            </a:pP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will</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ensure</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team</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are getting</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the</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most</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subscription.</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9" name="object 9"/>
          <p:cNvSpPr txBox="1"/>
          <p:nvPr/>
        </p:nvSpPr>
        <p:spPr>
          <a:xfrm>
            <a:off x="945305" y="1900427"/>
            <a:ext cx="2847975" cy="1005205"/>
          </a:xfrm>
          <a:prstGeom prst="rect">
            <a:avLst/>
          </a:prstGeom>
        </p:spPr>
        <p:txBody>
          <a:bodyPr vert="horz" wrap="square" lIns="0" tIns="12700" rIns="0" bIns="0" rtlCol="0">
            <a:spAutoFit/>
          </a:bodyPr>
          <a:lstStyle/>
          <a:p>
            <a:pPr marL="12700" marR="109347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Community</a:t>
            </a:r>
            <a:r>
              <a:rPr kumimoji="0" lang="en-AU"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Studies</a:t>
            </a:r>
            <a:r>
              <a:rPr kumimoji="0" lang="en-AU" sz="1400" b="1"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&amp;</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Interviews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studies</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detailing</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the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successes</a:t>
            </a:r>
            <a:r>
              <a:rPr kumimoji="0" lang="en-AU" sz="1200" b="0" i="0" u="none" strike="noStrike" kern="1200" cap="none" spc="50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lang="en-AU"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challenges</a:t>
            </a:r>
            <a:r>
              <a:rPr kumimoji="0" lang="en-AU"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of</a:t>
            </a:r>
            <a:r>
              <a:rPr kumimoji="0" lang="en-AU"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projects</a:t>
            </a:r>
            <a:r>
              <a:rPr kumimoji="0" lang="en-AU"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lang="en-AU"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initiatives.</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0" name="object 10"/>
          <p:cNvSpPr txBox="1"/>
          <p:nvPr/>
        </p:nvSpPr>
        <p:spPr>
          <a:xfrm>
            <a:off x="945305" y="3543300"/>
            <a:ext cx="2774950" cy="993140"/>
          </a:xfrm>
          <a:prstGeom prst="rect">
            <a:avLst/>
          </a:prstGeom>
        </p:spPr>
        <p:txBody>
          <a:bodyPr vert="horz" wrap="square" lIns="0" tIns="12700" rIns="0" bIns="0" rtlCol="0">
            <a:spAutoFit/>
          </a:bodyPr>
          <a:lstStyle/>
          <a:p>
            <a:pPr marL="12700" marR="146431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&amp;</a:t>
            </a:r>
            <a:r>
              <a:rPr kumimoji="0" lang="en-AU" sz="1400" b="1"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Insights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Elevate</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your</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business</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cases</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with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market</a:t>
            </a:r>
            <a:r>
              <a:rPr kumimoji="0" lang="en-AU"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and</a:t>
            </a:r>
            <a:r>
              <a:rPr kumimoji="0" lang="en-AU" sz="1200" b="0"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industry</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1" name="object 11"/>
          <p:cNvSpPr txBox="1"/>
          <p:nvPr/>
        </p:nvSpPr>
        <p:spPr>
          <a:xfrm>
            <a:off x="4852250" y="3543300"/>
            <a:ext cx="3020695" cy="993140"/>
          </a:xfrm>
          <a:prstGeom prst="rect">
            <a:avLst/>
          </a:prstGeom>
        </p:spPr>
        <p:txBody>
          <a:bodyPr vert="horz" wrap="square" lIns="0" tIns="12700" rIns="0" bIns="0" rtlCol="0">
            <a:spAutoFit/>
          </a:bodyPr>
          <a:lstStyle/>
          <a:p>
            <a:pPr marL="12700" marR="169926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Industry</a:t>
            </a:r>
            <a:r>
              <a:rPr kumimoji="0" lang="en-AU" sz="1400" b="1"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Expert Presentations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Watch keynotes</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or read</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distilled</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1-page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executive</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summaries</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from</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our</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Edge</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Events.</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2" name="object 12"/>
          <p:cNvSpPr txBox="1"/>
          <p:nvPr/>
        </p:nvSpPr>
        <p:spPr>
          <a:xfrm>
            <a:off x="9245866" y="6590467"/>
            <a:ext cx="2788285" cy="159018"/>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AU" sz="950" b="0" i="1" u="none" strike="noStrike" kern="1200" cap="none" spc="-25" normalizeH="0" baseline="0" noProof="0">
                <a:ln>
                  <a:noFill/>
                </a:ln>
                <a:solidFill>
                  <a:srgbClr val="3B3838"/>
                </a:solidFill>
                <a:effectLst/>
                <a:uLnTx/>
                <a:uFillTx/>
                <a:latin typeface="Arial"/>
                <a:ea typeface="+mn-ea"/>
                <a:cs typeface="Arial"/>
              </a:rPr>
              <a:t>*Inclusions</a:t>
            </a:r>
            <a:r>
              <a:rPr kumimoji="0" lang="en-AU" sz="950" b="0" i="1" u="none" strike="noStrike" kern="1200" cap="none" spc="-5" normalizeH="0" baseline="0" noProof="0">
                <a:ln>
                  <a:noFill/>
                </a:ln>
                <a:solidFill>
                  <a:srgbClr val="3B3838"/>
                </a:solidFill>
                <a:effectLst/>
                <a:uLnTx/>
                <a:uFillTx/>
                <a:latin typeface="Arial"/>
                <a:ea typeface="+mn-ea"/>
                <a:cs typeface="Arial"/>
              </a:rPr>
              <a:t> </a:t>
            </a:r>
            <a:r>
              <a:rPr kumimoji="0" lang="en-AU" sz="950" b="0" i="1" u="none" strike="noStrike" kern="1200" cap="none" spc="-40" normalizeH="0" baseline="0" noProof="0">
                <a:ln>
                  <a:noFill/>
                </a:ln>
                <a:solidFill>
                  <a:srgbClr val="3B3838"/>
                </a:solidFill>
                <a:effectLst/>
                <a:uLnTx/>
                <a:uFillTx/>
                <a:latin typeface="Arial"/>
                <a:ea typeface="+mn-ea"/>
                <a:cs typeface="Arial"/>
              </a:rPr>
              <a:t>may</a:t>
            </a:r>
            <a:r>
              <a:rPr kumimoji="0" lang="en-AU" sz="950" b="0" i="1" u="none" strike="noStrike" kern="1200" cap="none" spc="-5" normalizeH="0" baseline="0" noProof="0">
                <a:ln>
                  <a:noFill/>
                </a:ln>
                <a:solidFill>
                  <a:srgbClr val="3B3838"/>
                </a:solidFill>
                <a:effectLst/>
                <a:uLnTx/>
                <a:uFillTx/>
                <a:latin typeface="Arial"/>
                <a:ea typeface="+mn-ea"/>
                <a:cs typeface="Arial"/>
              </a:rPr>
              <a:t> </a:t>
            </a:r>
            <a:r>
              <a:rPr kumimoji="0" lang="en-AU" sz="950" b="0" i="1" u="none" strike="noStrike" kern="1200" cap="none" spc="-25" normalizeH="0" baseline="0" noProof="0">
                <a:ln>
                  <a:noFill/>
                </a:ln>
                <a:solidFill>
                  <a:srgbClr val="3B3838"/>
                </a:solidFill>
                <a:effectLst/>
                <a:uLnTx/>
                <a:uFillTx/>
                <a:latin typeface="Arial"/>
                <a:ea typeface="+mn-ea"/>
                <a:cs typeface="Arial"/>
              </a:rPr>
              <a:t>vary</a:t>
            </a:r>
            <a:r>
              <a:rPr kumimoji="0" lang="en-AU" sz="950" b="0" i="1" u="none" strike="noStrike" kern="1200" cap="none" spc="-5" normalizeH="0" baseline="0" noProof="0">
                <a:ln>
                  <a:noFill/>
                </a:ln>
                <a:solidFill>
                  <a:srgbClr val="3B3838"/>
                </a:solidFill>
                <a:effectLst/>
                <a:uLnTx/>
                <a:uFillTx/>
                <a:latin typeface="Arial"/>
                <a:ea typeface="+mn-ea"/>
                <a:cs typeface="Arial"/>
              </a:rPr>
              <a:t> </a:t>
            </a:r>
            <a:r>
              <a:rPr kumimoji="0" lang="en-AU" sz="950" b="0" i="1" u="none" strike="noStrike" kern="1200" cap="none" spc="-10" normalizeH="0" baseline="0" noProof="0">
                <a:ln>
                  <a:noFill/>
                </a:ln>
                <a:solidFill>
                  <a:srgbClr val="3B3838"/>
                </a:solidFill>
                <a:effectLst/>
                <a:uLnTx/>
                <a:uFillTx/>
                <a:latin typeface="Arial"/>
                <a:ea typeface="+mn-ea"/>
                <a:cs typeface="Arial"/>
              </a:rPr>
              <a:t>depending</a:t>
            </a:r>
            <a:r>
              <a:rPr kumimoji="0" lang="en-AU" sz="950" b="0" i="1" u="none" strike="noStrike" kern="1200" cap="none" spc="-5" normalizeH="0" baseline="0" noProof="0">
                <a:ln>
                  <a:noFill/>
                </a:ln>
                <a:solidFill>
                  <a:srgbClr val="3B3838"/>
                </a:solidFill>
                <a:effectLst/>
                <a:uLnTx/>
                <a:uFillTx/>
                <a:latin typeface="Arial"/>
                <a:ea typeface="+mn-ea"/>
                <a:cs typeface="Arial"/>
              </a:rPr>
              <a:t> </a:t>
            </a:r>
            <a:r>
              <a:rPr kumimoji="0" lang="en-AU" sz="950" b="0" i="1" u="none" strike="noStrike" kern="1200" cap="none" spc="-20" normalizeH="0" baseline="0" noProof="0">
                <a:ln>
                  <a:noFill/>
                </a:ln>
                <a:solidFill>
                  <a:srgbClr val="3B3838"/>
                </a:solidFill>
                <a:effectLst/>
                <a:uLnTx/>
                <a:uFillTx/>
                <a:latin typeface="Arial"/>
                <a:ea typeface="+mn-ea"/>
                <a:cs typeface="Arial"/>
              </a:rPr>
              <a:t>on</a:t>
            </a:r>
            <a:r>
              <a:rPr kumimoji="0" lang="en-AU" sz="950" b="0" i="1" u="none" strike="noStrike" kern="1200" cap="none" spc="0" normalizeH="0" baseline="0" noProof="0">
                <a:ln>
                  <a:noFill/>
                </a:ln>
                <a:solidFill>
                  <a:srgbClr val="3B3838"/>
                </a:solidFill>
                <a:effectLst/>
                <a:uLnTx/>
                <a:uFillTx/>
                <a:latin typeface="Arial"/>
                <a:ea typeface="+mn-ea"/>
                <a:cs typeface="Arial"/>
              </a:rPr>
              <a:t> </a:t>
            </a:r>
            <a:r>
              <a:rPr kumimoji="0" lang="en-AU" sz="950" b="0" i="1" u="none" strike="noStrike" kern="1200" cap="none" spc="-20" normalizeH="0" baseline="0" noProof="0">
                <a:ln>
                  <a:noFill/>
                </a:ln>
                <a:solidFill>
                  <a:srgbClr val="3B3838"/>
                </a:solidFill>
                <a:effectLst/>
                <a:uLnTx/>
                <a:uFillTx/>
                <a:latin typeface="Arial"/>
                <a:ea typeface="+mn-ea"/>
                <a:cs typeface="Arial"/>
              </a:rPr>
              <a:t>subscription</a:t>
            </a:r>
            <a:r>
              <a:rPr kumimoji="0" lang="en-AU" sz="950" b="0" i="1" u="none" strike="noStrike" kern="1200" cap="none" spc="-5" normalizeH="0" baseline="0" noProof="0">
                <a:ln>
                  <a:noFill/>
                </a:ln>
                <a:solidFill>
                  <a:srgbClr val="3B3838"/>
                </a:solidFill>
                <a:effectLst/>
                <a:uLnTx/>
                <a:uFillTx/>
                <a:latin typeface="Arial"/>
                <a:ea typeface="+mn-ea"/>
                <a:cs typeface="Arial"/>
              </a:rPr>
              <a:t> </a:t>
            </a:r>
            <a:r>
              <a:rPr kumimoji="0" lang="en-AU" sz="950" b="0" i="1" u="none" strike="noStrike" kern="1200" cap="none" spc="-10" normalizeH="0" baseline="0" noProof="0">
                <a:ln>
                  <a:noFill/>
                </a:ln>
                <a:solidFill>
                  <a:srgbClr val="3B3838"/>
                </a:solidFill>
                <a:effectLst/>
                <a:uLnTx/>
                <a:uFillTx/>
                <a:latin typeface="Arial"/>
                <a:ea typeface="+mn-ea"/>
                <a:cs typeface="Arial"/>
              </a:rPr>
              <a:t>level.</a:t>
            </a:r>
            <a:endParaRPr kumimoji="0" lang="en-AU" sz="950" b="0" i="0" u="none" strike="noStrike" kern="1200" cap="none" spc="0" normalizeH="0" baseline="0" noProof="0">
              <a:ln>
                <a:noFill/>
              </a:ln>
              <a:solidFill>
                <a:prstClr val="black"/>
              </a:solidFill>
              <a:effectLst/>
              <a:uLnTx/>
              <a:uFillTx/>
              <a:latin typeface="Arial"/>
              <a:ea typeface="+mn-ea"/>
              <a:cs typeface="Arial"/>
            </a:endParaRPr>
          </a:p>
        </p:txBody>
      </p:sp>
      <p:grpSp>
        <p:nvGrpSpPr>
          <p:cNvPr id="13" name="object 13"/>
          <p:cNvGrpSpPr/>
          <p:nvPr/>
        </p:nvGrpSpPr>
        <p:grpSpPr>
          <a:xfrm>
            <a:off x="656730" y="1947100"/>
            <a:ext cx="8185150" cy="180340"/>
            <a:chOff x="656730" y="1947100"/>
            <a:chExt cx="8185150" cy="180340"/>
          </a:xfrm>
        </p:grpSpPr>
        <p:pic>
          <p:nvPicPr>
            <p:cNvPr id="14" name="object 14"/>
            <p:cNvPicPr/>
            <p:nvPr/>
          </p:nvPicPr>
          <p:blipFill>
            <a:blip r:embed="rId7" cstate="print"/>
            <a:stretch>
              <a:fillRect/>
            </a:stretch>
          </p:blipFill>
          <p:spPr>
            <a:xfrm>
              <a:off x="656730" y="1947100"/>
              <a:ext cx="179999" cy="179997"/>
            </a:xfrm>
            <a:prstGeom prst="rect">
              <a:avLst/>
            </a:prstGeom>
          </p:spPr>
        </p:pic>
        <p:pic>
          <p:nvPicPr>
            <p:cNvPr id="15" name="object 15"/>
            <p:cNvPicPr/>
            <p:nvPr/>
          </p:nvPicPr>
          <p:blipFill>
            <a:blip r:embed="rId8" cstate="print"/>
            <a:stretch>
              <a:fillRect/>
            </a:stretch>
          </p:blipFill>
          <p:spPr>
            <a:xfrm>
              <a:off x="701040" y="1990344"/>
              <a:ext cx="94487" cy="94487"/>
            </a:xfrm>
            <a:prstGeom prst="rect">
              <a:avLst/>
            </a:prstGeom>
          </p:spPr>
        </p:pic>
        <p:pic>
          <p:nvPicPr>
            <p:cNvPr id="16" name="object 16"/>
            <p:cNvPicPr/>
            <p:nvPr/>
          </p:nvPicPr>
          <p:blipFill>
            <a:blip r:embed="rId7" cstate="print"/>
            <a:stretch>
              <a:fillRect/>
            </a:stretch>
          </p:blipFill>
          <p:spPr>
            <a:xfrm>
              <a:off x="4567643" y="1947100"/>
              <a:ext cx="180009" cy="179997"/>
            </a:xfrm>
            <a:prstGeom prst="rect">
              <a:avLst/>
            </a:prstGeom>
          </p:spPr>
        </p:pic>
        <p:pic>
          <p:nvPicPr>
            <p:cNvPr id="17" name="object 17"/>
            <p:cNvPicPr/>
            <p:nvPr/>
          </p:nvPicPr>
          <p:blipFill>
            <a:blip r:embed="rId9" cstate="print"/>
            <a:stretch>
              <a:fillRect/>
            </a:stretch>
          </p:blipFill>
          <p:spPr>
            <a:xfrm>
              <a:off x="4611624" y="1990344"/>
              <a:ext cx="94487" cy="94487"/>
            </a:xfrm>
            <a:prstGeom prst="rect">
              <a:avLst/>
            </a:prstGeom>
          </p:spPr>
        </p:pic>
        <p:pic>
          <p:nvPicPr>
            <p:cNvPr id="18" name="object 18"/>
            <p:cNvPicPr/>
            <p:nvPr/>
          </p:nvPicPr>
          <p:blipFill>
            <a:blip r:embed="rId10" cstate="print"/>
            <a:stretch>
              <a:fillRect/>
            </a:stretch>
          </p:blipFill>
          <p:spPr>
            <a:xfrm>
              <a:off x="8661691" y="1947100"/>
              <a:ext cx="179997" cy="179997"/>
            </a:xfrm>
            <a:prstGeom prst="rect">
              <a:avLst/>
            </a:prstGeom>
          </p:spPr>
        </p:pic>
        <p:pic>
          <p:nvPicPr>
            <p:cNvPr id="19" name="object 19"/>
            <p:cNvPicPr/>
            <p:nvPr/>
          </p:nvPicPr>
          <p:blipFill>
            <a:blip r:embed="rId11" cstate="print"/>
            <a:stretch>
              <a:fillRect/>
            </a:stretch>
          </p:blipFill>
          <p:spPr>
            <a:xfrm>
              <a:off x="8705087" y="1990344"/>
              <a:ext cx="94488" cy="94487"/>
            </a:xfrm>
            <a:prstGeom prst="rect">
              <a:avLst/>
            </a:prstGeom>
          </p:spPr>
        </p:pic>
      </p:grpSp>
      <p:grpSp>
        <p:nvGrpSpPr>
          <p:cNvPr id="20" name="object 20"/>
          <p:cNvGrpSpPr/>
          <p:nvPr/>
        </p:nvGrpSpPr>
        <p:grpSpPr>
          <a:xfrm>
            <a:off x="656730" y="3595674"/>
            <a:ext cx="180340" cy="180340"/>
            <a:chOff x="656730" y="3595674"/>
            <a:chExt cx="180340" cy="180340"/>
          </a:xfrm>
        </p:grpSpPr>
        <p:pic>
          <p:nvPicPr>
            <p:cNvPr id="21" name="object 21"/>
            <p:cNvPicPr/>
            <p:nvPr/>
          </p:nvPicPr>
          <p:blipFill>
            <a:blip r:embed="rId12" cstate="print"/>
            <a:stretch>
              <a:fillRect/>
            </a:stretch>
          </p:blipFill>
          <p:spPr>
            <a:xfrm>
              <a:off x="656730" y="3595674"/>
              <a:ext cx="179999" cy="179997"/>
            </a:xfrm>
            <a:prstGeom prst="rect">
              <a:avLst/>
            </a:prstGeom>
          </p:spPr>
        </p:pic>
        <p:pic>
          <p:nvPicPr>
            <p:cNvPr id="22" name="object 22"/>
            <p:cNvPicPr/>
            <p:nvPr/>
          </p:nvPicPr>
          <p:blipFill>
            <a:blip r:embed="rId13" cstate="print"/>
            <a:stretch>
              <a:fillRect/>
            </a:stretch>
          </p:blipFill>
          <p:spPr>
            <a:xfrm>
              <a:off x="701040" y="3639311"/>
              <a:ext cx="94487" cy="94487"/>
            </a:xfrm>
            <a:prstGeom prst="rect">
              <a:avLst/>
            </a:prstGeom>
          </p:spPr>
        </p:pic>
      </p:grpSp>
      <p:grpSp>
        <p:nvGrpSpPr>
          <p:cNvPr id="23" name="object 23"/>
          <p:cNvGrpSpPr/>
          <p:nvPr/>
        </p:nvGrpSpPr>
        <p:grpSpPr>
          <a:xfrm>
            <a:off x="656730" y="5205095"/>
            <a:ext cx="180340" cy="180340"/>
            <a:chOff x="656730" y="5205095"/>
            <a:chExt cx="180340" cy="180340"/>
          </a:xfrm>
        </p:grpSpPr>
        <p:pic>
          <p:nvPicPr>
            <p:cNvPr id="24" name="object 24"/>
            <p:cNvPicPr/>
            <p:nvPr/>
          </p:nvPicPr>
          <p:blipFill>
            <a:blip r:embed="rId7" cstate="print"/>
            <a:stretch>
              <a:fillRect/>
            </a:stretch>
          </p:blipFill>
          <p:spPr>
            <a:xfrm>
              <a:off x="656730" y="5205095"/>
              <a:ext cx="179999" cy="179997"/>
            </a:xfrm>
            <a:prstGeom prst="rect">
              <a:avLst/>
            </a:prstGeom>
          </p:spPr>
        </p:pic>
        <p:pic>
          <p:nvPicPr>
            <p:cNvPr id="25" name="object 25"/>
            <p:cNvPicPr/>
            <p:nvPr/>
          </p:nvPicPr>
          <p:blipFill>
            <a:blip r:embed="rId14" cstate="print"/>
            <a:stretch>
              <a:fillRect/>
            </a:stretch>
          </p:blipFill>
          <p:spPr>
            <a:xfrm>
              <a:off x="701040" y="5248656"/>
              <a:ext cx="94487" cy="94487"/>
            </a:xfrm>
            <a:prstGeom prst="rect">
              <a:avLst/>
            </a:prstGeom>
          </p:spPr>
        </p:pic>
      </p:grpSp>
      <p:sp>
        <p:nvSpPr>
          <p:cNvPr id="26" name="object 26"/>
          <p:cNvSpPr/>
          <p:nvPr/>
        </p:nvSpPr>
        <p:spPr>
          <a:xfrm>
            <a:off x="-6" y="3269208"/>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object 27"/>
          <p:cNvSpPr/>
          <p:nvPr/>
        </p:nvSpPr>
        <p:spPr>
          <a:xfrm>
            <a:off x="-6" y="4861115"/>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28" name="object 28"/>
          <p:cNvGrpSpPr/>
          <p:nvPr/>
        </p:nvGrpSpPr>
        <p:grpSpPr>
          <a:xfrm>
            <a:off x="4567644" y="3595674"/>
            <a:ext cx="180340" cy="180340"/>
            <a:chOff x="4567644" y="3595674"/>
            <a:chExt cx="180340" cy="180340"/>
          </a:xfrm>
        </p:grpSpPr>
        <p:pic>
          <p:nvPicPr>
            <p:cNvPr id="29" name="object 29"/>
            <p:cNvPicPr/>
            <p:nvPr/>
          </p:nvPicPr>
          <p:blipFill>
            <a:blip r:embed="rId12" cstate="print"/>
            <a:stretch>
              <a:fillRect/>
            </a:stretch>
          </p:blipFill>
          <p:spPr>
            <a:xfrm>
              <a:off x="4567644" y="3595674"/>
              <a:ext cx="180009" cy="179997"/>
            </a:xfrm>
            <a:prstGeom prst="rect">
              <a:avLst/>
            </a:prstGeom>
          </p:spPr>
        </p:pic>
        <p:pic>
          <p:nvPicPr>
            <p:cNvPr id="30" name="object 30"/>
            <p:cNvPicPr/>
            <p:nvPr/>
          </p:nvPicPr>
          <p:blipFill>
            <a:blip r:embed="rId15" cstate="print"/>
            <a:stretch>
              <a:fillRect/>
            </a:stretch>
          </p:blipFill>
          <p:spPr>
            <a:xfrm>
              <a:off x="4611624" y="3639311"/>
              <a:ext cx="94487" cy="94487"/>
            </a:xfrm>
            <a:prstGeom prst="rect">
              <a:avLst/>
            </a:prstGeom>
          </p:spPr>
        </p:pic>
      </p:grpSp>
      <p:grpSp>
        <p:nvGrpSpPr>
          <p:cNvPr id="31" name="object 31"/>
          <p:cNvGrpSpPr/>
          <p:nvPr/>
        </p:nvGrpSpPr>
        <p:grpSpPr>
          <a:xfrm>
            <a:off x="4567644" y="5205095"/>
            <a:ext cx="180340" cy="180340"/>
            <a:chOff x="4567644" y="5205095"/>
            <a:chExt cx="180340" cy="180340"/>
          </a:xfrm>
        </p:grpSpPr>
        <p:pic>
          <p:nvPicPr>
            <p:cNvPr id="32" name="object 32"/>
            <p:cNvPicPr/>
            <p:nvPr/>
          </p:nvPicPr>
          <p:blipFill>
            <a:blip r:embed="rId7" cstate="print"/>
            <a:stretch>
              <a:fillRect/>
            </a:stretch>
          </p:blipFill>
          <p:spPr>
            <a:xfrm>
              <a:off x="4567644" y="5205095"/>
              <a:ext cx="180009" cy="179997"/>
            </a:xfrm>
            <a:prstGeom prst="rect">
              <a:avLst/>
            </a:prstGeom>
          </p:spPr>
        </p:pic>
        <p:pic>
          <p:nvPicPr>
            <p:cNvPr id="33" name="object 33"/>
            <p:cNvPicPr/>
            <p:nvPr/>
          </p:nvPicPr>
          <p:blipFill>
            <a:blip r:embed="rId16" cstate="print"/>
            <a:stretch>
              <a:fillRect/>
            </a:stretch>
          </p:blipFill>
          <p:spPr>
            <a:xfrm>
              <a:off x="4611624" y="5248656"/>
              <a:ext cx="94487" cy="94487"/>
            </a:xfrm>
            <a:prstGeom prst="rect">
              <a:avLst/>
            </a:prstGeom>
          </p:spPr>
        </p:pic>
      </p:grpSp>
      <p:grpSp>
        <p:nvGrpSpPr>
          <p:cNvPr id="34" name="object 34"/>
          <p:cNvGrpSpPr/>
          <p:nvPr/>
        </p:nvGrpSpPr>
        <p:grpSpPr>
          <a:xfrm>
            <a:off x="8661692" y="3595674"/>
            <a:ext cx="180340" cy="180340"/>
            <a:chOff x="8661692" y="3595674"/>
            <a:chExt cx="180340" cy="180340"/>
          </a:xfrm>
        </p:grpSpPr>
        <p:pic>
          <p:nvPicPr>
            <p:cNvPr id="35" name="object 35"/>
            <p:cNvPicPr/>
            <p:nvPr/>
          </p:nvPicPr>
          <p:blipFill>
            <a:blip r:embed="rId17" cstate="print"/>
            <a:stretch>
              <a:fillRect/>
            </a:stretch>
          </p:blipFill>
          <p:spPr>
            <a:xfrm>
              <a:off x="8661692" y="3595674"/>
              <a:ext cx="179997" cy="179997"/>
            </a:xfrm>
            <a:prstGeom prst="rect">
              <a:avLst/>
            </a:prstGeom>
          </p:spPr>
        </p:pic>
        <p:pic>
          <p:nvPicPr>
            <p:cNvPr id="36" name="object 36"/>
            <p:cNvPicPr/>
            <p:nvPr/>
          </p:nvPicPr>
          <p:blipFill>
            <a:blip r:embed="rId18" cstate="print"/>
            <a:stretch>
              <a:fillRect/>
            </a:stretch>
          </p:blipFill>
          <p:spPr>
            <a:xfrm>
              <a:off x="8705088" y="3639311"/>
              <a:ext cx="94488" cy="94487"/>
            </a:xfrm>
            <a:prstGeom prst="rect">
              <a:avLst/>
            </a:prstGeom>
          </p:spPr>
        </p:pic>
      </p:grpSp>
      <p:grpSp>
        <p:nvGrpSpPr>
          <p:cNvPr id="37" name="object 37"/>
          <p:cNvGrpSpPr/>
          <p:nvPr/>
        </p:nvGrpSpPr>
        <p:grpSpPr>
          <a:xfrm>
            <a:off x="8661692" y="5205095"/>
            <a:ext cx="180340" cy="180340"/>
            <a:chOff x="8661692" y="5205095"/>
            <a:chExt cx="180340" cy="180340"/>
          </a:xfrm>
        </p:grpSpPr>
        <p:pic>
          <p:nvPicPr>
            <p:cNvPr id="38" name="object 38"/>
            <p:cNvPicPr/>
            <p:nvPr/>
          </p:nvPicPr>
          <p:blipFill>
            <a:blip r:embed="rId10" cstate="print"/>
            <a:stretch>
              <a:fillRect/>
            </a:stretch>
          </p:blipFill>
          <p:spPr>
            <a:xfrm>
              <a:off x="8661692" y="5205095"/>
              <a:ext cx="179997" cy="179997"/>
            </a:xfrm>
            <a:prstGeom prst="rect">
              <a:avLst/>
            </a:prstGeom>
          </p:spPr>
        </p:pic>
        <p:pic>
          <p:nvPicPr>
            <p:cNvPr id="39" name="object 39"/>
            <p:cNvPicPr/>
            <p:nvPr/>
          </p:nvPicPr>
          <p:blipFill>
            <a:blip r:embed="rId19" cstate="print"/>
            <a:stretch>
              <a:fillRect/>
            </a:stretch>
          </p:blipFill>
          <p:spPr>
            <a:xfrm>
              <a:off x="8705088" y="5248656"/>
              <a:ext cx="94488" cy="94487"/>
            </a:xfrm>
            <a:prstGeom prst="rect">
              <a:avLst/>
            </a:prstGeom>
          </p:spPr>
        </p:pic>
      </p:grpSp>
      <p:sp>
        <p:nvSpPr>
          <p:cNvPr id="40" name="object 40"/>
          <p:cNvSpPr txBox="1"/>
          <p:nvPr/>
        </p:nvSpPr>
        <p:spPr>
          <a:xfrm>
            <a:off x="2187016" y="795244"/>
            <a:ext cx="8032115" cy="470000"/>
          </a:xfrm>
          <a:prstGeom prst="rect">
            <a:avLst/>
          </a:prstGeom>
        </p:spPr>
        <p:txBody>
          <a:bodyPr vert="horz" wrap="square" lIns="0" tIns="12065" rIns="0" bIns="0" rtlCol="0">
            <a:spAutoFit/>
          </a:bodyPr>
          <a:lstStyle/>
          <a:p>
            <a:pPr marL="12700" marR="5080" lvl="0" indent="20955" algn="l" defTabSz="914400" rtl="0" eaLnBrk="1" fontAlgn="auto" latinLnBrk="0" hangingPunct="1">
              <a:lnSpc>
                <a:spcPct val="137400"/>
              </a:lnSpc>
              <a:spcBef>
                <a:spcPts val="95"/>
              </a:spcBef>
              <a:spcAft>
                <a:spcPts val="0"/>
              </a:spcAft>
              <a:buClrTx/>
              <a:buSzTx/>
              <a:buFontTx/>
              <a:buNone/>
              <a:tabLst/>
              <a:defRPr/>
            </a:pP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Members</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lang="en-AU" sz="1150" b="0" i="0" u="none" strike="noStrike" kern="1200" cap="none" spc="15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ADAPT’s</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Research</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&amp;</a:t>
            </a:r>
            <a:r>
              <a:rPr kumimoji="0" lang="en-AU"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Advisory</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platform</a:t>
            </a:r>
            <a:r>
              <a:rPr kumimoji="0" lang="en-AU"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have</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access</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entire</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suite</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lang="en-AU"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market</a:t>
            </a:r>
            <a:r>
              <a:rPr kumimoji="0" lang="en-AU" sz="1150" b="0" i="0" u="none" strike="noStrike" kern="1200" cap="none" spc="15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leading</a:t>
            </a:r>
            <a:r>
              <a:rPr kumimoji="0" lang="en-AU"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content,</a:t>
            </a:r>
            <a:r>
              <a:rPr kumimoji="0" lang="en-AU"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1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insights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and</a:t>
            </a:r>
            <a:r>
              <a:rPr kumimoji="0" lang="en-AU"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resources</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lang="en-AU"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a:t>
            </a:r>
            <a:r>
              <a:rPr kumimoji="0" lang="en-AU" sz="1150" b="0" i="0" u="none" strike="noStrike" kern="1200" cap="none" spc="13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execute</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role.</a:t>
            </a:r>
            <a:r>
              <a:rPr kumimoji="0" lang="en-AU"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For</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any</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assistance</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contact</a:t>
            </a:r>
            <a:r>
              <a:rPr kumimoji="0" lang="en-AU"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Account</a:t>
            </a:r>
            <a:r>
              <a:rPr kumimoji="0" lang="en-AU"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Manager</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the</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lang="en-AU"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1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section.</a:t>
            </a:r>
            <a:endParaRPr kumimoji="0" lang="en-AU" sz="115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44" name="object 2">
            <a:extLst>
              <a:ext uri="{FF2B5EF4-FFF2-40B4-BE49-F238E27FC236}">
                <a16:creationId xmlns:a16="http://schemas.microsoft.com/office/drawing/2014/main" id="{30E5ECB8-6EEE-4295-31E5-1B91C1A61DF0}"/>
              </a:ext>
            </a:extLst>
          </p:cNvPr>
          <p:cNvSpPr txBox="1">
            <a:spLocks/>
          </p:cNvSpPr>
          <p:nvPr/>
        </p:nvSpPr>
        <p:spPr>
          <a:xfrm>
            <a:off x="3395268" y="334771"/>
            <a:ext cx="5401462" cy="391159"/>
          </a:xfrm>
          <a:prstGeom prst="rect">
            <a:avLst/>
          </a:prstGeom>
        </p:spPr>
        <p:txBody>
          <a:bodyPr vert="horz" wrap="square" lIns="0" tIns="12700" rIns="0" bIns="0" rtlCol="0">
            <a:spAutoFit/>
          </a:bodyPr>
          <a:lstStyle>
            <a:lvl1pPr>
              <a:defRPr sz="2400" b="1" i="0">
                <a:solidFill>
                  <a:schemeClr val="bg1"/>
                </a:solidFill>
                <a:latin typeface="Arial"/>
                <a:ea typeface="+mj-ea"/>
                <a:cs typeface="Arial"/>
              </a:defRPr>
            </a:lvl1pPr>
          </a:lstStyle>
          <a:p>
            <a:pPr marL="12700">
              <a:spcBef>
                <a:spcPts val="100"/>
              </a:spcBef>
            </a:pPr>
            <a:r>
              <a:rPr lang="en-AU" kern="0" noProof="0">
                <a:latin typeface="Helvetica" panose="020B0604020202020204" pitchFamily="34" charset="0"/>
                <a:cs typeface="Helvetica" panose="020B0604020202020204" pitchFamily="34" charset="0"/>
              </a:rPr>
              <a:t>Additional</a:t>
            </a:r>
            <a:r>
              <a:rPr lang="en-AU" kern="0" spc="-20" noProof="0">
                <a:latin typeface="Helvetica" panose="020B0604020202020204" pitchFamily="34" charset="0"/>
                <a:cs typeface="Helvetica" panose="020B0604020202020204" pitchFamily="34" charset="0"/>
              </a:rPr>
              <a:t> </a:t>
            </a:r>
            <a:r>
              <a:rPr lang="en-AU" kern="0" noProof="0">
                <a:latin typeface="Helvetica" panose="020B0604020202020204" pitchFamily="34" charset="0"/>
                <a:cs typeface="Helvetica" panose="020B0604020202020204" pitchFamily="34" charset="0"/>
              </a:rPr>
              <a:t>resources</a:t>
            </a:r>
            <a:r>
              <a:rPr lang="en-AU" kern="0" spc="-15" noProof="0">
                <a:latin typeface="Helvetica" panose="020B0604020202020204" pitchFamily="34" charset="0"/>
                <a:cs typeface="Helvetica" panose="020B0604020202020204" pitchFamily="34" charset="0"/>
              </a:rPr>
              <a:t> </a:t>
            </a:r>
            <a:r>
              <a:rPr lang="en-AU" kern="0" noProof="0">
                <a:latin typeface="Helvetica" panose="020B0604020202020204" pitchFamily="34" charset="0"/>
                <a:cs typeface="Helvetica" panose="020B0604020202020204" pitchFamily="34" charset="0"/>
              </a:rPr>
              <a:t>you</a:t>
            </a:r>
            <a:r>
              <a:rPr lang="en-AU" kern="0" spc="-20" noProof="0">
                <a:latin typeface="Helvetica" panose="020B0604020202020204" pitchFamily="34" charset="0"/>
                <a:cs typeface="Helvetica" panose="020B0604020202020204" pitchFamily="34" charset="0"/>
              </a:rPr>
              <a:t> </a:t>
            </a:r>
            <a:r>
              <a:rPr lang="en-AU" kern="0" noProof="0">
                <a:latin typeface="Helvetica" panose="020B0604020202020204" pitchFamily="34" charset="0"/>
                <a:cs typeface="Helvetica" panose="020B0604020202020204" pitchFamily="34" charset="0"/>
              </a:rPr>
              <a:t>can</a:t>
            </a:r>
            <a:r>
              <a:rPr lang="en-AU" kern="0" spc="-20" noProof="0">
                <a:latin typeface="Helvetica" panose="020B0604020202020204" pitchFamily="34" charset="0"/>
                <a:cs typeface="Helvetica" panose="020B0604020202020204" pitchFamily="34" charset="0"/>
              </a:rPr>
              <a:t> </a:t>
            </a:r>
            <a:r>
              <a:rPr lang="en-AU" kern="0" spc="-10" noProof="0">
                <a:latin typeface="Helvetica" panose="020B0604020202020204" pitchFamily="34" charset="0"/>
                <a:cs typeface="Helvetica" panose="020B0604020202020204" pitchFamily="34" charset="0"/>
              </a:rPr>
              <a:t>access</a:t>
            </a:r>
          </a:p>
        </p:txBody>
      </p:sp>
    </p:spTree>
    <p:extLst>
      <p:ext uri="{BB962C8B-B14F-4D97-AF65-F5344CB8AC3E}">
        <p14:creationId xmlns:p14="http://schemas.microsoft.com/office/powerpoint/2010/main" val="2043221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060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BEA9867-3A0A-942C-F5E7-42BC10770451}"/>
            </a:ext>
          </a:extLst>
        </p:cNvPr>
        <p:cNvGrpSpPr/>
        <p:nvPr/>
      </p:nvGrpSpPr>
      <p:grpSpPr>
        <a:xfrm>
          <a:off x="0" y="0"/>
          <a:ext cx="0" cy="0"/>
          <a:chOff x="0" y="0"/>
          <a:chExt cx="0" cy="0"/>
        </a:xfrm>
      </p:grpSpPr>
      <p:grpSp>
        <p:nvGrpSpPr>
          <p:cNvPr id="9" name="ADAPT WHITE GRID" hidden="1">
            <a:extLst>
              <a:ext uri="{FF2B5EF4-FFF2-40B4-BE49-F238E27FC236}">
                <a16:creationId xmlns:a16="http://schemas.microsoft.com/office/drawing/2014/main" id="{FF4AEDE3-8BB5-E2E1-A697-6000AC5154E6}"/>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666F91E2-E163-ED12-BE26-F8150DD33DB2}"/>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4CC25A1B-3710-6582-A191-CF0B28ACA0C6}"/>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5" name="Rectangle 34">
                <a:extLst>
                  <a:ext uri="{FF2B5EF4-FFF2-40B4-BE49-F238E27FC236}">
                    <a16:creationId xmlns:a16="http://schemas.microsoft.com/office/drawing/2014/main" id="{9DC8A6D1-7949-0CB0-1E94-C8AA0ACAFB9B}"/>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6" name="Rectangle 35">
                <a:extLst>
                  <a:ext uri="{FF2B5EF4-FFF2-40B4-BE49-F238E27FC236}">
                    <a16:creationId xmlns:a16="http://schemas.microsoft.com/office/drawing/2014/main" id="{2BFAB918-70F1-AE17-FA82-F4FD863D1F49}"/>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7" name="Rectangle 36">
                <a:extLst>
                  <a:ext uri="{FF2B5EF4-FFF2-40B4-BE49-F238E27FC236}">
                    <a16:creationId xmlns:a16="http://schemas.microsoft.com/office/drawing/2014/main" id="{451B1740-8E82-D6FF-3219-8A4A19A96C31}"/>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8" name="Rectangle 37">
                <a:extLst>
                  <a:ext uri="{FF2B5EF4-FFF2-40B4-BE49-F238E27FC236}">
                    <a16:creationId xmlns:a16="http://schemas.microsoft.com/office/drawing/2014/main" id="{5E3DF0AF-61DB-A7A2-1902-1B7019596226}"/>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9" name="Rectangle 38">
                <a:extLst>
                  <a:ext uri="{FF2B5EF4-FFF2-40B4-BE49-F238E27FC236}">
                    <a16:creationId xmlns:a16="http://schemas.microsoft.com/office/drawing/2014/main" id="{8016703A-E70D-2315-547F-48862DDE2976}"/>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0" name="Rectangle 39">
                <a:extLst>
                  <a:ext uri="{FF2B5EF4-FFF2-40B4-BE49-F238E27FC236}">
                    <a16:creationId xmlns:a16="http://schemas.microsoft.com/office/drawing/2014/main" id="{5C2CBCD4-F7B8-10AC-A7E9-D627834C47F4}"/>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1" name="Rectangle 40">
                <a:extLst>
                  <a:ext uri="{FF2B5EF4-FFF2-40B4-BE49-F238E27FC236}">
                    <a16:creationId xmlns:a16="http://schemas.microsoft.com/office/drawing/2014/main" id="{66D9E2C9-256B-1BCA-4E3B-1B29CB0AAA3C}"/>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2" name="Rectangle 41">
                <a:extLst>
                  <a:ext uri="{FF2B5EF4-FFF2-40B4-BE49-F238E27FC236}">
                    <a16:creationId xmlns:a16="http://schemas.microsoft.com/office/drawing/2014/main" id="{D6953217-AC6A-9DDD-B6AC-05AACB154243}"/>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3" name="Rectangle 42">
                <a:extLst>
                  <a:ext uri="{FF2B5EF4-FFF2-40B4-BE49-F238E27FC236}">
                    <a16:creationId xmlns:a16="http://schemas.microsoft.com/office/drawing/2014/main" id="{2727609A-DAEA-9773-280E-EC53547CFEA4}"/>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4" name="Rectangle 43">
                <a:extLst>
                  <a:ext uri="{FF2B5EF4-FFF2-40B4-BE49-F238E27FC236}">
                    <a16:creationId xmlns:a16="http://schemas.microsoft.com/office/drawing/2014/main" id="{8DBAE6D6-BCC6-5F44-9A83-8F5E9E76EE5A}"/>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5" name="Rectangle 44">
                <a:extLst>
                  <a:ext uri="{FF2B5EF4-FFF2-40B4-BE49-F238E27FC236}">
                    <a16:creationId xmlns:a16="http://schemas.microsoft.com/office/drawing/2014/main" id="{E299ECF0-3CA1-4E50-D6C7-4D32807B9141}"/>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6" name="Rectangle 45">
                <a:extLst>
                  <a:ext uri="{FF2B5EF4-FFF2-40B4-BE49-F238E27FC236}">
                    <a16:creationId xmlns:a16="http://schemas.microsoft.com/office/drawing/2014/main" id="{E0B517DF-3B83-5645-0B9B-FBA83AF4EA70}"/>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7" name="Rectangle 46">
                <a:extLst>
                  <a:ext uri="{FF2B5EF4-FFF2-40B4-BE49-F238E27FC236}">
                    <a16:creationId xmlns:a16="http://schemas.microsoft.com/office/drawing/2014/main" id="{095B86BD-E1D3-FDCA-2271-FDC8D387164E}"/>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8" name="Rectangle 47">
                <a:extLst>
                  <a:ext uri="{FF2B5EF4-FFF2-40B4-BE49-F238E27FC236}">
                    <a16:creationId xmlns:a16="http://schemas.microsoft.com/office/drawing/2014/main" id="{3F5F6861-B091-F78B-6D4E-C3A3F9DD88DE}"/>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9" name="Rectangle 48">
                <a:extLst>
                  <a:ext uri="{FF2B5EF4-FFF2-40B4-BE49-F238E27FC236}">
                    <a16:creationId xmlns:a16="http://schemas.microsoft.com/office/drawing/2014/main" id="{932041E8-8CC1-3CED-700A-DC21406433B0}"/>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grpSp>
        <p:grpSp>
          <p:nvGrpSpPr>
            <p:cNvPr id="11" name="ADAPT GRID MARGIN">
              <a:extLst>
                <a:ext uri="{FF2B5EF4-FFF2-40B4-BE49-F238E27FC236}">
                  <a16:creationId xmlns:a16="http://schemas.microsoft.com/office/drawing/2014/main" id="{3E44C984-8C1D-E31F-B37E-06069FE3BECB}"/>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906B3E94-BF69-5404-DC42-1CA26715E528}"/>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1" name="Rectangle 30">
                <a:extLst>
                  <a:ext uri="{FF2B5EF4-FFF2-40B4-BE49-F238E27FC236}">
                    <a16:creationId xmlns:a16="http://schemas.microsoft.com/office/drawing/2014/main" id="{95D0A5C9-7CC4-95C7-E4E1-88C0B4667F36}"/>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2" name="Rectangle 31">
                <a:extLst>
                  <a:ext uri="{FF2B5EF4-FFF2-40B4-BE49-F238E27FC236}">
                    <a16:creationId xmlns:a16="http://schemas.microsoft.com/office/drawing/2014/main" id="{13C0C797-1F6C-BA17-587D-D6C6FC64AFE5}"/>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3" name="Rectangle 32">
                <a:extLst>
                  <a:ext uri="{FF2B5EF4-FFF2-40B4-BE49-F238E27FC236}">
                    <a16:creationId xmlns:a16="http://schemas.microsoft.com/office/drawing/2014/main" id="{10F2A291-8861-B23F-AB28-35DD2F5E7E38}"/>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grpSp>
        <p:grpSp>
          <p:nvGrpSpPr>
            <p:cNvPr id="12" name="ADAPT GRID 12x6">
              <a:extLst>
                <a:ext uri="{FF2B5EF4-FFF2-40B4-BE49-F238E27FC236}">
                  <a16:creationId xmlns:a16="http://schemas.microsoft.com/office/drawing/2014/main" id="{BD874993-36B7-F0DD-34B0-2B082E5A08A1}"/>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771E0B55-F36C-3ED6-BED9-6760ECA289A1}"/>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38E61527-DA7D-9549-959E-9E324AB13F28}"/>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7C8F390E-82A7-8F43-078D-4B7599A2C4E8}"/>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BADEF334-97B1-0A6D-567E-E1E4F645004A}"/>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AB1FC4C2-24E8-5D83-2167-42867899F44F}"/>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4418B09E-A25C-940C-E93D-C027B4CC498B}"/>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217B809E-AA04-83E0-6037-55F98ACA8ADB}"/>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107F0265-7715-5C0F-22BB-4591CB02F26B}"/>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2A96387E-86AC-B209-1260-CA538BA782F6}"/>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7F9B1C23-5079-F94F-5427-5563D3C6F842}"/>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EC173772-99DB-76B5-32EC-25BEE9F921D1}"/>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2B748BE1-77FA-5F2B-144A-913C976C1E32}"/>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14941C01-DF43-DD20-CD7E-70B526E847F6}"/>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E4A2991C-2C9D-6CC2-B367-486265C3DAE2}"/>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E0C62C01-AB0E-2F52-32E2-223C9195BBBF}"/>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1508040B-D30D-00EB-6897-A971328ADB2D}"/>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AC0CA8A0-CE1F-6401-2E55-356F57DDD456}"/>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grpSp>
      </p:grpSp>
      <p:grpSp>
        <p:nvGrpSpPr>
          <p:cNvPr id="7" name="Group 6">
            <a:extLst>
              <a:ext uri="{FF2B5EF4-FFF2-40B4-BE49-F238E27FC236}">
                <a16:creationId xmlns:a16="http://schemas.microsoft.com/office/drawing/2014/main" id="{9D0C4FBE-B061-9734-197E-9814F4187126}"/>
              </a:ext>
            </a:extLst>
          </p:cNvPr>
          <p:cNvGrpSpPr/>
          <p:nvPr/>
        </p:nvGrpSpPr>
        <p:grpSpPr>
          <a:xfrm>
            <a:off x="525042" y="2522786"/>
            <a:ext cx="7978878" cy="1364672"/>
            <a:chOff x="525042" y="576965"/>
            <a:chExt cx="7978878" cy="1364672"/>
          </a:xfrm>
        </p:grpSpPr>
        <p:sp>
          <p:nvSpPr>
            <p:cNvPr id="8" name="TextBox 7">
              <a:extLst>
                <a:ext uri="{FF2B5EF4-FFF2-40B4-BE49-F238E27FC236}">
                  <a16:creationId xmlns:a16="http://schemas.microsoft.com/office/drawing/2014/main" id="{8DE82261-6A72-CD69-57A8-DC20D45CDE10}"/>
                </a:ext>
              </a:extLst>
            </p:cNvPr>
            <p:cNvSpPr txBox="1"/>
            <p:nvPr/>
          </p:nvSpPr>
          <p:spPr>
            <a:xfrm>
              <a:off x="525042" y="576965"/>
              <a:ext cx="7978878" cy="1200329"/>
            </a:xfrm>
            <a:prstGeom prst="rect">
              <a:avLst/>
            </a:prstGeom>
            <a:noFill/>
          </p:spPr>
          <p:txBody>
            <a:bodyPr wrap="square" lIns="91440" tIns="45720" rIns="91440" bIns="45720" rtlCol="0" anchor="t">
              <a:spAutoFit/>
            </a:bodyPr>
            <a:lstStyle/>
            <a:p>
              <a:r>
                <a:rPr lang="en-AU" sz="2800" b="1" noProof="0">
                  <a:solidFill>
                    <a:schemeClr val="accent1"/>
                  </a:solidFill>
                  <a:latin typeface="Helvetica"/>
                  <a:cs typeface="Helvetica"/>
                </a:rPr>
                <a:t>Education:</a:t>
              </a:r>
            </a:p>
            <a:p>
              <a:r>
                <a:rPr lang="en-AU" sz="4400" b="1" noProof="0">
                  <a:solidFill>
                    <a:schemeClr val="bg1"/>
                  </a:solidFill>
                  <a:latin typeface="Helvetica"/>
                  <a:cs typeface="Helvetica"/>
                </a:rPr>
                <a:t>Goals and </a:t>
              </a:r>
              <a:r>
                <a:rPr lang="en-AU" sz="4400" b="1">
                  <a:solidFill>
                    <a:schemeClr val="bg1"/>
                  </a:solidFill>
                  <a:latin typeface="Helvetica"/>
                  <a:cs typeface="Helvetica"/>
                </a:rPr>
                <a:t>initiatives</a:t>
              </a:r>
              <a:endParaRPr lang="en-AU" sz="4400" b="1" noProof="0">
                <a:solidFill>
                  <a:schemeClr val="bg1"/>
                </a:solidFill>
                <a:latin typeface="Helvetica"/>
                <a:cs typeface="Helvetica"/>
              </a:endParaRPr>
            </a:p>
          </p:txBody>
        </p:sp>
        <p:sp>
          <p:nvSpPr>
            <p:cNvPr id="50" name="Rectangle 49">
              <a:extLst>
                <a:ext uri="{FF2B5EF4-FFF2-40B4-BE49-F238E27FC236}">
                  <a16:creationId xmlns:a16="http://schemas.microsoft.com/office/drawing/2014/main" id="{DF7530BF-D5D4-1CDA-E813-6F3274C04323}"/>
                </a:ext>
              </a:extLst>
            </p:cNvPr>
            <p:cNvSpPr/>
            <p:nvPr/>
          </p:nvSpPr>
          <p:spPr>
            <a:xfrm>
              <a:off x="616936" y="1877629"/>
              <a:ext cx="359064" cy="6400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grpSp>
    </p:spTree>
    <p:extLst>
      <p:ext uri="{BB962C8B-B14F-4D97-AF65-F5344CB8AC3E}">
        <p14:creationId xmlns:p14="http://schemas.microsoft.com/office/powerpoint/2010/main" val="4027026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E6601A-AF5B-BFA3-1C24-1BE62545489D}"/>
            </a:ext>
          </a:extLst>
        </p:cNvPr>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E80EC44A-282A-680D-03CB-4E63B7131E6B}"/>
              </a:ext>
            </a:extLst>
          </p:cNvPr>
          <p:cNvSpPr>
            <a:spLocks noGrp="1"/>
          </p:cNvSpPr>
          <p:nvPr>
            <p:ph sz="quarter" idx="10"/>
          </p:nvPr>
        </p:nvSpPr>
        <p:spPr/>
        <p:txBody>
          <a:bodyPr/>
          <a:lstStyle/>
          <a:p>
            <a:pPr defTabSz="380985">
              <a:defRPr sz="2400" b="1">
                <a:latin typeface="Helvetica"/>
              </a:defRPr>
            </a:pPr>
            <a:r>
              <a:rPr lang="en-PH">
                <a:solidFill>
                  <a:prstClr val="black"/>
                </a:solidFill>
                <a:latin typeface="Helvetica"/>
              </a:rPr>
              <a:t>Education - Top 10 goals</a:t>
            </a:r>
          </a:p>
          <a:p>
            <a:endParaRPr lang="en-GB"/>
          </a:p>
        </p:txBody>
      </p:sp>
      <p:sp>
        <p:nvSpPr>
          <p:cNvPr id="16" name="Content Placeholder 15">
            <a:extLst>
              <a:ext uri="{FF2B5EF4-FFF2-40B4-BE49-F238E27FC236}">
                <a16:creationId xmlns:a16="http://schemas.microsoft.com/office/drawing/2014/main" id="{6B208686-EDEA-4772-A846-22CD9FDE4A2C}"/>
              </a:ext>
            </a:extLst>
          </p:cNvPr>
          <p:cNvSpPr>
            <a:spLocks noGrp="1"/>
          </p:cNvSpPr>
          <p:nvPr>
            <p:ph sz="quarter" idx="11"/>
          </p:nvPr>
        </p:nvSpPr>
        <p:spPr/>
        <p:txBody>
          <a:bodyPr/>
          <a:lstStyle/>
          <a:p>
            <a:r>
              <a:rPr lang="en-US" sz="950"/>
              <a:t>ADAPT CIO, Data and AI, Security, Government and Digital Edge Surveys in Feb, Apr, May and Jun 2026. Sample size: 739 Australian CIOs, CDAOs, CISOs, Government leaders and CDOs, 39 from Education</a:t>
            </a:r>
          </a:p>
          <a:p>
            <a:endParaRPr lang="en-GB" sz="950"/>
          </a:p>
        </p:txBody>
      </p:sp>
      <p:pic>
        <p:nvPicPr>
          <p:cNvPr id="3" name="Graphic 2">
            <a:extLst>
              <a:ext uri="{FF2B5EF4-FFF2-40B4-BE49-F238E27FC236}">
                <a16:creationId xmlns:a16="http://schemas.microsoft.com/office/drawing/2014/main" id="{CE82B120-4FD2-DF36-F494-50B50CEE081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86443" y="1012431"/>
            <a:ext cx="11419114" cy="5227662"/>
          </a:xfrm>
          <a:prstGeom prst="rect">
            <a:avLst/>
          </a:prstGeom>
        </p:spPr>
      </p:pic>
    </p:spTree>
    <p:extLst>
      <p:ext uri="{BB962C8B-B14F-4D97-AF65-F5344CB8AC3E}">
        <p14:creationId xmlns:p14="http://schemas.microsoft.com/office/powerpoint/2010/main" val="3817033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73CA7C44-171D-6ECC-58FF-06088005EC5A}"/>
              </a:ext>
            </a:extLst>
          </p:cNvPr>
          <p:cNvSpPr>
            <a:spLocks noGrp="1"/>
          </p:cNvSpPr>
          <p:nvPr>
            <p:ph sz="quarter" idx="10"/>
          </p:nvPr>
        </p:nvSpPr>
        <p:spPr/>
        <p:txBody>
          <a:bodyPr/>
          <a:lstStyle/>
          <a:p>
            <a:r>
              <a:rPr lang="en-GB"/>
              <a:t>Education - Top 10 initiatives</a:t>
            </a:r>
          </a:p>
          <a:p>
            <a:endParaRPr lang="en-GB"/>
          </a:p>
        </p:txBody>
      </p:sp>
      <p:sp>
        <p:nvSpPr>
          <p:cNvPr id="16" name="Content Placeholder 15">
            <a:extLst>
              <a:ext uri="{FF2B5EF4-FFF2-40B4-BE49-F238E27FC236}">
                <a16:creationId xmlns:a16="http://schemas.microsoft.com/office/drawing/2014/main" id="{C997D30C-2E1F-3177-5162-CFFA5186BD28}"/>
              </a:ext>
            </a:extLst>
          </p:cNvPr>
          <p:cNvSpPr>
            <a:spLocks noGrp="1"/>
          </p:cNvSpPr>
          <p:nvPr>
            <p:ph sz="quarter" idx="11"/>
          </p:nvPr>
        </p:nvSpPr>
        <p:spPr/>
        <p:txBody>
          <a:bodyPr/>
          <a:lstStyle/>
          <a:p>
            <a:r>
              <a:rPr lang="en-US" sz="950"/>
              <a:t>ADAPT CIO, Data and AI, Security, Government and Digital Edge Surveys in Feb, Apr, May and Jun 2026. Sample size: 722 Australian CIOs, CDAOs, CISOs, Government leaders and CDOs, 38 from Education</a:t>
            </a:r>
          </a:p>
          <a:p>
            <a:endParaRPr lang="en-GB" sz="950"/>
          </a:p>
        </p:txBody>
      </p:sp>
      <p:pic>
        <p:nvPicPr>
          <p:cNvPr id="8" name="Graphic 7">
            <a:extLst>
              <a:ext uri="{FF2B5EF4-FFF2-40B4-BE49-F238E27FC236}">
                <a16:creationId xmlns:a16="http://schemas.microsoft.com/office/drawing/2014/main" id="{54A97E83-B7B1-0514-7E36-1335C16B251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86443" y="1028513"/>
            <a:ext cx="11419114" cy="5227662"/>
          </a:xfrm>
          <a:prstGeom prst="rect">
            <a:avLst/>
          </a:prstGeom>
        </p:spPr>
      </p:pic>
    </p:spTree>
    <p:extLst>
      <p:ext uri="{BB962C8B-B14F-4D97-AF65-F5344CB8AC3E}">
        <p14:creationId xmlns:p14="http://schemas.microsoft.com/office/powerpoint/2010/main" val="1665567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611416" y="1685698"/>
            <a:ext cx="3094161" cy="4532716"/>
          </a:xfrm>
          <a:prstGeom prst="rect">
            <a:avLst/>
          </a:prstGeom>
          <a:noFill/>
        </p:spPr>
        <p:txBody>
          <a:bodyPr wrap="square" lIns="91440" tIns="45720" rIns="91440" bIns="45720" rtlCol="0" anchor="t">
            <a:spAutoFit/>
          </a:bodyPr>
          <a:lstStyle/>
          <a:p>
            <a:pPr marL="171450" indent="-171450">
              <a:lnSpc>
                <a:spcPct val="125000"/>
              </a:lnSpc>
              <a:spcAft>
                <a:spcPts val="1200"/>
              </a:spcAft>
              <a:buClr>
                <a:srgbClr val="E7534F"/>
              </a:buClr>
              <a:buFont typeface="Arial" panose="020B0604020202020204" pitchFamily="34" charset="0"/>
              <a:buChar char="•"/>
              <a:defRPr/>
            </a:pPr>
            <a:r>
              <a:rPr lang="en-AU" sz="1200">
                <a:latin typeface="Helvetica"/>
                <a:cs typeface="Helvetica"/>
              </a:rPr>
              <a:t>Education executives state their </a:t>
            </a:r>
            <a:r>
              <a:rPr lang="en-AU" sz="1200" noProof="0">
                <a:latin typeface="Helvetica"/>
                <a:cs typeface="Helvetica"/>
              </a:rPr>
              <a:t>primary goal is crafting robust AI </a:t>
            </a:r>
            <a:r>
              <a:rPr lang="en-AU" sz="1200">
                <a:latin typeface="Helvetica"/>
                <a:cs typeface="Helvetica"/>
              </a:rPr>
              <a:t>strategies</a:t>
            </a:r>
            <a:r>
              <a:rPr lang="en-AU" sz="1200" noProof="0">
                <a:latin typeface="Helvetica"/>
                <a:cs typeface="Helvetica"/>
              </a:rPr>
              <a:t> and </a:t>
            </a:r>
            <a:r>
              <a:rPr lang="en-AU" sz="1200">
                <a:latin typeface="Helvetica"/>
                <a:cs typeface="Helvetica"/>
              </a:rPr>
              <a:t>roadmaps. Enhancing the citizen/student experience</a:t>
            </a:r>
            <a:r>
              <a:rPr lang="en-AU" sz="1200" i="1">
                <a:latin typeface="Helvetica"/>
                <a:cs typeface="Helvetica"/>
              </a:rPr>
              <a:t> </a:t>
            </a:r>
            <a:r>
              <a:rPr lang="en-AU" sz="1200">
                <a:latin typeface="Helvetica"/>
                <a:cs typeface="Helvetica"/>
              </a:rPr>
              <a:t>ranks second.</a:t>
            </a:r>
            <a:endParaRPr lang="en-US" sz="1200"/>
          </a:p>
          <a:p>
            <a:pPr marL="171450" indent="-171450">
              <a:lnSpc>
                <a:spcPct val="125000"/>
              </a:lnSpc>
              <a:spcAft>
                <a:spcPts val="1200"/>
              </a:spcAft>
              <a:buClr>
                <a:srgbClr val="E7534F"/>
              </a:buClr>
              <a:buFont typeface="Arial" panose="020B0604020202020204" pitchFamily="34" charset="0"/>
              <a:buChar char="•"/>
              <a:defRPr/>
            </a:pPr>
            <a:r>
              <a:rPr lang="en-AU" sz="1200" noProof="0">
                <a:latin typeface="Helvetica"/>
                <a:cs typeface="Helvetica"/>
              </a:rPr>
              <a:t>While operational effectiveness, digital transformation and people command </a:t>
            </a:r>
            <a:r>
              <a:rPr lang="en-AU" sz="1200">
                <a:latin typeface="Helvetica"/>
                <a:cs typeface="Helvetica"/>
              </a:rPr>
              <a:t>significant strategic weight, education execs are focused on building an ecosystem that is adaptable, trusted, sustainable and geared toward growth</a:t>
            </a:r>
            <a:r>
              <a:rPr lang="en-AU" sz="1200" noProof="0">
                <a:latin typeface="Helvetica"/>
                <a:cs typeface="Helvetica"/>
              </a:rPr>
              <a:t>.</a:t>
            </a:r>
          </a:p>
          <a:p>
            <a:pPr marL="171450" indent="-171450">
              <a:lnSpc>
                <a:spcPct val="125000"/>
              </a:lnSpc>
              <a:spcAft>
                <a:spcPts val="300"/>
              </a:spcAft>
              <a:buClr>
                <a:srgbClr val="E7534F"/>
              </a:buClr>
              <a:buFont typeface="Arial" panose="020B0604020202020204" pitchFamily="34" charset="0"/>
              <a:buChar char="•"/>
              <a:defRPr/>
            </a:pPr>
            <a:r>
              <a:rPr lang="en-AU" sz="1200">
                <a:latin typeface="Helvetica"/>
                <a:cs typeface="Helvetica"/>
              </a:rPr>
              <a:t>Two initiatives share the #1 rank: </a:t>
            </a:r>
          </a:p>
          <a:p>
            <a:pPr marL="354330" indent="-171450">
              <a:lnSpc>
                <a:spcPct val="125000"/>
              </a:lnSpc>
              <a:spcAft>
                <a:spcPts val="300"/>
              </a:spcAft>
              <a:buClr>
                <a:schemeClr val="tx1"/>
              </a:buClr>
              <a:buFont typeface="Arial" panose="020B0604020202020204" pitchFamily="34" charset="0"/>
              <a:buChar char="•"/>
              <a:defRPr/>
            </a:pPr>
            <a:r>
              <a:rPr lang="en-AU" sz="1200">
                <a:latin typeface="Helvetica"/>
                <a:cs typeface="Helvetica"/>
              </a:rPr>
              <a:t>adopting and scaling AI</a:t>
            </a:r>
          </a:p>
          <a:p>
            <a:pPr marL="354330" indent="-171450">
              <a:lnSpc>
                <a:spcPct val="125000"/>
              </a:lnSpc>
              <a:spcAft>
                <a:spcPts val="1200"/>
              </a:spcAft>
              <a:buClr>
                <a:schemeClr val="tx1"/>
              </a:buClr>
              <a:buFont typeface="Arial" panose="020B0604020202020204" pitchFamily="34" charset="0"/>
              <a:buChar char="•"/>
              <a:defRPr/>
            </a:pPr>
            <a:r>
              <a:rPr lang="en-AU" sz="1200" noProof="0">
                <a:latin typeface="Helvetica"/>
                <a:cs typeface="Helvetica"/>
              </a:rPr>
              <a:t>upskilling and retaining staff</a:t>
            </a:r>
          </a:p>
          <a:p>
            <a:pPr marL="171450" indent="-171450">
              <a:lnSpc>
                <a:spcPct val="125000"/>
              </a:lnSpc>
              <a:spcAft>
                <a:spcPts val="1200"/>
              </a:spcAft>
              <a:buClr>
                <a:srgbClr val="E7534F"/>
              </a:buClr>
              <a:buFont typeface="Arial" panose="020B0604020202020204" pitchFamily="34" charset="0"/>
              <a:buChar char="•"/>
              <a:defRPr/>
            </a:pPr>
            <a:r>
              <a:rPr lang="en-AU" sz="1200" noProof="0">
                <a:latin typeface="Helvetica"/>
                <a:cs typeface="Helvetica"/>
              </a:rPr>
              <a:t>The #6-10 initiatives underscore how vital data, governance and trust are within education.</a:t>
            </a:r>
            <a:endParaRPr kumimoji="0" lang="en-AU" sz="1200" i="0" u="none" strike="noStrike" kern="1200" cap="none" spc="0" normalizeH="0" baseline="0" noProof="0">
              <a:ln>
                <a:noFill/>
              </a:ln>
              <a:effectLst/>
              <a:uLnTx/>
              <a:uFillTx/>
              <a:latin typeface="Helvetica"/>
              <a:cs typeface="Helvetica"/>
            </a:endParaRPr>
          </a:p>
        </p:txBody>
      </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3973174" y="274867"/>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4209239" y="123896"/>
            <a:ext cx="7867148" cy="66102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nSpc>
                <a:spcPct val="125000"/>
              </a:lnSpc>
              <a:spcAft>
                <a:spcPts val="300"/>
              </a:spcAft>
              <a:buClr>
                <a:srgbClr val="E7534F"/>
              </a:buClr>
              <a:tabLst>
                <a:tab pos="3495675" algn="l"/>
              </a:tabLst>
              <a:defRPr/>
            </a:pPr>
            <a:r>
              <a:rPr lang="en-AU" sz="1200" b="1">
                <a:solidFill>
                  <a:prstClr val="black"/>
                </a:solidFill>
                <a:latin typeface="Helvetica" panose="020B0604020202020204" pitchFamily="34" charset="0"/>
                <a:cs typeface="Helvetica" panose="020B0604020202020204" pitchFamily="34" charset="0"/>
              </a:rPr>
              <a:t>Developing the AI strategy and roadmap</a:t>
            </a:r>
            <a:r>
              <a:rPr lang="en-AU" sz="1200" b="1" noProof="0">
                <a:solidFill>
                  <a:prstClr val="black"/>
                </a:solidFill>
                <a:latin typeface="Helvetica" panose="020B0604020202020204" pitchFamily="34" charset="0"/>
                <a:cs typeface="Helvetica" panose="020B0604020202020204" pitchFamily="34" charset="0"/>
              </a:rPr>
              <a:t> </a:t>
            </a:r>
          </a:p>
          <a:p>
            <a:pPr marL="171450" indent="-171450">
              <a:lnSpc>
                <a:spcPct val="125000"/>
              </a:lnSpc>
              <a:spcAft>
                <a:spcPts val="1200"/>
              </a:spcAft>
              <a:buClr>
                <a:srgbClr val="E7534F"/>
              </a:buClr>
              <a:buFont typeface="Arial" panose="020B0604020202020204" pitchFamily="34" charset="0"/>
              <a:buChar char="•"/>
              <a:defRPr/>
            </a:pPr>
            <a:r>
              <a:rPr lang="en-US" sz="1200">
                <a:latin typeface="Helvetica"/>
                <a:cs typeface="Helvetica"/>
              </a:rPr>
              <a:t>A clear AI strategy is essential for educational institutions and universities to differentiate through better student outcomes, research capability and operational excellence</a:t>
            </a:r>
            <a:r>
              <a:rPr lang="en-US" sz="1200" noProof="0">
                <a:latin typeface="Helvetica"/>
                <a:cs typeface="Helvetica"/>
              </a:rPr>
              <a:t>. As universities compete for students, funding, and talent, an AI roadmap offers a structured approach to prioritising high-value use cases, helping the institution stand out. </a:t>
            </a:r>
            <a:r>
              <a:rPr lang="en-US" sz="1200">
                <a:latin typeface="Helvetica"/>
                <a:cs typeface="Helvetica"/>
              </a:rPr>
              <a:t>These ADAPT sources provide related use cases: </a:t>
            </a:r>
            <a:r>
              <a:rPr lang="en-US" sz="1200">
                <a:solidFill>
                  <a:schemeClr val="accent1"/>
                </a:solidFill>
                <a:latin typeface="Helvetica"/>
                <a:cs typeface="Helvetica"/>
                <a:hlinkClick r:id="rId3">
                  <a:extLst>
                    <a:ext uri="{A12FA001-AC4F-418D-AE19-62706E023703}">
                      <ahyp:hlinkClr xmlns:ahyp="http://schemas.microsoft.com/office/drawing/2018/hyperlinkcolor" val="tx"/>
                    </a:ext>
                  </a:extLst>
                </a:hlinkClick>
              </a:rPr>
              <a:t>Teaching, Testing and Trust: The Future of AI in Higher Education</a:t>
            </a:r>
            <a:r>
              <a:rPr lang="en-US" sz="1200">
                <a:solidFill>
                  <a:schemeClr val="accent1"/>
                </a:solidFill>
                <a:latin typeface="Helvetica"/>
                <a:cs typeface="Helvetica"/>
              </a:rPr>
              <a:t> and </a:t>
            </a:r>
            <a:r>
              <a:rPr lang="en-US" sz="1200">
                <a:solidFill>
                  <a:schemeClr val="accent1"/>
                </a:solidFill>
                <a:latin typeface="Helvetica"/>
                <a:cs typeface="Helvetica"/>
                <a:hlinkClick r:id="rId4">
                  <a:extLst>
                    <a:ext uri="{A12FA001-AC4F-418D-AE19-62706E023703}">
                      <ahyp:hlinkClr xmlns:ahyp="http://schemas.microsoft.com/office/drawing/2018/hyperlinkcolor" val="tx"/>
                    </a:ext>
                  </a:extLst>
                </a:hlinkClick>
              </a:rPr>
              <a:t>Beyond the Pilot: From Grassroots AI to Enterprise-Wide Value</a:t>
            </a:r>
            <a:r>
              <a:rPr lang="en-US" sz="1200">
                <a:latin typeface="Helvetica"/>
                <a:cs typeface="Helvetica"/>
              </a:rPr>
              <a:t>.</a:t>
            </a:r>
            <a:endParaRPr lang="en-AU" sz="1200" noProof="0">
              <a:latin typeface="Helvetica"/>
              <a:cs typeface="Helvetica"/>
            </a:endParaRPr>
          </a:p>
          <a:p>
            <a:pPr lvl="0">
              <a:lnSpc>
                <a:spcPct val="125000"/>
              </a:lnSpc>
              <a:spcAft>
                <a:spcPts val="300"/>
              </a:spcAft>
              <a:buClr>
                <a:srgbClr val="E7534F"/>
              </a:buClr>
              <a:defRPr/>
            </a:pPr>
            <a:r>
              <a:rPr kumimoji="0" lang="en-US" sz="1200" b="1" i="0" u="none" strike="noStrike" kern="1200" cap="none" spc="0" normalizeH="0" baseline="0" noProof="0">
                <a:ln>
                  <a:noFill/>
                </a:ln>
                <a:solidFill>
                  <a:prstClr val="black"/>
                </a:solidFill>
                <a:effectLst/>
                <a:uLnTx/>
                <a:uFillTx/>
                <a:latin typeface="Helvetica" panose="020B0604020202020204" pitchFamily="34" charset="0"/>
                <a:cs typeface="Helvetica" panose="020B0604020202020204" pitchFamily="34" charset="0"/>
              </a:rPr>
              <a:t>Cultivating a flexible, trusted, sustainable and growth-focused education ecosystem</a:t>
            </a:r>
            <a:endParaRPr lang="en-AU" sz="1200" b="1" i="0" u="none" strike="noStrike" kern="1200" cap="none" spc="0" normalizeH="0" baseline="0" noProof="0">
              <a:ln>
                <a:noFill/>
              </a:ln>
              <a:solidFill>
                <a:prstClr val="black"/>
              </a:solidFill>
              <a:effectLst/>
              <a:uLnTx/>
              <a:uFillTx/>
              <a:latin typeface="Helvetica" panose="020B0604020202020204" pitchFamily="34" charset="0"/>
              <a:cs typeface="Helvetica" panose="020B0604020202020204" pitchFamily="34" charset="0"/>
            </a:endParaRPr>
          </a:p>
          <a:p>
            <a:pPr marL="171450" indent="-171450">
              <a:lnSpc>
                <a:spcPct val="125000"/>
              </a:lnSpc>
              <a:spcAft>
                <a:spcPts val="600"/>
              </a:spcAft>
              <a:buClr>
                <a:srgbClr val="E7534F"/>
              </a:buClr>
              <a:buFont typeface="Arial" panose="020B0604020202020204" pitchFamily="34" charset="0"/>
              <a:buChar char="•"/>
              <a:defRPr/>
            </a:pPr>
            <a:r>
              <a:rPr lang="en-US" sz="1200">
                <a:latin typeface="Helvetica"/>
                <a:cs typeface="Helvetica"/>
              </a:rPr>
              <a:t>The education sector</a:t>
            </a:r>
            <a:r>
              <a:rPr lang="en-US" sz="1200" noProof="0">
                <a:latin typeface="Helvetica"/>
                <a:cs typeface="Helvetica"/>
              </a:rPr>
              <a:t> regards tech modernisation and process simplification as core strategic priorities.</a:t>
            </a:r>
            <a:br>
              <a:rPr lang="en-US" sz="1200">
                <a:latin typeface="Helvetica"/>
                <a:cs typeface="Helvetica"/>
              </a:rPr>
            </a:br>
            <a:r>
              <a:rPr lang="en-US" sz="1200">
                <a:latin typeface="Helvetica"/>
                <a:cs typeface="Helvetica"/>
              </a:rPr>
              <a:t>B</a:t>
            </a:r>
            <a:r>
              <a:rPr lang="en-US" sz="1200" noProof="0" err="1">
                <a:latin typeface="Helvetica"/>
                <a:cs typeface="Helvetica"/>
              </a:rPr>
              <a:t>oth</a:t>
            </a:r>
            <a:r>
              <a:rPr lang="en-US" sz="1200" noProof="0">
                <a:latin typeface="Helvetica"/>
                <a:cs typeface="Helvetica"/>
              </a:rPr>
              <a:t> underpin stronger student and operational results. </a:t>
            </a:r>
            <a:r>
              <a:rPr lang="en-US" sz="1200">
                <a:latin typeface="Helvetica"/>
                <a:cs typeface="Helvetica"/>
              </a:rPr>
              <a:t>I</a:t>
            </a:r>
            <a:r>
              <a:rPr lang="en-US" sz="1200" noProof="0" err="1">
                <a:latin typeface="Helvetica"/>
                <a:cs typeface="Helvetica"/>
              </a:rPr>
              <a:t>nnovation</a:t>
            </a:r>
            <a:r>
              <a:rPr lang="en-US" sz="1200" noProof="0">
                <a:latin typeface="Helvetica"/>
                <a:cs typeface="Helvetica"/>
              </a:rPr>
              <a:t> opens up fresh avenues of value that keep institutions distinctive, whereas heightened security and trust safeguard growth and reputation.</a:t>
            </a:r>
            <a:endParaRPr lang="en-AU" sz="1200" noProof="0">
              <a:latin typeface="Helvetica"/>
              <a:cs typeface="Helvetica"/>
            </a:endParaRPr>
          </a:p>
          <a:p>
            <a:pPr marL="171450" indent="-171450">
              <a:lnSpc>
                <a:spcPct val="125000"/>
              </a:lnSpc>
              <a:spcAft>
                <a:spcPts val="1200"/>
              </a:spcAft>
              <a:buClr>
                <a:srgbClr val="E7534F"/>
              </a:buClr>
              <a:buFont typeface="Arial" panose="020B0604020202020204" pitchFamily="34" charset="0"/>
              <a:buChar char="•"/>
              <a:defRPr/>
            </a:pPr>
            <a:r>
              <a:rPr lang="en-US" sz="1200" noProof="0">
                <a:latin typeface="Helvetica"/>
                <a:cs typeface="Helvetica"/>
              </a:rPr>
              <a:t>The sector is also elevating ESG to a strategic priority reinforcing enduring sustainability and social impact, </a:t>
            </a:r>
            <a:br>
              <a:rPr lang="en-US" sz="1200" noProof="0">
                <a:latin typeface="Helvetica"/>
                <a:cs typeface="Helvetica"/>
              </a:rPr>
            </a:br>
            <a:r>
              <a:rPr lang="en-US" sz="1200" noProof="0">
                <a:latin typeface="Helvetica"/>
                <a:cs typeface="Helvetica"/>
              </a:rPr>
              <a:t>and framing growth around institutional value instead of revenue on its own.</a:t>
            </a:r>
            <a:endParaRPr lang="en-AU" sz="1200" noProof="0">
              <a:latin typeface="Helvetica"/>
              <a:cs typeface="Helvetica"/>
            </a:endParaRPr>
          </a:p>
          <a:p>
            <a:pPr lvl="0">
              <a:lnSpc>
                <a:spcPct val="125000"/>
              </a:lnSpc>
              <a:spcAft>
                <a:spcPts val="300"/>
              </a:spcAft>
              <a:buClr>
                <a:srgbClr val="E7534F"/>
              </a:buClr>
              <a:defRPr/>
            </a:pPr>
            <a:r>
              <a:rPr lang="en-US" sz="1200" b="1" noProof="0">
                <a:solidFill>
                  <a:prstClr val="black"/>
                </a:solidFill>
                <a:latin typeface="Helvetica"/>
                <a:cs typeface="Helvetica"/>
              </a:rPr>
              <a:t>Advancing AI results through workforce readiness, modern platforms and operating model reform</a:t>
            </a:r>
            <a:r>
              <a:rPr lang="en-AU" sz="1200" b="1" noProof="0">
                <a:solidFill>
                  <a:prstClr val="black"/>
                </a:solidFill>
                <a:latin typeface="Helvetica"/>
                <a:cs typeface="Helvetica"/>
              </a:rPr>
              <a:t> </a:t>
            </a:r>
          </a:p>
          <a:p>
            <a:pPr marL="171450" indent="-171450">
              <a:lnSpc>
                <a:spcPct val="125000"/>
              </a:lnSpc>
              <a:spcAft>
                <a:spcPts val="1200"/>
              </a:spcAft>
              <a:buClr>
                <a:srgbClr val="E7534F"/>
              </a:buClr>
              <a:buFont typeface="Arial" panose="020B0604020202020204" pitchFamily="34" charset="0"/>
              <a:buChar char="•"/>
              <a:defRPr/>
            </a:pPr>
            <a:r>
              <a:rPr lang="en-US" sz="1200" noProof="0">
                <a:latin typeface="Helvetica"/>
                <a:cs typeface="Helvetica"/>
              </a:rPr>
              <a:t>AI adoption goes hand in hand with upskilling, highlighting the demand for staff (educators, administrators and leaders alike) </a:t>
            </a:r>
            <a:r>
              <a:rPr lang="en-US" sz="1200">
                <a:latin typeface="Helvetica"/>
                <a:cs typeface="Helvetica"/>
              </a:rPr>
              <a:t>to use</a:t>
            </a:r>
            <a:r>
              <a:rPr lang="en-US" sz="1200" noProof="0">
                <a:latin typeface="Helvetica"/>
                <a:cs typeface="Helvetica"/>
              </a:rPr>
              <a:t> AI in their work. The three initiatives ranked #3 point to a stronger appetite for richer experiences, scaled change and longer-term competitiveness. Although AI ranks as the #1 initiative, the sector does not prioritise automation and foundational AI integration as standalone initiatives</a:t>
            </a:r>
            <a:r>
              <a:rPr lang="en-US" sz="1200">
                <a:latin typeface="Helvetica"/>
                <a:cs typeface="Helvetica"/>
              </a:rPr>
              <a:t>. T</a:t>
            </a:r>
            <a:r>
              <a:rPr lang="en-US" sz="1200" noProof="0">
                <a:latin typeface="Helvetica"/>
                <a:cs typeface="Helvetica"/>
              </a:rPr>
              <a:t>hey are either embedded within broader transformation or deferred until data foundations mature.</a:t>
            </a:r>
            <a:endParaRPr lang="en-AU" sz="1200" noProof="0">
              <a:latin typeface="Helvetica"/>
              <a:cs typeface="Helvetica"/>
            </a:endParaRPr>
          </a:p>
          <a:p>
            <a:pPr>
              <a:lnSpc>
                <a:spcPct val="125000"/>
              </a:lnSpc>
              <a:spcAft>
                <a:spcPts val="300"/>
              </a:spcAft>
              <a:buClr>
                <a:srgbClr val="E7534F"/>
              </a:buClr>
              <a:defRPr/>
            </a:pPr>
            <a:r>
              <a:rPr lang="en-US" sz="1200" b="1" noProof="0">
                <a:latin typeface="Helvetica" panose="020B0604020202020204" pitchFamily="34" charset="0"/>
                <a:cs typeface="Helvetica" panose="020B0604020202020204" pitchFamily="34" charset="0"/>
              </a:rPr>
              <a:t>Reinforcing governance, data and operational foundations to enable trusted, enterprise-wide AI adoption</a:t>
            </a:r>
            <a:endParaRPr lang="en-AU" sz="1200" b="1" noProof="0">
              <a:latin typeface="Helvetica" panose="020B0604020202020204" pitchFamily="34" charset="0"/>
              <a:cs typeface="Helvetica" panose="020B0604020202020204" pitchFamily="34" charset="0"/>
            </a:endParaRPr>
          </a:p>
          <a:p>
            <a:pPr marL="171450" lvl="0" indent="-171450">
              <a:lnSpc>
                <a:spcPct val="125000"/>
              </a:lnSpc>
              <a:spcAft>
                <a:spcPts val="600"/>
              </a:spcAft>
              <a:buClr>
                <a:srgbClr val="E7534F"/>
              </a:buClr>
              <a:buFont typeface="Arial" panose="020B0604020202020204" pitchFamily="34" charset="0"/>
              <a:buChar char="•"/>
              <a:defRPr/>
            </a:pPr>
            <a:r>
              <a:rPr lang="en-US" sz="1200" noProof="0">
                <a:latin typeface="Helvetica"/>
                <a:cs typeface="Helvetica"/>
              </a:rPr>
              <a:t>Education's focus on governance (for data and AI) and authentication and access management reflects a </a:t>
            </a:r>
            <a:br>
              <a:rPr lang="en-US" sz="1200" noProof="0">
                <a:latin typeface="Helvetica"/>
                <a:cs typeface="Helvetica"/>
              </a:rPr>
            </a:br>
            <a:r>
              <a:rPr lang="en-US" sz="1200" noProof="0">
                <a:latin typeface="Helvetica"/>
                <a:cs typeface="Helvetica"/>
              </a:rPr>
              <a:t>drive to keep AI adoption secure, trustworthy and compliant while shielding sensitive student, staff and research data. </a:t>
            </a:r>
          </a:p>
          <a:p>
            <a:pPr marL="171450" lvl="0" indent="-171450">
              <a:lnSpc>
                <a:spcPct val="125000"/>
              </a:lnSpc>
              <a:buClr>
                <a:srgbClr val="E7534F"/>
              </a:buClr>
              <a:buFont typeface="Arial" panose="020B0604020202020204" pitchFamily="34" charset="0"/>
              <a:buChar char="•"/>
              <a:defRPr/>
            </a:pPr>
            <a:r>
              <a:rPr lang="en-US" sz="1200" noProof="0">
                <a:latin typeface="Helvetica"/>
                <a:cs typeface="Helvetica"/>
              </a:rPr>
              <a:t>The weight given to data analytics and process streamlining likewise signals rising demand for operational readiness, where dependable insights, confidence and measurable impact become prerequisites for </a:t>
            </a:r>
            <a:br>
              <a:rPr lang="en-US" sz="1200" noProof="0">
                <a:latin typeface="Helvetica"/>
                <a:cs typeface="Helvetica"/>
              </a:rPr>
            </a:br>
            <a:r>
              <a:rPr lang="en-US" sz="1200" noProof="0">
                <a:latin typeface="Helvetica"/>
                <a:cs typeface="Helvetica"/>
              </a:rPr>
              <a:t>scaling AI.</a:t>
            </a:r>
            <a:endParaRPr lang="en-AU" sz="1200" noProof="0">
              <a:latin typeface="Helvetica"/>
              <a:cs typeface="Helvetica"/>
            </a:endParaRPr>
          </a:p>
        </p:txBody>
      </p:sp>
      <p:sp>
        <p:nvSpPr>
          <p:cNvPr id="10" name="Rectangle 9">
            <a:extLst>
              <a:ext uri="{FF2B5EF4-FFF2-40B4-BE49-F238E27FC236}">
                <a16:creationId xmlns:a16="http://schemas.microsoft.com/office/drawing/2014/main" id="{C027F853-F6B5-1AE2-D6C6-3DCD57AF022C}"/>
              </a:ext>
            </a:extLst>
          </p:cNvPr>
          <p:cNvSpPr/>
          <p:nvPr/>
        </p:nvSpPr>
        <p:spPr>
          <a:xfrm>
            <a:off x="611415" y="1224033"/>
            <a:ext cx="3597823" cy="461665"/>
          </a:xfrm>
          <a:prstGeom prst="rect">
            <a:avLst/>
          </a:prstGeom>
        </p:spPr>
        <p:txBody>
          <a:bodyPr wrap="square" lIns="91440" tIns="45720" rIns="91440" bIns="45720" anchor="t">
            <a:spAutoFit/>
          </a:bodyPr>
          <a:lstStyle/>
          <a:p>
            <a:pPr lvl="0">
              <a:defRPr/>
            </a:pPr>
            <a:r>
              <a:rPr lang="en-AU" sz="2400" b="1">
                <a:solidFill>
                  <a:prstClr val="black"/>
                </a:solidFill>
                <a:latin typeface="Helvetica"/>
                <a:cs typeface="Helvetica"/>
              </a:rPr>
              <a:t>Goals and initiatives</a:t>
            </a:r>
          </a:p>
        </p:txBody>
      </p:sp>
      <p:sp>
        <p:nvSpPr>
          <p:cNvPr id="11" name="Rectangle 10">
            <a:extLst>
              <a:ext uri="{FF2B5EF4-FFF2-40B4-BE49-F238E27FC236}">
                <a16:creationId xmlns:a16="http://schemas.microsoft.com/office/drawing/2014/main" id="{317B89FC-C218-2A36-E4D5-74C66465C38B}"/>
              </a:ext>
            </a:extLst>
          </p:cNvPr>
          <p:cNvSpPr/>
          <p:nvPr/>
        </p:nvSpPr>
        <p:spPr>
          <a:xfrm>
            <a:off x="611415" y="926877"/>
            <a:ext cx="3613591"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E7534F"/>
                </a:solidFill>
                <a:effectLst/>
                <a:uLnTx/>
                <a:uFillTx/>
                <a:latin typeface="Helvetica"/>
                <a:ea typeface="+mn-ea"/>
                <a:cs typeface="Helvetica"/>
              </a:rPr>
              <a:t>Executive Insights: Education</a:t>
            </a:r>
            <a:endParaRPr kumimoji="0" lang="en-AU"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spTree>
    <p:extLst>
      <p:ext uri="{BB962C8B-B14F-4D97-AF65-F5344CB8AC3E}">
        <p14:creationId xmlns:p14="http://schemas.microsoft.com/office/powerpoint/2010/main" val="1775104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3CAD13E-F85C-3E1D-FE5A-1CF4D3662F6A}"/>
            </a:ext>
          </a:extLst>
        </p:cNvPr>
        <p:cNvGrpSpPr/>
        <p:nvPr/>
      </p:nvGrpSpPr>
      <p:grpSpPr>
        <a:xfrm>
          <a:off x="0" y="0"/>
          <a:ext cx="0" cy="0"/>
          <a:chOff x="0" y="0"/>
          <a:chExt cx="0" cy="0"/>
        </a:xfrm>
      </p:grpSpPr>
      <p:grpSp>
        <p:nvGrpSpPr>
          <p:cNvPr id="9" name="ADAPT WHITE GRID" hidden="1">
            <a:extLst>
              <a:ext uri="{FF2B5EF4-FFF2-40B4-BE49-F238E27FC236}">
                <a16:creationId xmlns:a16="http://schemas.microsoft.com/office/drawing/2014/main" id="{C516ED69-7561-BC93-E891-22F33454AE81}"/>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2491DF46-D806-F16E-138E-5C52537C1A1B}"/>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459D2327-E140-6C60-7F3C-DDD3D4A8B35B}"/>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5" name="Rectangle 34">
                <a:extLst>
                  <a:ext uri="{FF2B5EF4-FFF2-40B4-BE49-F238E27FC236}">
                    <a16:creationId xmlns:a16="http://schemas.microsoft.com/office/drawing/2014/main" id="{D4571C84-1C89-0270-F1D3-8A62818B4094}"/>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6" name="Rectangle 35">
                <a:extLst>
                  <a:ext uri="{FF2B5EF4-FFF2-40B4-BE49-F238E27FC236}">
                    <a16:creationId xmlns:a16="http://schemas.microsoft.com/office/drawing/2014/main" id="{EA3F6849-F34B-A855-0F09-2CB4B2BB192F}"/>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7" name="Rectangle 36">
                <a:extLst>
                  <a:ext uri="{FF2B5EF4-FFF2-40B4-BE49-F238E27FC236}">
                    <a16:creationId xmlns:a16="http://schemas.microsoft.com/office/drawing/2014/main" id="{3F7B9C99-D4A6-0F31-4577-A2B179237D48}"/>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8" name="Rectangle 37">
                <a:extLst>
                  <a:ext uri="{FF2B5EF4-FFF2-40B4-BE49-F238E27FC236}">
                    <a16:creationId xmlns:a16="http://schemas.microsoft.com/office/drawing/2014/main" id="{E7F35728-7A5D-E589-63F8-94F882BAA797}"/>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9" name="Rectangle 38">
                <a:extLst>
                  <a:ext uri="{FF2B5EF4-FFF2-40B4-BE49-F238E27FC236}">
                    <a16:creationId xmlns:a16="http://schemas.microsoft.com/office/drawing/2014/main" id="{141846E5-F8C8-3734-8A72-929FEADA5828}"/>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0" name="Rectangle 39">
                <a:extLst>
                  <a:ext uri="{FF2B5EF4-FFF2-40B4-BE49-F238E27FC236}">
                    <a16:creationId xmlns:a16="http://schemas.microsoft.com/office/drawing/2014/main" id="{A0C0FF04-76B5-2429-D661-4DA303B805AB}"/>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1" name="Rectangle 40">
                <a:extLst>
                  <a:ext uri="{FF2B5EF4-FFF2-40B4-BE49-F238E27FC236}">
                    <a16:creationId xmlns:a16="http://schemas.microsoft.com/office/drawing/2014/main" id="{1E1C9F02-2022-C8E7-AC60-6435F55D75CA}"/>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2" name="Rectangle 41">
                <a:extLst>
                  <a:ext uri="{FF2B5EF4-FFF2-40B4-BE49-F238E27FC236}">
                    <a16:creationId xmlns:a16="http://schemas.microsoft.com/office/drawing/2014/main" id="{EA7C327E-DBED-430B-5870-BC63C2C50CAA}"/>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3" name="Rectangle 42">
                <a:extLst>
                  <a:ext uri="{FF2B5EF4-FFF2-40B4-BE49-F238E27FC236}">
                    <a16:creationId xmlns:a16="http://schemas.microsoft.com/office/drawing/2014/main" id="{D7051492-38B2-C1C2-1D79-33D2278DC0E8}"/>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4" name="Rectangle 43">
                <a:extLst>
                  <a:ext uri="{FF2B5EF4-FFF2-40B4-BE49-F238E27FC236}">
                    <a16:creationId xmlns:a16="http://schemas.microsoft.com/office/drawing/2014/main" id="{FAF4D6A7-BBB2-CABF-3FC7-34C03B8AC54F}"/>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5" name="Rectangle 44">
                <a:extLst>
                  <a:ext uri="{FF2B5EF4-FFF2-40B4-BE49-F238E27FC236}">
                    <a16:creationId xmlns:a16="http://schemas.microsoft.com/office/drawing/2014/main" id="{734AEBD0-7F77-EB96-1762-22E2E823ECAE}"/>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6" name="Rectangle 45">
                <a:extLst>
                  <a:ext uri="{FF2B5EF4-FFF2-40B4-BE49-F238E27FC236}">
                    <a16:creationId xmlns:a16="http://schemas.microsoft.com/office/drawing/2014/main" id="{20C4E009-C013-FEE9-E97D-116872E0E108}"/>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7" name="Rectangle 46">
                <a:extLst>
                  <a:ext uri="{FF2B5EF4-FFF2-40B4-BE49-F238E27FC236}">
                    <a16:creationId xmlns:a16="http://schemas.microsoft.com/office/drawing/2014/main" id="{FFFA5429-886A-1EAB-A99A-29FC6A9B4078}"/>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8" name="Rectangle 47">
                <a:extLst>
                  <a:ext uri="{FF2B5EF4-FFF2-40B4-BE49-F238E27FC236}">
                    <a16:creationId xmlns:a16="http://schemas.microsoft.com/office/drawing/2014/main" id="{DD307F6C-3904-74FA-AE8A-8A54886BE8B7}"/>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9" name="Rectangle 48">
                <a:extLst>
                  <a:ext uri="{FF2B5EF4-FFF2-40B4-BE49-F238E27FC236}">
                    <a16:creationId xmlns:a16="http://schemas.microsoft.com/office/drawing/2014/main" id="{763FE766-EDE7-F943-CB10-CCC3407F9472}"/>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grpSp>
        <p:grpSp>
          <p:nvGrpSpPr>
            <p:cNvPr id="11" name="ADAPT GRID MARGIN">
              <a:extLst>
                <a:ext uri="{FF2B5EF4-FFF2-40B4-BE49-F238E27FC236}">
                  <a16:creationId xmlns:a16="http://schemas.microsoft.com/office/drawing/2014/main" id="{7DE05108-4459-FA01-2DBF-7891DBCFCB17}"/>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86E6327A-9B23-616C-623D-88A0E3B680BA}"/>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1" name="Rectangle 30">
                <a:extLst>
                  <a:ext uri="{FF2B5EF4-FFF2-40B4-BE49-F238E27FC236}">
                    <a16:creationId xmlns:a16="http://schemas.microsoft.com/office/drawing/2014/main" id="{63A39371-57B2-9243-E906-1B2FC4BB71AD}"/>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2" name="Rectangle 31">
                <a:extLst>
                  <a:ext uri="{FF2B5EF4-FFF2-40B4-BE49-F238E27FC236}">
                    <a16:creationId xmlns:a16="http://schemas.microsoft.com/office/drawing/2014/main" id="{F325F228-D27B-A80C-5726-578136AB6A54}"/>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3" name="Rectangle 32">
                <a:extLst>
                  <a:ext uri="{FF2B5EF4-FFF2-40B4-BE49-F238E27FC236}">
                    <a16:creationId xmlns:a16="http://schemas.microsoft.com/office/drawing/2014/main" id="{D152EC2C-E0EF-B752-8D2E-7FCE7FAAA635}"/>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grpSp>
        <p:grpSp>
          <p:nvGrpSpPr>
            <p:cNvPr id="12" name="ADAPT GRID 12x6">
              <a:extLst>
                <a:ext uri="{FF2B5EF4-FFF2-40B4-BE49-F238E27FC236}">
                  <a16:creationId xmlns:a16="http://schemas.microsoft.com/office/drawing/2014/main" id="{1ECA55BC-21DD-E070-48EC-872EC607E2AB}"/>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62304AB6-0860-5255-164C-8238924166B8}"/>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29C4ADF9-D0F9-BC5B-DB7F-5A919F97B85C}"/>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909BCB79-5BCA-B2B3-3256-93DC7AFA0829}"/>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EEE152A2-49E2-0F2C-6E7F-E531B9A90358}"/>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387A7C56-A646-6FE0-4FEE-385A661A0F05}"/>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DAFED567-F512-E9F2-20A6-206750641D6F}"/>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1545D1EA-859B-F658-A5E6-97DCFFDEA41B}"/>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37342B77-91CC-72D1-210F-8178988B425F}"/>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6BA3CF3F-8FAF-51B2-6AB9-BBB37C6493F4}"/>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1E593533-53CA-E019-3216-13CAF855267A}"/>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46A68AE1-8B19-E468-DD21-CC139D79B718}"/>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EB0F7861-9E8B-D23A-FF28-291C62BC5ADE}"/>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1EE67C55-55D7-321F-9BC4-9C68571D72E4}"/>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533A6034-41CE-D8FB-1EE1-852925C6E994}"/>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09849DFB-1791-87DA-0808-1970E70471EA}"/>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E4DA440C-F570-B42E-A3BA-0C934B9C1331}"/>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FAAAC1FC-2A5C-CC5D-64D0-334BD7254AD4}"/>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grpSp>
      </p:grpSp>
      <p:grpSp>
        <p:nvGrpSpPr>
          <p:cNvPr id="5" name="Group 4">
            <a:extLst>
              <a:ext uri="{FF2B5EF4-FFF2-40B4-BE49-F238E27FC236}">
                <a16:creationId xmlns:a16="http://schemas.microsoft.com/office/drawing/2014/main" id="{8D628731-4814-C187-AFEB-39A23A50B813}"/>
              </a:ext>
            </a:extLst>
          </p:cNvPr>
          <p:cNvGrpSpPr/>
          <p:nvPr/>
        </p:nvGrpSpPr>
        <p:grpSpPr>
          <a:xfrm>
            <a:off x="525042" y="2241370"/>
            <a:ext cx="7978878" cy="2042626"/>
            <a:chOff x="525042" y="2522786"/>
            <a:chExt cx="7978878" cy="2042626"/>
          </a:xfrm>
        </p:grpSpPr>
        <p:sp>
          <p:nvSpPr>
            <p:cNvPr id="3" name="TextBox 2">
              <a:extLst>
                <a:ext uri="{FF2B5EF4-FFF2-40B4-BE49-F238E27FC236}">
                  <a16:creationId xmlns:a16="http://schemas.microsoft.com/office/drawing/2014/main" id="{DBF9E5D6-2BF0-7E05-0FBB-692999FAB7F1}"/>
                </a:ext>
              </a:extLst>
            </p:cNvPr>
            <p:cNvSpPr txBox="1"/>
            <p:nvPr/>
          </p:nvSpPr>
          <p:spPr>
            <a:xfrm>
              <a:off x="525042" y="2522786"/>
              <a:ext cx="7978878" cy="1877437"/>
            </a:xfrm>
            <a:prstGeom prst="rect">
              <a:avLst/>
            </a:prstGeom>
            <a:noFill/>
          </p:spPr>
          <p:txBody>
            <a:bodyPr wrap="square" lIns="91440" tIns="45720" rIns="91440" bIns="45720" rtlCol="0" anchor="t">
              <a:spAutoFit/>
            </a:bodyPr>
            <a:lstStyle/>
            <a:p>
              <a:r>
                <a:rPr lang="en-AU" sz="2800" b="1" noProof="0">
                  <a:solidFill>
                    <a:schemeClr val="accent1"/>
                  </a:solidFill>
                  <a:latin typeface="Helvetica"/>
                  <a:cs typeface="Helvetica"/>
                </a:rPr>
                <a:t>Education:</a:t>
              </a:r>
            </a:p>
            <a:p>
              <a:r>
                <a:rPr lang="en-AU" sz="4400" b="1">
                  <a:solidFill>
                    <a:schemeClr val="bg1"/>
                  </a:solidFill>
                  <a:latin typeface="Helvetica"/>
                  <a:cs typeface="Helvetica"/>
                </a:rPr>
                <a:t>Investment priorities </a:t>
              </a:r>
              <a:br>
                <a:rPr lang="en-AU" sz="4400" b="1">
                  <a:solidFill>
                    <a:schemeClr val="bg1"/>
                  </a:solidFill>
                  <a:latin typeface="Helvetica"/>
                  <a:cs typeface="Helvetica"/>
                </a:rPr>
              </a:br>
              <a:r>
                <a:rPr lang="en-AU" sz="4400" b="1">
                  <a:solidFill>
                    <a:schemeClr val="bg1"/>
                  </a:solidFill>
                  <a:latin typeface="Helvetica"/>
                  <a:cs typeface="Helvetica"/>
                </a:rPr>
                <a:t>and budgets</a:t>
              </a:r>
            </a:p>
          </p:txBody>
        </p:sp>
        <p:sp>
          <p:nvSpPr>
            <p:cNvPr id="4" name="Rectangle 3">
              <a:extLst>
                <a:ext uri="{FF2B5EF4-FFF2-40B4-BE49-F238E27FC236}">
                  <a16:creationId xmlns:a16="http://schemas.microsoft.com/office/drawing/2014/main" id="{2F5D26BD-4F17-14B0-2F63-2E9BD609FAEF}"/>
                </a:ext>
              </a:extLst>
            </p:cNvPr>
            <p:cNvSpPr/>
            <p:nvPr/>
          </p:nvSpPr>
          <p:spPr>
            <a:xfrm>
              <a:off x="616936" y="4501404"/>
              <a:ext cx="359064" cy="6400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grpSp>
    </p:spTree>
    <p:extLst>
      <p:ext uri="{BB962C8B-B14F-4D97-AF65-F5344CB8AC3E}">
        <p14:creationId xmlns:p14="http://schemas.microsoft.com/office/powerpoint/2010/main" val="841579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F6D2B7E-FE82-6943-E5BC-6CB9396B1A98}"/>
              </a:ext>
            </a:extLst>
          </p:cNvPr>
          <p:cNvSpPr>
            <a:spLocks noGrp="1"/>
          </p:cNvSpPr>
          <p:nvPr>
            <p:ph sz="quarter" idx="10"/>
          </p:nvPr>
        </p:nvSpPr>
        <p:spPr/>
        <p:txBody>
          <a:bodyPr/>
          <a:lstStyle/>
          <a:p>
            <a:r>
              <a:rPr lang="en-US">
                <a:solidFill>
                  <a:prstClr val="black"/>
                </a:solidFill>
                <a:latin typeface="Helvetica"/>
              </a:rPr>
              <a:t>Education - Top 10 investment priorities </a:t>
            </a:r>
            <a:r>
              <a:rPr lang="en-US">
                <a:solidFill>
                  <a:prstClr val="black"/>
                </a:solidFill>
                <a:latin typeface="Helvetica"/>
                <a:cs typeface="Helvetica"/>
              </a:rPr>
              <a:t>(IPs)</a:t>
            </a:r>
          </a:p>
          <a:p>
            <a:endParaRPr lang="en-GB"/>
          </a:p>
        </p:txBody>
      </p:sp>
      <p:sp>
        <p:nvSpPr>
          <p:cNvPr id="3" name="Content Placeholder 2">
            <a:extLst>
              <a:ext uri="{FF2B5EF4-FFF2-40B4-BE49-F238E27FC236}">
                <a16:creationId xmlns:a16="http://schemas.microsoft.com/office/drawing/2014/main" id="{19350FF4-A82B-E3B9-1A10-A211237BF1B5}"/>
              </a:ext>
            </a:extLst>
          </p:cNvPr>
          <p:cNvSpPr>
            <a:spLocks noGrp="1"/>
          </p:cNvSpPr>
          <p:nvPr>
            <p:ph sz="quarter" idx="11"/>
          </p:nvPr>
        </p:nvSpPr>
        <p:spPr/>
        <p:txBody>
          <a:bodyPr/>
          <a:lstStyle/>
          <a:p>
            <a:r>
              <a:rPr lang="en-US" sz="950"/>
              <a:t>ADAPT CIO, Data and AI, Security, Government and Digital Edge Surveys in Feb, Apr, May and Jun 2026. Sample size: 768 Australian CIOs, CDAOs, CISOs, Government leaders and CDOs, 39 from Education</a:t>
            </a:r>
          </a:p>
          <a:p>
            <a:endParaRPr lang="en-GB" sz="950"/>
          </a:p>
        </p:txBody>
      </p:sp>
      <p:pic>
        <p:nvPicPr>
          <p:cNvPr id="8" name="Graphic 7">
            <a:extLst>
              <a:ext uri="{FF2B5EF4-FFF2-40B4-BE49-F238E27FC236}">
                <a16:creationId xmlns:a16="http://schemas.microsoft.com/office/drawing/2014/main" id="{D51EF8E0-C1C6-7D81-928E-078744229D1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9100" y="1013312"/>
            <a:ext cx="11353800" cy="5196504"/>
          </a:xfrm>
          <a:prstGeom prst="rect">
            <a:avLst/>
          </a:prstGeom>
        </p:spPr>
      </p:pic>
    </p:spTree>
    <p:extLst>
      <p:ext uri="{BB962C8B-B14F-4D97-AF65-F5344CB8AC3E}">
        <p14:creationId xmlns:p14="http://schemas.microsoft.com/office/powerpoint/2010/main" val="2343400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63655C-6006-D6D9-8C19-55C26A8FFAA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5938046-9FA5-E74B-EF1C-F48AE4C435E3}"/>
              </a:ext>
            </a:extLst>
          </p:cNvPr>
          <p:cNvSpPr txBox="1"/>
          <p:nvPr/>
        </p:nvSpPr>
        <p:spPr>
          <a:xfrm>
            <a:off x="599090" y="2629468"/>
            <a:ext cx="3280065" cy="2686056"/>
          </a:xfrm>
          <a:prstGeom prst="rect">
            <a:avLst/>
          </a:prstGeom>
          <a:noFill/>
        </p:spPr>
        <p:txBody>
          <a:bodyPr wrap="square" lIns="91440" tIns="45720" rIns="91440" bIns="45720" rtlCol="0" anchor="t">
            <a:spAutoFit/>
          </a:bodyPr>
          <a:lstStyle/>
          <a:p>
            <a:pPr marL="171450" indent="-171450">
              <a:lnSpc>
                <a:spcPct val="125000"/>
              </a:lnSpc>
              <a:spcAft>
                <a:spcPts val="600"/>
              </a:spcAft>
              <a:buClr>
                <a:srgbClr val="E7534F"/>
              </a:buClr>
              <a:buFont typeface="Arial" panose="020B0604020202020204" pitchFamily="34" charset="0"/>
              <a:buChar char="•"/>
              <a:defRPr/>
            </a:pPr>
            <a:r>
              <a:rPr lang="en-US" sz="1200" noProof="0">
                <a:latin typeface="Helvetica"/>
                <a:cs typeface="Helvetica"/>
              </a:rPr>
              <a:t>The first 4 investment priorities </a:t>
            </a:r>
            <a:r>
              <a:rPr lang="en-US" sz="1200">
                <a:latin typeface="Helvetica"/>
                <a:cs typeface="Helvetica"/>
              </a:rPr>
              <a:t>for</a:t>
            </a:r>
            <a:r>
              <a:rPr lang="en-US" sz="1200" noProof="0">
                <a:latin typeface="Helvetica"/>
                <a:cs typeface="Helvetica"/>
              </a:rPr>
              <a:t> education </a:t>
            </a:r>
            <a:r>
              <a:rPr lang="en-US" sz="1200">
                <a:latin typeface="Helvetica"/>
                <a:cs typeface="Helvetica"/>
              </a:rPr>
              <a:t>execs are</a:t>
            </a:r>
            <a:r>
              <a:rPr lang="en-US" sz="1200" noProof="0">
                <a:latin typeface="Helvetica"/>
                <a:cs typeface="Helvetica"/>
              </a:rPr>
              <a:t> </a:t>
            </a:r>
            <a:r>
              <a:rPr lang="en-US" sz="1200">
                <a:latin typeface="Helvetica"/>
                <a:cs typeface="Helvetica"/>
              </a:rPr>
              <a:t>in </a:t>
            </a:r>
            <a:r>
              <a:rPr lang="en-US" sz="1200" noProof="0">
                <a:latin typeface="Helvetica"/>
                <a:cs typeface="Helvetica"/>
              </a:rPr>
              <a:t>AI-related areas, with 92% planning to invest in foundational models &amp; generative AI, </a:t>
            </a:r>
            <a:r>
              <a:rPr lang="en-US" sz="1200">
                <a:latin typeface="Helvetica"/>
                <a:cs typeface="Helvetica"/>
              </a:rPr>
              <a:t>which is 21</a:t>
            </a:r>
            <a:r>
              <a:rPr lang="en-US" sz="1200" noProof="0">
                <a:latin typeface="Helvetica"/>
                <a:cs typeface="Helvetica"/>
              </a:rPr>
              <a:t>% above the general average</a:t>
            </a:r>
            <a:r>
              <a:rPr lang="en-AU" sz="1200">
                <a:latin typeface="Helvetica"/>
                <a:cs typeface="Helvetica"/>
              </a:rPr>
              <a:t>.</a:t>
            </a:r>
          </a:p>
          <a:p>
            <a:pPr marL="171450" indent="-171450">
              <a:lnSpc>
                <a:spcPct val="125000"/>
              </a:lnSpc>
              <a:buClr>
                <a:srgbClr val="E7534F"/>
              </a:buClr>
              <a:buFont typeface="Arial" panose="020B0604020202020204" pitchFamily="34" charset="0"/>
              <a:buChar char="•"/>
              <a:defRPr/>
            </a:pPr>
            <a:r>
              <a:rPr lang="en-AU" sz="1200">
                <a:latin typeface="Helvetica"/>
                <a:cs typeface="Helvetica"/>
              </a:rPr>
              <a:t>The</a:t>
            </a:r>
            <a:r>
              <a:rPr lang="en-AU" sz="1200" noProof="0">
                <a:latin typeface="Helvetica"/>
                <a:cs typeface="Helvetica"/>
              </a:rPr>
              <a:t> education sector </a:t>
            </a:r>
            <a:r>
              <a:rPr lang="en-AU" sz="1200">
                <a:latin typeface="Helvetica"/>
                <a:cs typeface="Helvetica"/>
              </a:rPr>
              <a:t>reports stronger AI investment priorities than other sectors.</a:t>
            </a:r>
            <a:endParaRPr lang="en-AU" sz="1200" noProof="0">
              <a:latin typeface="Helvetica"/>
              <a:cs typeface="Helvetica"/>
            </a:endParaRPr>
          </a:p>
          <a:p>
            <a:pPr marL="171450" indent="-171450">
              <a:lnSpc>
                <a:spcPct val="125000"/>
              </a:lnSpc>
              <a:buClr>
                <a:srgbClr val="E7534F"/>
              </a:buClr>
              <a:buFont typeface="Arial" panose="020B0604020202020204" pitchFamily="34" charset="0"/>
              <a:buChar char="•"/>
              <a:defRPr/>
            </a:pPr>
            <a:r>
              <a:rPr lang="en-US" sz="1200" noProof="0">
                <a:latin typeface="Helvetica"/>
                <a:cs typeface="Helvetica"/>
              </a:rPr>
              <a:t>Investment priorities ranked  6-10 place greater emphasis on AI governance, security and business intelligence than in other sectors.</a:t>
            </a:r>
            <a:endParaRPr lang="en-AU" sz="1200" noProof="0">
              <a:latin typeface="Helvetica"/>
              <a:cs typeface="Helvetica"/>
            </a:endParaRPr>
          </a:p>
        </p:txBody>
      </p:sp>
      <p:sp>
        <p:nvSpPr>
          <p:cNvPr id="3" name="Rectangle 2">
            <a:extLst>
              <a:ext uri="{FF2B5EF4-FFF2-40B4-BE49-F238E27FC236}">
                <a16:creationId xmlns:a16="http://schemas.microsoft.com/office/drawing/2014/main" id="{F70A29BD-8733-63C4-7F83-35C395380B64}"/>
              </a:ext>
            </a:extLst>
          </p:cNvPr>
          <p:cNvSpPr/>
          <p:nvPr/>
        </p:nvSpPr>
        <p:spPr>
          <a:xfrm>
            <a:off x="599090" y="2062937"/>
            <a:ext cx="3196356"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a:ln>
                  <a:noFill/>
                </a:ln>
                <a:solidFill>
                  <a:prstClr val="black"/>
                </a:solidFill>
                <a:effectLst/>
                <a:uLnTx/>
                <a:uFillTx/>
                <a:latin typeface="Helvetica"/>
                <a:ea typeface="+mn-ea"/>
                <a:cs typeface="Helvetica"/>
              </a:rPr>
              <a:t>Investment priorities</a:t>
            </a:r>
          </a:p>
        </p:txBody>
      </p:sp>
      <p:sp>
        <p:nvSpPr>
          <p:cNvPr id="6" name="Rectangle 5">
            <a:extLst>
              <a:ext uri="{FF2B5EF4-FFF2-40B4-BE49-F238E27FC236}">
                <a16:creationId xmlns:a16="http://schemas.microsoft.com/office/drawing/2014/main" id="{EEDB0F6A-7609-D3FD-8D88-9E2036266A4B}"/>
              </a:ext>
            </a:extLst>
          </p:cNvPr>
          <p:cNvSpPr/>
          <p:nvPr/>
        </p:nvSpPr>
        <p:spPr>
          <a:xfrm>
            <a:off x="599090" y="1748445"/>
            <a:ext cx="3196358" cy="307777"/>
          </a:xfrm>
          <a:prstGeom prst="rect">
            <a:avLst/>
          </a:prstGeom>
        </p:spPr>
        <p:txBody>
          <a:bodyPr wrap="square" lIns="91440" tIns="45720" rIns="91440" bIns="45720" anchor="t">
            <a:spAutoFit/>
          </a:bodyPr>
          <a:lstStyle/>
          <a:p>
            <a:pPr lvl="0">
              <a:defRPr/>
            </a:pPr>
            <a:r>
              <a:rPr lang="en-AU" sz="1400" b="1" noProof="0">
                <a:solidFill>
                  <a:srgbClr val="E7534F"/>
                </a:solidFill>
                <a:latin typeface="Helvetica"/>
                <a:cs typeface="Helvetica"/>
              </a:rPr>
              <a:t>Executive Insights: Education</a:t>
            </a:r>
            <a:endParaRPr lang="en-AU" sz="1400" noProof="0">
              <a:solidFill>
                <a:prstClr val="black"/>
              </a:solidFill>
              <a:latin typeface="Calibri" panose="020F0502020204030204"/>
              <a:cs typeface="Calibri"/>
            </a:endParaRPr>
          </a:p>
        </p:txBody>
      </p:sp>
      <p:cxnSp>
        <p:nvCxnSpPr>
          <p:cNvPr id="7" name="Straight Connector 6">
            <a:extLst>
              <a:ext uri="{FF2B5EF4-FFF2-40B4-BE49-F238E27FC236}">
                <a16:creationId xmlns:a16="http://schemas.microsoft.com/office/drawing/2014/main" id="{9E222F9C-2235-2535-4D22-93A740ED5C7E}"/>
              </a:ext>
            </a:extLst>
          </p:cNvPr>
          <p:cNvCxnSpPr>
            <a:cxnSpLocks/>
          </p:cNvCxnSpPr>
          <p:nvPr/>
        </p:nvCxnSpPr>
        <p:spPr>
          <a:xfrm flipV="1">
            <a:off x="4209812" y="274867"/>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09B74B0-737F-8DB7-8BB4-8272BA11F416}"/>
              </a:ext>
            </a:extLst>
          </p:cNvPr>
          <p:cNvSpPr txBox="1"/>
          <p:nvPr/>
        </p:nvSpPr>
        <p:spPr>
          <a:xfrm>
            <a:off x="4666598" y="662505"/>
            <a:ext cx="7236368" cy="55329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nSpc>
                <a:spcPct val="125000"/>
              </a:lnSpc>
              <a:spcAft>
                <a:spcPts val="300"/>
              </a:spcAft>
              <a:buClr>
                <a:srgbClr val="E7534F"/>
              </a:buClr>
              <a:defRPr/>
            </a:pPr>
            <a:r>
              <a:rPr lang="en-US" sz="1200" b="1">
                <a:solidFill>
                  <a:prstClr val="black"/>
                </a:solidFill>
                <a:latin typeface="Helvetica"/>
                <a:cs typeface="Helvetica"/>
              </a:rPr>
              <a:t>Investing in foundational AI models first before progressing to higher levels of autonomy</a:t>
            </a:r>
            <a:r>
              <a:rPr lang="en-US" sz="1200" noProof="0">
                <a:latin typeface="Helvetica"/>
                <a:cs typeface="Helvetica"/>
              </a:rPr>
              <a:t> </a:t>
            </a:r>
          </a:p>
          <a:p>
            <a:pPr marL="171450" indent="-171450">
              <a:lnSpc>
                <a:spcPct val="125000"/>
              </a:lnSpc>
              <a:spcAft>
                <a:spcPts val="600"/>
              </a:spcAft>
              <a:buClr>
                <a:srgbClr val="E7534F"/>
              </a:buClr>
              <a:buFont typeface="Arial" panose="020B0604020202020204" pitchFamily="34" charset="0"/>
              <a:buChar char="•"/>
              <a:defRPr/>
            </a:pPr>
            <a:r>
              <a:rPr lang="en-US" sz="1200">
                <a:latin typeface="Helvetica"/>
                <a:cs typeface="Helvetica"/>
              </a:rPr>
              <a:t>With a greater need to provide continuous support to staff, students, researchers and industry partners, the education sector is embracing AI faster than other sectors.</a:t>
            </a:r>
          </a:p>
          <a:p>
            <a:pPr marL="171450" indent="-171450">
              <a:lnSpc>
                <a:spcPct val="125000"/>
              </a:lnSpc>
              <a:spcAft>
                <a:spcPts val="1200"/>
              </a:spcAft>
              <a:buClr>
                <a:srgbClr val="E7534F"/>
              </a:buClr>
              <a:buFont typeface="Arial" panose="020B0604020202020204" pitchFamily="34" charset="0"/>
              <a:buChar char="•"/>
              <a:defRPr/>
            </a:pPr>
            <a:r>
              <a:rPr lang="en-US" sz="1200">
                <a:latin typeface="Helvetica"/>
                <a:cs typeface="Helvetica"/>
              </a:rPr>
              <a:t>The substantial investment plan in foundational models and generative AI underscores the core technology enabling AI adoption. For education, this investment establishes a shared intelligence layer that can underpin numerous use cases spanning administration, teaching, student services, and research</a:t>
            </a:r>
            <a:r>
              <a:rPr lang="en-US" sz="1200" noProof="0">
                <a:latin typeface="Helvetica"/>
                <a:cs typeface="Helvetica"/>
              </a:rPr>
              <a:t>. </a:t>
            </a:r>
          </a:p>
          <a:p>
            <a:pPr>
              <a:lnSpc>
                <a:spcPct val="125000"/>
              </a:lnSpc>
              <a:buClr>
                <a:srgbClr val="E7534F"/>
              </a:buClr>
              <a:defRPr/>
            </a:pPr>
            <a:r>
              <a:rPr lang="en-US" sz="1200" b="1">
                <a:latin typeface="Helvetica"/>
                <a:cs typeface="Helvetica"/>
              </a:rPr>
              <a:t>AI agents, chatbots, conversational AI, and AI platforms investments</a:t>
            </a:r>
          </a:p>
          <a:p>
            <a:pPr marL="171450" indent="-171450">
              <a:lnSpc>
                <a:spcPct val="125000"/>
              </a:lnSpc>
              <a:spcAft>
                <a:spcPts val="600"/>
              </a:spcAft>
              <a:buClr>
                <a:srgbClr val="E7534F"/>
              </a:buClr>
              <a:buFont typeface="Arial" panose="020B0604020202020204" pitchFamily="34" charset="0"/>
              <a:buChar char="•"/>
              <a:defRPr/>
            </a:pPr>
            <a:r>
              <a:rPr lang="en-US" sz="1200" noProof="0">
                <a:latin typeface="Helvetica"/>
                <a:cs typeface="Helvetica"/>
              </a:rPr>
              <a:t>Institutions are channeling more funding into AI agents, chatbots, conversational AI, and AI platforms to unlock AI value across the enterprise</a:t>
            </a:r>
            <a:r>
              <a:rPr lang="en-US" sz="1200">
                <a:latin typeface="Helvetica"/>
                <a:cs typeface="Helvetica"/>
              </a:rPr>
              <a:t>.</a:t>
            </a:r>
            <a:endParaRPr lang="en-US" sz="1200" noProof="0">
              <a:latin typeface="Helvetica"/>
              <a:cs typeface="Helvetica"/>
            </a:endParaRPr>
          </a:p>
          <a:p>
            <a:pPr marL="171450" indent="-171450">
              <a:lnSpc>
                <a:spcPct val="125000"/>
              </a:lnSpc>
              <a:spcAft>
                <a:spcPts val="1200"/>
              </a:spcAft>
              <a:buClr>
                <a:srgbClr val="E7534F"/>
              </a:buClr>
              <a:buFont typeface="Arial" panose="020B0604020202020204" pitchFamily="34" charset="0"/>
              <a:buChar char="•"/>
              <a:defRPr/>
            </a:pPr>
            <a:r>
              <a:rPr lang="en-US" sz="1200" noProof="0">
                <a:latin typeface="Helvetica"/>
                <a:cs typeface="Helvetica"/>
              </a:rPr>
              <a:t>These investments are becoming a competitive differentiator by driving faster services and personalised interactions, helping institutions attract and retain students, researchers and industry partners.</a:t>
            </a:r>
          </a:p>
          <a:p>
            <a:pPr lvl="0">
              <a:lnSpc>
                <a:spcPct val="125000"/>
              </a:lnSpc>
              <a:spcAft>
                <a:spcPts val="300"/>
              </a:spcAft>
              <a:buClr>
                <a:srgbClr val="E7534F"/>
              </a:buClr>
              <a:defRPr/>
            </a:pPr>
            <a:r>
              <a:rPr kumimoji="0" lang="en-US" sz="1200" b="1" i="0" u="none" strike="noStrike" kern="1200" cap="none" spc="0" normalizeH="0" baseline="0" noProof="0">
                <a:ln>
                  <a:noFill/>
                </a:ln>
                <a:solidFill>
                  <a:prstClr val="black"/>
                </a:solidFill>
                <a:effectLst/>
                <a:uLnTx/>
                <a:uFillTx/>
                <a:latin typeface="Helvetica" panose="020B0604020202020204" pitchFamily="34" charset="0"/>
                <a:cs typeface="Helvetica" panose="020B0604020202020204" pitchFamily="34" charset="0"/>
              </a:rPr>
              <a:t>Higher investment in governance and security over cyber security skills and AI-ready </a:t>
            </a:r>
            <a:br>
              <a:rPr kumimoji="0" lang="en-US" sz="1200" b="1" i="0" u="none" strike="noStrike" kern="1200" cap="none" spc="0" normalizeH="0" baseline="0" noProof="0">
                <a:ln>
                  <a:noFill/>
                </a:ln>
                <a:solidFill>
                  <a:prstClr val="black"/>
                </a:solidFill>
                <a:effectLst/>
                <a:uLnTx/>
                <a:uFillTx/>
                <a:latin typeface="Helvetica" panose="020B0604020202020204" pitchFamily="34" charset="0"/>
                <a:cs typeface="Helvetica" panose="020B0604020202020204" pitchFamily="34" charset="0"/>
              </a:rPr>
            </a:br>
            <a:r>
              <a:rPr kumimoji="0" lang="en-US" sz="1200" b="1" i="0" u="none" strike="noStrike" kern="1200" cap="none" spc="0" normalizeH="0" baseline="0" noProof="0">
                <a:ln>
                  <a:noFill/>
                </a:ln>
                <a:solidFill>
                  <a:prstClr val="black"/>
                </a:solidFill>
                <a:effectLst/>
                <a:uLnTx/>
                <a:uFillTx/>
                <a:latin typeface="Helvetica" panose="020B0604020202020204" pitchFamily="34" charset="0"/>
                <a:cs typeface="Helvetica" panose="020B0604020202020204" pitchFamily="34" charset="0"/>
              </a:rPr>
              <a:t>data architecture</a:t>
            </a:r>
            <a:endParaRPr lang="en-AU" sz="1200" b="1" i="0" u="none" strike="noStrike" kern="1200" cap="none" spc="0" normalizeH="0" baseline="0" noProof="0">
              <a:ln>
                <a:noFill/>
              </a:ln>
              <a:solidFill>
                <a:prstClr val="black"/>
              </a:solidFill>
              <a:effectLst/>
              <a:uLnTx/>
              <a:uFillTx/>
              <a:latin typeface="Helvetica" panose="020B0604020202020204" pitchFamily="34" charset="0"/>
              <a:cs typeface="Helvetica" panose="020B0604020202020204" pitchFamily="34" charset="0"/>
            </a:endParaRPr>
          </a:p>
          <a:p>
            <a:pPr marL="171450" indent="-171450">
              <a:lnSpc>
                <a:spcPct val="125000"/>
              </a:lnSpc>
              <a:spcAft>
                <a:spcPts val="600"/>
              </a:spcAft>
              <a:buClr>
                <a:srgbClr val="E7534F"/>
              </a:buClr>
              <a:buFont typeface="Arial" panose="020B0604020202020204" pitchFamily="34" charset="0"/>
              <a:buChar char="•"/>
              <a:defRPr/>
            </a:pPr>
            <a:r>
              <a:rPr lang="en-US" sz="1200" noProof="0">
                <a:latin typeface="Helvetica"/>
                <a:cs typeface="Helvetica"/>
              </a:rPr>
              <a:t>The #6-10 investment priorities show education reinforcing its baseline readiness for AI through measures such as governance structures and secure digital foundations. These investments connect with governance, authentication and access management initiatives. Elsewhere, other sectors are directing funds toward cyber security skills and cloud and AI-ready data </a:t>
            </a:r>
            <a:r>
              <a:rPr lang="en-US" sz="1200">
                <a:latin typeface="Helvetica"/>
                <a:cs typeface="Helvetica"/>
              </a:rPr>
              <a:t>architectures</a:t>
            </a:r>
            <a:r>
              <a:rPr lang="en-AU" sz="1200" noProof="0">
                <a:latin typeface="Helvetica"/>
                <a:cs typeface="Helvetica"/>
              </a:rPr>
              <a:t>.</a:t>
            </a:r>
            <a:r>
              <a:rPr lang="en-AU" sz="1200">
                <a:latin typeface="Helvetica"/>
                <a:cs typeface="Helvetica"/>
              </a:rPr>
              <a:t> </a:t>
            </a:r>
          </a:p>
          <a:p>
            <a:pPr marL="171450" indent="-171450">
              <a:lnSpc>
                <a:spcPct val="125000"/>
              </a:lnSpc>
              <a:spcAft>
                <a:spcPts val="1200"/>
              </a:spcAft>
              <a:buClr>
                <a:srgbClr val="E7534F"/>
              </a:buClr>
              <a:buFont typeface="Arial" panose="020B0604020202020204" pitchFamily="34" charset="0"/>
              <a:buChar char="•"/>
              <a:defRPr/>
            </a:pPr>
            <a:r>
              <a:rPr lang="en-US" sz="1200">
                <a:latin typeface="Helvetica"/>
                <a:cs typeface="Helvetica"/>
              </a:rPr>
              <a:t>B</a:t>
            </a:r>
            <a:r>
              <a:rPr lang="en-US" sz="1200" noProof="0" err="1">
                <a:latin typeface="Helvetica"/>
                <a:cs typeface="Helvetica"/>
              </a:rPr>
              <a:t>usiness</a:t>
            </a:r>
            <a:r>
              <a:rPr lang="en-US" sz="1200" noProof="0">
                <a:latin typeface="Helvetica"/>
                <a:cs typeface="Helvetica"/>
              </a:rPr>
              <a:t> intelligence investment </a:t>
            </a:r>
            <a:r>
              <a:rPr lang="en-US" sz="1200">
                <a:latin typeface="Helvetica"/>
                <a:cs typeface="Helvetica"/>
              </a:rPr>
              <a:t>emphasises</a:t>
            </a:r>
            <a:r>
              <a:rPr lang="en-US" sz="1200" noProof="0">
                <a:latin typeface="Helvetica"/>
                <a:cs typeface="Helvetica"/>
              </a:rPr>
              <a:t> the pursuit of decision quality that shapes institutional outcomes. Investment in this area strongly supports data analytics and visualisation initiatives.</a:t>
            </a:r>
            <a:endParaRPr lang="en-AU" sz="1200" noProof="0">
              <a:latin typeface="Helvetica"/>
              <a:cs typeface="Helvetica"/>
            </a:endParaRPr>
          </a:p>
        </p:txBody>
      </p:sp>
    </p:spTree>
    <p:extLst>
      <p:ext uri="{BB962C8B-B14F-4D97-AF65-F5344CB8AC3E}">
        <p14:creationId xmlns:p14="http://schemas.microsoft.com/office/powerpoint/2010/main" val="6435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Sector Analysis Slide Master">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5_Custom Design">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earchTerms xmlns="507dee17-6aae-496b-8a1e-0f1e47f95f1a" xsi:nil="true"/>
    <Keychallenges xmlns="507dee17-6aae-496b-8a1e-0f1e47f95f1a" xsi:nil="true"/>
    <Indsutry xmlns="507dee17-6aae-496b-8a1e-0f1e47f95f1a" xsi:nil="true"/>
    <year xmlns="507dee17-6aae-496b-8a1e-0f1e47f95f1a" xsi:nil="true"/>
    <TaxCatchAll xmlns="6b548529-d317-4b85-942f-248fe0d44d93" xsi:nil="true"/>
    <lcf76f155ced4ddcb4097134ff3c332f xmlns="507dee17-6aae-496b-8a1e-0f1e47f95f1a">
      <Terms xmlns="http://schemas.microsoft.com/office/infopath/2007/PartnerControls"/>
    </lcf76f155ced4ddcb4097134ff3c332f>
    <SharedWithUsers xmlns="6b548529-d317-4b85-942f-248fe0d44d93">
      <UserInfo>
        <DisplayName/>
        <AccountId xsi:nil="true"/>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3F0E2E35C7FC547A4E113B88C746E98" ma:contentTypeVersion="22" ma:contentTypeDescription="Create a new document." ma:contentTypeScope="" ma:versionID="c1d2ca7c30a2f176d2c050a78bd7db1f">
  <xsd:schema xmlns:xsd="http://www.w3.org/2001/XMLSchema" xmlns:xs="http://www.w3.org/2001/XMLSchema" xmlns:p="http://schemas.microsoft.com/office/2006/metadata/properties" xmlns:ns2="6b548529-d317-4b85-942f-248fe0d44d93" xmlns:ns3="507dee17-6aae-496b-8a1e-0f1e47f95f1a" targetNamespace="http://schemas.microsoft.com/office/2006/metadata/properties" ma:root="true" ma:fieldsID="d9803f41bfd62143365b8c2bb6701a09" ns2:_="" ns3:_="">
    <xsd:import namespace="6b548529-d317-4b85-942f-248fe0d44d93"/>
    <xsd:import namespace="507dee17-6aae-496b-8a1e-0f1e47f95f1a"/>
    <xsd:element name="properties">
      <xsd:complexType>
        <xsd:sequence>
          <xsd:element name="documentManagement">
            <xsd:complexType>
              <xsd:all>
                <xsd:element ref="ns2:SharedWithUsers" minOccurs="0"/>
                <xsd:element ref="ns2:SharedWithDetails" minOccurs="0"/>
                <xsd:element ref="ns3:SearchTerm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ServiceOCR" minOccurs="0"/>
                <xsd:element ref="ns3:MediaLengthInSeconds" minOccurs="0"/>
                <xsd:element ref="ns3:Keychallenges" minOccurs="0"/>
                <xsd:element ref="ns3:Indsutry" minOccurs="0"/>
                <xsd:element ref="ns3:year"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548529-d317-4b85-942f-248fe0d44d9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f485b663-2aff-4673-a82a-b12cb1024c9d}" ma:internalName="TaxCatchAll" ma:showField="CatchAllData" ma:web="6b548529-d317-4b85-942f-248fe0d44d9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07dee17-6aae-496b-8a1e-0f1e47f95f1a" elementFormDefault="qualified">
    <xsd:import namespace="http://schemas.microsoft.com/office/2006/documentManagement/types"/>
    <xsd:import namespace="http://schemas.microsoft.com/office/infopath/2007/PartnerControls"/>
    <xsd:element name="SearchTerms" ma:index="10" nillable="true" ma:displayName="Search Terms" ma:format="Dropdown" ma:internalName="SearchTerms">
      <xsd:simpleType>
        <xsd:restriction base="dms:Text">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Keychallenges" ma:index="20" nillable="true" ma:displayName="Key challenges" ma:format="Dropdown" ma:internalName="Keychallenges">
      <xsd:simpleType>
        <xsd:restriction base="dms:Note">
          <xsd:maxLength value="255"/>
        </xsd:restriction>
      </xsd:simpleType>
    </xsd:element>
    <xsd:element name="Indsutry" ma:index="21" nillable="true" ma:displayName="Indsutry" ma:format="Dropdown" ma:internalName="Indsutry">
      <xsd:complexType>
        <xsd:complexContent>
          <xsd:extension base="dms:MultiChoice">
            <xsd:sequence>
              <xsd:element name="Value" maxOccurs="unbounded" minOccurs="0" nillable="true">
                <xsd:simpleType>
                  <xsd:restriction base="dms:Choice">
                    <xsd:enumeration value="Retailing"/>
                    <xsd:enumeration value="Education"/>
                    <xsd:enumeration value="Government"/>
                  </xsd:restriction>
                </xsd:simpleType>
              </xsd:element>
            </xsd:sequence>
          </xsd:extension>
        </xsd:complexContent>
      </xsd:complexType>
    </xsd:element>
    <xsd:element name="year" ma:index="22" nillable="true" ma:displayName="year" ma:format="Dropdown" ma:internalName="year">
      <xsd:simpleType>
        <xsd:restriction base="dms:Choice">
          <xsd:enumeration value="2020"/>
          <xsd:enumeration value="2021"/>
          <xsd:enumeration value="Choice 3"/>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15abc23-978a-4c3a-9ac6-7569edd9917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3E56D1C-D1D3-4A92-9009-384247BFDC21}">
  <ds:schemaRefs>
    <ds:schemaRef ds:uri="http://schemas.microsoft.com/sharepoint/v3/contenttype/forms"/>
  </ds:schemaRefs>
</ds:datastoreItem>
</file>

<file path=customXml/itemProps2.xml><?xml version="1.0" encoding="utf-8"?>
<ds:datastoreItem xmlns:ds="http://schemas.openxmlformats.org/officeDocument/2006/customXml" ds:itemID="{50E8EB12-63A9-4124-9D0A-8FD8F792EEF4}">
  <ds:schemaRefs>
    <ds:schemaRef ds:uri="507dee17-6aae-496b-8a1e-0f1e47f95f1a"/>
    <ds:schemaRef ds:uri="6b548529-d317-4b85-942f-248fe0d44d9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DC6CAE67-D532-479F-8145-A3D9CFD5FCD1}">
  <ds:schemaRefs>
    <ds:schemaRef ds:uri="507dee17-6aae-496b-8a1e-0f1e47f95f1a"/>
    <ds:schemaRef ds:uri="6b548529-d317-4b85-942f-248fe0d44d9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a0f027e4-a701-4a83-ae24-810f60db4cf3}" enabled="0" method="" siteId="{a0f027e4-a701-4a83-ae24-810f60db4cf3}" removed="1"/>
</clbl:labelList>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22</Slides>
  <Notes>10</Notes>
  <HiddenSlides>0</HiddenSlides>
  <ScaleCrop>false</ScaleCrop>
  <HeadingPairs>
    <vt:vector size="4" baseType="variant">
      <vt:variant>
        <vt:lpstr>Theme</vt:lpstr>
      </vt:variant>
      <vt:variant>
        <vt:i4>2</vt:i4>
      </vt:variant>
      <vt:variant>
        <vt:lpstr>Slide Titles</vt:lpstr>
      </vt:variant>
      <vt:variant>
        <vt:i4>22</vt:i4>
      </vt:variant>
    </vt:vector>
  </HeadingPairs>
  <TitlesOfParts>
    <vt:vector size="24" baseType="lpstr">
      <vt:lpstr>Sector Analysis Slide Master</vt:lpstr>
      <vt:lpstr>5_Custom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Francis Olivier Roble</dc:creator>
  <cp:revision>2</cp:revision>
  <dcterms:created xsi:type="dcterms:W3CDTF">2025-05-08T04:40:18Z</dcterms:created>
  <dcterms:modified xsi:type="dcterms:W3CDTF">2026-08-10T07:47:36Z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0x01010003F0E2E35C7FC547A4E113B88C746E98</vt:lpwstr>
  </property>
  <property fmtid="{D5CDD505-2E9C-101B-9397-08002B2CF9AE}" pid="3" name="MediaServiceImageTags">
    <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ies>
</file>