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28"/>
  </p:notesMasterIdLst>
  <p:sldIdLst>
    <p:sldId id="2147376956" r:id="rId5"/>
    <p:sldId id="2147376974" r:id="rId6"/>
    <p:sldId id="2147376954" r:id="rId7"/>
    <p:sldId id="2147376683" r:id="rId8"/>
    <p:sldId id="2147376760" r:id="rId9"/>
    <p:sldId id="2147376957" r:id="rId10"/>
    <p:sldId id="2147376768" r:id="rId11"/>
    <p:sldId id="2147376958" r:id="rId12"/>
    <p:sldId id="2147376771" r:id="rId13"/>
    <p:sldId id="2147376970" r:id="rId14"/>
    <p:sldId id="2147376959" r:id="rId15"/>
    <p:sldId id="2147376774" r:id="rId16"/>
    <p:sldId id="2147376971" r:id="rId17"/>
    <p:sldId id="2147376960" r:id="rId18"/>
    <p:sldId id="2147376776" r:id="rId19"/>
    <p:sldId id="2147376972" r:id="rId20"/>
    <p:sldId id="2147376961" r:id="rId21"/>
    <p:sldId id="2147376778" r:id="rId22"/>
    <p:sldId id="2147376973" r:id="rId23"/>
    <p:sldId id="2147376969" r:id="rId24"/>
    <p:sldId id="2147376360" r:id="rId25"/>
    <p:sldId id="2147376955" r:id="rId26"/>
    <p:sldId id="214737676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6CC8DC2C-4EB4-D894-0758-82EBC581EB24}" name="Gabby Fredkin" initials="GF" userId="S::Gabby.Fredkin@adapt.com.au::5a2f5287-96fa-4437-a1cc-afe5909f7627"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08FF026B-0093-C3A2-E8B8-B4BBF1138074}" name="Patricia Allen" initials="PA" userId="S::patricia.allen@adapt.com.au::346380ed-8562-4683-9b3e-72fe32eb105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16BDDACB-B78D-113A-D73E-F37F2CED5B42}" name="Gabby Fredkin" initials="GF" userId="S::gabby.fredkin@adapt.com.au::905e87a6-7580-4897-ac49-5c6d8bcc5d2b" providerId="AD"/>
  <p188:author id="{35B74EDA-D041-11EF-D3DF-62916A12BAA7}" name="Maricris Santilles" initials="MS" userId="S::Maricris.Santilles@adapt.com.au::7b436d3d-65a3-481f-8565-8b0e2e2362f1"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0E0"/>
    <a:srgbClr val="E7534F"/>
    <a:srgbClr val="2A2929"/>
    <a:srgbClr val="FCEAEA"/>
    <a:srgbClr val="F09190"/>
    <a:srgbClr val="F9D3D3"/>
    <a:srgbClr val="A6A6A6"/>
    <a:srgbClr val="AFABAB"/>
    <a:srgbClr val="FADD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6/08/2026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8CF1-7FFB-CEE1-FAB5-EC811B2FD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418F6-2F61-B756-AEF3-E005ABF38F8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6E5A063-2F84-44CB-14F1-8459AA13A848}"/>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8DA24841-74DA-CF0C-5151-83734D79FB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762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CB33F-6F98-6671-831E-087ACE9B7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C0A27-DABC-D185-3839-CAE6C330916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7D8A326-4E47-EE99-3DBA-84184E551E29}"/>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B1982E6B-162F-9319-99A1-28C6AE33FC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055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i="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28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26566-5BCF-D56B-7D4C-425957F36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11D47-3C62-CD6B-A6EA-55D05C25B8B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331B0D1-207F-3B19-B7AE-E7297A0C799F}"/>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04D13084-0DBC-DF16-0ABB-518E41AC6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734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BF2A5-1E7B-3B66-25E6-C2989BEDD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C4E66-9CB9-363E-119A-4FCA63CF807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AF355CF-9809-160B-B448-673F9972C704}"/>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B5D0D6F1-BDA4-5171-D530-83D778A558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6951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20939" b="15147"/>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207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1173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7921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
        <p:nvSpPr>
          <p:cNvPr id="2" name="Rectangle 1">
            <a:extLst>
              <a:ext uri="{FF2B5EF4-FFF2-40B4-BE49-F238E27FC236}">
                <a16:creationId xmlns:a16="http://schemas.microsoft.com/office/drawing/2014/main" id="{07E9F55B-948A-A311-BD97-543A05A179E9}"/>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642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18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37103" r="26215"/>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220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5828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0870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93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669699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4718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21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94993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3633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684"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hyperlink" Target="https://research.adapt.com.au/filter-types/market-trend-reports" TargetMode="External"/><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hyperlink" Target="mailto:success@adapt.com.au" TargetMode="External"/><Relationship Id="rId16"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29.png"/><Relationship Id="rId5" Type="http://schemas.openxmlformats.org/officeDocument/2006/relationships/hyperlink" Target="https://research.adapt.com.au/data-insights/" TargetMode="External"/><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7.png"/><Relationship Id="rId1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7C6806F-6F12-C0CC-7D10-45BDF269B9C3}"/>
              </a:ext>
            </a:extLst>
          </p:cNvPr>
          <p:cNvGrpSpPr/>
          <p:nvPr/>
        </p:nvGrpSpPr>
        <p:grpSpPr>
          <a:xfrm>
            <a:off x="470612" y="3813149"/>
            <a:ext cx="11228826" cy="1566340"/>
            <a:chOff x="633194" y="2554238"/>
            <a:chExt cx="11228826" cy="1566340"/>
          </a:xfrm>
        </p:grpSpPr>
        <p:sp>
          <p:nvSpPr>
            <p:cNvPr id="4" name="TextBox 3">
              <a:extLst>
                <a:ext uri="{FF2B5EF4-FFF2-40B4-BE49-F238E27FC236}">
                  <a16:creationId xmlns:a16="http://schemas.microsoft.com/office/drawing/2014/main" id="{66EA1E1A-004F-2FDE-43A7-F96522C93012}"/>
                </a:ext>
              </a:extLst>
            </p:cNvPr>
            <p:cNvSpPr txBox="1"/>
            <p:nvPr/>
          </p:nvSpPr>
          <p:spPr>
            <a:xfrm>
              <a:off x="633194" y="2920249"/>
              <a:ext cx="11228826" cy="1200329"/>
            </a:xfrm>
            <a:prstGeom prst="rect">
              <a:avLst/>
            </a:prstGeom>
            <a:noFill/>
          </p:spPr>
          <p:txBody>
            <a:bodyPr wrap="square" lIns="91440" tIns="45720" rIns="91440" bIns="45720" rtlCol="0" anchor="t">
              <a:spAutoFit/>
            </a:bodyPr>
            <a:lstStyle/>
            <a:p>
              <a:r>
                <a:rPr lang="en-US" sz="3600" b="1">
                  <a:latin typeface="Helvetica"/>
                  <a:cs typeface="Helvetica"/>
                </a:rPr>
                <a:t>CISO Investment Priorities and Budget Area </a:t>
              </a:r>
              <a:br>
                <a:rPr lang="en-US" sz="3600" b="1">
                  <a:latin typeface="Helvetica"/>
                  <a:cs typeface="Helvetica"/>
                </a:rPr>
              </a:br>
              <a:r>
                <a:rPr lang="en-US" sz="3600" b="1">
                  <a:latin typeface="Helvetica"/>
                  <a:cs typeface="Helvetica"/>
                </a:rPr>
                <a:t>by Organisational Size</a:t>
              </a:r>
            </a:p>
          </p:txBody>
        </p:sp>
        <p:sp>
          <p:nvSpPr>
            <p:cNvPr id="5" name="TextBox 4">
              <a:extLst>
                <a:ext uri="{FF2B5EF4-FFF2-40B4-BE49-F238E27FC236}">
                  <a16:creationId xmlns:a16="http://schemas.microsoft.com/office/drawing/2014/main" id="{511B3F48-E180-7B68-ECA8-C4DDAC8490F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pic>
        <p:nvPicPr>
          <p:cNvPr id="7" name="Graphic 6">
            <a:extLst>
              <a:ext uri="{FF2B5EF4-FFF2-40B4-BE49-F238E27FC236}">
                <a16:creationId xmlns:a16="http://schemas.microsoft.com/office/drawing/2014/main" id="{9C33B1B8-599A-E674-F40B-7C1F2EF1B2F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146824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F975F-9EC0-6DD0-4FC7-A4B49CB513B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BAF729D-ECD1-FA00-291C-A2F6D415F316}"/>
              </a:ext>
            </a:extLst>
          </p:cNvPr>
          <p:cNvSpPr/>
          <p:nvPr/>
        </p:nvSpPr>
        <p:spPr>
          <a:xfrm>
            <a:off x="233209" y="149927"/>
            <a:ext cx="10072326" cy="461665"/>
          </a:xfrm>
          <a:prstGeom prst="rect">
            <a:avLst/>
          </a:prstGeom>
        </p:spPr>
        <p:txBody>
          <a:bodyPr wrap="square" lIns="91440" tIns="45720" rIns="91440" bIns="45720" anchor="t">
            <a:spAutoFit/>
          </a:bodyPr>
          <a:lstStyle/>
          <a:p>
            <a:pPr lvl="0">
              <a:defRPr/>
            </a:pPr>
            <a:r>
              <a:rPr lang="en-PH" sz="2400" b="1">
                <a:latin typeface="Helvetica" pitchFamily="2" charset="0"/>
              </a:rPr>
              <a:t>Budget allocation for </a:t>
            </a:r>
            <a:r>
              <a:rPr kumimoji="0" lang="en-PH" sz="2400" b="1" i="0" u="none" strike="noStrike" kern="1200" cap="none" spc="0" normalizeH="0" baseline="0" noProof="0">
                <a:ln>
                  <a:noFill/>
                </a:ln>
                <a:solidFill>
                  <a:prstClr val="black"/>
                </a:solidFill>
                <a:effectLst/>
                <a:uLnTx/>
                <a:uFillTx/>
                <a:latin typeface="Helvetica" pitchFamily="2" charset="0"/>
              </a:rPr>
              <a:t>large </a:t>
            </a:r>
            <a:r>
              <a:rPr lang="en-PH" sz="2400" b="1">
                <a:solidFill>
                  <a:prstClr val="black"/>
                </a:solidFill>
                <a:latin typeface="Helvetica" pitchFamily="2" charset="0"/>
              </a:rPr>
              <a:t>e</a:t>
            </a:r>
            <a:r>
              <a:rPr kumimoji="0" lang="en-PH" sz="2400" b="1" i="0" u="none" strike="noStrike" kern="1200" cap="none" spc="0" normalizeH="0" baseline="0" noProof="0" err="1">
                <a:ln>
                  <a:noFill/>
                </a:ln>
                <a:solidFill>
                  <a:prstClr val="black"/>
                </a:solidFill>
                <a:effectLst/>
                <a:uLnTx/>
                <a:uFillTx/>
                <a:latin typeface="Helvetica" pitchFamily="2" charset="0"/>
              </a:rPr>
              <a:t>nterprise</a:t>
            </a:r>
            <a:r>
              <a:rPr kumimoji="0" lang="en-US" sz="2400" b="1" i="0" u="none" strike="noStrike" kern="1200" cap="none" spc="0" normalizeH="0" baseline="0" noProof="0">
                <a:ln>
                  <a:noFill/>
                </a:ln>
                <a:solidFill>
                  <a:prstClr val="black"/>
                </a:solidFill>
                <a:effectLst/>
                <a:uLnTx/>
                <a:uFillTx/>
                <a:latin typeface="Helvetica" pitchFamily="2" charset="0"/>
                <a:cs typeface="Helvetica"/>
              </a:rPr>
              <a:t> </a:t>
            </a:r>
            <a:r>
              <a:rPr kumimoji="0" lang="en-US" sz="2400" b="0" i="0" u="none" strike="noStrike" kern="1200" cap="none" spc="0" normalizeH="0" baseline="0" noProof="0">
                <a:ln>
                  <a:noFill/>
                </a:ln>
                <a:solidFill>
                  <a:srgbClr val="000000"/>
                </a:solidFill>
                <a:effectLst/>
                <a:uLnTx/>
                <a:uFillTx/>
                <a:latin typeface="Helvetica" pitchFamily="2" charset="0"/>
                <a:cs typeface="Helvetica"/>
              </a:rPr>
              <a:t>(&gt;10,000 employees)</a:t>
            </a:r>
          </a:p>
        </p:txBody>
      </p:sp>
      <p:sp>
        <p:nvSpPr>
          <p:cNvPr id="7" name="Google Shape;196;p13">
            <a:extLst>
              <a:ext uri="{FF2B5EF4-FFF2-40B4-BE49-F238E27FC236}">
                <a16:creationId xmlns:a16="http://schemas.microsoft.com/office/drawing/2014/main" id="{88379B06-EB7B-6570-C119-10C67596225A}"/>
              </a:ext>
            </a:extLst>
          </p:cNvPr>
          <p:cNvSpPr txBox="1"/>
          <p:nvPr/>
        </p:nvSpPr>
        <p:spPr>
          <a:xfrm>
            <a:off x="4343400" y="6583680"/>
            <a:ext cx="7784208"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May 2026. Sample size : 41 CISOs</a:t>
            </a:r>
            <a:r>
              <a:rPr lang="en-US" sz="1100" b="0" i="1" u="none" strike="noStrike" cap="none">
                <a:solidFill>
                  <a:schemeClr val="tx2">
                    <a:lumMod val="50000"/>
                    <a:lumOff val="50000"/>
                  </a:schemeClr>
                </a:solidFill>
                <a:latin typeface="Helvetica Neue"/>
                <a:ea typeface="Helvetica Neue"/>
                <a:cs typeface="Helvetica Neue"/>
                <a:sym typeface="Helvetica Neue"/>
              </a:rPr>
              <a:t>, </a:t>
            </a:r>
            <a:r>
              <a:rPr lang="en-US" sz="1100" i="1">
                <a:solidFill>
                  <a:schemeClr val="tx2">
                    <a:lumMod val="50000"/>
                    <a:lumOff val="50000"/>
                  </a:schemeClr>
                </a:solidFill>
                <a:latin typeface="Helvetica Neue"/>
                <a:ea typeface="Helvetica Neue"/>
                <a:cs typeface="Helvetica Neue"/>
                <a:sym typeface="Helvetica Neue"/>
              </a:rPr>
              <a:t>7</a:t>
            </a:r>
            <a:r>
              <a:rPr lang="en-US" sz="1100" b="0" i="1" u="none" strike="noStrike" cap="none">
                <a:solidFill>
                  <a:schemeClr val="tx2">
                    <a:lumMod val="50000"/>
                    <a:lumOff val="50000"/>
                  </a:schemeClr>
                </a:solidFill>
                <a:latin typeface="Helvetica Neue"/>
                <a:ea typeface="Helvetica Neue"/>
                <a:cs typeface="Helvetica Neue"/>
                <a:sym typeface="Helvetica Neue"/>
              </a:rPr>
              <a:t> Large enterprise (&gt;10,000 emp.)</a:t>
            </a:r>
            <a:endParaRPr>
              <a:solidFill>
                <a:schemeClr val="tx2">
                  <a:lumMod val="50000"/>
                  <a:lumOff val="50000"/>
                </a:schemeClr>
              </a:solidFill>
            </a:endParaRPr>
          </a:p>
        </p:txBody>
      </p:sp>
      <p:pic>
        <p:nvPicPr>
          <p:cNvPr id="10" name="Graphic 9">
            <a:extLst>
              <a:ext uri="{FF2B5EF4-FFF2-40B4-BE49-F238E27FC236}">
                <a16:creationId xmlns:a16="http://schemas.microsoft.com/office/drawing/2014/main" id="{6AFF1907-CCC5-AE5B-8969-7D8BD84054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4320" y="932647"/>
            <a:ext cx="11643360" cy="5358466"/>
          </a:xfrm>
          <a:prstGeom prst="rect">
            <a:avLst/>
          </a:prstGeom>
        </p:spPr>
      </p:pic>
    </p:spTree>
    <p:extLst>
      <p:ext uri="{BB962C8B-B14F-4D97-AF65-F5344CB8AC3E}">
        <p14:creationId xmlns:p14="http://schemas.microsoft.com/office/powerpoint/2010/main" val="288357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8DD4-399C-D284-AF4F-1BDB853F46E3}"/>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8FFCB674-F7D7-A259-7BF9-80CCF05AE08F}"/>
              </a:ext>
            </a:extLst>
          </p:cNvPr>
          <p:cNvGrpSpPr/>
          <p:nvPr/>
        </p:nvGrpSpPr>
        <p:grpSpPr>
          <a:xfrm>
            <a:off x="470612" y="2441030"/>
            <a:ext cx="7539256" cy="1482632"/>
            <a:chOff x="470612" y="1386143"/>
            <a:chExt cx="7539256" cy="1482632"/>
          </a:xfrm>
        </p:grpSpPr>
        <p:sp>
          <p:nvSpPr>
            <p:cNvPr id="7" name="TextBox 6">
              <a:extLst>
                <a:ext uri="{FF2B5EF4-FFF2-40B4-BE49-F238E27FC236}">
                  <a16:creationId xmlns:a16="http://schemas.microsoft.com/office/drawing/2014/main" id="{F1012F34-F692-70F6-54AA-E562C10B0935}"/>
                </a:ext>
              </a:extLst>
            </p:cNvPr>
            <p:cNvSpPr txBox="1"/>
            <p:nvPr/>
          </p:nvSpPr>
          <p:spPr>
            <a:xfrm>
              <a:off x="470612" y="1386143"/>
              <a:ext cx="7539256" cy="1215717"/>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Enterprise</a:t>
              </a:r>
            </a:p>
            <a:p>
              <a:pPr>
                <a:spcAft>
                  <a:spcPts val="600"/>
                </a:spcAft>
              </a:pPr>
              <a:r>
                <a:rPr lang="en-US" sz="2800">
                  <a:latin typeface="Helvetica"/>
                  <a:cs typeface="Helvetica"/>
                </a:rPr>
                <a:t>(2,501 to 10,000 employees)</a:t>
              </a:r>
            </a:p>
          </p:txBody>
        </p:sp>
        <p:sp>
          <p:nvSpPr>
            <p:cNvPr id="8" name="Rectangle 7">
              <a:extLst>
                <a:ext uri="{FF2B5EF4-FFF2-40B4-BE49-F238E27FC236}">
                  <a16:creationId xmlns:a16="http://schemas.microsoft.com/office/drawing/2014/main" id="{B0A5CD1C-0FA5-A0FB-6F5F-2D9678B7F6B4}"/>
                </a:ext>
              </a:extLst>
            </p:cNvPr>
            <p:cNvSpPr/>
            <p:nvPr/>
          </p:nvSpPr>
          <p:spPr>
            <a:xfrm>
              <a:off x="616936" y="280630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5C14D1CE-9F7F-39D4-E49A-B79CC8E542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33962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4" name="Google Shape;196;p13">
            <a:extLst>
              <a:ext uri="{FF2B5EF4-FFF2-40B4-BE49-F238E27FC236}">
                <a16:creationId xmlns:a16="http://schemas.microsoft.com/office/drawing/2014/main" id="{C6A0D860-ED38-247B-AF28-28507897B3B6}"/>
              </a:ext>
            </a:extLst>
          </p:cNvPr>
          <p:cNvSpPr txBox="1"/>
          <p:nvPr/>
        </p:nvSpPr>
        <p:spPr>
          <a:xfrm>
            <a:off x="3753853" y="6583680"/>
            <a:ext cx="8373755"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Oct 2025. Sample size : 115 Australian CISOs, 47 Enterprise (2501 to 10,000 emp.)</a:t>
            </a:r>
          </a:p>
        </p:txBody>
      </p:sp>
      <p:pic>
        <p:nvPicPr>
          <p:cNvPr id="5" name="Graphic 4">
            <a:extLst>
              <a:ext uri="{FF2B5EF4-FFF2-40B4-BE49-F238E27FC236}">
                <a16:creationId xmlns:a16="http://schemas.microsoft.com/office/drawing/2014/main" id="{53EAE45C-B047-CFE4-56B7-9825B3CEB14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13360" y="855628"/>
            <a:ext cx="11765280" cy="5458235"/>
          </a:xfrm>
          <a:prstGeom prst="rect">
            <a:avLst/>
          </a:prstGeom>
        </p:spPr>
      </p:pic>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005A2-2001-FC97-42D5-5AA0DD9559E8}"/>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A844E413-3435-F1F1-A415-15E80094DA39}"/>
              </a:ext>
            </a:extLst>
          </p:cNvPr>
          <p:cNvSpPr/>
          <p:nvPr/>
        </p:nvSpPr>
        <p:spPr>
          <a:xfrm>
            <a:off x="233209" y="149927"/>
            <a:ext cx="10072326" cy="461665"/>
          </a:xfrm>
          <a:prstGeom prst="rect">
            <a:avLst/>
          </a:prstGeom>
        </p:spPr>
        <p:txBody>
          <a:bodyPr wrap="square" lIns="91440" tIns="45720" rIns="91440" bIns="45720" anchor="t">
            <a:spAutoFit/>
          </a:bodyPr>
          <a:lstStyle/>
          <a:p>
            <a:pPr lvl="0">
              <a:defRPr/>
            </a:pPr>
            <a:r>
              <a:rPr lang="en-PH" sz="2400" b="1">
                <a:latin typeface="Helvetica" pitchFamily="2" charset="0"/>
              </a:rPr>
              <a:t>Budget allocation for </a:t>
            </a:r>
            <a:r>
              <a:rPr kumimoji="0" lang="en-US" sz="2400" b="1" i="0" u="none" strike="noStrike" kern="1200" cap="none" spc="0" normalizeH="0" baseline="0" noProof="0">
                <a:ln>
                  <a:noFill/>
                </a:ln>
                <a:solidFill>
                  <a:prstClr val="black"/>
                </a:solidFill>
                <a:effectLst/>
                <a:uLnTx/>
                <a:uFillTx/>
                <a:latin typeface="Helvetica" pitchFamily="2" charset="0"/>
              </a:rPr>
              <a:t>e</a:t>
            </a:r>
            <a:r>
              <a:rPr lang="en-US" sz="2400" b="1" err="1">
                <a:solidFill>
                  <a:prstClr val="black"/>
                </a:solidFill>
                <a:latin typeface="Helvetica" pitchFamily="2" charset="0"/>
              </a:rPr>
              <a:t>nterprise</a:t>
            </a:r>
            <a:r>
              <a:rPr lang="en-US" sz="2400" b="1">
                <a:solidFill>
                  <a:prstClr val="black"/>
                </a:solidFill>
                <a:latin typeface="Helvetica" pitchFamily="2" charset="0"/>
              </a:rPr>
              <a:t> </a:t>
            </a:r>
            <a:r>
              <a:rPr lang="en-US" sz="2400">
                <a:solidFill>
                  <a:prstClr val="black"/>
                </a:solidFill>
                <a:latin typeface="Helvetica" pitchFamily="2" charset="0"/>
              </a:rPr>
              <a:t>(2501 to 10,000 emp.)</a:t>
            </a:r>
            <a:endParaRPr kumimoji="0" lang="en-US" sz="2400" i="0" u="none" strike="noStrike" kern="1200" cap="none" spc="0" normalizeH="0" baseline="0" noProof="0">
              <a:ln>
                <a:noFill/>
              </a:ln>
              <a:solidFill>
                <a:srgbClr val="000000"/>
              </a:solidFill>
              <a:effectLst/>
              <a:uLnTx/>
              <a:uFillTx/>
              <a:latin typeface="Helvetica" pitchFamily="2" charset="0"/>
              <a:cs typeface="Helvetica"/>
            </a:endParaRPr>
          </a:p>
        </p:txBody>
      </p:sp>
      <p:sp>
        <p:nvSpPr>
          <p:cNvPr id="2" name="Google Shape;196;p13">
            <a:extLst>
              <a:ext uri="{FF2B5EF4-FFF2-40B4-BE49-F238E27FC236}">
                <a16:creationId xmlns:a16="http://schemas.microsoft.com/office/drawing/2014/main" id="{DFF60E3B-4728-F00F-3114-32BEE2A122D8}"/>
              </a:ext>
            </a:extLst>
          </p:cNvPr>
          <p:cNvSpPr txBox="1"/>
          <p:nvPr/>
        </p:nvSpPr>
        <p:spPr>
          <a:xfrm>
            <a:off x="4343400" y="6583680"/>
            <a:ext cx="7784208"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May 2026. Sample size : 41 CISOs, 12 Enterprise (2501 to 10,000 emp.)</a:t>
            </a:r>
          </a:p>
        </p:txBody>
      </p:sp>
      <p:pic>
        <p:nvPicPr>
          <p:cNvPr id="8" name="Graphic 7">
            <a:extLst>
              <a:ext uri="{FF2B5EF4-FFF2-40B4-BE49-F238E27FC236}">
                <a16:creationId xmlns:a16="http://schemas.microsoft.com/office/drawing/2014/main" id="{2EBF9BAC-F587-9CAE-DCF8-CD97424CF3B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74321" y="932647"/>
            <a:ext cx="11643357" cy="5358466"/>
          </a:xfrm>
          <a:prstGeom prst="rect">
            <a:avLst/>
          </a:prstGeom>
        </p:spPr>
      </p:pic>
    </p:spTree>
    <p:extLst>
      <p:ext uri="{BB962C8B-B14F-4D97-AF65-F5344CB8AC3E}">
        <p14:creationId xmlns:p14="http://schemas.microsoft.com/office/powerpoint/2010/main" val="308298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28F66-B03A-1C8B-0C40-7B55688DD43F}"/>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812D1F51-D038-0EE2-FE06-434E96F975DB}"/>
              </a:ext>
            </a:extLst>
          </p:cNvPr>
          <p:cNvGrpSpPr/>
          <p:nvPr/>
        </p:nvGrpSpPr>
        <p:grpSpPr>
          <a:xfrm>
            <a:off x="470612" y="2441030"/>
            <a:ext cx="7539256" cy="1482632"/>
            <a:chOff x="470612" y="1386143"/>
            <a:chExt cx="7539256" cy="1482632"/>
          </a:xfrm>
        </p:grpSpPr>
        <p:sp>
          <p:nvSpPr>
            <p:cNvPr id="7" name="TextBox 6">
              <a:extLst>
                <a:ext uri="{FF2B5EF4-FFF2-40B4-BE49-F238E27FC236}">
                  <a16:creationId xmlns:a16="http://schemas.microsoft.com/office/drawing/2014/main" id="{394759C7-1BB3-B0C8-07B4-E3E386A065B7}"/>
                </a:ext>
              </a:extLst>
            </p:cNvPr>
            <p:cNvSpPr txBox="1"/>
            <p:nvPr/>
          </p:nvSpPr>
          <p:spPr>
            <a:xfrm>
              <a:off x="470612" y="1386143"/>
              <a:ext cx="7539256" cy="1215717"/>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Mid-sized </a:t>
              </a:r>
              <a:r>
                <a:rPr lang="en-US" sz="4000" b="1" err="1">
                  <a:latin typeface="Helvetica"/>
                  <a:cs typeface="Helvetica"/>
                </a:rPr>
                <a:t>organisations</a:t>
              </a:r>
              <a:endParaRPr lang="en-US" sz="4000" b="1">
                <a:latin typeface="Helvetica"/>
                <a:cs typeface="Helvetica"/>
              </a:endParaRPr>
            </a:p>
            <a:p>
              <a:pPr>
                <a:spcAft>
                  <a:spcPts val="600"/>
                </a:spcAft>
              </a:pPr>
              <a:r>
                <a:rPr lang="en-US" sz="2800">
                  <a:latin typeface="Helvetica"/>
                  <a:cs typeface="Helvetica"/>
                </a:rPr>
                <a:t>(501 to 2,500 employees)</a:t>
              </a:r>
            </a:p>
          </p:txBody>
        </p:sp>
        <p:sp>
          <p:nvSpPr>
            <p:cNvPr id="8" name="Rectangle 7">
              <a:extLst>
                <a:ext uri="{FF2B5EF4-FFF2-40B4-BE49-F238E27FC236}">
                  <a16:creationId xmlns:a16="http://schemas.microsoft.com/office/drawing/2014/main" id="{958A83A2-88AC-A54F-8133-B938F40B909D}"/>
                </a:ext>
              </a:extLst>
            </p:cNvPr>
            <p:cNvSpPr/>
            <p:nvPr/>
          </p:nvSpPr>
          <p:spPr>
            <a:xfrm>
              <a:off x="616936" y="280630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C36D9630-FA50-55DB-260B-D1A3CC83A9A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25815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Google Shape;196;p13">
            <a:extLst>
              <a:ext uri="{FF2B5EF4-FFF2-40B4-BE49-F238E27FC236}">
                <a16:creationId xmlns:a16="http://schemas.microsoft.com/office/drawing/2014/main" id="{E8226992-39F8-A675-56E4-1C419422306A}"/>
              </a:ext>
            </a:extLst>
          </p:cNvPr>
          <p:cNvSpPr txBox="1"/>
          <p:nvPr/>
        </p:nvSpPr>
        <p:spPr>
          <a:xfrm>
            <a:off x="4343400" y="6583680"/>
            <a:ext cx="7784208"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Oct 2025. Sample size : 115 Australian CISOs, 23 Mid-market (501 to 2500 emp.)</a:t>
            </a:r>
          </a:p>
        </p:txBody>
      </p:sp>
      <p:pic>
        <p:nvPicPr>
          <p:cNvPr id="2" name="Graphic 1">
            <a:extLst>
              <a:ext uri="{FF2B5EF4-FFF2-40B4-BE49-F238E27FC236}">
                <a16:creationId xmlns:a16="http://schemas.microsoft.com/office/drawing/2014/main" id="{E510659A-B6E8-D58D-C15D-B10C75475F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09826" y="855628"/>
            <a:ext cx="11572347" cy="5458235"/>
          </a:xfrm>
          <a:prstGeom prst="rect">
            <a:avLst/>
          </a:prstGeom>
        </p:spPr>
      </p:pic>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59D3C-E677-D4CF-234E-B57DEB4D1041}"/>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7A31B57-FB82-2EA4-FD3B-07566DBAF58F}"/>
              </a:ext>
            </a:extLst>
          </p:cNvPr>
          <p:cNvSpPr/>
          <p:nvPr/>
        </p:nvSpPr>
        <p:spPr>
          <a:xfrm>
            <a:off x="233209" y="149927"/>
            <a:ext cx="10072326" cy="461665"/>
          </a:xfrm>
          <a:prstGeom prst="rect">
            <a:avLst/>
          </a:prstGeom>
        </p:spPr>
        <p:txBody>
          <a:bodyPr wrap="square" lIns="91440" tIns="45720" rIns="91440" bIns="45720" anchor="t">
            <a:spAutoFit/>
          </a:bodyPr>
          <a:lstStyle/>
          <a:p>
            <a:pPr lvl="0">
              <a:defRPr/>
            </a:pPr>
            <a:r>
              <a:rPr lang="en-PH" sz="2400" b="1">
                <a:latin typeface="Helvetica" pitchFamily="2" charset="0"/>
              </a:rPr>
              <a:t>Budget allocation for </a:t>
            </a:r>
            <a:r>
              <a:rPr kumimoji="0" lang="en-US" sz="2400" b="1" i="0" u="none" strike="noStrike" kern="1200" cap="none" spc="0" normalizeH="0" baseline="0" noProof="0">
                <a:ln>
                  <a:noFill/>
                </a:ln>
                <a:solidFill>
                  <a:prstClr val="black"/>
                </a:solidFill>
                <a:effectLst/>
                <a:uLnTx/>
                <a:uFillTx/>
                <a:latin typeface="Helvetica" pitchFamily="2" charset="0"/>
              </a:rPr>
              <a:t>m</a:t>
            </a:r>
            <a:r>
              <a:rPr lang="en-US" sz="2400" b="1">
                <a:solidFill>
                  <a:prstClr val="black"/>
                </a:solidFill>
                <a:latin typeface="Helvetica" pitchFamily="2" charset="0"/>
              </a:rPr>
              <a:t>id-market </a:t>
            </a:r>
            <a:r>
              <a:rPr lang="en-US" sz="2400">
                <a:solidFill>
                  <a:prstClr val="black"/>
                </a:solidFill>
                <a:latin typeface="Helvetica" pitchFamily="2" charset="0"/>
              </a:rPr>
              <a:t>(501 to 2500 emp.)</a:t>
            </a:r>
            <a:endParaRPr kumimoji="0" lang="en-US" sz="2400" i="0" u="none" strike="noStrike" kern="1200" cap="none" spc="0" normalizeH="0" baseline="0" noProof="0">
              <a:ln>
                <a:noFill/>
              </a:ln>
              <a:solidFill>
                <a:srgbClr val="000000"/>
              </a:solidFill>
              <a:effectLst/>
              <a:uLnTx/>
              <a:uFillTx/>
              <a:latin typeface="Helvetica" pitchFamily="2" charset="0"/>
              <a:cs typeface="Helvetica"/>
            </a:endParaRPr>
          </a:p>
        </p:txBody>
      </p:sp>
      <p:sp>
        <p:nvSpPr>
          <p:cNvPr id="3" name="Google Shape;196;p13">
            <a:extLst>
              <a:ext uri="{FF2B5EF4-FFF2-40B4-BE49-F238E27FC236}">
                <a16:creationId xmlns:a16="http://schemas.microsoft.com/office/drawing/2014/main" id="{B50C3D98-40BD-E790-FEA9-4B7D38BECA38}"/>
              </a:ext>
            </a:extLst>
          </p:cNvPr>
          <p:cNvSpPr txBox="1"/>
          <p:nvPr/>
        </p:nvSpPr>
        <p:spPr>
          <a:xfrm>
            <a:off x="4343400" y="6583680"/>
            <a:ext cx="7784208"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May 2026. Sample size : 41 CISOs, 12 Enterprise (2501 to 10,000 emp.)</a:t>
            </a:r>
          </a:p>
        </p:txBody>
      </p:sp>
      <p:pic>
        <p:nvPicPr>
          <p:cNvPr id="8" name="Graphic 7">
            <a:extLst>
              <a:ext uri="{FF2B5EF4-FFF2-40B4-BE49-F238E27FC236}">
                <a16:creationId xmlns:a16="http://schemas.microsoft.com/office/drawing/2014/main" id="{848EFECE-4D7B-9FD4-8D39-1AF34770B06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74321" y="932647"/>
            <a:ext cx="11643357" cy="5358465"/>
          </a:xfrm>
          <a:prstGeom prst="rect">
            <a:avLst/>
          </a:prstGeom>
        </p:spPr>
      </p:pic>
    </p:spTree>
    <p:extLst>
      <p:ext uri="{BB962C8B-B14F-4D97-AF65-F5344CB8AC3E}">
        <p14:creationId xmlns:p14="http://schemas.microsoft.com/office/powerpoint/2010/main" val="326597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F03C-2C8D-24B1-DBE3-0F4531708F87}"/>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A0E025BE-C749-F0B1-0C56-D94958A9F5B4}"/>
              </a:ext>
            </a:extLst>
          </p:cNvPr>
          <p:cNvGrpSpPr/>
          <p:nvPr/>
        </p:nvGrpSpPr>
        <p:grpSpPr>
          <a:xfrm>
            <a:off x="470612" y="2441030"/>
            <a:ext cx="7539256" cy="1482632"/>
            <a:chOff x="470612" y="1386143"/>
            <a:chExt cx="7539256" cy="1482632"/>
          </a:xfrm>
        </p:grpSpPr>
        <p:sp>
          <p:nvSpPr>
            <p:cNvPr id="7" name="TextBox 6">
              <a:extLst>
                <a:ext uri="{FF2B5EF4-FFF2-40B4-BE49-F238E27FC236}">
                  <a16:creationId xmlns:a16="http://schemas.microsoft.com/office/drawing/2014/main" id="{31F7815E-AFA6-BB9E-6AA6-2184AF144035}"/>
                </a:ext>
              </a:extLst>
            </p:cNvPr>
            <p:cNvSpPr txBox="1"/>
            <p:nvPr/>
          </p:nvSpPr>
          <p:spPr>
            <a:xfrm>
              <a:off x="470612" y="1386143"/>
              <a:ext cx="7539256" cy="1215717"/>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Small </a:t>
              </a:r>
              <a:r>
                <a:rPr lang="en-US" sz="4000" b="1" err="1">
                  <a:latin typeface="Helvetica"/>
                  <a:cs typeface="Helvetica"/>
                </a:rPr>
                <a:t>organisations</a:t>
              </a:r>
              <a:endParaRPr lang="en-US" sz="4000" b="1">
                <a:latin typeface="Helvetica"/>
                <a:cs typeface="Helvetica"/>
              </a:endParaRPr>
            </a:p>
            <a:p>
              <a:pPr>
                <a:spcAft>
                  <a:spcPts val="600"/>
                </a:spcAft>
              </a:pPr>
              <a:r>
                <a:rPr lang="en-US" sz="2800">
                  <a:latin typeface="Helvetica"/>
                  <a:cs typeface="Helvetica"/>
                </a:rPr>
                <a:t>(500 employees and under)</a:t>
              </a:r>
            </a:p>
          </p:txBody>
        </p:sp>
        <p:sp>
          <p:nvSpPr>
            <p:cNvPr id="8" name="Rectangle 7">
              <a:extLst>
                <a:ext uri="{FF2B5EF4-FFF2-40B4-BE49-F238E27FC236}">
                  <a16:creationId xmlns:a16="http://schemas.microsoft.com/office/drawing/2014/main" id="{A7F755C5-A11F-CE0B-D3F2-95E1C62946C3}"/>
                </a:ext>
              </a:extLst>
            </p:cNvPr>
            <p:cNvSpPr/>
            <p:nvPr/>
          </p:nvSpPr>
          <p:spPr>
            <a:xfrm>
              <a:off x="616936" y="280630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E7063566-4A38-AE7F-275A-DF9A069CC0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54631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5" name="Google Shape;196;p13">
            <a:extLst>
              <a:ext uri="{FF2B5EF4-FFF2-40B4-BE49-F238E27FC236}">
                <a16:creationId xmlns:a16="http://schemas.microsoft.com/office/drawing/2014/main" id="{243FD36B-69AB-7B9B-98FB-1A011AC0D936}"/>
              </a:ext>
            </a:extLst>
          </p:cNvPr>
          <p:cNvSpPr txBox="1"/>
          <p:nvPr/>
        </p:nvSpPr>
        <p:spPr>
          <a:xfrm>
            <a:off x="2727434" y="6583680"/>
            <a:ext cx="9400174"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Oct 2025. Sample size : 115 Australian CISOs, 10 Small/medium corporate (1-500 emp.)</a:t>
            </a:r>
          </a:p>
        </p:txBody>
      </p:sp>
      <p:pic>
        <p:nvPicPr>
          <p:cNvPr id="9" name="Graphic 8">
            <a:extLst>
              <a:ext uri="{FF2B5EF4-FFF2-40B4-BE49-F238E27FC236}">
                <a16:creationId xmlns:a16="http://schemas.microsoft.com/office/drawing/2014/main" id="{6B4ABA9B-10A3-CB71-FD6D-34A215BF6E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0284" y="855628"/>
            <a:ext cx="11411430" cy="5458235"/>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610D5-8A1B-8C4B-06FC-7DB67327178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785A3BC-F036-530A-6798-BABFCCC4E5B0}"/>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PH" sz="2400" b="1">
                <a:latin typeface="Helvetica" pitchFamily="2" charset="0"/>
              </a:rPr>
              <a:t>Budget allocation for </a:t>
            </a:r>
            <a:r>
              <a:rPr lang="en-US" sz="2400" b="1">
                <a:solidFill>
                  <a:schemeClr val="dk1"/>
                </a:solidFill>
                <a:latin typeface="Helvetica" pitchFamily="2" charset="0"/>
                <a:sym typeface="Helvetica Neue"/>
              </a:rPr>
              <a:t>s</a:t>
            </a:r>
            <a:r>
              <a:rPr lang="en-US" sz="2400" b="1">
                <a:solidFill>
                  <a:schemeClr val="dk1"/>
                </a:solidFill>
                <a:latin typeface="Helvetica" pitchFamily="2" charset="0"/>
                <a:ea typeface="Helvetica Neue"/>
                <a:cs typeface="Helvetica Neue"/>
                <a:sym typeface="Helvetica Neue"/>
              </a:rPr>
              <a:t>mall/medium corporate</a:t>
            </a:r>
            <a:r>
              <a:rPr lang="en-US" sz="2400">
                <a:solidFill>
                  <a:schemeClr val="dk1"/>
                </a:solidFill>
                <a:latin typeface="Helvetica" pitchFamily="2" charset="0"/>
                <a:ea typeface="Helvetica Neue"/>
                <a:cs typeface="Helvetica Neue"/>
                <a:sym typeface="Helvetica Neue"/>
              </a:rPr>
              <a:t> (1-500 emp.)</a:t>
            </a:r>
            <a:endParaRPr lang="en-US" sz="2400">
              <a:solidFill>
                <a:srgbClr val="000000"/>
              </a:solidFill>
              <a:latin typeface="Helvetica" pitchFamily="2" charset="0"/>
              <a:cs typeface="Helvetica"/>
            </a:endParaRPr>
          </a:p>
        </p:txBody>
      </p:sp>
      <p:sp>
        <p:nvSpPr>
          <p:cNvPr id="2" name="Google Shape;196;p13">
            <a:extLst>
              <a:ext uri="{FF2B5EF4-FFF2-40B4-BE49-F238E27FC236}">
                <a16:creationId xmlns:a16="http://schemas.microsoft.com/office/drawing/2014/main" id="{AD19235D-9981-2B6C-9D1C-959C9ECE6570}"/>
              </a:ext>
            </a:extLst>
          </p:cNvPr>
          <p:cNvSpPr txBox="1"/>
          <p:nvPr/>
        </p:nvSpPr>
        <p:spPr>
          <a:xfrm>
            <a:off x="4343400" y="6583680"/>
            <a:ext cx="7784208" cy="261570"/>
          </a:xfrm>
          <a:prstGeom prst="rect">
            <a:avLst/>
          </a:prstGeom>
          <a:noFill/>
          <a:ln>
            <a:noFill/>
          </a:ln>
        </p:spPr>
        <p:txBody>
          <a:bodyPr spcFirstLastPara="1" wrap="square" lIns="91425" tIns="45700" rIns="91425" bIns="45700" anchor="t" anchorCtr="0">
            <a:spAutoFit/>
          </a:bodyPr>
          <a:lstStyle/>
          <a:p>
            <a:pPr lvl="0" algn="r"/>
            <a:r>
              <a:rPr lang="en-US" sz="1100" i="1">
                <a:solidFill>
                  <a:schemeClr val="tx2">
                    <a:lumMod val="50000"/>
                    <a:lumOff val="50000"/>
                  </a:schemeClr>
                </a:solidFill>
                <a:latin typeface="Helvetica Neue"/>
                <a:ea typeface="Helvetica Neue"/>
                <a:cs typeface="Helvetica Neue"/>
                <a:sym typeface="Helvetica Neue"/>
              </a:rPr>
              <a:t>Source : ADAPT Security Edge Survey in May 2026. Sample size : 41 CISOs, 5 Small/medium corporate (1-500 emp.)</a:t>
            </a:r>
          </a:p>
        </p:txBody>
      </p:sp>
      <p:pic>
        <p:nvPicPr>
          <p:cNvPr id="11" name="Graphic 10">
            <a:extLst>
              <a:ext uri="{FF2B5EF4-FFF2-40B4-BE49-F238E27FC236}">
                <a16:creationId xmlns:a16="http://schemas.microsoft.com/office/drawing/2014/main" id="{174B668F-9664-26CF-64DC-A04C2C78449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74322" y="932647"/>
            <a:ext cx="11643355" cy="5358465"/>
          </a:xfrm>
          <a:prstGeom prst="rect">
            <a:avLst/>
          </a:prstGeom>
        </p:spPr>
      </p:pic>
    </p:spTree>
    <p:extLst>
      <p:ext uri="{BB962C8B-B14F-4D97-AF65-F5344CB8AC3E}">
        <p14:creationId xmlns:p14="http://schemas.microsoft.com/office/powerpoint/2010/main" val="192357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C0815DD7-0D6E-362E-AB71-51CA4181B8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4025" y="685801"/>
            <a:ext cx="11903949" cy="6069614"/>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56559" y="156779"/>
            <a:ext cx="721845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CISOs in 2026</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spTree>
    <p:extLst>
      <p:ext uri="{BB962C8B-B14F-4D97-AF65-F5344CB8AC3E}">
        <p14:creationId xmlns:p14="http://schemas.microsoft.com/office/powerpoint/2010/main" val="270467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538186"/>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3" y="3367969"/>
            <a:ext cx="9905783" cy="1457194"/>
          </a:xfrm>
          <a:prstGeom prst="rect">
            <a:avLst/>
          </a:prstGeom>
          <a:noFill/>
        </p:spPr>
        <p:txBody>
          <a:bodyPr wrap="square" lIns="91440" tIns="45720" rIns="91440" bIns="45720" rtlCol="0" anchor="t">
            <a:spAutoFit/>
          </a:bodyPr>
          <a:lstStyle/>
          <a:p>
            <a:pPr>
              <a:lnSpc>
                <a:spcPts val="1800"/>
              </a:lnSpc>
            </a:pPr>
            <a:r>
              <a:rPr lang="en-US" sz="1200">
                <a:latin typeface="Helvetica" panose="020B0403020202020204" pitchFamily="34" charset="0"/>
              </a:rPr>
              <a:t>Nathan is a versatile Data Analyst at ADAPT, skilled in data gathering, processing, and visualization across multiple platforms. </a:t>
            </a:r>
            <a:br>
              <a:rPr lang="en-US" sz="1200">
                <a:latin typeface="Helvetica" panose="020B0403020202020204" pitchFamily="34" charset="0"/>
              </a:rPr>
            </a:br>
            <a:r>
              <a:rPr lang="en-US" sz="1200">
                <a:latin typeface="Helvetica" panose="020B0403020202020204" pitchFamily="34" charset="0"/>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endParaRPr lang="en-US" sz="1200">
              <a:latin typeface="Helvetica"/>
              <a:cs typeface="Helvetica"/>
            </a:endParaRP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2630808"/>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pic>
        <p:nvPicPr>
          <p:cNvPr id="4" name="Picture 3">
            <a:extLst>
              <a:ext uri="{FF2B5EF4-FFF2-40B4-BE49-F238E27FC236}">
                <a16:creationId xmlns:a16="http://schemas.microsoft.com/office/drawing/2014/main" id="{A7E60168-5867-22BD-285B-D3261ABC527F}"/>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381993" y="1945681"/>
            <a:ext cx="937991" cy="1076898"/>
          </a:xfrm>
          <a:prstGeom prst="round2DiagRect">
            <a:avLst>
              <a:gd name="adj1" fmla="val 0"/>
              <a:gd name="adj2" fmla="val 0"/>
            </a:avLst>
          </a:prstGeom>
          <a:ln w="3175" cap="sq">
            <a:noFill/>
            <a:miter lim="800000"/>
          </a:ln>
          <a:effectLst/>
        </p:spPr>
      </p:pic>
      <p:sp>
        <p:nvSpPr>
          <p:cNvPr id="2" name="Rectangle 1">
            <a:extLst>
              <a:ext uri="{FF2B5EF4-FFF2-40B4-BE49-F238E27FC236}">
                <a16:creationId xmlns:a16="http://schemas.microsoft.com/office/drawing/2014/main" id="{58A4C467-E3B3-482D-3FAF-6B6D8FDCF598}"/>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6496FB53-88FB-A914-EBE5-0EC3C0DE167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EDD227-7090-09EA-722E-BDD1BA3F88D4}"/>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E64905C6-40D3-CB83-0FF0-DF9BD61AE76B}"/>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11E3B393-77B0-2A82-C10D-0E6DA40DEDC3}"/>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3D8328A2-BA4C-FF02-8AA9-0919793F8BB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066A2D-DB39-3756-95C2-159F35BE4FF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2051876"/>
            <a:ext cx="4222513" cy="34554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pitchFamily="2" charset="0"/>
                <a:cs typeface="Helvetica"/>
              </a:rPr>
              <a:t>This document outlines </a:t>
            </a:r>
            <a:r>
              <a:rPr lang="en-US" sz="1200" b="1">
                <a:solidFill>
                  <a:prstClr val="black"/>
                </a:solidFill>
                <a:latin typeface="Helvetica" pitchFamily="2" charset="0"/>
                <a:cs typeface="Helvetica"/>
              </a:rPr>
              <a:t>percentage allocations </a:t>
            </a:r>
            <a:br>
              <a:rPr lang="en-US" sz="1200" b="1">
                <a:solidFill>
                  <a:prstClr val="black"/>
                </a:solidFill>
                <a:latin typeface="Helvetica" pitchFamily="2" charset="0"/>
                <a:cs typeface="Helvetica"/>
              </a:rPr>
            </a:br>
            <a:r>
              <a:rPr lang="en-US" sz="1200" b="1">
                <a:solidFill>
                  <a:prstClr val="black"/>
                </a:solidFill>
                <a:latin typeface="Helvetica" pitchFamily="2" charset="0"/>
                <a:cs typeface="Helvetica"/>
              </a:rPr>
              <a:t>of IT budgets for</a:t>
            </a:r>
            <a:r>
              <a:rPr kumimoji="0" lang="en-US" sz="1200" b="1" i="0" u="none" strike="noStrike" kern="1200" cap="none" spc="0" normalizeH="0" baseline="0" noProof="0">
                <a:ln>
                  <a:noFill/>
                </a:ln>
                <a:solidFill>
                  <a:prstClr val="black"/>
                </a:solidFill>
                <a:effectLst/>
                <a:uLnTx/>
                <a:uFillTx/>
                <a:latin typeface="Helvetica" pitchFamily="2" charset="0"/>
                <a:cs typeface="Helvetica"/>
              </a:rPr>
              <a:t> Chief Security Officers (CISOs).</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br>
              <a:rPr kumimoji="0" lang="en-US" sz="1200" b="0" i="0" u="none" strike="noStrike" kern="1200" cap="none" spc="0" normalizeH="0" baseline="0" noProof="0">
                <a:ln>
                  <a:noFill/>
                </a:ln>
                <a:solidFill>
                  <a:prstClr val="black"/>
                </a:solidFill>
                <a:effectLst/>
                <a:uLnTx/>
                <a:uFillTx/>
                <a:latin typeface="Helvetica" pitchFamily="2" charset="0"/>
                <a:cs typeface="Helvetica"/>
              </a:rPr>
            </a:br>
            <a:r>
              <a:rPr kumimoji="0" lang="en-US" sz="1200" b="0" i="0" u="none" strike="noStrike" kern="1200" cap="none" spc="0" normalizeH="0" baseline="0" noProof="0">
                <a:ln>
                  <a:noFill/>
                </a:ln>
                <a:solidFill>
                  <a:prstClr val="black"/>
                </a:solidFill>
                <a:effectLst/>
                <a:uLnTx/>
                <a:uFillTx/>
                <a:latin typeface="Helvetica" pitchFamily="2" charset="0"/>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pitchFamily="2" charset="0"/>
                <a:cs typeface="Helvetica"/>
              </a:rPr>
              <a:t>organisations</a:t>
            </a:r>
            <a:r>
              <a:rPr kumimoji="0" lang="en-US" sz="1200" b="0" i="0" u="none" strike="noStrike" kern="1200" cap="none" spc="0" normalizeH="0" baseline="0" noProof="0">
                <a:ln>
                  <a:noFill/>
                </a:ln>
                <a:solidFill>
                  <a:prstClr val="black"/>
                </a:solidFill>
                <a:effectLst/>
                <a:uLnTx/>
                <a:uFillTx/>
                <a:latin typeface="Helvetica" pitchFamily="2" charset="0"/>
                <a:cs typeface="Helvetica"/>
              </a:rPr>
              <a:t> is:</a:t>
            </a:r>
            <a:endParaRPr kumimoji="0" lang="en-US" sz="1200" b="0" i="0" u="none" strike="noStrike" kern="1200" cap="none" spc="0" normalizeH="0" baseline="0" noProof="0">
              <a:ln>
                <a:noFill/>
              </a:ln>
              <a:solidFill>
                <a:prstClr val="black"/>
              </a:solidFill>
              <a:effectLst/>
              <a:uLnTx/>
              <a:uFillTx/>
              <a:latin typeface="Helvetica" pitchFamily="2" charset="0"/>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pitchFamily="2" charset="0"/>
                <a:cs typeface="Helvetica"/>
              </a:rPr>
              <a:t>SMB (&lt;= 500 employees)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pitchFamily="2" charset="0"/>
                <a:cs typeface="Helvetica"/>
              </a:rPr>
              <a:t>Mid-sized organisations (501 to 2,500 employees)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pitchFamily="2" charset="0"/>
                <a:cs typeface="Helvetica"/>
              </a:rPr>
              <a:t>Enterprise organisations (2,501 to 10,000 employees)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pitchFamily="2" charset="0"/>
                <a:cs typeface="Helvetica"/>
              </a:rPr>
              <a:t>Large </a:t>
            </a:r>
            <a:r>
              <a:rPr kumimoji="0" lang="en-AU" sz="1200" b="0" i="0" u="none" strike="noStrike" kern="1200" cap="none" spc="0" normalizeH="0" baseline="0" noProof="0">
                <a:ln>
                  <a:noFill/>
                </a:ln>
                <a:solidFill>
                  <a:prstClr val="black"/>
                </a:solidFill>
                <a:effectLst/>
                <a:uLnTx/>
                <a:uFillTx/>
                <a:latin typeface="Helvetica" pitchFamily="2" charset="0"/>
                <a:cs typeface="Helvetica"/>
              </a:rPr>
              <a:t>e</a:t>
            </a:r>
            <a:r>
              <a:rPr kumimoji="0" lang="en-GB" sz="1200" b="0" i="0" u="none" strike="noStrike" kern="1200" cap="none" spc="0" normalizeH="0" baseline="0" noProof="0">
                <a:ln>
                  <a:noFill/>
                </a:ln>
                <a:solidFill>
                  <a:prstClr val="black"/>
                </a:solidFill>
                <a:effectLst/>
                <a:uLnTx/>
                <a:uFillTx/>
                <a:latin typeface="Helvetica" pitchFamily="2" charset="0"/>
                <a:cs typeface="Helvetica"/>
              </a:rPr>
              <a:t>nterprise organisations (&gt; 10,000)</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br>
              <a:rPr kumimoji="0" lang="en-GB" sz="1200" b="0" i="0" u="none" strike="noStrike" kern="1200" cap="none" spc="0" normalizeH="0" baseline="0" noProof="0">
                <a:ln>
                  <a:noFill/>
                </a:ln>
                <a:solidFill>
                  <a:prstClr val="black"/>
                </a:solidFill>
                <a:effectLst/>
                <a:uLnTx/>
                <a:uFillTx/>
                <a:latin typeface="Helvetica" pitchFamily="2" charset="0"/>
                <a:cs typeface="Helvetica"/>
              </a:rPr>
            </a:br>
            <a:r>
              <a:rPr kumimoji="0" lang="en-GB" sz="1200" b="0" i="0" u="none" strike="noStrike" kern="1200" cap="none" spc="0" normalizeH="0" baseline="0" noProof="0">
                <a:ln>
                  <a:noFill/>
                </a:ln>
                <a:solidFill>
                  <a:prstClr val="black"/>
                </a:solidFill>
                <a:effectLst/>
                <a:uLnTx/>
                <a:uFillTx/>
                <a:latin typeface="Helvetica" pitchFamily="2" charset="0"/>
                <a:cs typeface="Helvetica"/>
              </a:rPr>
              <a:t>The statistics shown in this report cover:</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pitchFamily="2" charset="0"/>
                <a:cs typeface="Helvetica"/>
              </a:rPr>
              <a:t>IT budget allocation</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pitchFamily="2" charset="0"/>
                <a:cs typeface="Helvetica"/>
              </a:rPr>
              <a:t>Investment priorities</a:t>
            </a:r>
          </a:p>
        </p:txBody>
      </p:sp>
      <p:sp>
        <p:nvSpPr>
          <p:cNvPr id="3" name="Rectangle 2">
            <a:extLst>
              <a:ext uri="{FF2B5EF4-FFF2-40B4-BE49-F238E27FC236}">
                <a16:creationId xmlns:a16="http://schemas.microsoft.com/office/drawing/2014/main" id="{FCDB4BEB-E898-C416-1F0D-8AA44DED8E6F}"/>
              </a:ext>
            </a:extLst>
          </p:cNvPr>
          <p:cNvSpPr/>
          <p:nvPr/>
        </p:nvSpPr>
        <p:spPr>
          <a:xfrm>
            <a:off x="622999" y="1548390"/>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22999" y="1240613"/>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demographic budget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999381"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73001" y="1431946"/>
            <a:ext cx="6096000" cy="40886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Aft>
                <a:spcPts val="600"/>
              </a:spcAft>
              <a:buClr>
                <a:srgbClr val="E7534F"/>
              </a:buClr>
              <a:defRPr/>
            </a:pPr>
            <a:r>
              <a:rPr lang="en-US" sz="1200" b="1">
                <a:solidFill>
                  <a:prstClr val="black"/>
                </a:solidFill>
                <a:latin typeface="Helvetica"/>
                <a:cs typeface="Helvetica"/>
              </a:rPr>
              <a:t>Security budget allocation​</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Respondents were asked how their budget is allocated across different areas. These broad categories provide insight into general trends in Security budget spending.</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budget allocations add up to 100%.</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Budgets should be viewed as the average spend, not what an </a:t>
            </a:r>
            <a:r>
              <a:rPr lang="en-US" sz="1200" err="1">
                <a:solidFill>
                  <a:prstClr val="black"/>
                </a:solidFill>
                <a:latin typeface="Helvetica"/>
                <a:cs typeface="Helvetica"/>
              </a:rPr>
              <a:t>organisation</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should spend. They are a benchmarking guideline only.</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br>
              <a:rPr lang="en-US" sz="1200" b="1" i="0" u="none" strike="noStrike" kern="1200" cap="none" spc="0" normalizeH="0" baseline="0" noProof="0">
                <a:ln>
                  <a:noFill/>
                </a:ln>
                <a:effectLst/>
                <a:uLnTx/>
                <a:uFillTx/>
                <a:latin typeface="Helvetica" pitchFamily="2" charset="0"/>
                <a:cs typeface="Helvetica"/>
              </a:rPr>
            </a:br>
            <a:r>
              <a:rPr kumimoji="0" lang="en-US" sz="1200" b="1" i="0" u="none" strike="noStrike" kern="1200" cap="none" spc="0" normalizeH="0" baseline="0" noProof="0">
                <a:ln>
                  <a:noFill/>
                </a:ln>
                <a:solidFill>
                  <a:prstClr val="black"/>
                </a:solidFill>
                <a:effectLst/>
                <a:uLnTx/>
                <a:uFillTx/>
                <a:latin typeface="Helvetica" pitchFamily="2" charset="0"/>
                <a:cs typeface="Helvetica"/>
              </a:rPr>
              <a:t>Investment priorities​</a:t>
            </a:r>
            <a:endParaRPr lang="en-US" sz="1200" b="1" i="0" u="none" strike="noStrike" kern="1200" cap="none" spc="0" normalizeH="0" baseline="0" noProof="0">
              <a:ln>
                <a:noFill/>
              </a:ln>
              <a:solidFill>
                <a:prstClr val="black"/>
              </a:solidFill>
              <a:effectLst/>
              <a:uLnTx/>
              <a:uFillTx/>
              <a:latin typeface="Helvetica" pitchFamily="2" charset="0"/>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pitchFamily="2" charset="0"/>
                <a:cs typeface="Helvetica"/>
              </a:rPr>
              <a:t>Investment priorities are indicated by respondents' intentions to spend </a:t>
            </a:r>
            <a:br>
              <a:rPr lang="en-US" sz="1200" i="0" u="none" strike="noStrike" kern="1200" cap="none" spc="0" normalizeH="0" baseline="0" noProof="0">
                <a:ln>
                  <a:noFill/>
                </a:ln>
                <a:effectLst/>
                <a:uLnTx/>
                <a:uFillTx/>
                <a:latin typeface="Helvetica" pitchFamily="2" charset="0"/>
                <a:cs typeface="Helvetica"/>
              </a:rPr>
            </a:br>
            <a:r>
              <a:rPr kumimoji="0" lang="en-US" sz="1200" i="0" u="none" strike="noStrike" kern="1200" cap="none" spc="0" normalizeH="0" baseline="0" noProof="0">
                <a:ln>
                  <a:noFill/>
                </a:ln>
                <a:solidFill>
                  <a:prstClr val="black"/>
                </a:solidFill>
                <a:effectLst/>
                <a:uLnTx/>
                <a:uFillTx/>
                <a:latin typeface="Helvetica" pitchFamily="2" charset="0"/>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pitchFamily="2" charset="0"/>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pitchFamily="2" charset="0"/>
                <a:cs typeface="Helvetica"/>
              </a:rPr>
              <a:t>There are approximately 73 line items of investment priorities. The investment priority statistics represent the top 10 investments by proportion of spending </a:t>
            </a:r>
            <a:br>
              <a:rPr lang="en-US" sz="1200" i="0" u="none" strike="noStrike" kern="1200" cap="none" spc="0" normalizeH="0" baseline="0" noProof="0">
                <a:ln>
                  <a:noFill/>
                </a:ln>
                <a:effectLst/>
                <a:uLnTx/>
                <a:uFillTx/>
                <a:latin typeface="Helvetica" pitchFamily="2" charset="0"/>
                <a:cs typeface="Helvetica"/>
              </a:rPr>
            </a:br>
            <a:r>
              <a:rPr kumimoji="0" lang="en-US" sz="1200" i="0" u="none" strike="noStrike" kern="1200" cap="none" spc="0" normalizeH="0" baseline="0" noProof="0">
                <a:ln>
                  <a:noFill/>
                </a:ln>
                <a:solidFill>
                  <a:prstClr val="black"/>
                </a:solidFill>
                <a:effectLst/>
                <a:uLnTx/>
                <a:uFillTx/>
                <a:latin typeface="Helvetica" pitchFamily="2" charset="0"/>
                <a:cs typeface="Helvetica"/>
              </a:rPr>
              <a:t>in the next year</a:t>
            </a:r>
            <a:r>
              <a:rPr lang="en-US" sz="1200">
                <a:solidFill>
                  <a:prstClr val="black"/>
                </a:solidFill>
                <a:latin typeface="Helvetica" pitchFamily="2" charset="0"/>
                <a:cs typeface="Helvetica"/>
              </a:rPr>
              <a:t>.</a:t>
            </a:r>
            <a:endParaRPr lang="en-US" sz="1200" b="0" i="0" u="none" strike="noStrike" kern="1200" cap="none" spc="0" normalizeH="0" baseline="0" noProof="0">
              <a:ln>
                <a:noFill/>
              </a:ln>
              <a:solidFill>
                <a:prstClr val="black"/>
              </a:solidFill>
              <a:effectLst/>
              <a:uLnTx/>
              <a:uFillTx/>
              <a:latin typeface="Helvetica" pitchFamily="2" charset="0"/>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1">
              <a:lumMod val="95000"/>
            </a:schemeClr>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rgbClr val="FCEAEA"/>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Helvetica"/>
                <a:ea typeface="+mn-ea"/>
                <a:cs typeface="Helvetica"/>
              </a:rPr>
              <a:t>How can you </a:t>
            </a:r>
            <a:r>
              <a:rPr lang="en-US" sz="2400" b="1">
                <a:solidFill>
                  <a:schemeClr val="bg1"/>
                </a:solidFill>
                <a:latin typeface="Helvetica"/>
                <a:cs typeface="Helvetica"/>
              </a:rPr>
              <a:t>use ADAPT Insights?</a:t>
            </a:r>
            <a:endParaRPr kumimoji="0" lang="en-US" sz="2400" b="0" i="0" u="none" strike="noStrike" kern="1200" cap="none" spc="0" normalizeH="0" baseline="30000" noProof="0">
              <a:ln>
                <a:noFill/>
              </a:ln>
              <a:solidFill>
                <a:schemeClr val="bg1"/>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934340"/>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a:t>
            </a:r>
            <a:r>
              <a:rPr lang="en-AU" sz="1400" b="1">
                <a:solidFill>
                  <a:prstClr val="black"/>
                </a:solidFill>
                <a:latin typeface="Helvetica"/>
                <a:cs typeface="Helvetica"/>
              </a:rPr>
              <a:t>d</a:t>
            </a:r>
            <a:r>
              <a:rPr kumimoji="0" lang="en-AU" sz="1400" b="1" i="0" u="none" strike="noStrike" kern="1200" cap="none" spc="0" normalizeH="0" baseline="0" noProof="0" err="1">
                <a:ln>
                  <a:noFill/>
                </a:ln>
                <a:solidFill>
                  <a:prstClr val="black"/>
                </a:solidFill>
                <a:effectLst/>
                <a:uLnTx/>
                <a:uFillTx/>
                <a:latin typeface="Helvetica"/>
                <a:ea typeface="+mn-ea"/>
                <a:cs typeface="Helvetica"/>
              </a:rPr>
              <a:t>evelopment</a:t>
            </a:r>
            <a:endParaRPr kumimoji="0" lang="en-AU" sz="1400" b="1" i="0" u="none" strike="noStrike" kern="1200" cap="none" spc="0" normalizeH="0" baseline="0" noProof="0">
              <a:ln>
                <a:noFill/>
              </a:ln>
              <a:solidFill>
                <a:prstClr val="black"/>
              </a:solidFill>
              <a:effectLst/>
              <a:uLnTx/>
              <a:uFillTx/>
              <a:latin typeface="Helvetica"/>
              <a:ea typeface="+mn-ea"/>
              <a:cs typeface="Helvetica"/>
            </a:endParaRP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416415"/>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497755"/>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001508"/>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141444"/>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447746"/>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2045396"/>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post’s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316283"/>
            <a:ext cx="3002646" cy="1040798"/>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141444"/>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459514"/>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527033"/>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049756"/>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391994"/>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613171"/>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000097"/>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497755"/>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001508"/>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362669" y="6575340"/>
            <a:ext cx="2824811" cy="23083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112907"/>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676322"/>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204595"/>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422910"/>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4926799"/>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112907"/>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676322"/>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204595"/>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112907"/>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676322"/>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204595"/>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141444"/>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a:t>
            </a:r>
            <a:r>
              <a:rPr lang="en-AU" sz="1400" b="1">
                <a:solidFill>
                  <a:prstClr val="black"/>
                </a:solidFill>
                <a:latin typeface="Helvetica"/>
                <a:cs typeface="Helvetica"/>
              </a:rPr>
              <a:t>c</a:t>
            </a:r>
            <a:r>
              <a:rPr kumimoji="0" lang="en-AU" sz="1400" b="1" i="0" u="none" strike="noStrike" kern="1200" cap="none" spc="0" normalizeH="0" baseline="0" noProof="0" err="1">
                <a:ln>
                  <a:noFill/>
                </a:ln>
                <a:solidFill>
                  <a:prstClr val="black"/>
                </a:solidFill>
                <a:effectLst/>
                <a:uLnTx/>
                <a:uFillTx/>
                <a:latin typeface="Helvetica"/>
                <a:ea typeface="+mn-ea"/>
                <a:cs typeface="Helvetica"/>
              </a:rPr>
              <a:t>opy</a:t>
            </a:r>
            <a:endParaRPr kumimoji="0" lang="en-AU" sz="1400" b="1"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ED126E-ED5D-37C4-5B8A-04291B23BB74}"/>
              </a:ext>
            </a:extLst>
          </p:cNvPr>
          <p:cNvGrpSpPr/>
          <p:nvPr/>
        </p:nvGrpSpPr>
        <p:grpSpPr>
          <a:xfrm>
            <a:off x="470612" y="2680515"/>
            <a:ext cx="7539256" cy="987970"/>
            <a:chOff x="470612" y="1386143"/>
            <a:chExt cx="7539256" cy="987970"/>
          </a:xfrm>
        </p:grpSpPr>
        <p:sp>
          <p:nvSpPr>
            <p:cNvPr id="7" name="TextBox 6">
              <a:extLst>
                <a:ext uri="{FF2B5EF4-FFF2-40B4-BE49-F238E27FC236}">
                  <a16:creationId xmlns:a16="http://schemas.microsoft.com/office/drawing/2014/main" id="{4BAFD016-78B4-E5C5-B7DC-8FA3AC4A0545}"/>
                </a:ext>
              </a:extLst>
            </p:cNvPr>
            <p:cNvSpPr txBox="1"/>
            <p:nvPr/>
          </p:nvSpPr>
          <p:spPr>
            <a:xfrm>
              <a:off x="470612"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Security Budget</a:t>
              </a:r>
            </a:p>
          </p:txBody>
        </p:sp>
        <p:sp>
          <p:nvSpPr>
            <p:cNvPr id="8" name="Rectangle 7">
              <a:extLst>
                <a:ext uri="{FF2B5EF4-FFF2-40B4-BE49-F238E27FC236}">
                  <a16:creationId xmlns:a16="http://schemas.microsoft.com/office/drawing/2014/main" id="{A89C9395-9F03-8D0B-08C5-062C2F2156F4}"/>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9C510D96-6E33-04D0-D868-EAF12986B5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47435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a:spAutoFit/>
          </a:bodyPr>
          <a:lstStyle/>
          <a:p>
            <a:pPr>
              <a:spcAft>
                <a:spcPts val="600"/>
              </a:spcAft>
            </a:pPr>
            <a:r>
              <a:rPr lang="en-PH" sz="2400" b="1">
                <a:latin typeface="Helvetica" pitchFamily="2" charset="0"/>
              </a:rPr>
              <a:t>Security budget allocation</a:t>
            </a:r>
            <a:r>
              <a:rPr lang="en-US" sz="2400" b="1">
                <a:latin typeface="Helvetica" panose="020B0604020202020204" pitchFamily="34" charset="0"/>
                <a:cs typeface="Helvetica" panose="020B0604020202020204" pitchFamily="34" charset="0"/>
              </a:rPr>
              <a:t> </a:t>
            </a:r>
          </a:p>
        </p:txBody>
      </p:sp>
      <p:sp>
        <p:nvSpPr>
          <p:cNvPr id="14" name="Google Shape;142;p7">
            <a:extLst>
              <a:ext uri="{FF2B5EF4-FFF2-40B4-BE49-F238E27FC236}">
                <a16:creationId xmlns:a16="http://schemas.microsoft.com/office/drawing/2014/main" id="{FFE10CF7-5C07-CBF7-EF62-0D1A2FB6D157}"/>
              </a:ext>
            </a:extLst>
          </p:cNvPr>
          <p:cNvSpPr txBox="1"/>
          <p:nvPr/>
        </p:nvSpPr>
        <p:spPr>
          <a:xfrm>
            <a:off x="6096000" y="6596430"/>
            <a:ext cx="6120000" cy="26157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a:ln>
                  <a:noFill/>
                </a:ln>
                <a:solidFill>
                  <a:schemeClr val="tx2">
                    <a:lumMod val="50000"/>
                    <a:lumOff val="50000"/>
                  </a:schemeClr>
                </a:solidFill>
                <a:effectLst/>
                <a:uLnTx/>
                <a:uFillTx/>
                <a:latin typeface="Helvetica Neue"/>
                <a:ea typeface="Helvetica Neue"/>
                <a:cs typeface="Helvetica Neue"/>
                <a:sym typeface="Helvetica Neue"/>
              </a:rPr>
              <a:t>Source : ADAPT CISO Edge Survey in May 2026. Sample size : 41 Australian CIOs</a:t>
            </a:r>
            <a:endParaRPr kumimoji="0" sz="1400" b="0" i="0" u="none" strike="noStrike" kern="0" cap="none" spc="0" normalizeH="0" baseline="0" noProof="0">
              <a:ln>
                <a:noFill/>
              </a:ln>
              <a:solidFill>
                <a:schemeClr val="tx2">
                  <a:lumMod val="50000"/>
                  <a:lumOff val="50000"/>
                </a:schemeClr>
              </a:solidFill>
              <a:effectLst/>
              <a:uLnTx/>
              <a:uFillTx/>
              <a:latin typeface="Arial"/>
              <a:cs typeface="Arial"/>
              <a:sym typeface="Arial"/>
            </a:endParaRPr>
          </a:p>
        </p:txBody>
      </p:sp>
      <p:pic>
        <p:nvPicPr>
          <p:cNvPr id="4" name="Graphic 3">
            <a:extLst>
              <a:ext uri="{FF2B5EF4-FFF2-40B4-BE49-F238E27FC236}">
                <a16:creationId xmlns:a16="http://schemas.microsoft.com/office/drawing/2014/main" id="{0135A6EE-2596-4311-49A1-0BEA925B9A2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9560" y="889645"/>
            <a:ext cx="11612880" cy="5550252"/>
          </a:xfrm>
          <a:prstGeom prst="rect">
            <a:avLst/>
          </a:prstGeom>
        </p:spPr>
      </p:pic>
    </p:spTree>
    <p:extLst>
      <p:ext uri="{BB962C8B-B14F-4D97-AF65-F5344CB8AC3E}">
        <p14:creationId xmlns:p14="http://schemas.microsoft.com/office/powerpoint/2010/main" val="334276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CA617-EF49-B8B3-CBF1-B5F1482B4BD0}"/>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74149857-7D24-4AA1-F604-F170583EC619}"/>
              </a:ext>
            </a:extLst>
          </p:cNvPr>
          <p:cNvGrpSpPr/>
          <p:nvPr/>
        </p:nvGrpSpPr>
        <p:grpSpPr>
          <a:xfrm>
            <a:off x="470612" y="2441030"/>
            <a:ext cx="7539256" cy="1482632"/>
            <a:chOff x="470612" y="1386143"/>
            <a:chExt cx="7539256" cy="1482632"/>
          </a:xfrm>
        </p:grpSpPr>
        <p:sp>
          <p:nvSpPr>
            <p:cNvPr id="7" name="TextBox 6">
              <a:extLst>
                <a:ext uri="{FF2B5EF4-FFF2-40B4-BE49-F238E27FC236}">
                  <a16:creationId xmlns:a16="http://schemas.microsoft.com/office/drawing/2014/main" id="{FA5E92C3-B1DD-EB27-E0CC-2695AEBA1EFC}"/>
                </a:ext>
              </a:extLst>
            </p:cNvPr>
            <p:cNvSpPr txBox="1"/>
            <p:nvPr/>
          </p:nvSpPr>
          <p:spPr>
            <a:xfrm>
              <a:off x="470612" y="1386143"/>
              <a:ext cx="7539256" cy="1215717"/>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Large enterprise</a:t>
              </a:r>
            </a:p>
            <a:p>
              <a:pPr>
                <a:spcAft>
                  <a:spcPts val="600"/>
                </a:spcAft>
              </a:pPr>
              <a:r>
                <a:rPr lang="en-US" sz="2800">
                  <a:latin typeface="Helvetica"/>
                  <a:cs typeface="Helvetica"/>
                </a:rPr>
                <a:t>(above 10,000 employees)</a:t>
              </a:r>
            </a:p>
          </p:txBody>
        </p:sp>
        <p:sp>
          <p:nvSpPr>
            <p:cNvPr id="8" name="Rectangle 7">
              <a:extLst>
                <a:ext uri="{FF2B5EF4-FFF2-40B4-BE49-F238E27FC236}">
                  <a16:creationId xmlns:a16="http://schemas.microsoft.com/office/drawing/2014/main" id="{AEA6A2C5-139D-22E8-1326-62DF0ACC7A04}"/>
                </a:ext>
              </a:extLst>
            </p:cNvPr>
            <p:cNvSpPr/>
            <p:nvPr/>
          </p:nvSpPr>
          <p:spPr>
            <a:xfrm>
              <a:off x="616936" y="280630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3B49D080-7B73-0381-B808-1BE8DF7D04F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77372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5" name="Google Shape;142;p7">
            <a:extLst>
              <a:ext uri="{FF2B5EF4-FFF2-40B4-BE49-F238E27FC236}">
                <a16:creationId xmlns:a16="http://schemas.microsoft.com/office/drawing/2014/main" id="{1EC6C4EF-3233-D648-27E6-BE196D762B8C}"/>
              </a:ext>
            </a:extLst>
          </p:cNvPr>
          <p:cNvSpPr txBox="1"/>
          <p:nvPr/>
        </p:nvSpPr>
        <p:spPr>
          <a:xfrm>
            <a:off x="3681726" y="6596430"/>
            <a:ext cx="8510274" cy="26157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a:ln>
                  <a:noFill/>
                </a:ln>
                <a:solidFill>
                  <a:schemeClr val="tx2">
                    <a:lumMod val="50000"/>
                    <a:lumOff val="50000"/>
                  </a:schemeClr>
                </a:solidFill>
                <a:effectLst/>
                <a:uLnTx/>
                <a:uFillTx/>
                <a:latin typeface="Helvetica Neue"/>
                <a:ea typeface="Helvetica Neue"/>
                <a:cs typeface="Helvetica Neue"/>
                <a:sym typeface="Helvetica Neue"/>
              </a:rPr>
              <a:t>Source : ADAPT Security Edge Survey in Oct 2025. Sample size : 115 Australian CISOs, 28 Large Enterprise (&gt;10,000 emp.)</a:t>
            </a:r>
          </a:p>
        </p:txBody>
      </p:sp>
      <p:pic>
        <p:nvPicPr>
          <p:cNvPr id="8" name="Graphic 7">
            <a:extLst>
              <a:ext uri="{FF2B5EF4-FFF2-40B4-BE49-F238E27FC236}">
                <a16:creationId xmlns:a16="http://schemas.microsoft.com/office/drawing/2014/main" id="{A5807CAC-AF88-1054-1652-706ACB8954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360" y="804788"/>
            <a:ext cx="11765280" cy="5559916"/>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2.xml><?xml version="1.0" encoding="utf-8"?>
<ds:datastoreItem xmlns:ds="http://schemas.openxmlformats.org/officeDocument/2006/customXml" ds:itemID="{4B7A3CD6-1C79-475B-A66D-6990A631EA1F}">
  <ds:schemaRefs>
    <ds:schemaRef ds:uri="http://schemas.microsoft.com/office/2006/metadata/properties"/>
    <ds:schemaRef ds:uri="507dee17-6aae-496b-8a1e-0f1e47f95f1a"/>
    <ds:schemaRef ds:uri="http://purl.org/dc/terms/"/>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6b548529-d317-4b85-942f-248fe0d44d93"/>
    <ds:schemaRef ds:uri="http://www.w3.org/XML/1998/namespace"/>
  </ds:schemaRefs>
</ds:datastoreItem>
</file>

<file path=customXml/itemProps3.xml><?xml version="1.0" encoding="utf-8"?>
<ds:datastoreItem xmlns:ds="http://schemas.openxmlformats.org/officeDocument/2006/customXml" ds:itemID="{DB559514-BF37-47FB-8E62-ED8E55E4729F}">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1896</Words>
  <Application>Microsoft Office PowerPoint</Application>
  <PresentationFormat>Widescreen</PresentationFormat>
  <Paragraphs>139</Paragraphs>
  <Slides>23</Slides>
  <Notes>14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Paul Bustamante</dc:creator>
  <cp:lastModifiedBy>Francis Olivier</cp:lastModifiedBy>
  <cp:revision>2</cp:revision>
  <dcterms:created xsi:type="dcterms:W3CDTF">2024-05-07T06:41:39Z</dcterms:created>
  <dcterms:modified xsi:type="dcterms:W3CDTF">2026-08-06T07:45:50Z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