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5" r:id="rId4"/>
    <p:sldMasterId id="2147483719" r:id="rId5"/>
    <p:sldMasterId id="2147483724" r:id="rId6"/>
  </p:sldMasterIdLst>
  <p:notesMasterIdLst>
    <p:notesMasterId r:id="rId32"/>
  </p:notesMasterIdLst>
  <p:sldIdLst>
    <p:sldId id="2147376956" r:id="rId7"/>
    <p:sldId id="2147376789" r:id="rId8"/>
    <p:sldId id="2147376954" r:id="rId9"/>
    <p:sldId id="2147376683" r:id="rId10"/>
    <p:sldId id="2147376760" r:id="rId11"/>
    <p:sldId id="2147376957" r:id="rId12"/>
    <p:sldId id="2147483621" r:id="rId13"/>
    <p:sldId id="2147376775" r:id="rId14"/>
    <p:sldId id="2147376958" r:id="rId15"/>
    <p:sldId id="2147483630" r:id="rId16"/>
    <p:sldId id="2147376771" r:id="rId17"/>
    <p:sldId id="2147376959" r:id="rId18"/>
    <p:sldId id="2147483622" r:id="rId19"/>
    <p:sldId id="2147376774" r:id="rId20"/>
    <p:sldId id="2147376960" r:id="rId21"/>
    <p:sldId id="2147483624" r:id="rId22"/>
    <p:sldId id="2147376776" r:id="rId23"/>
    <p:sldId id="2147376961" r:id="rId24"/>
    <p:sldId id="2147483625" r:id="rId25"/>
    <p:sldId id="2147376778" r:id="rId26"/>
    <p:sldId id="258" r:id="rId27"/>
    <p:sldId id="2147376969" r:id="rId28"/>
    <p:sldId id="2147376360" r:id="rId29"/>
    <p:sldId id="2147376955" r:id="rId30"/>
    <p:sldId id="2147376767"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9BC460F-8633-F25F-F510-A95225BBAA79}" name="Patricia Allen" initials="PA" userId="S::patricia.allen@adapt.com.au::d97f0a36-ce00-48a2-8b3a-af76816aadf7" providerId="AD"/>
  <p188:author id="{6CC8DC2C-4EB4-D894-0758-82EBC581EB24}" name="Gabby Fredkin" initials="GF" userId="S::Gabby.Fredkin@adapt.com.au::5a2f5287-96fa-4437-a1cc-afe5909f7627" providerId="AD"/>
  <p188:author id="{C33F4F36-9A28-E583-A47E-5661D5825DA0}" name="Nathan Paul Bustamante" initials="NB" userId="S::nathan.bustamante@adapt.com.au::830e36e5-6239-4f03-9c92-69284c36609a" providerId="AD"/>
  <p188:author id="{4B62B860-3597-D4D5-1B84-932D699DD5AA}" name="Aarjun Kumar" initials="AK" userId="S::Aarjun.Kumar@adapt.com.au::75a13c2f-2fe6-493b-8a42-5face6af43f8" providerId="AD"/>
  <p188:author id="{41F84B64-B5AB-1C3E-59A4-2331F0F5F601}" name="Aarjun Kumar" initials="AK" userId="S::aarjun.kumar@adapt.com.au::75a13c2f-2fe6-493b-8a42-5face6af43f8" providerId="AD"/>
  <p188:author id="{2C17FE66-1312-0432-6C77-1B97DF0E217D}" name="Nathan Paul Bustamante" initials="" userId="S::Nathan.Bustamante@adapt.com.au::e7d05688-02bf-4cbc-8ac0-70c137d8d8b9" providerId="AD"/>
  <p188:author id="{08FF026B-0093-C3A2-E8B8-B4BBF1138074}" name="Patricia Allen" initials="PA" userId="S::patricia.allen@adapt.com.au::346380ed-8562-4683-9b3e-72fe32eb1059" providerId="AD"/>
  <p188:author id="{6BE79F76-9C3D-8ED1-7228-BECFE786DBF4}" name="Maranda Mclaren" initials="MM" userId="S::maranda.mclaren@adapt.com.au::71321736-8c7b-49ae-b482-45bdcef790a3" providerId="AD"/>
  <p188:author id="{74209C8C-6802-0F84-A42D-CC7E8D7F0896}" name="Nathan Paul Bustamante" initials="NB" userId="S::Nathan.Bustamante@adapt.com.au::830e36e5-6239-4f03-9c92-69284c36609a" providerId="AD"/>
  <p188:author id="{F7D5FB91-EB2D-5B2D-3D63-9493A5115B83}" name="Honey Mari Gay" initials="HG" userId="S::Honey.Gay@adapt.com.au::0a0b5314-a49b-40b7-81a9-6a081b853566" providerId="AD"/>
  <p188:author id="{16BDDACB-B78D-113A-D73E-F37F2CED5B42}" name="Gabby Fredkin" initials="GF" userId="S::gabby.fredkin@adapt.com.au::905e87a6-7580-4897-ac49-5c6d8bcc5d2b" providerId="AD"/>
  <p188:author id="{223E8AE4-EAE1-E290-D5D2-F800C1B8D50E}" name="Francis Olivier" initials="FO" userId="S::francis.olivier@adapt.com.au::36be19e6-b354-43ca-844b-80a3dd3a80ac" providerId="AD"/>
  <p188:author id="{562233F7-3F2B-9F4E-4CB8-BDB939904374}" name="Shane Hill" initials="SH" userId="S::shane.hill@adapt.com.au::d4177505-44cc-4b11-adbb-043f023ab850"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CEAEA"/>
    <a:srgbClr val="AFABAB"/>
    <a:srgbClr val="2A2929"/>
    <a:srgbClr val="E7534F"/>
    <a:srgbClr val="F09190"/>
    <a:srgbClr val="F9D3D3"/>
    <a:srgbClr val="A6A6A6"/>
    <a:srgbClr val="FADDD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5" d="100"/>
          <a:sy n="75" d="100"/>
        </p:scale>
        <p:origin x="874"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21" Type="http://schemas.openxmlformats.org/officeDocument/2006/relationships/slide" Target="slides/slide15.xml"/><Relationship Id="rId34" Type="http://schemas.openxmlformats.org/officeDocument/2006/relationships/viewProps" Target="view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notesMaster" Target="notesMasters/notesMaster1.xml"/><Relationship Id="rId37"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theme" Target="theme/theme1.xml"/><Relationship Id="rId8" Type="http://schemas.openxmlformats.org/officeDocument/2006/relationships/slide" Target="slides/slide2.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FCEFD3-E993-42B1-A957-D3C1D8DC85CD}" type="datetimeFigureOut">
              <a:rPr lang="en-AU" smtClean="0"/>
              <a:t>10/08/2026</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F64A1A0-4828-4556-A429-D8D1F97EC206}" type="slidenum">
              <a:rPr lang="en-AU" smtClean="0"/>
              <a:t>‹#›</a:t>
            </a:fld>
            <a:endParaRPr lang="en-AU"/>
          </a:p>
        </p:txBody>
      </p:sp>
    </p:spTree>
    <p:extLst>
      <p:ext uri="{BB962C8B-B14F-4D97-AF65-F5344CB8AC3E}">
        <p14:creationId xmlns:p14="http://schemas.microsoft.com/office/powerpoint/2010/main" val="8342292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AF5780-47F3-AF45-AA3F-DCA5F557928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34207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AF7044-EE1D-1002-DEF1-CE3E9F399E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0842C7-DA17-ACE0-76D5-566FA0DEB9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417FFA-EC3E-A948-B6D3-E78E7310E615}"/>
              </a:ext>
            </a:extLst>
          </p:cNvPr>
          <p:cNvSpPr>
            <a:spLocks noGrp="1"/>
          </p:cNvSpPr>
          <p:nvPr>
            <p:ph type="body" idx="1"/>
          </p:nvPr>
        </p:nvSpPr>
        <p:spPr/>
        <p:txBody>
          <a:bodyPr/>
          <a:lstStyle/>
          <a:p>
            <a:pPr marL="171450" indent="-171450">
              <a:buFontTx/>
              <a:buChar char="-"/>
            </a:pPr>
            <a:endParaRPr lang="en-PH" sz="1800"/>
          </a:p>
        </p:txBody>
      </p:sp>
      <p:sp>
        <p:nvSpPr>
          <p:cNvPr id="4" name="Slide Number Placeholder 3">
            <a:extLst>
              <a:ext uri="{FF2B5EF4-FFF2-40B4-BE49-F238E27FC236}">
                <a16:creationId xmlns:a16="http://schemas.microsoft.com/office/drawing/2014/main" id="{0DB67C0D-3BBA-1B20-7913-FCA6F9283D5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219078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60B1D-DE67-05F7-C296-AB8D81C48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C40DC-F492-DF06-E8C0-05B29C7F8F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2D9FBF-AD2D-0F0C-88BB-6432E187DCC1}"/>
              </a:ext>
            </a:extLst>
          </p:cNvPr>
          <p:cNvSpPr>
            <a:spLocks noGrp="1"/>
          </p:cNvSpPr>
          <p:nvPr>
            <p:ph type="body" idx="1"/>
          </p:nvPr>
        </p:nvSpPr>
        <p:spPr/>
        <p:txBody>
          <a:bodyPr/>
          <a:lstStyle/>
          <a:p>
            <a:pPr marL="171450" indent="-171450">
              <a:buFontTx/>
              <a:buChar char="-"/>
            </a:pPr>
            <a:endParaRPr lang="en-PH" sz="1800"/>
          </a:p>
        </p:txBody>
      </p:sp>
      <p:sp>
        <p:nvSpPr>
          <p:cNvPr id="4" name="Slide Number Placeholder 3">
            <a:extLst>
              <a:ext uri="{FF2B5EF4-FFF2-40B4-BE49-F238E27FC236}">
                <a16:creationId xmlns:a16="http://schemas.microsoft.com/office/drawing/2014/main" id="{5F90E441-3222-0209-FA13-2C39DCBC5B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490048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AU" sz="180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C82170-454F-4374-A382-D0B66F568786}" type="slidenum">
              <a:rPr kumimoji="0" lang="en-P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P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91463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i="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642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64A1A0-4828-4556-A429-D8D1F97EC206}"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828608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ABB3D07-A5D7-6E42-BA25-01EE189D42E9}"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130881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60B1D-DE67-05F7-C296-AB8D81C48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C40DC-F492-DF06-E8C0-05B29C7F8F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2D9FBF-AD2D-0F0C-88BB-6432E187DCC1}"/>
              </a:ext>
            </a:extLst>
          </p:cNvPr>
          <p:cNvSpPr>
            <a:spLocks noGrp="1"/>
          </p:cNvSpPr>
          <p:nvPr>
            <p:ph type="body" idx="1"/>
          </p:nvPr>
        </p:nvSpPr>
        <p:spPr/>
        <p:txBody>
          <a:bodyPr/>
          <a:lstStyle/>
          <a:p>
            <a:pPr marL="0" indent="0">
              <a:buFontTx/>
              <a:buNone/>
            </a:pPr>
            <a:endParaRPr lang="en-PH" sz="1800"/>
          </a:p>
        </p:txBody>
      </p:sp>
      <p:sp>
        <p:nvSpPr>
          <p:cNvPr id="4" name="Slide Number Placeholder 3">
            <a:extLst>
              <a:ext uri="{FF2B5EF4-FFF2-40B4-BE49-F238E27FC236}">
                <a16:creationId xmlns:a16="http://schemas.microsoft.com/office/drawing/2014/main" id="{5F90E441-3222-0209-FA13-2C39DCBC5B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672303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60B1D-DE67-05F7-C296-AB8D81C48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C40DC-F492-DF06-E8C0-05B29C7F8F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2D9FBF-AD2D-0F0C-88BB-6432E187DCC1}"/>
              </a:ext>
            </a:extLst>
          </p:cNvPr>
          <p:cNvSpPr>
            <a:spLocks noGrp="1"/>
          </p:cNvSpPr>
          <p:nvPr>
            <p:ph type="body" idx="1"/>
          </p:nvPr>
        </p:nvSpPr>
        <p:spPr/>
        <p:txBody>
          <a:bodyPr/>
          <a:lstStyle/>
          <a:p>
            <a:pPr marL="171450" indent="-171450">
              <a:buFontTx/>
              <a:buChar char="-"/>
            </a:pPr>
            <a:endParaRPr lang="en-PH" sz="1800"/>
          </a:p>
        </p:txBody>
      </p:sp>
      <p:sp>
        <p:nvSpPr>
          <p:cNvPr id="4" name="Slide Number Placeholder 3">
            <a:extLst>
              <a:ext uri="{FF2B5EF4-FFF2-40B4-BE49-F238E27FC236}">
                <a16:creationId xmlns:a16="http://schemas.microsoft.com/office/drawing/2014/main" id="{5F90E441-3222-0209-FA13-2C39DCBC5B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672303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A3FB9D-444B-A417-042B-851DA0CD06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1EBB7D-15CB-4E9F-5D2F-1B84986BCA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9FED08-8B8E-F9A1-D4CF-C1E619BAA8AC}"/>
              </a:ext>
            </a:extLst>
          </p:cNvPr>
          <p:cNvSpPr>
            <a:spLocks noGrp="1"/>
          </p:cNvSpPr>
          <p:nvPr>
            <p:ph type="body" idx="1"/>
          </p:nvPr>
        </p:nvSpPr>
        <p:spPr/>
        <p:txBody>
          <a:bodyPr/>
          <a:lstStyle/>
          <a:p>
            <a:pPr marL="171450" indent="-171450">
              <a:buFontTx/>
              <a:buChar char="-"/>
            </a:pPr>
            <a:endParaRPr lang="en-PH" sz="1800"/>
          </a:p>
        </p:txBody>
      </p:sp>
      <p:sp>
        <p:nvSpPr>
          <p:cNvPr id="4" name="Slide Number Placeholder 3">
            <a:extLst>
              <a:ext uri="{FF2B5EF4-FFF2-40B4-BE49-F238E27FC236}">
                <a16:creationId xmlns:a16="http://schemas.microsoft.com/office/drawing/2014/main" id="{ED6E4D7E-8BD7-1B33-D24A-E2CE6A6BC2B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164082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60B1D-DE67-05F7-C296-AB8D81C48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C40DC-F492-DF06-E8C0-05B29C7F8F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2D9FBF-AD2D-0F0C-88BB-6432E187DCC1}"/>
              </a:ext>
            </a:extLst>
          </p:cNvPr>
          <p:cNvSpPr>
            <a:spLocks noGrp="1"/>
          </p:cNvSpPr>
          <p:nvPr>
            <p:ph type="body" idx="1"/>
          </p:nvPr>
        </p:nvSpPr>
        <p:spPr/>
        <p:txBody>
          <a:bodyPr/>
          <a:lstStyle/>
          <a:p>
            <a:pPr marL="171450" indent="-171450">
              <a:buFontTx/>
              <a:buChar char="-"/>
            </a:pPr>
            <a:endParaRPr lang="en-PH" sz="1800"/>
          </a:p>
        </p:txBody>
      </p:sp>
      <p:sp>
        <p:nvSpPr>
          <p:cNvPr id="4" name="Slide Number Placeholder 3">
            <a:extLst>
              <a:ext uri="{FF2B5EF4-FFF2-40B4-BE49-F238E27FC236}">
                <a16:creationId xmlns:a16="http://schemas.microsoft.com/office/drawing/2014/main" id="{5F90E441-3222-0209-FA13-2C39DCBC5B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949814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73B295-9286-61E5-2160-135EF758DE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3BB5D7-3DC8-96D2-BE19-EF043CA98D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44A7F3-AFEF-E865-1086-524E63117D11}"/>
              </a:ext>
            </a:extLst>
          </p:cNvPr>
          <p:cNvSpPr>
            <a:spLocks noGrp="1"/>
          </p:cNvSpPr>
          <p:nvPr>
            <p:ph type="body" idx="1"/>
          </p:nvPr>
        </p:nvSpPr>
        <p:spPr/>
        <p:txBody>
          <a:bodyPr/>
          <a:lstStyle/>
          <a:p>
            <a:pPr marL="171450" indent="-171450">
              <a:buFontTx/>
              <a:buChar char="-"/>
            </a:pPr>
            <a:endParaRPr lang="en-PH" sz="1800"/>
          </a:p>
        </p:txBody>
      </p:sp>
      <p:sp>
        <p:nvSpPr>
          <p:cNvPr id="4" name="Slide Number Placeholder 3">
            <a:extLst>
              <a:ext uri="{FF2B5EF4-FFF2-40B4-BE49-F238E27FC236}">
                <a16:creationId xmlns:a16="http://schemas.microsoft.com/office/drawing/2014/main" id="{0B4C2509-6BD8-1074-1FE2-C9993ACBEEF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294431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60B1D-DE67-05F7-C296-AB8D81C48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C40DC-F492-DF06-E8C0-05B29C7F8F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2D9FBF-AD2D-0F0C-88BB-6432E187DCC1}"/>
              </a:ext>
            </a:extLst>
          </p:cNvPr>
          <p:cNvSpPr>
            <a:spLocks noGrp="1"/>
          </p:cNvSpPr>
          <p:nvPr>
            <p:ph type="body" idx="1"/>
          </p:nvPr>
        </p:nvSpPr>
        <p:spPr/>
        <p:txBody>
          <a:bodyPr/>
          <a:lstStyle/>
          <a:p>
            <a:pPr marL="171450" indent="-171450">
              <a:buFontTx/>
              <a:buChar char="-"/>
            </a:pPr>
            <a:endParaRPr lang="en-PH" sz="1800"/>
          </a:p>
        </p:txBody>
      </p:sp>
      <p:sp>
        <p:nvSpPr>
          <p:cNvPr id="4" name="Slide Number Placeholder 3">
            <a:extLst>
              <a:ext uri="{FF2B5EF4-FFF2-40B4-BE49-F238E27FC236}">
                <a16:creationId xmlns:a16="http://schemas.microsoft.com/office/drawing/2014/main" id="{5F90E441-3222-0209-FA13-2C39DCBC5B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6679951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hyperlink" Target="mailto:hello@adapt.com.au" TargetMode="External"/><Relationship Id="rId2" Type="http://schemas.openxmlformats.org/officeDocument/2006/relationships/hyperlink" Target="https://adapt.com.au/" TargetMode="External"/><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8.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1.sv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2.xml"/><Relationship Id="rId4" Type="http://schemas.openxmlformats.org/officeDocument/2006/relationships/image" Target="../media/image11.sv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DAPT PM Cover">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400BEBD-C704-EA2B-E04F-67A4CE635A5E}"/>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0" y="-1"/>
            <a:ext cx="12192000" cy="3564651"/>
          </a:xfrm>
          <a:prstGeom prst="rect">
            <a:avLst/>
          </a:prstGeom>
        </p:spPr>
      </p:pic>
      <p:sp>
        <p:nvSpPr>
          <p:cNvPr id="8" name="Rectangle 7">
            <a:extLst>
              <a:ext uri="{FF2B5EF4-FFF2-40B4-BE49-F238E27FC236}">
                <a16:creationId xmlns:a16="http://schemas.microsoft.com/office/drawing/2014/main" id="{5FFD5208-CFF4-DE68-3BB7-1B0AFFF441D4}"/>
              </a:ext>
            </a:extLst>
          </p:cNvPr>
          <p:cNvSpPr/>
          <p:nvPr userDrawn="1"/>
        </p:nvSpPr>
        <p:spPr>
          <a:xfrm>
            <a:off x="0" y="3284999"/>
            <a:ext cx="12192000" cy="35729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183DCBA1-525A-5E0D-1519-7650CB8C9509}"/>
              </a:ext>
            </a:extLst>
          </p:cNvPr>
          <p:cNvSpPr/>
          <p:nvPr userDrawn="1"/>
        </p:nvSpPr>
        <p:spPr>
          <a:xfrm flipV="1">
            <a:off x="0" y="2997000"/>
            <a:ext cx="12192000" cy="288000"/>
          </a:xfrm>
          <a:prstGeom prst="rect">
            <a:avLst/>
          </a:prstGeom>
          <a:gradFill>
            <a:gsLst>
              <a:gs pos="0">
                <a:schemeClr val="tx1">
                  <a:alpha val="25000"/>
                </a:schemeClr>
              </a:gs>
              <a:gs pos="100000">
                <a:schemeClr val="tx1">
                  <a:alpha val="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40207595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OLD_A Cover">
    <p:bg>
      <p:bgPr>
        <a:solidFill>
          <a:schemeClr val="accent6"/>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C07CCF91-552E-4530-A8DE-432166D80762}"/>
              </a:ext>
            </a:extLst>
          </p:cNvPr>
          <p:cNvPicPr>
            <a:picLocks noChangeAspect="1"/>
          </p:cNvPicPr>
          <p:nvPr userDrawn="1"/>
        </p:nvPicPr>
        <p:blipFill rotWithShape="1">
          <a:blip>
            <a:alphaModFix amt="30000"/>
            <a:extLst>
              <a:ext uri="{96DAC541-7B7A-43D3-8B79-37D633B846F1}">
                <asvg:svgBlip xmlns:asvg="http://schemas.microsoft.com/office/drawing/2016/SVG/main" r:embed="rId2"/>
              </a:ext>
            </a:extLst>
          </a:blip>
          <a:srcRect t="24316" r="18761" b="20587"/>
          <a:stretch/>
        </p:blipFill>
        <p:spPr>
          <a:xfrm>
            <a:off x="5869172" y="1"/>
            <a:ext cx="6322827" cy="6858000"/>
          </a:xfrm>
          <a:prstGeom prst="rect">
            <a:avLst/>
          </a:prstGeom>
        </p:spPr>
      </p:pic>
      <p:sp>
        <p:nvSpPr>
          <p:cNvPr id="4" name="Rectangle 3">
            <a:extLst>
              <a:ext uri="{FF2B5EF4-FFF2-40B4-BE49-F238E27FC236}">
                <a16:creationId xmlns:a16="http://schemas.microsoft.com/office/drawing/2014/main" id="{792380EA-0317-41DD-8F50-D948FBDB08AF}"/>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0117346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OLD_ADAPT Contact">
    <p:bg>
      <p:bgPr>
        <a:solidFill>
          <a:schemeClr val="accent6"/>
        </a:solid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1F1797BA-02C3-294E-9307-4E4954D0B9AB}"/>
              </a:ext>
            </a:extLst>
          </p:cNvPr>
          <p:cNvSpPr txBox="1"/>
          <p:nvPr userDrawn="1"/>
        </p:nvSpPr>
        <p:spPr>
          <a:xfrm>
            <a:off x="3436593" y="3536394"/>
            <a:ext cx="5318811" cy="31130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AU"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rPr>
              <a:t>adapt.com.au    |   hello@adapt.com.au   |   +61 (2) 9435 3535 </a:t>
            </a:r>
            <a:endParaRPr kumimoji="0" lang="en-US"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endParaRPr>
          </a:p>
        </p:txBody>
      </p:sp>
      <p:sp>
        <p:nvSpPr>
          <p:cNvPr id="13" name="Rectangle 12">
            <a:hlinkClick r:id="rId2"/>
            <a:extLst>
              <a:ext uri="{FF2B5EF4-FFF2-40B4-BE49-F238E27FC236}">
                <a16:creationId xmlns:a16="http://schemas.microsoft.com/office/drawing/2014/main" id="{94620284-A83B-9B4B-90E9-45F13E40290D}"/>
              </a:ext>
            </a:extLst>
          </p:cNvPr>
          <p:cNvSpPr/>
          <p:nvPr userDrawn="1"/>
        </p:nvSpPr>
        <p:spPr>
          <a:xfrm>
            <a:off x="4204010" y="3693976"/>
            <a:ext cx="870612" cy="1166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hlinkClick r:id="rId3"/>
            <a:extLst>
              <a:ext uri="{FF2B5EF4-FFF2-40B4-BE49-F238E27FC236}">
                <a16:creationId xmlns:a16="http://schemas.microsoft.com/office/drawing/2014/main" id="{15C3CFD0-9987-6B4B-8F5D-34D52775C01B}"/>
              </a:ext>
            </a:extLst>
          </p:cNvPr>
          <p:cNvSpPr/>
          <p:nvPr userDrawn="1"/>
        </p:nvSpPr>
        <p:spPr>
          <a:xfrm>
            <a:off x="5307980" y="3709931"/>
            <a:ext cx="1243374" cy="937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hlinkClick r:id="rId2"/>
            <a:extLst>
              <a:ext uri="{FF2B5EF4-FFF2-40B4-BE49-F238E27FC236}">
                <a16:creationId xmlns:a16="http://schemas.microsoft.com/office/drawing/2014/main" id="{EDEDC1E4-70A7-8F4F-A758-E06AC7B199DE}"/>
              </a:ext>
            </a:extLst>
          </p:cNvPr>
          <p:cNvSpPr/>
          <p:nvPr userDrawn="1"/>
        </p:nvSpPr>
        <p:spPr>
          <a:xfrm>
            <a:off x="5386038" y="2921899"/>
            <a:ext cx="1510061" cy="3113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descr="A picture containing logo&#10;&#10;Description automatically generated">
            <a:extLst>
              <a:ext uri="{FF2B5EF4-FFF2-40B4-BE49-F238E27FC236}">
                <a16:creationId xmlns:a16="http://schemas.microsoft.com/office/drawing/2014/main" id="{D21270FA-30E7-1E4C-9FBE-D95D27046CDD}"/>
              </a:ext>
            </a:extLst>
          </p:cNvPr>
          <p:cNvPicPr>
            <a:picLocks noChangeAspect="1"/>
          </p:cNvPicPr>
          <p:nvPr userDrawn="1"/>
        </p:nvPicPr>
        <p:blipFill>
          <a:blip r:embed="rId4"/>
          <a:stretch>
            <a:fillRect/>
          </a:stretch>
        </p:blipFill>
        <p:spPr>
          <a:xfrm>
            <a:off x="5382183" y="2894115"/>
            <a:ext cx="1427630" cy="347200"/>
          </a:xfrm>
          <a:prstGeom prst="rect">
            <a:avLst/>
          </a:prstGeom>
        </p:spPr>
      </p:pic>
      <p:pic>
        <p:nvPicPr>
          <p:cNvPr id="12" name="Graphic 11">
            <a:extLst>
              <a:ext uri="{FF2B5EF4-FFF2-40B4-BE49-F238E27FC236}">
                <a16:creationId xmlns:a16="http://schemas.microsoft.com/office/drawing/2014/main" id="{5DEC55C3-5A35-4ECE-8D11-95B0C41D811D}"/>
              </a:ext>
            </a:extLst>
          </p:cNvPr>
          <p:cNvPicPr>
            <a:picLocks noChangeAspect="1"/>
          </p:cNvPicPr>
          <p:nvPr userDrawn="1"/>
        </p:nvPicPr>
        <p:blipFill rotWithShape="1">
          <a:blip>
            <a:alphaModFix amt="30000"/>
            <a:extLst>
              <a:ext uri="{96DAC541-7B7A-43D3-8B79-37D633B846F1}">
                <asvg:svgBlip xmlns:asvg="http://schemas.microsoft.com/office/drawing/2016/SVG/main" r:embed="rId5"/>
              </a:ext>
            </a:extLst>
          </a:blip>
          <a:srcRect t="24316" r="18761" b="20587"/>
          <a:stretch/>
        </p:blipFill>
        <p:spPr>
          <a:xfrm>
            <a:off x="5869172" y="1"/>
            <a:ext cx="6322827" cy="6858000"/>
          </a:xfrm>
          <a:prstGeom prst="rect">
            <a:avLst/>
          </a:prstGeom>
        </p:spPr>
      </p:pic>
      <p:sp>
        <p:nvSpPr>
          <p:cNvPr id="16" name="Rectangle 15">
            <a:extLst>
              <a:ext uri="{FF2B5EF4-FFF2-40B4-BE49-F238E27FC236}">
                <a16:creationId xmlns:a16="http://schemas.microsoft.com/office/drawing/2014/main" id="{E9DE8F7A-85EF-452E-9B46-C11DCC83142A}"/>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7792169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6" name="Picture 5" descr="A white letter a with a black background&#10;&#10;Description automatically generated">
            <a:extLst>
              <a:ext uri="{FF2B5EF4-FFF2-40B4-BE49-F238E27FC236}">
                <a16:creationId xmlns:a16="http://schemas.microsoft.com/office/drawing/2014/main" id="{9A14A3A5-FB67-4E8D-7857-B55180CC52A9}"/>
              </a:ext>
            </a:extLst>
          </p:cNvPr>
          <p:cNvPicPr>
            <a:picLocks noChangeAspect="1"/>
          </p:cNvPicPr>
          <p:nvPr userDrawn="1"/>
        </p:nvPicPr>
        <p:blipFill rotWithShape="1">
          <a:blip r:embed="rId2" cstate="print">
            <a:alphaModFix amt="70000"/>
            <a:extLst>
              <a:ext uri="{28A0092B-C50C-407E-A947-70E740481C1C}">
                <a14:useLocalDpi xmlns:a14="http://schemas.microsoft.com/office/drawing/2010/main" val="0"/>
              </a:ext>
            </a:extLst>
          </a:blip>
          <a:srcRect t="5336" r="6927" b="2416"/>
          <a:stretch/>
        </p:blipFill>
        <p:spPr>
          <a:xfrm>
            <a:off x="6685613" y="0"/>
            <a:ext cx="5506387" cy="6858000"/>
          </a:xfrm>
          <a:prstGeom prst="rect">
            <a:avLst/>
          </a:prstGeom>
        </p:spPr>
      </p:pic>
      <p:grpSp>
        <p:nvGrpSpPr>
          <p:cNvPr id="7" name="Group 6">
            <a:extLst>
              <a:ext uri="{FF2B5EF4-FFF2-40B4-BE49-F238E27FC236}">
                <a16:creationId xmlns:a16="http://schemas.microsoft.com/office/drawing/2014/main" id="{0CE4C156-5B18-9160-A74F-3B6067E9E87A}"/>
              </a:ext>
            </a:extLst>
          </p:cNvPr>
          <p:cNvGrpSpPr/>
          <p:nvPr userDrawn="1"/>
        </p:nvGrpSpPr>
        <p:grpSpPr>
          <a:xfrm>
            <a:off x="1083907" y="6062651"/>
            <a:ext cx="2668365" cy="226977"/>
            <a:chOff x="712794" y="6196131"/>
            <a:chExt cx="3390094" cy="288369"/>
          </a:xfrm>
        </p:grpSpPr>
        <p:pic>
          <p:nvPicPr>
            <p:cNvPr id="8" name="Graphic 7">
              <a:extLst>
                <a:ext uri="{FF2B5EF4-FFF2-40B4-BE49-F238E27FC236}">
                  <a16:creationId xmlns:a16="http://schemas.microsoft.com/office/drawing/2014/main" id="{93E5ED21-6943-C975-7A5A-1C33AE51D2A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12794" y="6196131"/>
              <a:ext cx="164237" cy="288369"/>
            </a:xfrm>
            <a:prstGeom prst="rect">
              <a:avLst/>
            </a:prstGeom>
          </p:spPr>
        </p:pic>
        <p:pic>
          <p:nvPicPr>
            <p:cNvPr id="9" name="Graphic 8">
              <a:extLst>
                <a:ext uri="{FF2B5EF4-FFF2-40B4-BE49-F238E27FC236}">
                  <a16:creationId xmlns:a16="http://schemas.microsoft.com/office/drawing/2014/main" id="{BEF8C383-76BC-ADF4-DB3D-81C6185027A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58056" y="6254584"/>
              <a:ext cx="3044832" cy="165803"/>
            </a:xfrm>
            <a:prstGeom prst="rect">
              <a:avLst/>
            </a:prstGeom>
          </p:spPr>
        </p:pic>
      </p:grpSp>
      <p:sp>
        <p:nvSpPr>
          <p:cNvPr id="12" name="Rectangle 11">
            <a:extLst>
              <a:ext uri="{FF2B5EF4-FFF2-40B4-BE49-F238E27FC236}">
                <a16:creationId xmlns:a16="http://schemas.microsoft.com/office/drawing/2014/main" id="{1B23F305-C432-D9EB-B99E-463FCF64E592}"/>
              </a:ext>
            </a:extLst>
          </p:cNvPr>
          <p:cNvSpPr/>
          <p:nvPr userDrawn="1"/>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141833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 Black Bottom Right">
    <p:spTree>
      <p:nvGrpSpPr>
        <p:cNvPr id="1" name=""/>
        <p:cNvGrpSpPr/>
        <p:nvPr/>
      </p:nvGrpSpPr>
      <p:grpSpPr>
        <a:xfrm>
          <a:off x="0" y="0"/>
          <a:ext cx="0" cy="0"/>
          <a:chOff x="0" y="0"/>
          <a:chExt cx="0" cy="0"/>
        </a:xfrm>
      </p:grpSpPr>
      <p:pic>
        <p:nvPicPr>
          <p:cNvPr id="7" name="Picture 6" descr="A picture containing drawing&#10;&#10;Description automatically generated">
            <a:extLst>
              <a:ext uri="{FF2B5EF4-FFF2-40B4-BE49-F238E27FC236}">
                <a16:creationId xmlns:a16="http://schemas.microsoft.com/office/drawing/2014/main" id="{089F171C-4EC3-8F4E-92E9-8D30E47D0C1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21606426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1"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8/10/2026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8813979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6" name="Picture 5" descr="A white letter a with a black background&#10;&#10;Description automatically generated">
            <a:extLst>
              <a:ext uri="{FF2B5EF4-FFF2-40B4-BE49-F238E27FC236}">
                <a16:creationId xmlns:a16="http://schemas.microsoft.com/office/drawing/2014/main" id="{9A14A3A5-FB67-4E8D-7857-B55180CC52A9}"/>
              </a:ext>
            </a:extLst>
          </p:cNvPr>
          <p:cNvPicPr>
            <a:picLocks noChangeAspect="1"/>
          </p:cNvPicPr>
          <p:nvPr userDrawn="1"/>
        </p:nvPicPr>
        <p:blipFill rotWithShape="1">
          <a:blip r:embed="rId2" cstate="print">
            <a:alphaModFix amt="70000"/>
            <a:extLst>
              <a:ext uri="{28A0092B-C50C-407E-A947-70E740481C1C}">
                <a14:useLocalDpi xmlns:a14="http://schemas.microsoft.com/office/drawing/2010/main" val="0"/>
              </a:ext>
            </a:extLst>
          </a:blip>
          <a:srcRect t="5336" r="6927" b="2416"/>
          <a:stretch/>
        </p:blipFill>
        <p:spPr>
          <a:xfrm>
            <a:off x="6685613" y="0"/>
            <a:ext cx="5506387" cy="6858000"/>
          </a:xfrm>
          <a:prstGeom prst="rect">
            <a:avLst/>
          </a:prstGeom>
        </p:spPr>
      </p:pic>
      <p:grpSp>
        <p:nvGrpSpPr>
          <p:cNvPr id="7" name="Group 6">
            <a:extLst>
              <a:ext uri="{FF2B5EF4-FFF2-40B4-BE49-F238E27FC236}">
                <a16:creationId xmlns:a16="http://schemas.microsoft.com/office/drawing/2014/main" id="{0CE4C156-5B18-9160-A74F-3B6067E9E87A}"/>
              </a:ext>
            </a:extLst>
          </p:cNvPr>
          <p:cNvGrpSpPr/>
          <p:nvPr userDrawn="1"/>
        </p:nvGrpSpPr>
        <p:grpSpPr>
          <a:xfrm>
            <a:off x="1083907" y="6062651"/>
            <a:ext cx="2668365" cy="226977"/>
            <a:chOff x="712794" y="6196131"/>
            <a:chExt cx="3390094" cy="288369"/>
          </a:xfrm>
        </p:grpSpPr>
        <p:pic>
          <p:nvPicPr>
            <p:cNvPr id="8" name="Graphic 7">
              <a:extLst>
                <a:ext uri="{FF2B5EF4-FFF2-40B4-BE49-F238E27FC236}">
                  <a16:creationId xmlns:a16="http://schemas.microsoft.com/office/drawing/2014/main" id="{93E5ED21-6943-C975-7A5A-1C33AE51D2A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12794" y="6196131"/>
              <a:ext cx="164237" cy="288369"/>
            </a:xfrm>
            <a:prstGeom prst="rect">
              <a:avLst/>
            </a:prstGeom>
          </p:spPr>
        </p:pic>
        <p:pic>
          <p:nvPicPr>
            <p:cNvPr id="9" name="Graphic 8">
              <a:extLst>
                <a:ext uri="{FF2B5EF4-FFF2-40B4-BE49-F238E27FC236}">
                  <a16:creationId xmlns:a16="http://schemas.microsoft.com/office/drawing/2014/main" id="{BEF8C383-76BC-ADF4-DB3D-81C6185027A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58056" y="6254584"/>
              <a:ext cx="3044832" cy="165803"/>
            </a:xfrm>
            <a:prstGeom prst="rect">
              <a:avLst/>
            </a:prstGeom>
          </p:spPr>
        </p:pic>
      </p:grpSp>
      <p:sp>
        <p:nvSpPr>
          <p:cNvPr id="12" name="Rectangle 11">
            <a:extLst>
              <a:ext uri="{FF2B5EF4-FFF2-40B4-BE49-F238E27FC236}">
                <a16:creationId xmlns:a16="http://schemas.microsoft.com/office/drawing/2014/main" id="{1B23F305-C432-D9EB-B99E-463FCF64E592}"/>
              </a:ext>
            </a:extLst>
          </p:cNvPr>
          <p:cNvSpPr/>
          <p:nvPr userDrawn="1"/>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809273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8/10/2026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6154152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1086366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A Black Bottom Right">
    <p:spTree>
      <p:nvGrpSpPr>
        <p:cNvPr id="1" name=""/>
        <p:cNvGrpSpPr/>
        <p:nvPr/>
      </p:nvGrpSpPr>
      <p:grpSpPr>
        <a:xfrm>
          <a:off x="0" y="0"/>
          <a:ext cx="0" cy="0"/>
          <a:chOff x="0" y="0"/>
          <a:chExt cx="0" cy="0"/>
        </a:xfrm>
      </p:grpSpPr>
      <p:pic>
        <p:nvPicPr>
          <p:cNvPr id="7" name="Picture 6" descr="A picture containing drawing&#10;&#10;Description automatically generated">
            <a:extLst>
              <a:ext uri="{FF2B5EF4-FFF2-40B4-BE49-F238E27FC236}">
                <a16:creationId xmlns:a16="http://schemas.microsoft.com/office/drawing/2014/main" id="{089F171C-4EC3-8F4E-92E9-8D30E47D0C1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93306632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8/10/2026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132536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DAPT PM Cover Section">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151B32D-061D-A153-06FC-8001A0CA582A}"/>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8579996" y="0"/>
            <a:ext cx="3612004" cy="6858000"/>
          </a:xfrm>
          <a:prstGeom prst="rect">
            <a:avLst/>
          </a:prstGeom>
        </p:spPr>
      </p:pic>
      <p:sp>
        <p:nvSpPr>
          <p:cNvPr id="8" name="Rectangle 7">
            <a:extLst>
              <a:ext uri="{FF2B5EF4-FFF2-40B4-BE49-F238E27FC236}">
                <a16:creationId xmlns:a16="http://schemas.microsoft.com/office/drawing/2014/main" id="{7D6750EB-3604-A514-E167-1D65CD4F8CDB}"/>
              </a:ext>
            </a:extLst>
          </p:cNvPr>
          <p:cNvSpPr/>
          <p:nvPr userDrawn="1"/>
        </p:nvSpPr>
        <p:spPr>
          <a:xfrm>
            <a:off x="1" y="-5"/>
            <a:ext cx="8640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85A45807-E976-E069-D494-3ACD8AF28824}"/>
              </a:ext>
            </a:extLst>
          </p:cNvPr>
          <p:cNvSpPr/>
          <p:nvPr userDrawn="1"/>
        </p:nvSpPr>
        <p:spPr>
          <a:xfrm rot="5400000" flipV="1">
            <a:off x="5354988" y="3285000"/>
            <a:ext cx="6858005" cy="288000"/>
          </a:xfrm>
          <a:prstGeom prst="rect">
            <a:avLst/>
          </a:prstGeom>
          <a:gradFill>
            <a:gsLst>
              <a:gs pos="0">
                <a:schemeClr val="tx1">
                  <a:alpha val="25000"/>
                </a:schemeClr>
              </a:gs>
              <a:gs pos="100000">
                <a:schemeClr val="tx1">
                  <a:alpha val="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522021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8/10/2026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206506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8/10/2026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8207072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8/10/2026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80489008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8/10/2026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9296470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8/10/2026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1949185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8/10/2026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8701035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8/10/2026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6916013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8/10/2026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2642814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8/10/2026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7711435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8/10/2026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42197729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_WHIT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BC8C511-13E3-1F3D-D739-54F00CB346DF}"/>
              </a:ext>
            </a:extLst>
          </p:cNvPr>
          <p:cNvCxnSpPr>
            <a:cxnSpLocks/>
          </p:cNvCxnSpPr>
          <p:nvPr userDrawn="1"/>
        </p:nvCxnSpPr>
        <p:spPr>
          <a:xfrm>
            <a:off x="328246" y="701172"/>
            <a:ext cx="11535508"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6543EF46-04E7-6AF6-2D75-CEA6CCDA3C5C}"/>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0975415" y="246649"/>
            <a:ext cx="891235" cy="215667"/>
          </a:xfrm>
          <a:prstGeom prst="rect">
            <a:avLst/>
          </a:prstGeom>
        </p:spPr>
      </p:pic>
    </p:spTree>
    <p:extLst>
      <p:ext uri="{BB962C8B-B14F-4D97-AF65-F5344CB8AC3E}">
        <p14:creationId xmlns:p14="http://schemas.microsoft.com/office/powerpoint/2010/main" val="45828852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ADAPT PM Cover">
    <p:spTree>
      <p:nvGrpSpPr>
        <p:cNvPr id="1" name=""/>
        <p:cNvGrpSpPr/>
        <p:nvPr/>
      </p:nvGrpSpPr>
      <p:grpSpPr>
        <a:xfrm>
          <a:off x="0" y="0"/>
          <a:ext cx="0" cy="0"/>
          <a:chOff x="0" y="0"/>
          <a:chExt cx="0" cy="0"/>
        </a:xfrm>
      </p:grpSpPr>
      <p:pic>
        <p:nvPicPr>
          <p:cNvPr id="6" name="Picture 5" descr="A person standing on a hill with a computer in his hand&#10;&#10;AI-generated content may be incorrect.">
            <a:extLst>
              <a:ext uri="{FF2B5EF4-FFF2-40B4-BE49-F238E27FC236}">
                <a16:creationId xmlns:a16="http://schemas.microsoft.com/office/drawing/2014/main" id="{A24B1F4F-B8A4-47DD-86CE-16D76F4AEC11}"/>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0" y="0"/>
            <a:ext cx="12192000" cy="3429001"/>
          </a:xfrm>
          <a:prstGeom prst="rect">
            <a:avLst/>
          </a:prstGeom>
        </p:spPr>
      </p:pic>
      <p:sp>
        <p:nvSpPr>
          <p:cNvPr id="3" name="Rectangle 2">
            <a:extLst>
              <a:ext uri="{FF2B5EF4-FFF2-40B4-BE49-F238E27FC236}">
                <a16:creationId xmlns:a16="http://schemas.microsoft.com/office/drawing/2014/main" id="{02B4F1BA-A488-4793-5C8B-CC4C8F0C22CD}"/>
              </a:ext>
            </a:extLst>
          </p:cNvPr>
          <p:cNvSpPr/>
          <p:nvPr userDrawn="1"/>
        </p:nvSpPr>
        <p:spPr>
          <a:xfrm flipV="1">
            <a:off x="0" y="2997000"/>
            <a:ext cx="12192000" cy="288000"/>
          </a:xfrm>
          <a:prstGeom prst="rect">
            <a:avLst/>
          </a:prstGeom>
          <a:gradFill>
            <a:gsLst>
              <a:gs pos="0">
                <a:schemeClr val="tx1">
                  <a:alpha val="25000"/>
                </a:schemeClr>
              </a:gs>
              <a:gs pos="100000">
                <a:schemeClr val="tx1">
                  <a:alpha val="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Rectangle 3">
            <a:extLst>
              <a:ext uri="{FF2B5EF4-FFF2-40B4-BE49-F238E27FC236}">
                <a16:creationId xmlns:a16="http://schemas.microsoft.com/office/drawing/2014/main" id="{5FFD5208-CFF4-DE68-3BB7-1B0AFFF441D4}"/>
              </a:ext>
            </a:extLst>
          </p:cNvPr>
          <p:cNvSpPr/>
          <p:nvPr userDrawn="1"/>
        </p:nvSpPr>
        <p:spPr>
          <a:xfrm>
            <a:off x="0" y="3284999"/>
            <a:ext cx="12192000" cy="35729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1108669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RED Line_A">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E39309F-47DF-394C-9F92-75A6A51FC91A}"/>
              </a:ext>
            </a:extLst>
          </p:cNvPr>
          <p:cNvSpPr/>
          <p:nvPr userDrawn="1"/>
        </p:nvSpPr>
        <p:spPr>
          <a:xfrm rot="5400000">
            <a:off x="-3276600" y="3276600"/>
            <a:ext cx="685800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pic>
        <p:nvPicPr>
          <p:cNvPr id="4" name="Picture 3" descr="A picture containing drawing&#10;&#10;Description automatically generated">
            <a:extLst>
              <a:ext uri="{FF2B5EF4-FFF2-40B4-BE49-F238E27FC236}">
                <a16:creationId xmlns:a16="http://schemas.microsoft.com/office/drawing/2014/main" id="{EB63E9D7-F272-6287-34FA-39A37A533A8A}"/>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56499881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ADAPT PM Cover Section">
    <p:spTree>
      <p:nvGrpSpPr>
        <p:cNvPr id="1" name=""/>
        <p:cNvGrpSpPr/>
        <p:nvPr/>
      </p:nvGrpSpPr>
      <p:grpSpPr>
        <a:xfrm>
          <a:off x="0" y="0"/>
          <a:ext cx="0" cy="0"/>
          <a:chOff x="0" y="0"/>
          <a:chExt cx="0" cy="0"/>
        </a:xfrm>
      </p:grpSpPr>
      <p:pic>
        <p:nvPicPr>
          <p:cNvPr id="8" name="Picture 7" descr="A person standing on a hill with a computer in his hand&#10;&#10;AI-generated content may be incorrect.">
            <a:extLst>
              <a:ext uri="{FF2B5EF4-FFF2-40B4-BE49-F238E27FC236}">
                <a16:creationId xmlns:a16="http://schemas.microsoft.com/office/drawing/2014/main" id="{3E704335-BD39-F15B-3E3D-6A1CAE9A35B5}"/>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8001001" y="-11682"/>
            <a:ext cx="4191000" cy="6865474"/>
          </a:xfrm>
          <a:prstGeom prst="rect">
            <a:avLst/>
          </a:prstGeom>
        </p:spPr>
      </p:pic>
      <p:sp>
        <p:nvSpPr>
          <p:cNvPr id="3" name="Rectangle 2">
            <a:extLst>
              <a:ext uri="{FF2B5EF4-FFF2-40B4-BE49-F238E27FC236}">
                <a16:creationId xmlns:a16="http://schemas.microsoft.com/office/drawing/2014/main" id="{4B13EC72-DA2B-6EA6-D9AB-3B233EED5504}"/>
              </a:ext>
            </a:extLst>
          </p:cNvPr>
          <p:cNvSpPr/>
          <p:nvPr userDrawn="1"/>
        </p:nvSpPr>
        <p:spPr>
          <a:xfrm>
            <a:off x="1" y="-5"/>
            <a:ext cx="8640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Rectangle 3">
            <a:extLst>
              <a:ext uri="{FF2B5EF4-FFF2-40B4-BE49-F238E27FC236}">
                <a16:creationId xmlns:a16="http://schemas.microsoft.com/office/drawing/2014/main" id="{E87183F2-C5AE-BD17-12B2-7C678C655F1A}"/>
              </a:ext>
            </a:extLst>
          </p:cNvPr>
          <p:cNvSpPr/>
          <p:nvPr userDrawn="1"/>
        </p:nvSpPr>
        <p:spPr>
          <a:xfrm rot="5400000" flipV="1">
            <a:off x="5354988" y="3285000"/>
            <a:ext cx="6858005" cy="288000"/>
          </a:xfrm>
          <a:prstGeom prst="rect">
            <a:avLst/>
          </a:prstGeom>
          <a:gradFill>
            <a:gsLst>
              <a:gs pos="0">
                <a:schemeClr val="tx1">
                  <a:alpha val="25000"/>
                </a:schemeClr>
              </a:gs>
              <a:gs pos="100000">
                <a:schemeClr val="tx1">
                  <a:alpha val="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2830370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WHITE_A">
    <p:spTree>
      <p:nvGrpSpPr>
        <p:cNvPr id="1" name=""/>
        <p:cNvGrpSpPr/>
        <p:nvPr/>
      </p:nvGrpSpPr>
      <p:grpSpPr>
        <a:xfrm>
          <a:off x="0" y="0"/>
          <a:ext cx="0" cy="0"/>
          <a:chOff x="0" y="0"/>
          <a:chExt cx="0" cy="0"/>
        </a:xfrm>
      </p:grpSpPr>
      <p:pic>
        <p:nvPicPr>
          <p:cNvPr id="5" name="Picture 4" descr="A picture containing drawing&#10;&#10;Description automatically generated">
            <a:extLst>
              <a:ext uri="{FF2B5EF4-FFF2-40B4-BE49-F238E27FC236}">
                <a16:creationId xmlns:a16="http://schemas.microsoft.com/office/drawing/2014/main" id="{F3CEE6D4-1935-6D49-82F9-C2222109F933}"/>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27087093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_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3621936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_BLACK">
    <p:bg>
      <p:bgPr>
        <a:solidFill>
          <a:schemeClr val="accent6">
            <a:lumMod val="10000"/>
          </a:schemeClr>
        </a:solidFill>
        <a:effectLst/>
      </p:bgPr>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BC8C511-13E3-1F3D-D739-54F00CB346DF}"/>
              </a:ext>
            </a:extLst>
          </p:cNvPr>
          <p:cNvCxnSpPr>
            <a:cxnSpLocks/>
          </p:cNvCxnSpPr>
          <p:nvPr userDrawn="1"/>
        </p:nvCxnSpPr>
        <p:spPr>
          <a:xfrm>
            <a:off x="328246" y="701172"/>
            <a:ext cx="11535508"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descr="A picture containing text, clipart&#10;&#10;Description automatically generated">
            <a:extLst>
              <a:ext uri="{FF2B5EF4-FFF2-40B4-BE49-F238E27FC236}">
                <a16:creationId xmlns:a16="http://schemas.microsoft.com/office/drawing/2014/main" id="{6543EF46-04E7-6AF6-2D75-CEA6CCDA3C5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75415" y="246109"/>
            <a:ext cx="891235" cy="216748"/>
          </a:xfrm>
          <a:prstGeom prst="rect">
            <a:avLst/>
          </a:prstGeom>
        </p:spPr>
      </p:pic>
    </p:spTree>
    <p:extLst>
      <p:ext uri="{BB962C8B-B14F-4D97-AF65-F5344CB8AC3E}">
        <p14:creationId xmlns:p14="http://schemas.microsoft.com/office/powerpoint/2010/main" val="16696994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CK_A">
    <p:bg>
      <p:bgPr>
        <a:solidFill>
          <a:schemeClr val="accent6">
            <a:lumMod val="10000"/>
          </a:schemeClr>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DAF9974-07D9-7F78-1870-22D1777E9720}"/>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777012" y="6288776"/>
            <a:ext cx="266793" cy="432699"/>
          </a:xfrm>
          <a:prstGeom prst="rect">
            <a:avLst/>
          </a:prstGeom>
        </p:spPr>
      </p:pic>
    </p:spTree>
    <p:extLst>
      <p:ext uri="{BB962C8B-B14F-4D97-AF65-F5344CB8AC3E}">
        <p14:creationId xmlns:p14="http://schemas.microsoft.com/office/powerpoint/2010/main" val="35471844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_BLACK">
    <p:bg>
      <p:bgPr>
        <a:solidFill>
          <a:schemeClr val="accent6">
            <a:lumMod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342210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HEADER_Cover">
    <p:spTree>
      <p:nvGrpSpPr>
        <p:cNvPr id="1" name=""/>
        <p:cNvGrpSpPr/>
        <p:nvPr/>
      </p:nvGrpSpPr>
      <p:grpSpPr>
        <a:xfrm>
          <a:off x="0" y="0"/>
          <a:ext cx="0" cy="0"/>
          <a:chOff x="0" y="0"/>
          <a:chExt cx="0" cy="0"/>
        </a:xfrm>
      </p:grpSpPr>
      <p:sp>
        <p:nvSpPr>
          <p:cNvPr id="8" name="bg object 17">
            <a:extLst>
              <a:ext uri="{FF2B5EF4-FFF2-40B4-BE49-F238E27FC236}">
                <a16:creationId xmlns:a16="http://schemas.microsoft.com/office/drawing/2014/main" id="{490AC433-DC3D-1FD2-2F83-F559E72D80B5}"/>
              </a:ext>
            </a:extLst>
          </p:cNvPr>
          <p:cNvSpPr/>
          <p:nvPr userDrawn="1"/>
        </p:nvSpPr>
        <p:spPr>
          <a:xfrm>
            <a:off x="0" y="0"/>
            <a:ext cx="12188825" cy="1590675"/>
          </a:xfrm>
          <a:custGeom>
            <a:avLst/>
            <a:gdLst/>
            <a:ahLst/>
            <a:cxnLst/>
            <a:rect l="l" t="t" r="r" b="b"/>
            <a:pathLst>
              <a:path w="12188825" h="1590675">
                <a:moveTo>
                  <a:pt x="0" y="1590484"/>
                </a:moveTo>
                <a:lnTo>
                  <a:pt x="0" y="0"/>
                </a:lnTo>
                <a:lnTo>
                  <a:pt x="12188418" y="0"/>
                </a:lnTo>
                <a:lnTo>
                  <a:pt x="12188418" y="1590484"/>
                </a:lnTo>
                <a:lnTo>
                  <a:pt x="0" y="1590484"/>
                </a:lnTo>
                <a:close/>
              </a:path>
            </a:pathLst>
          </a:custGeom>
          <a:solidFill>
            <a:srgbClr val="000000"/>
          </a:solidFill>
        </p:spPr>
        <p:txBody>
          <a:bodyPr wrap="square" lIns="0" tIns="0" rIns="0" bIns="0" rtlCol="0"/>
          <a:lstStyle/>
          <a:p>
            <a:endParaRPr/>
          </a:p>
        </p:txBody>
      </p:sp>
    </p:spTree>
    <p:extLst>
      <p:ext uri="{BB962C8B-B14F-4D97-AF65-F5344CB8AC3E}">
        <p14:creationId xmlns:p14="http://schemas.microsoft.com/office/powerpoint/2010/main" val="39949936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slideLayout" Target="../slideLayouts/slideLayout16.xml"/><Relationship Id="rId1" Type="http://schemas.openxmlformats.org/officeDocument/2006/relationships/slideLayout" Target="../slideLayouts/slideLayout15.xml"/><Relationship Id="rId5" Type="http://schemas.openxmlformats.org/officeDocument/2006/relationships/theme" Target="../theme/theme2.xml"/><Relationship Id="rId4"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theme" Target="../theme/theme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636337"/>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 id="2147483682" r:id="rId12"/>
    <p:sldLayoutId id="2147483684" r:id="rId13"/>
    <p:sldLayoutId id="2147483717"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US" smtClean="0"/>
              <a:t>8/10/2026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38833900"/>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US" smtClean="0"/>
              <a:t>8/10/2026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1233225942"/>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 id="2147483736" r:id="rId12"/>
    <p:sldLayoutId id="2147483737" r:id="rId13"/>
    <p:sldLayoutId id="2147483738"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5.sv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1.sv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5.sv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5.sv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15.sv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30.sv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37.png"/><Relationship Id="rId18" Type="http://schemas.openxmlformats.org/officeDocument/2006/relationships/image" Target="../media/image42.png"/><Relationship Id="rId3" Type="http://schemas.openxmlformats.org/officeDocument/2006/relationships/hyperlink" Target="https://research.adapt.com.au/filter-types/market-trend-reports" TargetMode="External"/><Relationship Id="rId7" Type="http://schemas.openxmlformats.org/officeDocument/2006/relationships/image" Target="../media/image31.png"/><Relationship Id="rId12" Type="http://schemas.openxmlformats.org/officeDocument/2006/relationships/image" Target="../media/image36.png"/><Relationship Id="rId17" Type="http://schemas.openxmlformats.org/officeDocument/2006/relationships/image" Target="../media/image41.png"/><Relationship Id="rId2" Type="http://schemas.openxmlformats.org/officeDocument/2006/relationships/hyperlink" Target="mailto:success@adapt.com.au" TargetMode="External"/><Relationship Id="rId16" Type="http://schemas.openxmlformats.org/officeDocument/2006/relationships/image" Target="../media/image40.png"/><Relationship Id="rId1" Type="http://schemas.openxmlformats.org/officeDocument/2006/relationships/slideLayout" Target="../slideLayouts/slideLayout9.xml"/><Relationship Id="rId6" Type="http://schemas.openxmlformats.org/officeDocument/2006/relationships/hyperlink" Target="https://research.adapt.com.au/filter-types/expert-presentations/" TargetMode="External"/><Relationship Id="rId11" Type="http://schemas.openxmlformats.org/officeDocument/2006/relationships/image" Target="../media/image35.png"/><Relationship Id="rId5" Type="http://schemas.openxmlformats.org/officeDocument/2006/relationships/hyperlink" Target="https://research.adapt.com.au/data-insights/" TargetMode="External"/><Relationship Id="rId15" Type="http://schemas.openxmlformats.org/officeDocument/2006/relationships/image" Target="../media/image39.png"/><Relationship Id="rId10" Type="http://schemas.openxmlformats.org/officeDocument/2006/relationships/image" Target="../media/image34.png"/><Relationship Id="rId19" Type="http://schemas.openxmlformats.org/officeDocument/2006/relationships/image" Target="../media/image43.png"/><Relationship Id="rId4" Type="http://schemas.openxmlformats.org/officeDocument/2006/relationships/hyperlink" Target="https://research.adapt.com.au/filter-types/community-interviews" TargetMode="External"/><Relationship Id="rId9" Type="http://schemas.openxmlformats.org/officeDocument/2006/relationships/image" Target="../media/image33.png"/><Relationship Id="rId14" Type="http://schemas.openxmlformats.org/officeDocument/2006/relationships/image" Target="../media/image38.png"/></Relationships>
</file>

<file path=ppt/slides/_rels/slide25.xml.rels><?xml version="1.0" encoding="UTF-8" standalone="yes"?>
<Relationships xmlns="http://schemas.openxmlformats.org/package/2006/relationships"><Relationship Id="rId3" Type="http://schemas.openxmlformats.org/officeDocument/2006/relationships/hyperlink" Target="https://adapt.com.au/" TargetMode="External"/><Relationship Id="rId2" Type="http://schemas.openxmlformats.org/officeDocument/2006/relationships/notesSlide" Target="../notesSlides/notesSlide13.xml"/><Relationship Id="rId1" Type="http://schemas.openxmlformats.org/officeDocument/2006/relationships/slideLayout" Target="../slideLayouts/slideLayout5.xml"/><Relationship Id="rId5" Type="http://schemas.openxmlformats.org/officeDocument/2006/relationships/image" Target="../media/image8.png"/><Relationship Id="rId4" Type="http://schemas.openxmlformats.org/officeDocument/2006/relationships/hyperlink" Target="mailto:hello@adapt.com.au"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5.sv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9.sv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5.sv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7C6806F-6F12-C0CC-7D10-45BDF269B9C3}"/>
              </a:ext>
            </a:extLst>
          </p:cNvPr>
          <p:cNvGrpSpPr/>
          <p:nvPr/>
        </p:nvGrpSpPr>
        <p:grpSpPr>
          <a:xfrm>
            <a:off x="470612" y="3813149"/>
            <a:ext cx="11228826" cy="1566340"/>
            <a:chOff x="633194" y="2554238"/>
            <a:chExt cx="11228826" cy="1566340"/>
          </a:xfrm>
        </p:grpSpPr>
        <p:sp>
          <p:nvSpPr>
            <p:cNvPr id="4" name="TextBox 3">
              <a:extLst>
                <a:ext uri="{FF2B5EF4-FFF2-40B4-BE49-F238E27FC236}">
                  <a16:creationId xmlns:a16="http://schemas.microsoft.com/office/drawing/2014/main" id="{66EA1E1A-004F-2FDE-43A7-F96522C93012}"/>
                </a:ext>
              </a:extLst>
            </p:cNvPr>
            <p:cNvSpPr txBox="1"/>
            <p:nvPr/>
          </p:nvSpPr>
          <p:spPr>
            <a:xfrm>
              <a:off x="633194" y="2920249"/>
              <a:ext cx="11228826" cy="1200329"/>
            </a:xfrm>
            <a:prstGeom prst="rect">
              <a:avLst/>
            </a:prstGeom>
            <a:noFill/>
          </p:spPr>
          <p:txBody>
            <a:bodyPr wrap="square" lIns="91440" tIns="45720" rIns="91440" bIns="45720" rtlCol="0" anchor="t">
              <a:spAutoFit/>
            </a:bodyPr>
            <a:lstStyle/>
            <a:p>
              <a:r>
                <a:rPr lang="en-US" sz="3600" b="1">
                  <a:latin typeface="Helvetica"/>
                  <a:cs typeface="Helvetica"/>
                </a:rPr>
                <a:t>CDO Investment Priorities and Agentic AI Constraint by </a:t>
              </a:r>
              <a:r>
                <a:rPr lang="en-US" sz="3600" b="1" err="1">
                  <a:latin typeface="Helvetica"/>
                  <a:cs typeface="Helvetica"/>
                </a:rPr>
                <a:t>Organisational</a:t>
              </a:r>
              <a:r>
                <a:rPr lang="en-US" sz="3600" b="1">
                  <a:latin typeface="Helvetica"/>
                  <a:cs typeface="Helvetica"/>
                </a:rPr>
                <a:t> Size</a:t>
              </a:r>
            </a:p>
          </p:txBody>
        </p:sp>
        <p:sp>
          <p:nvSpPr>
            <p:cNvPr id="5" name="TextBox 4">
              <a:extLst>
                <a:ext uri="{FF2B5EF4-FFF2-40B4-BE49-F238E27FC236}">
                  <a16:creationId xmlns:a16="http://schemas.microsoft.com/office/drawing/2014/main" id="{511B3F48-E180-7B68-ECA8-C4DDAC8490F8}"/>
                </a:ext>
              </a:extLst>
            </p:cNvPr>
            <p:cNvSpPr txBox="1"/>
            <p:nvPr/>
          </p:nvSpPr>
          <p:spPr>
            <a:xfrm>
              <a:off x="655134" y="2554238"/>
              <a:ext cx="3880223" cy="369332"/>
            </a:xfrm>
            <a:prstGeom prst="rect">
              <a:avLst/>
            </a:prstGeom>
            <a:noFill/>
          </p:spPr>
          <p:txBody>
            <a:bodyPr wrap="square" lIns="91440" tIns="45720" rIns="91440" bIns="45720" rtlCol="0" anchor="t">
              <a:spAutoFit/>
            </a:bodyPr>
            <a:lstStyle/>
            <a:p>
              <a:r>
                <a:rPr lang="en-AU" b="1">
                  <a:solidFill>
                    <a:srgbClr val="E7534F"/>
                  </a:solidFill>
                  <a:latin typeface="Helvetica"/>
                  <a:cs typeface="Helvetica"/>
                </a:rPr>
                <a:t>ADAPT Persona Map</a:t>
              </a:r>
            </a:p>
          </p:txBody>
        </p:sp>
      </p:grpSp>
      <p:pic>
        <p:nvPicPr>
          <p:cNvPr id="7" name="Graphic 6">
            <a:extLst>
              <a:ext uri="{FF2B5EF4-FFF2-40B4-BE49-F238E27FC236}">
                <a16:creationId xmlns:a16="http://schemas.microsoft.com/office/drawing/2014/main" id="{FD8F7575-A5BC-32D2-91B1-DEE0EF94ADE3}"/>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424717" y="5994476"/>
            <a:ext cx="1191276" cy="288001"/>
          </a:xfrm>
          <a:prstGeom prst="rect">
            <a:avLst/>
          </a:prstGeom>
        </p:spPr>
      </p:pic>
    </p:spTree>
    <p:extLst>
      <p:ext uri="{BB962C8B-B14F-4D97-AF65-F5344CB8AC3E}">
        <p14:creationId xmlns:p14="http://schemas.microsoft.com/office/powerpoint/2010/main" val="1468245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7A78D1-40C3-D8A8-52C3-461DC042EBBC}"/>
            </a:ext>
          </a:extLst>
        </p:cNvPr>
        <p:cNvGrpSpPr/>
        <p:nvPr/>
      </p:nvGrpSpPr>
      <p:grpSpPr>
        <a:xfrm>
          <a:off x="0" y="0"/>
          <a:ext cx="0" cy="0"/>
          <a:chOff x="0" y="0"/>
          <a:chExt cx="0" cy="0"/>
        </a:xfrm>
      </p:grpSpPr>
      <p:pic>
        <p:nvPicPr>
          <p:cNvPr id="3" name="Graphic 2">
            <a:extLst>
              <a:ext uri="{FF2B5EF4-FFF2-40B4-BE49-F238E27FC236}">
                <a16:creationId xmlns:a16="http://schemas.microsoft.com/office/drawing/2014/main" id="{F711E275-D9F7-62FB-E712-DD45F7493D39}"/>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33209" y="791438"/>
            <a:ext cx="11771557" cy="5677948"/>
          </a:xfrm>
          <a:prstGeom prst="rect">
            <a:avLst/>
          </a:prstGeom>
        </p:spPr>
      </p:pic>
      <p:sp>
        <p:nvSpPr>
          <p:cNvPr id="7" name="Rectangle 6">
            <a:extLst>
              <a:ext uri="{FF2B5EF4-FFF2-40B4-BE49-F238E27FC236}">
                <a16:creationId xmlns:a16="http://schemas.microsoft.com/office/drawing/2014/main" id="{CEE0D0AC-C0CB-8B27-BF13-F1AE8FE9921D}"/>
              </a:ext>
            </a:extLst>
          </p:cNvPr>
          <p:cNvSpPr/>
          <p:nvPr/>
        </p:nvSpPr>
        <p:spPr>
          <a:xfrm>
            <a:off x="233209" y="149927"/>
            <a:ext cx="10072326" cy="461665"/>
          </a:xfrm>
          <a:prstGeom prst="rect">
            <a:avLst/>
          </a:prstGeom>
        </p:spPr>
        <p:txBody>
          <a:bodyPr wrap="square" lIns="91440" tIns="45720" rIns="91440" bIns="45720" anchor="t">
            <a:spAutoFit/>
          </a:bodyPr>
          <a:lstStyle/>
          <a:p>
            <a:pPr>
              <a:defRPr/>
            </a:pPr>
            <a:r>
              <a:rPr lang="en-PH" sz="2400" b="1">
                <a:latin typeface="Helvetica"/>
                <a:cs typeface="Helvetica"/>
              </a:rPr>
              <a:t>Large enterprise</a:t>
            </a:r>
            <a:r>
              <a:rPr lang="en-PH" sz="2400" b="1">
                <a:solidFill>
                  <a:srgbClr val="000000"/>
                </a:solidFill>
                <a:latin typeface="Helvetica"/>
                <a:cs typeface="Helvetica"/>
              </a:rPr>
              <a:t>: </a:t>
            </a:r>
            <a:r>
              <a:rPr kumimoji="0" lang="en-US" sz="2400" b="1" i="0" u="none" strike="noStrike" kern="1200" cap="none" spc="0" normalizeH="0" baseline="0" noProof="0">
                <a:ln>
                  <a:noFill/>
                </a:ln>
                <a:solidFill>
                  <a:srgbClr val="000000"/>
                </a:solidFill>
                <a:effectLst/>
                <a:uLnTx/>
                <a:uFillTx/>
                <a:latin typeface="Helvetica"/>
                <a:ea typeface="+mn-ea"/>
                <a:cs typeface="Helvetica"/>
              </a:rPr>
              <a:t>Agentic AI constraint</a:t>
            </a:r>
          </a:p>
        </p:txBody>
      </p:sp>
      <p:sp>
        <p:nvSpPr>
          <p:cNvPr id="8" name="TextBox 7">
            <a:extLst>
              <a:ext uri="{FF2B5EF4-FFF2-40B4-BE49-F238E27FC236}">
                <a16:creationId xmlns:a16="http://schemas.microsoft.com/office/drawing/2014/main" id="{17C8CDD0-E8D5-2E2F-B424-8C18C21638D8}"/>
              </a:ext>
            </a:extLst>
          </p:cNvPr>
          <p:cNvSpPr txBox="1"/>
          <p:nvPr/>
        </p:nvSpPr>
        <p:spPr>
          <a:xfrm>
            <a:off x="3258417" y="6519194"/>
            <a:ext cx="8746349"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a:ln>
                  <a:noFill/>
                </a:ln>
                <a:solidFill>
                  <a:srgbClr val="FFFFFF">
                    <a:lumMod val="50000"/>
                  </a:srgbClr>
                </a:solidFill>
                <a:effectLst/>
                <a:uLnTx/>
                <a:uFillTx/>
                <a:latin typeface="Helvetica" panose="020B0403020202020204" pitchFamily="34" charset="0"/>
                <a:cs typeface="Helvetica Neue" panose="02000503000000020004" pitchFamily="2"/>
              </a:rPr>
              <a:t>Source : ADAPT Data Edge Survey in Apr 2026. Sample size : 95 Australian CDOs, 29 Large Enterprise (&gt;10,000 emp.)</a:t>
            </a:r>
          </a:p>
        </p:txBody>
      </p:sp>
    </p:spTree>
    <p:extLst>
      <p:ext uri="{BB962C8B-B14F-4D97-AF65-F5344CB8AC3E}">
        <p14:creationId xmlns:p14="http://schemas.microsoft.com/office/powerpoint/2010/main" val="2820394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AF436-F4B0-F5EF-F5E8-26A997630BE7}"/>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BDEA2268-E60D-6C88-E45F-E7A286924956}"/>
              </a:ext>
            </a:extLst>
          </p:cNvPr>
          <p:cNvSpPr/>
          <p:nvPr/>
        </p:nvSpPr>
        <p:spPr>
          <a:xfrm>
            <a:off x="233209" y="149927"/>
            <a:ext cx="10072326" cy="461665"/>
          </a:xfrm>
          <a:prstGeom prst="rect">
            <a:avLst/>
          </a:prstGeom>
        </p:spPr>
        <p:txBody>
          <a:bodyPr wrap="square" lIns="91440" tIns="45720" rIns="91440" bIns="45720" anchor="t">
            <a:spAutoFit/>
          </a:bodyPr>
          <a:lstStyle/>
          <a:p>
            <a:pPr>
              <a:defRPr/>
            </a:pPr>
            <a:r>
              <a:rPr kumimoji="0" lang="en-US" sz="2400" b="1" i="0" u="none" strike="noStrike" kern="1200" cap="none" spc="0" normalizeH="0" baseline="0" noProof="0">
                <a:ln>
                  <a:noFill/>
                </a:ln>
                <a:solidFill>
                  <a:srgbClr val="000000"/>
                </a:solidFill>
                <a:effectLst/>
                <a:uLnTx/>
                <a:uFillTx/>
                <a:latin typeface="Helvetica"/>
                <a:cs typeface="Helvetica"/>
              </a:rPr>
              <a:t>Percentage investing in the next 12 months</a:t>
            </a:r>
          </a:p>
        </p:txBody>
      </p:sp>
      <p:sp>
        <p:nvSpPr>
          <p:cNvPr id="8" name="TextBox 7">
            <a:extLst>
              <a:ext uri="{FF2B5EF4-FFF2-40B4-BE49-F238E27FC236}">
                <a16:creationId xmlns:a16="http://schemas.microsoft.com/office/drawing/2014/main" id="{5BAA1753-16A3-5C48-F7B8-541BF23DD603}"/>
              </a:ext>
            </a:extLst>
          </p:cNvPr>
          <p:cNvSpPr txBox="1"/>
          <p:nvPr/>
        </p:nvSpPr>
        <p:spPr>
          <a:xfrm>
            <a:off x="3258417" y="6519194"/>
            <a:ext cx="8746349"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a:ln>
                  <a:noFill/>
                </a:ln>
                <a:solidFill>
                  <a:srgbClr val="FFFFFF">
                    <a:lumMod val="50000"/>
                  </a:srgbClr>
                </a:solidFill>
                <a:effectLst/>
                <a:uLnTx/>
                <a:uFillTx/>
                <a:latin typeface="Helvetica" panose="020B0403020202020204" pitchFamily="34" charset="0"/>
                <a:cs typeface="Helvetica Neue" panose="02000503000000020004" pitchFamily="2"/>
              </a:rPr>
              <a:t>Source : ADAPT Digital Edge Survey in June 2026. Sample size : 116 Digital leaders, 31 Large Enterprise (&gt;10,000 emp.)</a:t>
            </a:r>
          </a:p>
        </p:txBody>
      </p:sp>
      <p:pic>
        <p:nvPicPr>
          <p:cNvPr id="5" name="Graphic 4">
            <a:extLst>
              <a:ext uri="{FF2B5EF4-FFF2-40B4-BE49-F238E27FC236}">
                <a16:creationId xmlns:a16="http://schemas.microsoft.com/office/drawing/2014/main" id="{B2B2F41B-59C9-D910-46FD-98F4435194F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42897" y="931639"/>
            <a:ext cx="11506199" cy="5437482"/>
          </a:xfrm>
          <a:prstGeom prst="rect">
            <a:avLst/>
          </a:prstGeom>
        </p:spPr>
      </p:pic>
    </p:spTree>
    <p:extLst>
      <p:ext uri="{BB962C8B-B14F-4D97-AF65-F5344CB8AC3E}">
        <p14:creationId xmlns:p14="http://schemas.microsoft.com/office/powerpoint/2010/main" val="339275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1F8DD4-399C-D284-AF4F-1BDB853F46E3}"/>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2F6C72B6-87BB-76CA-F225-210A048C9312}"/>
              </a:ext>
            </a:extLst>
          </p:cNvPr>
          <p:cNvGrpSpPr/>
          <p:nvPr/>
        </p:nvGrpSpPr>
        <p:grpSpPr>
          <a:xfrm>
            <a:off x="470612" y="2151727"/>
            <a:ext cx="7539256" cy="1595585"/>
            <a:chOff x="470612" y="778528"/>
            <a:chExt cx="7539256" cy="1595585"/>
          </a:xfrm>
        </p:grpSpPr>
        <p:sp>
          <p:nvSpPr>
            <p:cNvPr id="3" name="TextBox 2">
              <a:extLst>
                <a:ext uri="{FF2B5EF4-FFF2-40B4-BE49-F238E27FC236}">
                  <a16:creationId xmlns:a16="http://schemas.microsoft.com/office/drawing/2014/main" id="{84E2D179-23A4-DE26-A51C-443C6B597EDE}"/>
                </a:ext>
              </a:extLst>
            </p:cNvPr>
            <p:cNvSpPr txBox="1"/>
            <p:nvPr/>
          </p:nvSpPr>
          <p:spPr>
            <a:xfrm>
              <a:off x="470612" y="778528"/>
              <a:ext cx="7539256" cy="1277273"/>
            </a:xfrm>
            <a:prstGeom prst="rect">
              <a:avLst/>
            </a:prstGeom>
            <a:noFill/>
          </p:spPr>
          <p:txBody>
            <a:bodyPr wrap="square" lIns="91440" tIns="45720" rIns="91440" bIns="45720" rtlCol="0" anchor="t">
              <a:spAutoFit/>
            </a:bodyPr>
            <a:lstStyle/>
            <a:p>
              <a:pPr>
                <a:spcAft>
                  <a:spcPts val="600"/>
                </a:spcAft>
              </a:pPr>
              <a:r>
                <a:rPr lang="en-US" sz="4000" b="1">
                  <a:latin typeface="Helvetica"/>
                  <a:cs typeface="Helvetica"/>
                </a:rPr>
                <a:t>Enterprise</a:t>
              </a:r>
            </a:p>
            <a:p>
              <a:pPr>
                <a:spcAft>
                  <a:spcPts val="600"/>
                </a:spcAft>
              </a:pPr>
              <a:r>
                <a:rPr lang="en-US" sz="3200">
                  <a:latin typeface="Helvetica"/>
                  <a:cs typeface="Helvetica"/>
                </a:rPr>
                <a:t>(2,501 to 10,000 employees)</a:t>
              </a:r>
            </a:p>
          </p:txBody>
        </p:sp>
        <p:sp>
          <p:nvSpPr>
            <p:cNvPr id="4" name="Rectangle 3">
              <a:extLst>
                <a:ext uri="{FF2B5EF4-FFF2-40B4-BE49-F238E27FC236}">
                  <a16:creationId xmlns:a16="http://schemas.microsoft.com/office/drawing/2014/main" id="{A58EE7CF-B4AC-F3C4-C1EF-F64782AE1E50}"/>
                </a:ext>
              </a:extLst>
            </p:cNvPr>
            <p:cNvSpPr/>
            <p:nvPr/>
          </p:nvSpPr>
          <p:spPr>
            <a:xfrm>
              <a:off x="598464" y="2311639"/>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pic>
        <p:nvPicPr>
          <p:cNvPr id="7" name="Graphic 6">
            <a:extLst>
              <a:ext uri="{FF2B5EF4-FFF2-40B4-BE49-F238E27FC236}">
                <a16:creationId xmlns:a16="http://schemas.microsoft.com/office/drawing/2014/main" id="{C1AC683D-A6C4-A77B-1BF5-387C0045D94E}"/>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75991" y="6054255"/>
            <a:ext cx="944008" cy="228222"/>
          </a:xfrm>
          <a:prstGeom prst="rect">
            <a:avLst/>
          </a:prstGeom>
        </p:spPr>
      </p:pic>
    </p:spTree>
    <p:extLst>
      <p:ext uri="{BB962C8B-B14F-4D97-AF65-F5344CB8AC3E}">
        <p14:creationId xmlns:p14="http://schemas.microsoft.com/office/powerpoint/2010/main" val="1339621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D80E95-B253-B190-08AC-AFA58A7BED78}"/>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388D5CCC-8C37-1AFA-A7DF-B2C5606C5385}"/>
              </a:ext>
            </a:extLst>
          </p:cNvPr>
          <p:cNvSpPr/>
          <p:nvPr/>
        </p:nvSpPr>
        <p:spPr>
          <a:xfrm>
            <a:off x="233209" y="149927"/>
            <a:ext cx="10072326" cy="461665"/>
          </a:xfrm>
          <a:prstGeom prst="rect">
            <a:avLst/>
          </a:prstGeom>
        </p:spPr>
        <p:txBody>
          <a:bodyPr wrap="square" lIns="91440" tIns="45720" rIns="91440" bIns="45720" anchor="t">
            <a:spAutoFit/>
          </a:bodyPr>
          <a:lstStyle/>
          <a:p>
            <a:pPr>
              <a:defRPr/>
            </a:pPr>
            <a:r>
              <a:rPr lang="en-US" sz="2400" b="1">
                <a:solidFill>
                  <a:srgbClr val="000000"/>
                </a:solidFill>
                <a:latin typeface="Helvetica"/>
                <a:cs typeface="Helvetica"/>
              </a:rPr>
              <a:t>Enterprise: Agentic AI constraint</a:t>
            </a:r>
          </a:p>
        </p:txBody>
      </p:sp>
      <p:sp>
        <p:nvSpPr>
          <p:cNvPr id="9" name="TextBox 8">
            <a:extLst>
              <a:ext uri="{FF2B5EF4-FFF2-40B4-BE49-F238E27FC236}">
                <a16:creationId xmlns:a16="http://schemas.microsoft.com/office/drawing/2014/main" id="{D53548BB-98DC-EE30-D833-73D9948E1F55}"/>
              </a:ext>
            </a:extLst>
          </p:cNvPr>
          <p:cNvSpPr txBox="1"/>
          <p:nvPr/>
        </p:nvSpPr>
        <p:spPr>
          <a:xfrm>
            <a:off x="3258417" y="6519194"/>
            <a:ext cx="8746349"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a:ln>
                  <a:noFill/>
                </a:ln>
                <a:solidFill>
                  <a:srgbClr val="FFFFFF">
                    <a:lumMod val="50000"/>
                  </a:srgbClr>
                </a:solidFill>
                <a:effectLst/>
                <a:uLnTx/>
                <a:uFillTx/>
                <a:latin typeface="Helvetica" panose="020B0403020202020204" pitchFamily="34" charset="0"/>
                <a:cs typeface="Helvetica Neue" panose="02000503000000020004" pitchFamily="2"/>
              </a:rPr>
              <a:t>Source : ADAPT Data Edge Survey in Apr 2026. Sample size : 95 Data leaders, 33 Enterprise (2501 to 10,000 emp.)</a:t>
            </a:r>
          </a:p>
        </p:txBody>
      </p:sp>
      <p:pic>
        <p:nvPicPr>
          <p:cNvPr id="4" name="Graphic 3">
            <a:extLst>
              <a:ext uri="{FF2B5EF4-FFF2-40B4-BE49-F238E27FC236}">
                <a16:creationId xmlns:a16="http://schemas.microsoft.com/office/drawing/2014/main" id="{9A4EDE55-E60F-EB0A-875A-8EEC5D6B500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33209" y="814489"/>
            <a:ext cx="11640537" cy="5564920"/>
          </a:xfrm>
          <a:prstGeom prst="rect">
            <a:avLst/>
          </a:prstGeom>
        </p:spPr>
      </p:pic>
    </p:spTree>
    <p:extLst>
      <p:ext uri="{BB962C8B-B14F-4D97-AF65-F5344CB8AC3E}">
        <p14:creationId xmlns:p14="http://schemas.microsoft.com/office/powerpoint/2010/main" val="3357697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AF436-F4B0-F5EF-F5E8-26A997630BE7}"/>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BDEA2268-E60D-6C88-E45F-E7A286924956}"/>
              </a:ext>
            </a:extLst>
          </p:cNvPr>
          <p:cNvSpPr/>
          <p:nvPr/>
        </p:nvSpPr>
        <p:spPr>
          <a:xfrm>
            <a:off x="233209" y="149927"/>
            <a:ext cx="10072326" cy="461665"/>
          </a:xfrm>
          <a:prstGeom prst="rect">
            <a:avLst/>
          </a:prstGeom>
        </p:spPr>
        <p:txBody>
          <a:bodyPr wrap="square" lIns="91440" tIns="45720" rIns="91440" bIns="45720" anchor="t">
            <a:spAutoFit/>
          </a:bodyPr>
          <a:lstStyle/>
          <a:p>
            <a:pPr>
              <a:defRPr/>
            </a:pPr>
            <a:r>
              <a:rPr kumimoji="0" lang="en-US" sz="2400" b="1" i="0" u="none" strike="noStrike" kern="1200" cap="none" spc="0" normalizeH="0" baseline="0" noProof="0">
                <a:ln>
                  <a:noFill/>
                </a:ln>
                <a:solidFill>
                  <a:srgbClr val="000000"/>
                </a:solidFill>
                <a:effectLst/>
                <a:uLnTx/>
                <a:uFillTx/>
                <a:latin typeface="Helvetica"/>
                <a:cs typeface="Helvetica"/>
              </a:rPr>
              <a:t>Percentage investing in the next 12 months</a:t>
            </a:r>
          </a:p>
        </p:txBody>
      </p:sp>
      <p:sp>
        <p:nvSpPr>
          <p:cNvPr id="8" name="TextBox 7">
            <a:extLst>
              <a:ext uri="{FF2B5EF4-FFF2-40B4-BE49-F238E27FC236}">
                <a16:creationId xmlns:a16="http://schemas.microsoft.com/office/drawing/2014/main" id="{0538541B-443D-7D3B-28AB-7C7FE5BFF04D}"/>
              </a:ext>
            </a:extLst>
          </p:cNvPr>
          <p:cNvSpPr txBox="1"/>
          <p:nvPr/>
        </p:nvSpPr>
        <p:spPr>
          <a:xfrm>
            <a:off x="3258417" y="6519194"/>
            <a:ext cx="8746349"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a:ln>
                  <a:noFill/>
                </a:ln>
                <a:solidFill>
                  <a:srgbClr val="FFFFFF">
                    <a:lumMod val="50000"/>
                  </a:srgbClr>
                </a:solidFill>
                <a:effectLst/>
                <a:uLnTx/>
                <a:uFillTx/>
                <a:latin typeface="Helvetica" panose="020B0403020202020204" pitchFamily="34" charset="0"/>
                <a:cs typeface="Helvetica Neue" panose="02000503000000020004" pitchFamily="2"/>
              </a:rPr>
              <a:t>Source : ADAPT Digital Edge Survey in June 2026. Sample size : 116 Digital leaders, 39 Enterprise (2501 to 10,000 emp.)</a:t>
            </a:r>
          </a:p>
        </p:txBody>
      </p:sp>
      <p:pic>
        <p:nvPicPr>
          <p:cNvPr id="6" name="Graphic 5">
            <a:extLst>
              <a:ext uri="{FF2B5EF4-FFF2-40B4-BE49-F238E27FC236}">
                <a16:creationId xmlns:a16="http://schemas.microsoft.com/office/drawing/2014/main" id="{9CB42638-967B-1A71-CB21-62A188F89D2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00538" y="974880"/>
            <a:ext cx="11590923" cy="5377347"/>
          </a:xfrm>
          <a:prstGeom prst="rect">
            <a:avLst/>
          </a:prstGeom>
        </p:spPr>
      </p:pic>
    </p:spTree>
    <p:extLst>
      <p:ext uri="{BB962C8B-B14F-4D97-AF65-F5344CB8AC3E}">
        <p14:creationId xmlns:p14="http://schemas.microsoft.com/office/powerpoint/2010/main" val="6397557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528F66-B03A-1C8B-0C40-7B55688DD43F}"/>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9101B81F-35DB-1FF9-A6A3-FACF2612DF32}"/>
              </a:ext>
            </a:extLst>
          </p:cNvPr>
          <p:cNvGrpSpPr/>
          <p:nvPr/>
        </p:nvGrpSpPr>
        <p:grpSpPr>
          <a:xfrm>
            <a:off x="470612" y="2151727"/>
            <a:ext cx="7539256" cy="1595585"/>
            <a:chOff x="470612" y="778528"/>
            <a:chExt cx="7539256" cy="1595585"/>
          </a:xfrm>
        </p:grpSpPr>
        <p:sp>
          <p:nvSpPr>
            <p:cNvPr id="3" name="TextBox 2">
              <a:extLst>
                <a:ext uri="{FF2B5EF4-FFF2-40B4-BE49-F238E27FC236}">
                  <a16:creationId xmlns:a16="http://schemas.microsoft.com/office/drawing/2014/main" id="{E5027701-227C-03E7-69BE-7607D192881A}"/>
                </a:ext>
              </a:extLst>
            </p:cNvPr>
            <p:cNvSpPr txBox="1"/>
            <p:nvPr/>
          </p:nvSpPr>
          <p:spPr>
            <a:xfrm>
              <a:off x="470612" y="778528"/>
              <a:ext cx="7539256" cy="1277273"/>
            </a:xfrm>
            <a:prstGeom prst="rect">
              <a:avLst/>
            </a:prstGeom>
            <a:noFill/>
          </p:spPr>
          <p:txBody>
            <a:bodyPr wrap="square" lIns="91440" tIns="45720" rIns="91440" bIns="45720" rtlCol="0" anchor="t">
              <a:spAutoFit/>
            </a:bodyPr>
            <a:lstStyle/>
            <a:p>
              <a:pPr>
                <a:spcAft>
                  <a:spcPts val="600"/>
                </a:spcAft>
              </a:pPr>
              <a:r>
                <a:rPr lang="en-US" sz="4000" b="1">
                  <a:latin typeface="Helvetica"/>
                  <a:cs typeface="Helvetica"/>
                </a:rPr>
                <a:t>Mid-sized </a:t>
              </a:r>
              <a:r>
                <a:rPr lang="en-US" sz="4000" b="1" err="1">
                  <a:latin typeface="Helvetica"/>
                  <a:cs typeface="Helvetica"/>
                </a:rPr>
                <a:t>organisations</a:t>
              </a:r>
              <a:endParaRPr lang="en-US" sz="4000" b="1">
                <a:latin typeface="Helvetica"/>
                <a:cs typeface="Helvetica"/>
              </a:endParaRPr>
            </a:p>
            <a:p>
              <a:pPr>
                <a:spcAft>
                  <a:spcPts val="600"/>
                </a:spcAft>
              </a:pPr>
              <a:r>
                <a:rPr lang="en-US" sz="3200">
                  <a:latin typeface="Helvetica"/>
                  <a:cs typeface="Helvetica"/>
                </a:rPr>
                <a:t>(501 to 2,500 employees)</a:t>
              </a:r>
            </a:p>
          </p:txBody>
        </p:sp>
        <p:sp>
          <p:nvSpPr>
            <p:cNvPr id="4" name="Rectangle 3">
              <a:extLst>
                <a:ext uri="{FF2B5EF4-FFF2-40B4-BE49-F238E27FC236}">
                  <a16:creationId xmlns:a16="http://schemas.microsoft.com/office/drawing/2014/main" id="{76BDB7DE-ECE5-B49C-20F9-B53D64ACE1CB}"/>
                </a:ext>
              </a:extLst>
            </p:cNvPr>
            <p:cNvSpPr/>
            <p:nvPr/>
          </p:nvSpPr>
          <p:spPr>
            <a:xfrm>
              <a:off x="616936" y="2311639"/>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pic>
        <p:nvPicPr>
          <p:cNvPr id="7" name="Graphic 6">
            <a:extLst>
              <a:ext uri="{FF2B5EF4-FFF2-40B4-BE49-F238E27FC236}">
                <a16:creationId xmlns:a16="http://schemas.microsoft.com/office/drawing/2014/main" id="{CCD80924-039C-80C4-F1A0-C2213368B762}"/>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75991" y="6054255"/>
            <a:ext cx="944008" cy="228222"/>
          </a:xfrm>
          <a:prstGeom prst="rect">
            <a:avLst/>
          </a:prstGeom>
        </p:spPr>
      </p:pic>
    </p:spTree>
    <p:extLst>
      <p:ext uri="{BB962C8B-B14F-4D97-AF65-F5344CB8AC3E}">
        <p14:creationId xmlns:p14="http://schemas.microsoft.com/office/powerpoint/2010/main" val="3258151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4D68D2-812D-E69B-DA14-C6102CDD272E}"/>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DC5515E9-4259-3A65-1D97-F6F504A7DBC3}"/>
              </a:ext>
            </a:extLst>
          </p:cNvPr>
          <p:cNvSpPr/>
          <p:nvPr/>
        </p:nvSpPr>
        <p:spPr>
          <a:xfrm>
            <a:off x="233209" y="149927"/>
            <a:ext cx="10072326" cy="461665"/>
          </a:xfrm>
          <a:prstGeom prst="rect">
            <a:avLst/>
          </a:prstGeom>
        </p:spPr>
        <p:txBody>
          <a:bodyPr wrap="square" lIns="91440" tIns="45720" rIns="91440" bIns="45720" anchor="t">
            <a:spAutoFit/>
          </a:bodyPr>
          <a:lstStyle/>
          <a:p>
            <a:pPr>
              <a:defRPr/>
            </a:pPr>
            <a:r>
              <a:rPr kumimoji="0" lang="en-US" sz="2400" b="1" i="0" u="none" strike="noStrike" kern="1200" cap="none" spc="0" normalizeH="0" baseline="0" noProof="0">
                <a:ln>
                  <a:noFill/>
                </a:ln>
                <a:solidFill>
                  <a:srgbClr val="000000"/>
                </a:solidFill>
                <a:effectLst/>
                <a:uLnTx/>
                <a:uFillTx/>
                <a:latin typeface="Helvetica"/>
                <a:ea typeface="+mn-ea"/>
                <a:cs typeface="Helvetica"/>
              </a:rPr>
              <a:t>Mid-size </a:t>
            </a:r>
            <a:r>
              <a:rPr lang="en-US" sz="2400" b="1" err="1">
                <a:solidFill>
                  <a:srgbClr val="000000"/>
                </a:solidFill>
                <a:latin typeface="Helvetica"/>
                <a:cs typeface="Helvetica"/>
              </a:rPr>
              <a:t>organisations</a:t>
            </a:r>
            <a:r>
              <a:rPr lang="en-US" sz="2400" b="1">
                <a:solidFill>
                  <a:srgbClr val="000000"/>
                </a:solidFill>
                <a:latin typeface="Helvetica"/>
                <a:cs typeface="Helvetica"/>
              </a:rPr>
              <a:t>: Agentic AI constraint</a:t>
            </a:r>
          </a:p>
        </p:txBody>
      </p:sp>
      <p:sp>
        <p:nvSpPr>
          <p:cNvPr id="9" name="TextBox 8">
            <a:extLst>
              <a:ext uri="{FF2B5EF4-FFF2-40B4-BE49-F238E27FC236}">
                <a16:creationId xmlns:a16="http://schemas.microsoft.com/office/drawing/2014/main" id="{FD116D94-5A5D-36CD-81A8-73A10609E89C}"/>
              </a:ext>
            </a:extLst>
          </p:cNvPr>
          <p:cNvSpPr txBox="1"/>
          <p:nvPr/>
        </p:nvSpPr>
        <p:spPr>
          <a:xfrm>
            <a:off x="3258417" y="6519194"/>
            <a:ext cx="8746349"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a:ln>
                  <a:noFill/>
                </a:ln>
                <a:solidFill>
                  <a:srgbClr val="FFFFFF">
                    <a:lumMod val="50000"/>
                  </a:srgbClr>
                </a:solidFill>
                <a:effectLst/>
                <a:uLnTx/>
                <a:uFillTx/>
                <a:latin typeface="Helvetica" panose="020B0403020202020204" pitchFamily="34" charset="0"/>
                <a:cs typeface="Helvetica Neue" panose="02000503000000020004" pitchFamily="2"/>
              </a:rPr>
              <a:t>Source : ADAPT Digital Edge Survey in June 2026. Sample size : 94 Australian CDOs, 32 Mid-market (501 to 2500 emp.)</a:t>
            </a:r>
          </a:p>
        </p:txBody>
      </p:sp>
      <p:pic>
        <p:nvPicPr>
          <p:cNvPr id="4" name="Graphic 3">
            <a:extLst>
              <a:ext uri="{FF2B5EF4-FFF2-40B4-BE49-F238E27FC236}">
                <a16:creationId xmlns:a16="http://schemas.microsoft.com/office/drawing/2014/main" id="{0EDC304D-BD75-3C60-8380-A3022EAC1C5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33209" y="818044"/>
            <a:ext cx="11771557" cy="5630839"/>
          </a:xfrm>
          <a:prstGeom prst="rect">
            <a:avLst/>
          </a:prstGeom>
        </p:spPr>
      </p:pic>
    </p:spTree>
    <p:extLst>
      <p:ext uri="{BB962C8B-B14F-4D97-AF65-F5344CB8AC3E}">
        <p14:creationId xmlns:p14="http://schemas.microsoft.com/office/powerpoint/2010/main" val="2385193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AF436-F4B0-F5EF-F5E8-26A997630BE7}"/>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BDEA2268-E60D-6C88-E45F-E7A286924956}"/>
              </a:ext>
            </a:extLst>
          </p:cNvPr>
          <p:cNvSpPr/>
          <p:nvPr/>
        </p:nvSpPr>
        <p:spPr>
          <a:xfrm>
            <a:off x="233209" y="149927"/>
            <a:ext cx="10072326"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Helvetica"/>
                <a:ea typeface="+mn-ea"/>
                <a:cs typeface="Helvetica"/>
              </a:rPr>
              <a:t>Percentage investing in the next 12 months</a:t>
            </a:r>
            <a:endParaRPr kumimoji="0" lang="en-GB" sz="2000" b="1"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endParaRPr>
          </a:p>
        </p:txBody>
      </p:sp>
      <p:sp>
        <p:nvSpPr>
          <p:cNvPr id="8" name="TextBox 7">
            <a:extLst>
              <a:ext uri="{FF2B5EF4-FFF2-40B4-BE49-F238E27FC236}">
                <a16:creationId xmlns:a16="http://schemas.microsoft.com/office/drawing/2014/main" id="{FD083A70-0A88-EA1F-D9B6-2A136E7D26BD}"/>
              </a:ext>
            </a:extLst>
          </p:cNvPr>
          <p:cNvSpPr txBox="1"/>
          <p:nvPr/>
        </p:nvSpPr>
        <p:spPr>
          <a:xfrm>
            <a:off x="3258417" y="6519194"/>
            <a:ext cx="8746349"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a:ln>
                  <a:noFill/>
                </a:ln>
                <a:solidFill>
                  <a:srgbClr val="FFFFFF">
                    <a:lumMod val="50000"/>
                  </a:srgbClr>
                </a:solidFill>
                <a:effectLst/>
                <a:uLnTx/>
                <a:uFillTx/>
                <a:latin typeface="Helvetica" panose="020B0403020202020204" pitchFamily="34" charset="0"/>
                <a:cs typeface="Helvetica Neue" panose="02000503000000020004" pitchFamily="2"/>
              </a:rPr>
              <a:t>Source : ADAPT Digital Edge Survey in June 2026. Sample size : 116 Digital leaders, 39 Mid-market (501 to 2500 emp.)</a:t>
            </a:r>
          </a:p>
        </p:txBody>
      </p:sp>
      <p:pic>
        <p:nvPicPr>
          <p:cNvPr id="7" name="Graphic 6">
            <a:extLst>
              <a:ext uri="{FF2B5EF4-FFF2-40B4-BE49-F238E27FC236}">
                <a16:creationId xmlns:a16="http://schemas.microsoft.com/office/drawing/2014/main" id="{69B737C8-3366-9620-524E-ECD3978777B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37457" y="845320"/>
            <a:ext cx="11534001" cy="5440148"/>
          </a:xfrm>
          <a:prstGeom prst="rect">
            <a:avLst/>
          </a:prstGeom>
        </p:spPr>
      </p:pic>
    </p:spTree>
    <p:extLst>
      <p:ext uri="{BB962C8B-B14F-4D97-AF65-F5344CB8AC3E}">
        <p14:creationId xmlns:p14="http://schemas.microsoft.com/office/powerpoint/2010/main" val="34268331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39F03C-2C8D-24B1-DBE3-0F4531708F87}"/>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F421D649-3489-8DA6-3A10-4A012FFD79D3}"/>
              </a:ext>
            </a:extLst>
          </p:cNvPr>
          <p:cNvGrpSpPr/>
          <p:nvPr/>
        </p:nvGrpSpPr>
        <p:grpSpPr>
          <a:xfrm>
            <a:off x="470612" y="2151727"/>
            <a:ext cx="7539256" cy="1595585"/>
            <a:chOff x="470612" y="778528"/>
            <a:chExt cx="7539256" cy="1595585"/>
          </a:xfrm>
        </p:grpSpPr>
        <p:sp>
          <p:nvSpPr>
            <p:cNvPr id="3" name="TextBox 2">
              <a:extLst>
                <a:ext uri="{FF2B5EF4-FFF2-40B4-BE49-F238E27FC236}">
                  <a16:creationId xmlns:a16="http://schemas.microsoft.com/office/drawing/2014/main" id="{EAC04DEC-D6C9-E4C7-FA38-83AE7D8285B1}"/>
                </a:ext>
              </a:extLst>
            </p:cNvPr>
            <p:cNvSpPr txBox="1"/>
            <p:nvPr/>
          </p:nvSpPr>
          <p:spPr>
            <a:xfrm>
              <a:off x="470612" y="778528"/>
              <a:ext cx="7539256" cy="1277273"/>
            </a:xfrm>
            <a:prstGeom prst="rect">
              <a:avLst/>
            </a:prstGeom>
            <a:noFill/>
          </p:spPr>
          <p:txBody>
            <a:bodyPr wrap="square" lIns="91440" tIns="45720" rIns="91440" bIns="45720" rtlCol="0" anchor="t">
              <a:spAutoFit/>
            </a:bodyPr>
            <a:lstStyle/>
            <a:p>
              <a:pPr>
                <a:spcAft>
                  <a:spcPts val="600"/>
                </a:spcAft>
              </a:pPr>
              <a:r>
                <a:rPr lang="en-US" sz="4000" b="1">
                  <a:latin typeface="Helvetica"/>
                  <a:cs typeface="Helvetica"/>
                </a:rPr>
                <a:t>Small </a:t>
              </a:r>
              <a:r>
                <a:rPr lang="en-US" sz="4000" b="1" err="1">
                  <a:latin typeface="Helvetica"/>
                  <a:cs typeface="Helvetica"/>
                </a:rPr>
                <a:t>organisations</a:t>
              </a:r>
              <a:endParaRPr lang="en-US" sz="4000" b="1">
                <a:latin typeface="Helvetica"/>
                <a:cs typeface="Helvetica"/>
              </a:endParaRPr>
            </a:p>
            <a:p>
              <a:pPr>
                <a:spcAft>
                  <a:spcPts val="600"/>
                </a:spcAft>
              </a:pPr>
              <a:r>
                <a:rPr lang="en-US" sz="3200">
                  <a:latin typeface="Helvetica"/>
                  <a:cs typeface="Helvetica"/>
                </a:rPr>
                <a:t>(500 employees and under)</a:t>
              </a:r>
            </a:p>
          </p:txBody>
        </p:sp>
        <p:sp>
          <p:nvSpPr>
            <p:cNvPr id="4" name="Rectangle 3">
              <a:extLst>
                <a:ext uri="{FF2B5EF4-FFF2-40B4-BE49-F238E27FC236}">
                  <a16:creationId xmlns:a16="http://schemas.microsoft.com/office/drawing/2014/main" id="{9F04BBEA-0768-423A-8188-8529064108C5}"/>
                </a:ext>
              </a:extLst>
            </p:cNvPr>
            <p:cNvSpPr/>
            <p:nvPr/>
          </p:nvSpPr>
          <p:spPr>
            <a:xfrm>
              <a:off x="616936" y="2311639"/>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pic>
        <p:nvPicPr>
          <p:cNvPr id="7" name="Graphic 6">
            <a:extLst>
              <a:ext uri="{FF2B5EF4-FFF2-40B4-BE49-F238E27FC236}">
                <a16:creationId xmlns:a16="http://schemas.microsoft.com/office/drawing/2014/main" id="{7759D225-BD07-B29C-B053-E2AB7FC42103}"/>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75991" y="6054255"/>
            <a:ext cx="944008" cy="228222"/>
          </a:xfrm>
          <a:prstGeom prst="rect">
            <a:avLst/>
          </a:prstGeom>
        </p:spPr>
      </p:pic>
    </p:spTree>
    <p:extLst>
      <p:ext uri="{BB962C8B-B14F-4D97-AF65-F5344CB8AC3E}">
        <p14:creationId xmlns:p14="http://schemas.microsoft.com/office/powerpoint/2010/main" val="15463122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7165B9-B209-FB36-F78C-8397A0897943}"/>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00F0F69F-A197-A04C-FAEA-9DA6B07C9C68}"/>
              </a:ext>
            </a:extLst>
          </p:cNvPr>
          <p:cNvSpPr/>
          <p:nvPr/>
        </p:nvSpPr>
        <p:spPr>
          <a:xfrm>
            <a:off x="233209" y="149927"/>
            <a:ext cx="10072326" cy="830997"/>
          </a:xfrm>
          <a:prstGeom prst="rect">
            <a:avLst/>
          </a:prstGeom>
        </p:spPr>
        <p:txBody>
          <a:bodyPr wrap="square" lIns="91440" tIns="45720" rIns="91440" bIns="45720" anchor="t">
            <a:spAutoFit/>
          </a:bodyPr>
          <a:lstStyle/>
          <a:p>
            <a:pPr>
              <a:defRPr/>
            </a:pPr>
            <a:r>
              <a:rPr kumimoji="0" lang="en-US" sz="2400" b="1" i="0" u="none" strike="noStrike" kern="1200" cap="none" spc="0" normalizeH="0" baseline="0" noProof="0">
                <a:ln>
                  <a:noFill/>
                </a:ln>
                <a:solidFill>
                  <a:srgbClr val="000000"/>
                </a:solidFill>
                <a:effectLst/>
                <a:uLnTx/>
                <a:uFillTx/>
                <a:latin typeface="Helvetica"/>
                <a:ea typeface="+mn-ea"/>
                <a:cs typeface="Helvetica"/>
              </a:rPr>
              <a:t>Small / medium </a:t>
            </a:r>
            <a:r>
              <a:rPr lang="en-US" sz="2400" b="1">
                <a:solidFill>
                  <a:srgbClr val="000000"/>
                </a:solidFill>
                <a:latin typeface="Helvetica"/>
                <a:cs typeface="Helvetica"/>
              </a:rPr>
              <a:t>corporation: Agentic AI constraint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Helvetica"/>
                <a:ea typeface="+mn-ea"/>
                <a:cs typeface="Helvetica"/>
              </a:rPr>
              <a:t> </a:t>
            </a:r>
            <a:endParaRPr lang="en-US" sz="2400" b="1" i="0" u="none" strike="noStrike" kern="1200" cap="none" spc="0" normalizeH="0" baseline="0" noProof="0">
              <a:ln>
                <a:noFill/>
              </a:ln>
              <a:solidFill>
                <a:srgbClr val="000000"/>
              </a:solidFill>
              <a:effectLst/>
              <a:uLnTx/>
              <a:uFillTx/>
              <a:latin typeface="Helvetica"/>
              <a:cs typeface="Helvetica"/>
            </a:endParaRPr>
          </a:p>
        </p:txBody>
      </p:sp>
      <p:sp>
        <p:nvSpPr>
          <p:cNvPr id="12" name="TextBox 11">
            <a:extLst>
              <a:ext uri="{FF2B5EF4-FFF2-40B4-BE49-F238E27FC236}">
                <a16:creationId xmlns:a16="http://schemas.microsoft.com/office/drawing/2014/main" id="{350BAF8C-105B-F308-24D0-766B213B07BA}"/>
              </a:ext>
            </a:extLst>
          </p:cNvPr>
          <p:cNvSpPr txBox="1"/>
          <p:nvPr/>
        </p:nvSpPr>
        <p:spPr>
          <a:xfrm>
            <a:off x="3258417" y="6519194"/>
            <a:ext cx="8746349"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a:ln>
                  <a:noFill/>
                </a:ln>
                <a:solidFill>
                  <a:srgbClr val="FFFFFF">
                    <a:lumMod val="50000"/>
                  </a:srgbClr>
                </a:solidFill>
                <a:effectLst/>
                <a:uLnTx/>
                <a:uFillTx/>
                <a:latin typeface="Helvetica" panose="020B0403020202020204" pitchFamily="34" charset="0"/>
                <a:cs typeface="Helvetica Neue" panose="02000503000000020004" pitchFamily="2"/>
              </a:rPr>
              <a:t>Source : ADAPT Digital Edge Survey in June 2026. Sample size : 95 Australian CDOs, 6 Small / medium corporate (1-500 emp.)</a:t>
            </a:r>
          </a:p>
        </p:txBody>
      </p:sp>
      <p:pic>
        <p:nvPicPr>
          <p:cNvPr id="11" name="Graphic 10">
            <a:extLst>
              <a:ext uri="{FF2B5EF4-FFF2-40B4-BE49-F238E27FC236}">
                <a16:creationId xmlns:a16="http://schemas.microsoft.com/office/drawing/2014/main" id="{0DBD4F1E-9384-3043-C8BF-10EC6580FC1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33210" y="819107"/>
            <a:ext cx="11742070" cy="5671641"/>
          </a:xfrm>
          <a:prstGeom prst="rect">
            <a:avLst/>
          </a:prstGeom>
        </p:spPr>
      </p:pic>
    </p:spTree>
    <p:extLst>
      <p:ext uri="{BB962C8B-B14F-4D97-AF65-F5344CB8AC3E}">
        <p14:creationId xmlns:p14="http://schemas.microsoft.com/office/powerpoint/2010/main" val="40919077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8F066CD1-6F6A-6B67-4DE0-C1FF6B04C39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0" y="733573"/>
            <a:ext cx="12521858" cy="5864110"/>
          </a:xfrm>
          <a:prstGeom prst="rect">
            <a:avLst/>
          </a:prstGeom>
        </p:spPr>
      </p:pic>
      <p:sp>
        <p:nvSpPr>
          <p:cNvPr id="3" name="Rectangle 2">
            <a:extLst>
              <a:ext uri="{FF2B5EF4-FFF2-40B4-BE49-F238E27FC236}">
                <a16:creationId xmlns:a16="http://schemas.microsoft.com/office/drawing/2014/main" id="{1DE49BFB-E3EB-C243-87B5-487BC7D0170B}"/>
              </a:ext>
            </a:extLst>
          </p:cNvPr>
          <p:cNvSpPr/>
          <p:nvPr/>
        </p:nvSpPr>
        <p:spPr>
          <a:xfrm>
            <a:off x="493956" y="217667"/>
            <a:ext cx="8500853" cy="461665"/>
          </a:xfrm>
          <a:prstGeom prst="rect">
            <a:avLst/>
          </a:prstGeom>
        </p:spPr>
        <p:txBody>
          <a:bodyPr wrap="non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Helvetica"/>
                <a:ea typeface="+mn-ea"/>
                <a:cs typeface="Helvetica"/>
              </a:rPr>
              <a:t>Survey demographics: Australian </a:t>
            </a:r>
            <a:r>
              <a:rPr lang="en-US" sz="2400" b="1">
                <a:solidFill>
                  <a:srgbClr val="000000"/>
                </a:solidFill>
                <a:latin typeface="Helvetica"/>
                <a:cs typeface="Helvetica"/>
              </a:rPr>
              <a:t>digital</a:t>
            </a:r>
            <a:r>
              <a:rPr kumimoji="0" lang="en-US" sz="2400" b="1" i="0" u="none" strike="noStrike" kern="1200" cap="none" spc="0" normalizeH="0" baseline="0" noProof="0">
                <a:ln>
                  <a:noFill/>
                </a:ln>
                <a:solidFill>
                  <a:srgbClr val="000000"/>
                </a:solidFill>
                <a:effectLst/>
                <a:uLnTx/>
                <a:uFillTx/>
                <a:latin typeface="Helvetica"/>
                <a:ea typeface="+mn-ea"/>
                <a:cs typeface="Helvetica"/>
              </a:rPr>
              <a:t> </a:t>
            </a:r>
            <a:r>
              <a:rPr lang="en-US" sz="2400" b="1">
                <a:solidFill>
                  <a:srgbClr val="000000"/>
                </a:solidFill>
                <a:latin typeface="Helvetica"/>
                <a:cs typeface="Helvetica"/>
              </a:rPr>
              <a:t>leaders</a:t>
            </a:r>
            <a:r>
              <a:rPr kumimoji="0" lang="en-US" sz="2400" b="1" i="0" u="none" strike="noStrike" kern="1200" cap="none" spc="0" normalizeH="0" baseline="0" noProof="0">
                <a:ln>
                  <a:noFill/>
                </a:ln>
                <a:solidFill>
                  <a:srgbClr val="000000"/>
                </a:solidFill>
                <a:effectLst/>
                <a:uLnTx/>
                <a:uFillTx/>
                <a:latin typeface="Helvetica"/>
                <a:ea typeface="+mn-ea"/>
                <a:cs typeface="Helvetica"/>
              </a:rPr>
              <a:t> in 2026</a:t>
            </a:r>
            <a:endParaRPr kumimoji="0" lang="en-AU" sz="2400" b="1" i="0" u="none" strike="noStrike" kern="1200" cap="none" spc="0" normalizeH="0" baseline="0" noProof="0">
              <a:ln>
                <a:noFill/>
              </a:ln>
              <a:solidFill>
                <a:srgbClr val="000000"/>
              </a:solidFill>
              <a:effectLst/>
              <a:uLnTx/>
              <a:uFillTx/>
              <a:latin typeface="Helvetica"/>
              <a:ea typeface="+mn-ea"/>
              <a:cs typeface="Helvetica"/>
            </a:endParaRPr>
          </a:p>
        </p:txBody>
      </p:sp>
      <p:cxnSp>
        <p:nvCxnSpPr>
          <p:cNvPr id="70" name="Straight Connector 69">
            <a:extLst>
              <a:ext uri="{FF2B5EF4-FFF2-40B4-BE49-F238E27FC236}">
                <a16:creationId xmlns:a16="http://schemas.microsoft.com/office/drawing/2014/main" id="{4B110C6C-3024-A34D-BA04-AE8666E58863}"/>
              </a:ext>
            </a:extLst>
          </p:cNvPr>
          <p:cNvCxnSpPr>
            <a:cxnSpLocks/>
          </p:cNvCxnSpPr>
          <p:nvPr/>
        </p:nvCxnSpPr>
        <p:spPr>
          <a:xfrm>
            <a:off x="606056" y="754239"/>
            <a:ext cx="11167730" cy="0"/>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559513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AF436-F4B0-F5EF-F5E8-26A997630BE7}"/>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BDEA2268-E60D-6C88-E45F-E7A286924956}"/>
              </a:ext>
            </a:extLst>
          </p:cNvPr>
          <p:cNvSpPr/>
          <p:nvPr/>
        </p:nvSpPr>
        <p:spPr>
          <a:xfrm>
            <a:off x="233209" y="149927"/>
            <a:ext cx="10072326"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Helvetica"/>
                <a:ea typeface="+mn-ea"/>
                <a:cs typeface="Helvetica"/>
              </a:rPr>
              <a:t>Percentage investing in the next 12 months</a:t>
            </a:r>
          </a:p>
        </p:txBody>
      </p:sp>
      <p:sp>
        <p:nvSpPr>
          <p:cNvPr id="8" name="TextBox 7">
            <a:extLst>
              <a:ext uri="{FF2B5EF4-FFF2-40B4-BE49-F238E27FC236}">
                <a16:creationId xmlns:a16="http://schemas.microsoft.com/office/drawing/2014/main" id="{3CE09D93-6A07-6FBC-2A26-55A298E0F0B6}"/>
              </a:ext>
            </a:extLst>
          </p:cNvPr>
          <p:cNvSpPr txBox="1"/>
          <p:nvPr/>
        </p:nvSpPr>
        <p:spPr>
          <a:xfrm>
            <a:off x="3258417" y="6519194"/>
            <a:ext cx="8746349"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a:ln>
                  <a:noFill/>
                </a:ln>
                <a:solidFill>
                  <a:srgbClr val="FFFFFF">
                    <a:lumMod val="50000"/>
                  </a:srgbClr>
                </a:solidFill>
                <a:effectLst/>
                <a:uLnTx/>
                <a:uFillTx/>
                <a:latin typeface="Helvetica" panose="020B0403020202020204" pitchFamily="34" charset="0"/>
                <a:cs typeface="Helvetica Neue" panose="02000503000000020004" pitchFamily="2"/>
              </a:rPr>
              <a:t>Source : ADAPT Digital Edge Survey in June 2026. Sample size : 116 Digital leaders, 7 Small/medium corporate (1-500 emp.)</a:t>
            </a:r>
          </a:p>
        </p:txBody>
      </p:sp>
      <p:pic>
        <p:nvPicPr>
          <p:cNvPr id="5" name="Graphic 4">
            <a:extLst>
              <a:ext uri="{FF2B5EF4-FFF2-40B4-BE49-F238E27FC236}">
                <a16:creationId xmlns:a16="http://schemas.microsoft.com/office/drawing/2014/main" id="{042B5156-3C96-F907-8FD1-603322C041B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00538" y="852665"/>
            <a:ext cx="11554003" cy="5526430"/>
          </a:xfrm>
          <a:prstGeom prst="rect">
            <a:avLst/>
          </a:prstGeom>
        </p:spPr>
      </p:pic>
    </p:spTree>
    <p:extLst>
      <p:ext uri="{BB962C8B-B14F-4D97-AF65-F5344CB8AC3E}">
        <p14:creationId xmlns:p14="http://schemas.microsoft.com/office/powerpoint/2010/main" val="39074480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4898A455-8484-C20E-25BE-0AEB1706CDD0}"/>
              </a:ext>
            </a:extLst>
          </p:cNvPr>
          <p:cNvSpPr txBox="1"/>
          <p:nvPr/>
        </p:nvSpPr>
        <p:spPr>
          <a:xfrm>
            <a:off x="4077027" y="370640"/>
            <a:ext cx="7996195" cy="6154634"/>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200" b="1" i="0" u="none" strike="noStrike" kern="1200" cap="none" spc="0" normalizeH="0" baseline="0" noProof="0">
                <a:ln>
                  <a:noFill/>
                </a:ln>
                <a:solidFill>
                  <a:prstClr val="black"/>
                </a:solidFill>
                <a:effectLst/>
                <a:uLnTx/>
                <a:uFillTx/>
                <a:latin typeface="Helvetica"/>
                <a:cs typeface="Helvetica"/>
              </a:rPr>
              <a:t>Large </a:t>
            </a:r>
            <a:r>
              <a:rPr lang="en-US" sz="1200" b="1">
                <a:solidFill>
                  <a:prstClr val="black"/>
                </a:solidFill>
                <a:latin typeface="Helvetica"/>
                <a:cs typeface="Helvetica"/>
              </a:rPr>
              <a:t>enterprise</a:t>
            </a:r>
            <a:endParaRPr lang="en-US">
              <a:solidFill>
                <a:prstClr val="black"/>
              </a:solidFill>
            </a:endParaRPr>
          </a:p>
          <a:p>
            <a:pPr marL="179070" indent="-179070">
              <a:lnSpc>
                <a:spcPct val="150000"/>
              </a:lnSpc>
              <a:buFont typeface="Arial" panose="020B0604020202020204" pitchFamily="34" charset="0"/>
              <a:buChar char="•"/>
            </a:pPr>
            <a:r>
              <a:rPr lang="en-PH" sz="1200">
                <a:latin typeface="Helvetica"/>
                <a:cs typeface="Helvetica"/>
              </a:rPr>
              <a:t>Governance gaps top the list of constraints at 22%, more than double the overall rate of 9%. Meanwhile </a:t>
            </a:r>
            <a:br>
              <a:rPr lang="en-PH" sz="1200">
                <a:latin typeface="Helvetica"/>
                <a:cs typeface="Helvetica"/>
              </a:rPr>
            </a:br>
            <a:r>
              <a:rPr lang="en-PH" sz="1200" i="1">
                <a:latin typeface="Helvetica"/>
                <a:cs typeface="Helvetica"/>
              </a:rPr>
              <a:t>'Data foundations not ready'</a:t>
            </a:r>
            <a:r>
              <a:rPr lang="en-PH" sz="1200">
                <a:latin typeface="Helvetica"/>
                <a:cs typeface="Helvetica"/>
              </a:rPr>
              <a:t> accounts for 17%, well below the overall rate of 27%. This suggest that large enterprises generally have stronger data infrastructure but weaker AI governance and oversight structures. </a:t>
            </a:r>
          </a:p>
          <a:p>
            <a:pPr marL="179070" lvl="0" indent="-179070">
              <a:lnSpc>
                <a:spcPct val="150000"/>
              </a:lnSpc>
              <a:buFont typeface="Arial" panose="020B0604020202020204" pitchFamily="34" charset="0"/>
              <a:buChar char="•"/>
            </a:pPr>
            <a:r>
              <a:rPr lang="en-PH" sz="1200">
                <a:latin typeface="Helvetica"/>
                <a:cs typeface="Helvetica"/>
              </a:rPr>
              <a:t>Executive caution (13%) and model and system readiness (13%) both exceed overall benchmarks, </a:t>
            </a:r>
            <a:br>
              <a:rPr lang="en-PH" sz="1200">
                <a:latin typeface="Helvetica" panose="020B0604020202020204" pitchFamily="34" charset="0"/>
                <a:cs typeface="Helvetica" panose="020B0604020202020204" pitchFamily="34" charset="0"/>
              </a:rPr>
            </a:br>
            <a:r>
              <a:rPr lang="en-PH" sz="1200">
                <a:latin typeface="Helvetica"/>
                <a:cs typeface="Helvetica"/>
              </a:rPr>
              <a:t>pointing to unresolved strategic alignment and AI system maturity at scale.</a:t>
            </a:r>
          </a:p>
          <a:p>
            <a:pPr lvl="0">
              <a:lnSpc>
                <a:spcPct val="150000"/>
              </a:lnSpc>
            </a:pPr>
            <a:r>
              <a:rPr lang="en-PH" sz="1200" b="1">
                <a:latin typeface="Helvetica" panose="020B0604020202020204" pitchFamily="34" charset="0"/>
                <a:cs typeface="Helvetica" panose="020B0604020202020204" pitchFamily="34" charset="0"/>
              </a:rPr>
              <a:t>Enterprise </a:t>
            </a:r>
          </a:p>
          <a:p>
            <a:pPr marL="179070" indent="-179070">
              <a:lnSpc>
                <a:spcPct val="150000"/>
              </a:lnSpc>
              <a:buFont typeface="Arial" panose="020B0604020202020204" pitchFamily="34" charset="0"/>
              <a:buChar char="•"/>
            </a:pPr>
            <a:r>
              <a:rPr lang="en-PH" sz="1200" i="1">
                <a:latin typeface="Helvetica"/>
                <a:cs typeface="Helvetica"/>
              </a:rPr>
              <a:t>'Data foundations not ready'  </a:t>
            </a:r>
            <a:r>
              <a:rPr lang="en-PH" sz="1200">
                <a:latin typeface="Helvetica"/>
                <a:cs typeface="Helvetica"/>
              </a:rPr>
              <a:t>is the dominant constraint at 36%, the highest figure across all segments </a:t>
            </a:r>
            <a:br>
              <a:rPr lang="en-PH" sz="1200">
                <a:latin typeface="Helvetica"/>
                <a:cs typeface="Helvetica"/>
              </a:rPr>
            </a:br>
            <a:r>
              <a:rPr lang="en-PH" sz="1200">
                <a:latin typeface="Helvetica"/>
                <a:cs typeface="Helvetica"/>
              </a:rPr>
              <a:t>and 9 percentage points above the overall rate. Integration challenges also increase to 18% compared </a:t>
            </a:r>
            <a:br>
              <a:rPr lang="en-PH" sz="1200">
                <a:latin typeface="Helvetica"/>
                <a:cs typeface="Helvetica"/>
              </a:rPr>
            </a:br>
            <a:r>
              <a:rPr lang="en-PH" sz="1200">
                <a:latin typeface="Helvetica"/>
                <a:cs typeface="Helvetica"/>
              </a:rPr>
              <a:t>with 10% overall. </a:t>
            </a:r>
          </a:p>
          <a:p>
            <a:pPr marL="179070" indent="-179070">
              <a:lnSpc>
                <a:spcPct val="150000"/>
              </a:lnSpc>
              <a:buFont typeface="Arial" panose="020B0604020202020204" pitchFamily="34" charset="0"/>
              <a:buChar char="•"/>
            </a:pPr>
            <a:r>
              <a:rPr lang="en-PH" sz="1200">
                <a:latin typeface="Helvetica"/>
                <a:cs typeface="Helvetica"/>
              </a:rPr>
              <a:t>Workforce readiness aligns with the overall rate at 18%, while business process re-engineering drops to 12%, suggesting enterprise CDOs </a:t>
            </a:r>
            <a:r>
              <a:rPr lang="en-PH" sz="1200" err="1">
                <a:latin typeface="Helvetica"/>
                <a:cs typeface="Helvetica"/>
              </a:rPr>
              <a:t>prioritise</a:t>
            </a:r>
            <a:r>
              <a:rPr lang="en-PH" sz="1200">
                <a:latin typeface="Helvetica"/>
                <a:cs typeface="Helvetica"/>
              </a:rPr>
              <a:t> investment in data and integration investment over process redesign.</a:t>
            </a:r>
            <a:endParaRPr lang="en-PH" sz="1200" dirty="0">
              <a:latin typeface="Helvetica"/>
              <a:cs typeface="Helvetica"/>
            </a:endParaRPr>
          </a:p>
          <a:p>
            <a:pPr lvl="0">
              <a:lnSpc>
                <a:spcPct val="150000"/>
              </a:lnSpc>
            </a:pPr>
            <a:r>
              <a:rPr lang="en-PH" sz="1200" b="1">
                <a:latin typeface="Helvetica"/>
                <a:cs typeface="Helvetica"/>
              </a:rPr>
              <a:t>Mid-sized </a:t>
            </a:r>
            <a:r>
              <a:rPr lang="en-PH" sz="1200" b="1" err="1">
                <a:latin typeface="Helvetica"/>
                <a:cs typeface="Helvetica"/>
              </a:rPr>
              <a:t>organisations</a:t>
            </a:r>
            <a:r>
              <a:rPr lang="en-PH" sz="1200" b="1">
                <a:latin typeface="Helvetica"/>
                <a:cs typeface="Helvetica"/>
              </a:rPr>
              <a:t> </a:t>
            </a:r>
            <a:endParaRPr kumimoji="0" lang="en-US" sz="1200" b="1" i="0" u="none" strike="noStrike" kern="1200" cap="none" spc="0" normalizeH="0" baseline="0" noProof="0">
              <a:ln>
                <a:noFill/>
              </a:ln>
              <a:solidFill>
                <a:prstClr val="black"/>
              </a:solidFill>
              <a:effectLst/>
              <a:uLnTx/>
              <a:uFillTx/>
              <a:latin typeface="Helvetica"/>
              <a:cs typeface="Helvetica"/>
            </a:endParaRPr>
          </a:p>
          <a:p>
            <a:pPr marL="171450" indent="-171450">
              <a:lnSpc>
                <a:spcPct val="150000"/>
              </a:lnSpc>
              <a:buFont typeface="Arial" panose="020B0604020202020204" pitchFamily="34" charset="0"/>
              <a:buChar char="•"/>
            </a:pPr>
            <a:r>
              <a:rPr lang="en-PH" sz="1200" i="1">
                <a:latin typeface="Helvetica"/>
                <a:cs typeface="Helvetica"/>
              </a:rPr>
              <a:t>'Data foundations not ready' </a:t>
            </a:r>
            <a:r>
              <a:rPr lang="en-PH" sz="1200">
                <a:latin typeface="Helvetica"/>
                <a:cs typeface="Helvetica"/>
              </a:rPr>
              <a:t>and </a:t>
            </a:r>
            <a:r>
              <a:rPr lang="en-PH" sz="1200" i="1">
                <a:latin typeface="Helvetica"/>
                <a:cs typeface="Helvetica"/>
              </a:rPr>
              <a:t>'business process re-engineering not complete' </a:t>
            </a:r>
            <a:r>
              <a:rPr lang="en-PH" sz="1200">
                <a:latin typeface="Helvetica"/>
                <a:cs typeface="Helvetica"/>
              </a:rPr>
              <a:t>are tied as the leading constraints at 28%, both exceeding their respective overall rates of 27% and 19%. This </a:t>
            </a:r>
            <a:r>
              <a:rPr lang="en-PH" sz="1200" dirty="0">
                <a:latin typeface="Helvetica"/>
                <a:cs typeface="Helvetica"/>
              </a:rPr>
              <a:t>suggests</a:t>
            </a:r>
            <a:r>
              <a:rPr lang="en-PH" sz="1200">
                <a:latin typeface="Helvetica"/>
                <a:cs typeface="Helvetica"/>
              </a:rPr>
              <a:t> mid-sized </a:t>
            </a:r>
            <a:r>
              <a:rPr lang="en-PH" sz="1200" err="1">
                <a:latin typeface="Helvetica"/>
                <a:cs typeface="Helvetica"/>
              </a:rPr>
              <a:t>organisations</a:t>
            </a:r>
            <a:r>
              <a:rPr lang="en-PH" sz="1200">
                <a:latin typeface="Helvetica"/>
                <a:cs typeface="Helvetica"/>
              </a:rPr>
              <a:t> face a dual challenge in establishing both robust data foundations and business process maturity.</a:t>
            </a:r>
          </a:p>
          <a:p>
            <a:pPr marL="171450" indent="-171450">
              <a:lnSpc>
                <a:spcPct val="150000"/>
              </a:lnSpc>
              <a:buFont typeface="Arial" panose="020B0604020202020204" pitchFamily="34" charset="0"/>
              <a:buChar char="•"/>
            </a:pPr>
            <a:r>
              <a:rPr lang="en-PH" sz="1200">
                <a:latin typeface="Helvetica"/>
                <a:cs typeface="Helvetica"/>
              </a:rPr>
              <a:t>Governance gaps (3%) and integration challenges (3%) are well below overall rates of 9% and 10%, </a:t>
            </a:r>
            <a:br>
              <a:rPr lang="en-PH" sz="1200">
                <a:latin typeface="Helvetica"/>
                <a:cs typeface="Helvetica"/>
              </a:rPr>
            </a:br>
            <a:r>
              <a:rPr lang="en-PH" sz="1200">
                <a:latin typeface="Helvetica"/>
                <a:cs typeface="Helvetica"/>
              </a:rPr>
              <a:t>indicating these </a:t>
            </a:r>
            <a:r>
              <a:rPr lang="en-PH" sz="1200" err="1">
                <a:latin typeface="Helvetica"/>
                <a:cs typeface="Helvetica"/>
              </a:rPr>
              <a:t>organisations</a:t>
            </a:r>
            <a:r>
              <a:rPr lang="en-PH" sz="1200">
                <a:latin typeface="Helvetica"/>
                <a:cs typeface="Helvetica"/>
              </a:rPr>
              <a:t> face fewer structural and technical barriers than larger counterparts.</a:t>
            </a:r>
          </a:p>
          <a:p>
            <a:pPr lvl="0">
              <a:lnSpc>
                <a:spcPct val="150000"/>
              </a:lnSpc>
            </a:pPr>
            <a:r>
              <a:rPr lang="en-PH" sz="1200" b="1">
                <a:latin typeface="Helvetica"/>
                <a:cs typeface="Helvetica"/>
              </a:rPr>
              <a:t>Small / medium </a:t>
            </a:r>
            <a:r>
              <a:rPr lang="en-PH" sz="1200" b="1" err="1">
                <a:latin typeface="Helvetica"/>
                <a:cs typeface="Helvetica"/>
              </a:rPr>
              <a:t>organisations</a:t>
            </a:r>
            <a:r>
              <a:rPr lang="en-PH" sz="1200" b="1">
                <a:latin typeface="Helvetica"/>
                <a:cs typeface="Helvetica"/>
              </a:rPr>
              <a:t> </a:t>
            </a:r>
            <a:endParaRPr kumimoji="0" lang="en-US" sz="1200" b="1" i="0" u="none" strike="noStrike" kern="1200" cap="none" spc="0" normalizeH="0" baseline="0" noProof="0">
              <a:ln>
                <a:noFill/>
              </a:ln>
              <a:solidFill>
                <a:prstClr val="black"/>
              </a:solidFill>
              <a:effectLst/>
              <a:uLnTx/>
              <a:uFillTx/>
              <a:latin typeface="Helvetica"/>
              <a:cs typeface="Helvetica"/>
            </a:endParaRPr>
          </a:p>
          <a:p>
            <a:pPr marL="179070" indent="-179070">
              <a:lnSpc>
                <a:spcPct val="150000"/>
              </a:lnSpc>
              <a:buFont typeface="Arial" panose="020B0604020202020204" pitchFamily="34" charset="0"/>
              <a:buChar char="•"/>
            </a:pPr>
            <a:r>
              <a:rPr lang="en-PH" sz="1200">
                <a:latin typeface="Helvetica"/>
                <a:cs typeface="Helvetica"/>
              </a:rPr>
              <a:t>Workforce readiness is the dominant constraint at 50%, nearly three times the overall rate of 18%. </a:t>
            </a:r>
            <a:br>
              <a:rPr lang="en-PH" sz="1200">
                <a:latin typeface="Helvetica"/>
                <a:cs typeface="Helvetica"/>
              </a:rPr>
            </a:br>
            <a:r>
              <a:rPr lang="en-PH" sz="1200">
                <a:latin typeface="Helvetica"/>
                <a:cs typeface="Helvetica"/>
              </a:rPr>
              <a:t>Integration challenges stand at 33% compared with 10% overall, reflecting the people and </a:t>
            </a:r>
            <a:br>
              <a:rPr lang="en-PH" sz="1200">
                <a:latin typeface="Helvetica"/>
                <a:cs typeface="Helvetica"/>
              </a:rPr>
            </a:br>
            <a:r>
              <a:rPr lang="en-PH" sz="1200">
                <a:latin typeface="Helvetica"/>
                <a:cs typeface="Helvetica"/>
              </a:rPr>
              <a:t>connectivity pressures facing lean digital teams. </a:t>
            </a:r>
          </a:p>
        </p:txBody>
      </p:sp>
      <p:sp>
        <p:nvSpPr>
          <p:cNvPr id="13" name="Rectangle 12">
            <a:extLst>
              <a:ext uri="{FF2B5EF4-FFF2-40B4-BE49-F238E27FC236}">
                <a16:creationId xmlns:a16="http://schemas.microsoft.com/office/drawing/2014/main" id="{5A027D8D-55DA-4389-ABB4-4CD284B863BF}"/>
              </a:ext>
            </a:extLst>
          </p:cNvPr>
          <p:cNvSpPr/>
          <p:nvPr/>
        </p:nvSpPr>
        <p:spPr>
          <a:xfrm>
            <a:off x="0" y="0"/>
            <a:ext cx="293499" cy="6858000"/>
          </a:xfrm>
          <a:prstGeom prst="rect">
            <a:avLst/>
          </a:prstGeom>
          <a:solidFill>
            <a:srgbClr val="E7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686A975B-FF5C-3D7F-1FA7-B6720A20A049}"/>
              </a:ext>
            </a:extLst>
          </p:cNvPr>
          <p:cNvSpPr txBox="1"/>
          <p:nvPr/>
        </p:nvSpPr>
        <p:spPr>
          <a:xfrm>
            <a:off x="567316" y="1185052"/>
            <a:ext cx="3243594" cy="5677580"/>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US" sz="1200" b="1" i="0" u="none" strike="noStrike" kern="1200" cap="none" spc="0" normalizeH="0" baseline="0" noProof="0">
                <a:ln>
                  <a:noFill/>
                </a:ln>
                <a:solidFill>
                  <a:prstClr val="black"/>
                </a:solidFill>
                <a:effectLst/>
                <a:uLnTx/>
                <a:uFillTx/>
                <a:latin typeface="Helvetica"/>
                <a:ea typeface="+mn-ea"/>
                <a:cs typeface="Helvetica"/>
              </a:rPr>
              <a:t>ADAPT’s Digital Edge Survey (June 2026) reveals the top investment priorities and agentic AI </a:t>
            </a:r>
            <a:r>
              <a:rPr lang="en-US" sz="1200" b="1">
                <a:solidFill>
                  <a:prstClr val="black"/>
                </a:solidFill>
                <a:latin typeface="Helvetica"/>
                <a:cs typeface="Helvetica"/>
              </a:rPr>
              <a:t>constraints</a:t>
            </a:r>
            <a:r>
              <a:rPr kumimoji="0" lang="en-US" sz="1200" b="1" i="0" u="none" strike="noStrike" kern="1200" cap="none" spc="0" normalizeH="0" baseline="0" noProof="0">
                <a:ln>
                  <a:noFill/>
                </a:ln>
                <a:solidFill>
                  <a:prstClr val="black"/>
                </a:solidFill>
                <a:effectLst/>
                <a:uLnTx/>
                <a:uFillTx/>
                <a:latin typeface="Helvetica"/>
                <a:ea typeface="+mn-ea"/>
                <a:cs typeface="Helvetica"/>
              </a:rPr>
              <a:t> of Digital leaders</a:t>
            </a:r>
            <a:r>
              <a:rPr lang="en-US" sz="1200" b="1">
                <a:solidFill>
                  <a:prstClr val="black"/>
                </a:solidFill>
                <a:latin typeface="Helvetica"/>
                <a:cs typeface="Helvetica"/>
              </a:rPr>
              <a:t>.</a:t>
            </a:r>
            <a:endParaRPr kumimoji="0" lang="en-US" sz="1200" b="1" i="0" u="none" strike="noStrike" kern="1200" cap="none" spc="0" normalizeH="0" baseline="0" noProof="0">
              <a:ln>
                <a:noFill/>
              </a:ln>
              <a:solidFill>
                <a:prstClr val="black"/>
              </a:solidFill>
              <a:effectLst/>
              <a:uLnTx/>
              <a:uFillTx/>
              <a:latin typeface="Helvetica"/>
              <a:ea typeface="+mn-ea"/>
              <a:cs typeface="Helvetica"/>
            </a:endParaRPr>
          </a:p>
          <a:p>
            <a:pPr>
              <a:lnSpc>
                <a:spcPct val="150000"/>
              </a:lnSpc>
            </a:pPr>
            <a:r>
              <a:rPr lang="en-PH" sz="1200" b="1">
                <a:latin typeface="Helvetica" panose="020B0604020202020204" pitchFamily="34" charset="0"/>
                <a:cs typeface="Helvetica" panose="020B0604020202020204" pitchFamily="34" charset="0"/>
              </a:rPr>
              <a:t>Investment priorities</a:t>
            </a:r>
            <a:endParaRPr lang="en-PH" sz="1200">
              <a:latin typeface="Helvetica" panose="020B0604020202020204" pitchFamily="34" charset="0"/>
              <a:cs typeface="Helvetica" panose="020B0604020202020204" pitchFamily="34" charset="0"/>
            </a:endParaRPr>
          </a:p>
          <a:p>
            <a:pPr marL="171450" indent="-171450">
              <a:lnSpc>
                <a:spcPct val="150000"/>
              </a:lnSpc>
              <a:buFont typeface="Arial" panose="020B0604020202020204" pitchFamily="34" charset="0"/>
              <a:buChar char="•"/>
            </a:pPr>
            <a:r>
              <a:rPr lang="en-PH" sz="1200">
                <a:latin typeface="Helvetica"/>
                <a:cs typeface="Helvetica"/>
              </a:rPr>
              <a:t>Agentic AI is the #1 investment priority across large enterprise, enterprise, and mid-sized </a:t>
            </a:r>
            <a:r>
              <a:rPr lang="en-PH" sz="1200" err="1">
                <a:latin typeface="Helvetica"/>
                <a:cs typeface="Helvetica"/>
              </a:rPr>
              <a:t>organisations</a:t>
            </a:r>
            <a:r>
              <a:rPr lang="en-PH" sz="1200">
                <a:latin typeface="Helvetica"/>
                <a:cs typeface="Helvetica"/>
              </a:rPr>
              <a:t>.</a:t>
            </a:r>
          </a:p>
          <a:p>
            <a:pPr marL="171450" indent="-171450">
              <a:lnSpc>
                <a:spcPct val="150000"/>
              </a:lnSpc>
              <a:buFont typeface="Arial" panose="020B0604020202020204" pitchFamily="34" charset="0"/>
              <a:buChar char="•"/>
            </a:pPr>
            <a:r>
              <a:rPr lang="en-PH" sz="1200">
                <a:latin typeface="Helvetica"/>
                <a:cs typeface="Helvetica"/>
              </a:rPr>
              <a:t>Small/medium </a:t>
            </a:r>
            <a:r>
              <a:rPr lang="en-PH" sz="1200" err="1">
                <a:latin typeface="Helvetica"/>
                <a:cs typeface="Helvetica"/>
              </a:rPr>
              <a:t>organisations</a:t>
            </a:r>
            <a:r>
              <a:rPr lang="en-PH" sz="1200">
                <a:latin typeface="Helvetica"/>
                <a:cs typeface="Helvetica"/>
              </a:rPr>
              <a:t> lead with process </a:t>
            </a:r>
            <a:r>
              <a:rPr lang="en-PH" sz="1200" err="1">
                <a:latin typeface="Helvetica"/>
                <a:cs typeface="Helvetica"/>
              </a:rPr>
              <a:t>digitisation</a:t>
            </a:r>
            <a:r>
              <a:rPr lang="en-PH" sz="1200">
                <a:latin typeface="Helvetica"/>
                <a:cs typeface="Helvetica"/>
              </a:rPr>
              <a:t>, reflecting a focus </a:t>
            </a:r>
            <a:br>
              <a:rPr lang="en-PH" sz="1200">
                <a:latin typeface="Helvetica"/>
                <a:cs typeface="Helvetica"/>
              </a:rPr>
            </a:br>
            <a:r>
              <a:rPr lang="en-PH" sz="1200">
                <a:latin typeface="Helvetica"/>
                <a:cs typeface="Helvetica"/>
              </a:rPr>
              <a:t>on operational foundations before advanced AI.</a:t>
            </a:r>
          </a:p>
          <a:p>
            <a:pPr>
              <a:lnSpc>
                <a:spcPct val="150000"/>
              </a:lnSpc>
            </a:pPr>
            <a:r>
              <a:rPr lang="en-PH" sz="1200" b="1">
                <a:latin typeface="Helvetica" panose="020B0604020202020204" pitchFamily="34" charset="0"/>
                <a:cs typeface="Helvetica" panose="020B0604020202020204" pitchFamily="34" charset="0"/>
              </a:rPr>
              <a:t>Agentic AI constraints</a:t>
            </a:r>
            <a:endParaRPr lang="en-PH" sz="1200">
              <a:latin typeface="Helvetica" panose="020B0604020202020204" pitchFamily="34" charset="0"/>
              <a:cs typeface="Helvetica" panose="020B0604020202020204" pitchFamily="34" charset="0"/>
            </a:endParaRPr>
          </a:p>
          <a:p>
            <a:pPr marL="171450" indent="-171450">
              <a:lnSpc>
                <a:spcPct val="150000"/>
              </a:lnSpc>
              <a:buFont typeface="Arial" panose="020B0604020202020204" pitchFamily="34" charset="0"/>
              <a:buChar char="•"/>
            </a:pPr>
            <a:r>
              <a:rPr lang="en-PH" sz="1200">
                <a:latin typeface="Helvetica"/>
                <a:cs typeface="Helvetica"/>
              </a:rPr>
              <a:t>Governance gaps define large enterprise challenges. Data foundations define enterprise </a:t>
            </a:r>
            <a:r>
              <a:rPr lang="en-PH" sz="1200" err="1">
                <a:latin typeface="Helvetica"/>
                <a:cs typeface="Helvetica"/>
              </a:rPr>
              <a:t>organisations</a:t>
            </a:r>
            <a:r>
              <a:rPr lang="en-PH" sz="1200">
                <a:latin typeface="Helvetica"/>
                <a:cs typeface="Helvetica"/>
              </a:rPr>
              <a:t>. Mid-market carries both at once.</a:t>
            </a:r>
          </a:p>
          <a:p>
            <a:pPr marL="171450" indent="-171450">
              <a:lnSpc>
                <a:spcPct val="150000"/>
              </a:lnSpc>
              <a:buFont typeface="Arial" panose="020B0604020202020204" pitchFamily="34" charset="0"/>
              <a:buChar char="•"/>
            </a:pPr>
            <a:r>
              <a:rPr lang="en-PH" sz="1200">
                <a:latin typeface="Helvetica"/>
                <a:cs typeface="Helvetica"/>
              </a:rPr>
              <a:t>Workforce readiness is the critical constraint for small/medium </a:t>
            </a:r>
            <a:r>
              <a:rPr lang="en-PH" sz="1200" err="1">
                <a:latin typeface="Helvetica"/>
                <a:cs typeface="Helvetica"/>
              </a:rPr>
              <a:t>organisations</a:t>
            </a:r>
            <a:r>
              <a:rPr lang="en-PH" sz="1200">
                <a:latin typeface="Helvetica"/>
                <a:cs typeface="Helvetica"/>
              </a:rPr>
              <a:t>, registering at three times the overall rate.</a:t>
            </a: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endParaRPr kumimoji="0" lang="en-US" sz="1200" b="0" i="0" u="none" strike="noStrike" kern="1200" cap="none" spc="0" normalizeH="0" baseline="0" noProof="0">
              <a:ln>
                <a:noFill/>
              </a:ln>
              <a:solidFill>
                <a:prstClr val="black"/>
              </a:solidFill>
              <a:effectLst/>
              <a:uLnTx/>
              <a:uFillTx/>
              <a:latin typeface="Helvetica"/>
              <a:ea typeface="+mn-ea"/>
              <a:cs typeface="Helvetica"/>
            </a:endParaRPr>
          </a:p>
        </p:txBody>
      </p:sp>
      <p:grpSp>
        <p:nvGrpSpPr>
          <p:cNvPr id="2" name="Group 1">
            <a:extLst>
              <a:ext uri="{FF2B5EF4-FFF2-40B4-BE49-F238E27FC236}">
                <a16:creationId xmlns:a16="http://schemas.microsoft.com/office/drawing/2014/main" id="{AA848627-DABB-AC47-DF8D-97A1B8C124AF}"/>
              </a:ext>
            </a:extLst>
          </p:cNvPr>
          <p:cNvGrpSpPr/>
          <p:nvPr/>
        </p:nvGrpSpPr>
        <p:grpSpPr>
          <a:xfrm>
            <a:off x="567316" y="415610"/>
            <a:ext cx="3624511" cy="769442"/>
            <a:chOff x="819810" y="1621037"/>
            <a:chExt cx="3624511" cy="769442"/>
          </a:xfrm>
        </p:grpSpPr>
        <p:sp>
          <p:nvSpPr>
            <p:cNvPr id="3" name="Rectangle 2">
              <a:extLst>
                <a:ext uri="{FF2B5EF4-FFF2-40B4-BE49-F238E27FC236}">
                  <a16:creationId xmlns:a16="http://schemas.microsoft.com/office/drawing/2014/main" id="{FCDB4BEB-E898-C416-1F0D-8AA44DED8E6F}"/>
                </a:ext>
              </a:extLst>
            </p:cNvPr>
            <p:cNvSpPr/>
            <p:nvPr/>
          </p:nvSpPr>
          <p:spPr>
            <a:xfrm>
              <a:off x="819812" y="1928814"/>
              <a:ext cx="3624508"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Helvetica"/>
                  <a:ea typeface="+mn-ea"/>
                  <a:cs typeface="Helvetica"/>
                </a:rPr>
                <a:t>Key takeaways</a:t>
              </a:r>
            </a:p>
          </p:txBody>
        </p:sp>
        <p:sp>
          <p:nvSpPr>
            <p:cNvPr id="6" name="Rectangle 5">
              <a:extLst>
                <a:ext uri="{FF2B5EF4-FFF2-40B4-BE49-F238E27FC236}">
                  <a16:creationId xmlns:a16="http://schemas.microsoft.com/office/drawing/2014/main" id="{24C42335-3FD8-4EDA-2E5C-1E6001BA24EF}"/>
                </a:ext>
              </a:extLst>
            </p:cNvPr>
            <p:cNvSpPr/>
            <p:nvPr/>
          </p:nvSpPr>
          <p:spPr>
            <a:xfrm>
              <a:off x="819810" y="1621037"/>
              <a:ext cx="3624511"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Calibri" panose="020F0502020204030204"/>
                  <a:cs typeface="Helvetica"/>
                </a:rPr>
                <a:t>Persona Mapping: CDO</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grpSp>
      <p:cxnSp>
        <p:nvCxnSpPr>
          <p:cNvPr id="7" name="Straight Connector 6">
            <a:extLst>
              <a:ext uri="{FF2B5EF4-FFF2-40B4-BE49-F238E27FC236}">
                <a16:creationId xmlns:a16="http://schemas.microsoft.com/office/drawing/2014/main" id="{2ADEBE6F-5D02-53EE-8361-6BE34D1E7F6C}"/>
              </a:ext>
            </a:extLst>
          </p:cNvPr>
          <p:cNvCxnSpPr>
            <a:cxnSpLocks/>
          </p:cNvCxnSpPr>
          <p:nvPr/>
        </p:nvCxnSpPr>
        <p:spPr>
          <a:xfrm flipV="1">
            <a:off x="3923249" y="274866"/>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695074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ADAPT WHITE GRID" hidden="1">
            <a:extLst>
              <a:ext uri="{FF2B5EF4-FFF2-40B4-BE49-F238E27FC236}">
                <a16:creationId xmlns:a16="http://schemas.microsoft.com/office/drawing/2014/main" id="{1E4FEDBB-1810-8FE3-6406-430031A3030D}"/>
              </a:ext>
            </a:extLst>
          </p:cNvPr>
          <p:cNvGrpSpPr>
            <a:grpSpLocks noGrp="1" noUngrp="1" noRot="1" noMove="1" noResize="1"/>
          </p:cNvGrpSpPr>
          <p:nvPr/>
        </p:nvGrpSpPr>
        <p:grpSpPr>
          <a:xfrm>
            <a:off x="0" y="0"/>
            <a:ext cx="12192000" cy="6858000"/>
            <a:chOff x="0" y="0"/>
            <a:chExt cx="12192000" cy="6858000"/>
          </a:xfrm>
        </p:grpSpPr>
        <p:grpSp>
          <p:nvGrpSpPr>
            <p:cNvPr id="7" name="ADAPT GRID GUTTERS">
              <a:extLst>
                <a:ext uri="{FF2B5EF4-FFF2-40B4-BE49-F238E27FC236}">
                  <a16:creationId xmlns:a16="http://schemas.microsoft.com/office/drawing/2014/main" id="{38DBA368-BC2C-EB2F-AD3E-0C54019CFD30}"/>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2" name="Rectangle 31">
                <a:extLst>
                  <a:ext uri="{FF2B5EF4-FFF2-40B4-BE49-F238E27FC236}">
                    <a16:creationId xmlns:a16="http://schemas.microsoft.com/office/drawing/2014/main" id="{B70D2B80-8CBB-5C81-B81C-E1715D01DA49}"/>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3" name="Rectangle 32">
                <a:extLst>
                  <a:ext uri="{FF2B5EF4-FFF2-40B4-BE49-F238E27FC236}">
                    <a16:creationId xmlns:a16="http://schemas.microsoft.com/office/drawing/2014/main" id="{9488BE62-3962-5749-E542-E4B1CDAB49B8}"/>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4" name="Rectangle 33">
                <a:extLst>
                  <a:ext uri="{FF2B5EF4-FFF2-40B4-BE49-F238E27FC236}">
                    <a16:creationId xmlns:a16="http://schemas.microsoft.com/office/drawing/2014/main" id="{E7A5F061-EB41-BDD2-B3F6-B11A6BD8A538}"/>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5" name="Rectangle 34">
                <a:extLst>
                  <a:ext uri="{FF2B5EF4-FFF2-40B4-BE49-F238E27FC236}">
                    <a16:creationId xmlns:a16="http://schemas.microsoft.com/office/drawing/2014/main" id="{689197EA-1786-84E8-2754-89104C322F5B}"/>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6" name="Rectangle 35">
                <a:extLst>
                  <a:ext uri="{FF2B5EF4-FFF2-40B4-BE49-F238E27FC236}">
                    <a16:creationId xmlns:a16="http://schemas.microsoft.com/office/drawing/2014/main" id="{03CC7B3D-2607-F5DA-A610-DE0EF56CA884}"/>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7" name="Rectangle 36">
                <a:extLst>
                  <a:ext uri="{FF2B5EF4-FFF2-40B4-BE49-F238E27FC236}">
                    <a16:creationId xmlns:a16="http://schemas.microsoft.com/office/drawing/2014/main" id="{1A7169B3-2005-D9AF-00C7-812259C70DB7}"/>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8" name="Rectangle 37">
                <a:extLst>
                  <a:ext uri="{FF2B5EF4-FFF2-40B4-BE49-F238E27FC236}">
                    <a16:creationId xmlns:a16="http://schemas.microsoft.com/office/drawing/2014/main" id="{1398F091-A6C5-A6A3-8AF1-1BD24E71CE68}"/>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9" name="Rectangle 38">
                <a:extLst>
                  <a:ext uri="{FF2B5EF4-FFF2-40B4-BE49-F238E27FC236}">
                    <a16:creationId xmlns:a16="http://schemas.microsoft.com/office/drawing/2014/main" id="{7976AE95-7F9D-FDFD-A1F2-80EA5864BDD5}"/>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0" name="Rectangle 39">
                <a:extLst>
                  <a:ext uri="{FF2B5EF4-FFF2-40B4-BE49-F238E27FC236}">
                    <a16:creationId xmlns:a16="http://schemas.microsoft.com/office/drawing/2014/main" id="{9265B219-4F0B-47F4-E55E-B3EE9C4EC7E7}"/>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1" name="Rectangle 40">
                <a:extLst>
                  <a:ext uri="{FF2B5EF4-FFF2-40B4-BE49-F238E27FC236}">
                    <a16:creationId xmlns:a16="http://schemas.microsoft.com/office/drawing/2014/main" id="{E551EA3F-B655-F1BC-1D5C-75730F2EDDA0}"/>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2" name="Rectangle 41">
                <a:extLst>
                  <a:ext uri="{FF2B5EF4-FFF2-40B4-BE49-F238E27FC236}">
                    <a16:creationId xmlns:a16="http://schemas.microsoft.com/office/drawing/2014/main" id="{C295544A-BA02-26FC-C79F-68815C3F81F4}"/>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3" name="Rectangle 42">
                <a:extLst>
                  <a:ext uri="{FF2B5EF4-FFF2-40B4-BE49-F238E27FC236}">
                    <a16:creationId xmlns:a16="http://schemas.microsoft.com/office/drawing/2014/main" id="{4C7C1736-9047-08F2-3468-C68D548BF65D}"/>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4" name="Rectangle 43">
                <a:extLst>
                  <a:ext uri="{FF2B5EF4-FFF2-40B4-BE49-F238E27FC236}">
                    <a16:creationId xmlns:a16="http://schemas.microsoft.com/office/drawing/2014/main" id="{90688C21-3E1C-9FC8-0960-E40C01903E7C}"/>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5" name="Rectangle 44">
                <a:extLst>
                  <a:ext uri="{FF2B5EF4-FFF2-40B4-BE49-F238E27FC236}">
                    <a16:creationId xmlns:a16="http://schemas.microsoft.com/office/drawing/2014/main" id="{0C56A0EE-F245-B27B-EDD4-E9FD4A3BB98F}"/>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6" name="Rectangle 45">
                <a:extLst>
                  <a:ext uri="{FF2B5EF4-FFF2-40B4-BE49-F238E27FC236}">
                    <a16:creationId xmlns:a16="http://schemas.microsoft.com/office/drawing/2014/main" id="{3532F1CF-38B3-3EEA-7C49-723D4E8919D7}"/>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7" name="Rectangle 46">
                <a:extLst>
                  <a:ext uri="{FF2B5EF4-FFF2-40B4-BE49-F238E27FC236}">
                    <a16:creationId xmlns:a16="http://schemas.microsoft.com/office/drawing/2014/main" id="{EEBC908D-C237-5324-2074-626CC855128E}"/>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grpSp>
        <p:grpSp>
          <p:nvGrpSpPr>
            <p:cNvPr id="9" name="ADAPT GRID MARGIN">
              <a:extLst>
                <a:ext uri="{FF2B5EF4-FFF2-40B4-BE49-F238E27FC236}">
                  <a16:creationId xmlns:a16="http://schemas.microsoft.com/office/drawing/2014/main" id="{647B2356-339A-93F0-951A-58BCB892F65B}"/>
                </a:ext>
              </a:extLst>
            </p:cNvPr>
            <p:cNvGrpSpPr>
              <a:grpSpLocks noGrp="1" noUngrp="1" noRot="1" noMove="1" noResize="1"/>
            </p:cNvGrpSpPr>
            <p:nvPr/>
          </p:nvGrpSpPr>
          <p:grpSpPr>
            <a:xfrm>
              <a:off x="0" y="0"/>
              <a:ext cx="12192000" cy="6858000"/>
              <a:chOff x="0" y="0"/>
              <a:chExt cx="12192000" cy="6858000"/>
            </a:xfrm>
          </p:grpSpPr>
          <p:sp>
            <p:nvSpPr>
              <p:cNvPr id="28" name="Rectangle 27">
                <a:extLst>
                  <a:ext uri="{FF2B5EF4-FFF2-40B4-BE49-F238E27FC236}">
                    <a16:creationId xmlns:a16="http://schemas.microsoft.com/office/drawing/2014/main" id="{DF2F5C8E-D79B-6A53-F752-29733E1E753D}"/>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29" name="Rectangle 28">
                <a:extLst>
                  <a:ext uri="{FF2B5EF4-FFF2-40B4-BE49-F238E27FC236}">
                    <a16:creationId xmlns:a16="http://schemas.microsoft.com/office/drawing/2014/main" id="{61651C09-BF63-B4DF-C5E6-E773E450B2F5}"/>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0" name="Rectangle 29">
                <a:extLst>
                  <a:ext uri="{FF2B5EF4-FFF2-40B4-BE49-F238E27FC236}">
                    <a16:creationId xmlns:a16="http://schemas.microsoft.com/office/drawing/2014/main" id="{93FD0842-459F-2833-322F-68D393190C2C}"/>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1" name="Rectangle 30">
                <a:extLst>
                  <a:ext uri="{FF2B5EF4-FFF2-40B4-BE49-F238E27FC236}">
                    <a16:creationId xmlns:a16="http://schemas.microsoft.com/office/drawing/2014/main" id="{BCC5A0A8-7B6B-1B03-E34D-9213D415E6E1}"/>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grpSp>
        <p:grpSp>
          <p:nvGrpSpPr>
            <p:cNvPr id="10" name="ADAPT GRID 12x6">
              <a:extLst>
                <a:ext uri="{FF2B5EF4-FFF2-40B4-BE49-F238E27FC236}">
                  <a16:creationId xmlns:a16="http://schemas.microsoft.com/office/drawing/2014/main" id="{1DAE6817-3DE2-BF79-3EA4-1299A89CF16D}"/>
                </a:ext>
              </a:extLst>
            </p:cNvPr>
            <p:cNvGrpSpPr>
              <a:grpSpLocks noGrp="1" noUngrp="1" noRot="1" noMove="1" noResize="1"/>
            </p:cNvGrpSpPr>
            <p:nvPr/>
          </p:nvGrpSpPr>
          <p:grpSpPr>
            <a:xfrm>
              <a:off x="575996" y="575999"/>
              <a:ext cx="11040004" cy="5706002"/>
              <a:chOff x="575996" y="575999"/>
              <a:chExt cx="11040004" cy="5706002"/>
            </a:xfrm>
          </p:grpSpPr>
          <p:cxnSp>
            <p:nvCxnSpPr>
              <p:cNvPr id="11" name="Straight Connector 10">
                <a:extLst>
                  <a:ext uri="{FF2B5EF4-FFF2-40B4-BE49-F238E27FC236}">
                    <a16:creationId xmlns:a16="http://schemas.microsoft.com/office/drawing/2014/main" id="{4E528B3F-81EE-12F5-A14E-EDA1A3910CD9}"/>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2" name="Straight Connector 11">
                <a:extLst>
                  <a:ext uri="{FF2B5EF4-FFF2-40B4-BE49-F238E27FC236}">
                    <a16:creationId xmlns:a16="http://schemas.microsoft.com/office/drawing/2014/main" id="{A03ADBC3-647F-3E53-E04D-DEB4E5E856F6}"/>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3" name="Straight Connector 12">
                <a:extLst>
                  <a:ext uri="{FF2B5EF4-FFF2-40B4-BE49-F238E27FC236}">
                    <a16:creationId xmlns:a16="http://schemas.microsoft.com/office/drawing/2014/main" id="{5274AC4D-7B8D-235A-682D-F453CBC03CCF}"/>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456B7E83-A203-14E3-4AF8-FDC7AE810A96}"/>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2FC2A393-0033-9778-F1F1-4632042CC254}"/>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42EEFBAB-2CD7-514A-4C42-C96968C308BA}"/>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A920ACC4-5834-42E9-6341-89FD78A5C345}"/>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E54E0BEA-41E0-E9B9-E5D9-6DA65714D331}"/>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9B1EF11F-0C47-0B34-035D-A2E9FCDA62BF}"/>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FC0931D6-5992-F01D-C1F3-D506330E91E8}"/>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561977CF-4859-0AFC-5D13-94A3D63FDD62}"/>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7739B898-3325-A493-01C6-3801C583DCD3}"/>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E0EE4EFD-46BA-8954-51C6-471D2ACE967F}"/>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FE1D6AC2-4789-1786-721D-4A6D2EC69B9E}"/>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38FDD2B5-2D22-01BD-4546-B957A46286B3}"/>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F1ED7091-F40B-8847-9935-9E50E291C680}"/>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7" name="Rectangle 26">
                <a:extLst>
                  <a:ext uri="{FF2B5EF4-FFF2-40B4-BE49-F238E27FC236}">
                    <a16:creationId xmlns:a16="http://schemas.microsoft.com/office/drawing/2014/main" id="{31D65793-CF5B-89E2-188D-8902998E29C4}"/>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grpSp>
      <p:sp>
        <p:nvSpPr>
          <p:cNvPr id="49" name="TextBox 48">
            <a:extLst>
              <a:ext uri="{FF2B5EF4-FFF2-40B4-BE49-F238E27FC236}">
                <a16:creationId xmlns:a16="http://schemas.microsoft.com/office/drawing/2014/main" id="{391F0A9C-D7A6-F3D0-9718-F78897F9516A}"/>
              </a:ext>
            </a:extLst>
          </p:cNvPr>
          <p:cNvSpPr txBox="1"/>
          <p:nvPr/>
        </p:nvSpPr>
        <p:spPr>
          <a:xfrm>
            <a:off x="1304084" y="556409"/>
            <a:ext cx="1209360" cy="307777"/>
          </a:xfrm>
          <a:prstGeom prst="rect">
            <a:avLst/>
          </a:prstGeom>
          <a:noFill/>
        </p:spPr>
        <p:txBody>
          <a:bodyPr wrap="square" rtlCol="0">
            <a:spAutoFit/>
          </a:bodyPr>
          <a:lstStyle/>
          <a:p>
            <a:r>
              <a:rPr lang="en-US" sz="1400" b="1">
                <a:latin typeface="Helvetica" panose="020B0403020202020204" pitchFamily="34" charset="0"/>
              </a:rPr>
              <a:t>Written by</a:t>
            </a:r>
            <a:endParaRPr lang="en-AU" sz="1400" b="1">
              <a:latin typeface="Helvetica" panose="020B0403020202020204" pitchFamily="34" charset="0"/>
            </a:endParaRPr>
          </a:p>
        </p:txBody>
      </p:sp>
      <p:sp>
        <p:nvSpPr>
          <p:cNvPr id="50" name="TextBox 49">
            <a:extLst>
              <a:ext uri="{FF2B5EF4-FFF2-40B4-BE49-F238E27FC236}">
                <a16:creationId xmlns:a16="http://schemas.microsoft.com/office/drawing/2014/main" id="{4F410112-4AF6-FB66-2721-2FE791170FB4}"/>
              </a:ext>
            </a:extLst>
          </p:cNvPr>
          <p:cNvSpPr txBox="1"/>
          <p:nvPr/>
        </p:nvSpPr>
        <p:spPr>
          <a:xfrm>
            <a:off x="1304083" y="2386192"/>
            <a:ext cx="9905783" cy="1457194"/>
          </a:xfrm>
          <a:prstGeom prst="rect">
            <a:avLst/>
          </a:prstGeom>
          <a:noFill/>
        </p:spPr>
        <p:txBody>
          <a:bodyPr wrap="square" lIns="91440" tIns="45720" rIns="91440" bIns="45720" rtlCol="0" anchor="t">
            <a:spAutoFit/>
          </a:bodyPr>
          <a:lstStyle/>
          <a:p>
            <a:pPr>
              <a:lnSpc>
                <a:spcPts val="1800"/>
              </a:lnSpc>
            </a:pPr>
            <a:r>
              <a:rPr lang="en-US" sz="1200">
                <a:latin typeface="Helvetica"/>
                <a:cs typeface="Helvetica"/>
              </a:rPr>
              <a:t>Nathan is a versatile Data Analyst at ADAPT, skilled in data gathering, processing, and </a:t>
            </a:r>
            <a:r>
              <a:rPr lang="en-US" sz="1200" err="1">
                <a:latin typeface="Helvetica"/>
                <a:cs typeface="Helvetica"/>
              </a:rPr>
              <a:t>visualisation</a:t>
            </a:r>
            <a:r>
              <a:rPr lang="en-US" sz="1200">
                <a:latin typeface="Helvetica"/>
                <a:cs typeface="Helvetica"/>
              </a:rPr>
              <a:t> across multiple platforms. </a:t>
            </a:r>
            <a:br>
              <a:rPr lang="en-US" sz="1200">
                <a:latin typeface="Helvetica" panose="020B0403020202020204" pitchFamily="34" charset="0"/>
              </a:rPr>
            </a:br>
            <a:r>
              <a:rPr lang="en-US" sz="1200">
                <a:latin typeface="Helvetica"/>
                <a:cs typeface="Helvetica"/>
              </a:rPr>
              <a:t>He excels in transforming raw data into insights, with proficiency in SQL, dashboard creation, and automated data collection.</a:t>
            </a:r>
          </a:p>
          <a:p>
            <a:pPr>
              <a:lnSpc>
                <a:spcPts val="1800"/>
              </a:lnSpc>
            </a:pPr>
            <a:endParaRPr lang="en-US" sz="1200">
              <a:latin typeface="Helvetica" panose="020B0403020202020204" pitchFamily="34" charset="0"/>
            </a:endParaRPr>
          </a:p>
          <a:p>
            <a:pPr>
              <a:lnSpc>
                <a:spcPts val="1800"/>
              </a:lnSpc>
            </a:pPr>
            <a:r>
              <a:rPr lang="en-US" sz="1200">
                <a:latin typeface="Helvetica"/>
                <a:cs typeface="Helvetica"/>
              </a:rPr>
              <a:t>Nathan’s diverse experience spans e-commerce and engineering, allowing him to bring a unique perspective to data analysis. </a:t>
            </a:r>
            <a:br>
              <a:rPr lang="en-US" sz="1200">
                <a:latin typeface="Helvetica" panose="020B0403020202020204" pitchFamily="34" charset="0"/>
              </a:rPr>
            </a:br>
            <a:r>
              <a:rPr lang="en-US" sz="1200">
                <a:latin typeface="Helvetica"/>
                <a:cs typeface="Helvetica"/>
              </a:rPr>
              <a:t>His ability to distill data into clear, impactful reports plays a crucial role in ADAPT’s commitment to delivering innovative, </a:t>
            </a:r>
            <a:br>
              <a:rPr lang="en-US" sz="1200">
                <a:latin typeface="Helvetica" panose="020B0403020202020204" pitchFamily="34" charset="0"/>
              </a:rPr>
            </a:br>
            <a:r>
              <a:rPr lang="en-US" sz="1200">
                <a:latin typeface="Helvetica"/>
                <a:cs typeface="Helvetica"/>
              </a:rPr>
              <a:t>data-driven solutions for businesses.</a:t>
            </a:r>
          </a:p>
        </p:txBody>
      </p:sp>
      <p:sp>
        <p:nvSpPr>
          <p:cNvPr id="51" name="TextBox 50">
            <a:extLst>
              <a:ext uri="{FF2B5EF4-FFF2-40B4-BE49-F238E27FC236}">
                <a16:creationId xmlns:a16="http://schemas.microsoft.com/office/drawing/2014/main" id="{2E8A588A-8854-6268-EC08-271CAE43F276}"/>
              </a:ext>
            </a:extLst>
          </p:cNvPr>
          <p:cNvSpPr txBox="1"/>
          <p:nvPr/>
        </p:nvSpPr>
        <p:spPr>
          <a:xfrm>
            <a:off x="2390401" y="1649031"/>
            <a:ext cx="3518550" cy="451406"/>
          </a:xfrm>
          <a:prstGeom prst="rect">
            <a:avLst/>
          </a:prstGeom>
          <a:noFill/>
        </p:spPr>
        <p:txBody>
          <a:bodyPr wrap="square" rtlCol="0">
            <a:spAutoFit/>
          </a:bodyPr>
          <a:lstStyle/>
          <a:p>
            <a:pPr>
              <a:lnSpc>
                <a:spcPts val="1400"/>
              </a:lnSpc>
            </a:pPr>
            <a:r>
              <a:rPr lang="en-US" sz="1200" b="1">
                <a:solidFill>
                  <a:srgbClr val="E7534F"/>
                </a:solidFill>
                <a:latin typeface="Helvetica" panose="020B0403020202020204" pitchFamily="34" charset="0"/>
              </a:rPr>
              <a:t>Nathan Bustamante </a:t>
            </a:r>
          </a:p>
          <a:p>
            <a:pPr>
              <a:lnSpc>
                <a:spcPts val="1400"/>
              </a:lnSpc>
            </a:pPr>
            <a:r>
              <a:rPr lang="en-US" sz="1200">
                <a:latin typeface="Helvetica" panose="020B0403020202020204" pitchFamily="34" charset="0"/>
              </a:rPr>
              <a:t>Junior Data Analyst at ADAPT</a:t>
            </a:r>
          </a:p>
        </p:txBody>
      </p:sp>
      <p:pic>
        <p:nvPicPr>
          <p:cNvPr id="4" name="Picture 3">
            <a:extLst>
              <a:ext uri="{FF2B5EF4-FFF2-40B4-BE49-F238E27FC236}">
                <a16:creationId xmlns:a16="http://schemas.microsoft.com/office/drawing/2014/main" id="{A7E60168-5867-22BD-285B-D3261ABC527F}"/>
              </a:ext>
            </a:extLst>
          </p:cNvPr>
          <p:cNvPicPr>
            <a:picLocks noChangeAspect="1"/>
          </p:cNvPicPr>
          <p:nvPr/>
        </p:nvPicPr>
        <p:blipFill>
          <a:blip r:embed="rId3">
            <a:extLst>
              <a:ext uri="{28A0092B-C50C-407E-A947-70E740481C1C}">
                <a14:useLocalDpi xmlns:a14="http://schemas.microsoft.com/office/drawing/2010/main" val="0"/>
              </a:ext>
            </a:extLst>
          </a:blip>
          <a:srcRect l="15067" t="109" r="16005" b="44514"/>
          <a:stretch>
            <a:fillRect/>
          </a:stretch>
        </p:blipFill>
        <p:spPr>
          <a:xfrm>
            <a:off x="1381993" y="963904"/>
            <a:ext cx="937991" cy="1076898"/>
          </a:xfrm>
          <a:prstGeom prst="round2DiagRect">
            <a:avLst>
              <a:gd name="adj1" fmla="val 0"/>
              <a:gd name="adj2" fmla="val 0"/>
            </a:avLst>
          </a:prstGeom>
          <a:ln w="3175" cap="sq">
            <a:noFill/>
            <a:miter lim="800000"/>
          </a:ln>
          <a:effectLst/>
        </p:spPr>
      </p:pic>
      <p:sp>
        <p:nvSpPr>
          <p:cNvPr id="2" name="Rectangle 1">
            <a:extLst>
              <a:ext uri="{FF2B5EF4-FFF2-40B4-BE49-F238E27FC236}">
                <a16:creationId xmlns:a16="http://schemas.microsoft.com/office/drawing/2014/main" id="{58A4C467-E3B3-482D-3FAF-6B6D8FDCF598}"/>
              </a:ext>
            </a:extLst>
          </p:cNvPr>
          <p:cNvSpPr/>
          <p:nvPr/>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2795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A027D8D-55DA-4389-ABB4-4CD284B863BF}"/>
              </a:ext>
            </a:extLst>
          </p:cNvPr>
          <p:cNvSpPr/>
          <p:nvPr/>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24C42335-3FD8-4EDA-2E5C-1E6001BA24EF}"/>
              </a:ext>
            </a:extLst>
          </p:cNvPr>
          <p:cNvSpPr/>
          <p:nvPr/>
        </p:nvSpPr>
        <p:spPr>
          <a:xfrm>
            <a:off x="643103" y="986390"/>
            <a:ext cx="2763287"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Calibri" panose="020F0502020204030204"/>
                <a:cs typeface="Helvetica"/>
              </a:rPr>
              <a:t>About ADAPT</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pic>
        <p:nvPicPr>
          <p:cNvPr id="3" name="Graphic 2">
            <a:extLst>
              <a:ext uri="{FF2B5EF4-FFF2-40B4-BE49-F238E27FC236}">
                <a16:creationId xmlns:a16="http://schemas.microsoft.com/office/drawing/2014/main" id="{F1C1DFBE-8AAE-184B-85F3-C420829F21A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66448" y="4100174"/>
            <a:ext cx="1102737" cy="266595"/>
          </a:xfrm>
          <a:prstGeom prst="rect">
            <a:avLst/>
          </a:prstGeom>
        </p:spPr>
      </p:pic>
      <p:cxnSp>
        <p:nvCxnSpPr>
          <p:cNvPr id="12" name="Straight Connector 11">
            <a:extLst>
              <a:ext uri="{FF2B5EF4-FFF2-40B4-BE49-F238E27FC236}">
                <a16:creationId xmlns:a16="http://schemas.microsoft.com/office/drawing/2014/main" id="{4DF16FEA-89C2-7EF9-2A3F-98C32E5C8F99}"/>
              </a:ext>
            </a:extLst>
          </p:cNvPr>
          <p:cNvCxnSpPr>
            <a:cxnSpLocks/>
          </p:cNvCxnSpPr>
          <p:nvPr/>
        </p:nvCxnSpPr>
        <p:spPr>
          <a:xfrm>
            <a:off x="736304" y="5004079"/>
            <a:ext cx="111308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4914B63C-7808-584A-C0F5-F8C7596A708F}"/>
              </a:ext>
            </a:extLst>
          </p:cNvPr>
          <p:cNvSpPr/>
          <p:nvPr/>
        </p:nvSpPr>
        <p:spPr>
          <a:xfrm>
            <a:off x="643103" y="4510264"/>
            <a:ext cx="2903965" cy="333809"/>
          </a:xfrm>
          <a:prstGeom prst="rect">
            <a:avLst/>
          </a:prstGeom>
        </p:spPr>
        <p:txBody>
          <a:bodyPr wrap="square" lIns="91440" tIns="45720" rIns="91440" bIns="45720" anchor="t">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800" b="0" i="0" u="none" strike="noStrike" kern="1200" cap="none" spc="0" normalizeH="0" baseline="30000" noProof="0">
                <a:ln>
                  <a:noFill/>
                </a:ln>
                <a:solidFill>
                  <a:srgbClr val="000000"/>
                </a:solidFill>
                <a:effectLst/>
                <a:uLnTx/>
                <a:uFillTx/>
                <a:latin typeface="Helvetica Neue" panose="02000503000000020004" pitchFamily="2"/>
                <a:ea typeface="+mn-ea"/>
                <a:cs typeface="+mn-cs"/>
              </a:rPr>
              <a:t>adapt.com.au   |   hello@adapt.com.au  </a:t>
            </a:r>
          </a:p>
        </p:txBody>
      </p:sp>
      <p:sp>
        <p:nvSpPr>
          <p:cNvPr id="2" name="TextBox 1">
            <a:extLst>
              <a:ext uri="{FF2B5EF4-FFF2-40B4-BE49-F238E27FC236}">
                <a16:creationId xmlns:a16="http://schemas.microsoft.com/office/drawing/2014/main" id="{A5D71141-9890-C21A-07E0-7CA9BFD79C8C}"/>
              </a:ext>
            </a:extLst>
          </p:cNvPr>
          <p:cNvSpPr txBox="1"/>
          <p:nvPr/>
        </p:nvSpPr>
        <p:spPr>
          <a:xfrm>
            <a:off x="643103" y="1419222"/>
            <a:ext cx="7897996" cy="1999650"/>
          </a:xfrm>
          <a:prstGeom prst="rect">
            <a:avLst/>
          </a:prstGeom>
          <a:noFill/>
        </p:spPr>
        <p:txBody>
          <a:bodyPr wrap="square" lIns="91440" tIns="45720" rIns="91440" bIns="45720" rtlCol="0" anchor="t">
            <a:spAutoFit/>
          </a:bodyPr>
          <a:lstStyle>
            <a:defPPr>
              <a:defRPr lang="en-US"/>
            </a:defPPr>
            <a:lvl1pPr>
              <a:lnSpc>
                <a:spcPts val="2340"/>
              </a:lnSpc>
              <a:defRPr sz="1400">
                <a:latin typeface="Helvetica Light" panose="020B0403020202020204" pitchFamily="34" charset="0"/>
                <a:cs typeface="Helvetica"/>
              </a:defRPr>
            </a:lvl1p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ADAPT is a specialist Research &amp; Advisory firm providing local market insights and benchmarking data </a:t>
            </a:r>
            <a:b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b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to Australia and New Zealand’s senior technology and business community. </a:t>
            </a: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Since 2011, we’ve been empowering the leaders of the region’s top enterprise and government organisations </a:t>
            </a:r>
            <a:b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b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to stay at the forefront of modern trends and build for the future. Our industry leading conferences, private roundtable events and custom research projects equip business leaders with the knowledge, relationships, inspiration and tools they need to make better strategic decisions.</a:t>
            </a:r>
            <a:endParaRPr kumimoji="0" lang="en-AU"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endParaRPr>
          </a:p>
        </p:txBody>
      </p:sp>
      <p:sp>
        <p:nvSpPr>
          <p:cNvPr id="7" name="TextBox 6">
            <a:extLst>
              <a:ext uri="{FF2B5EF4-FFF2-40B4-BE49-F238E27FC236}">
                <a16:creationId xmlns:a16="http://schemas.microsoft.com/office/drawing/2014/main" id="{15FED3C1-DC81-FA3E-F2A5-917737CFEFF8}"/>
              </a:ext>
            </a:extLst>
          </p:cNvPr>
          <p:cNvSpPr txBox="1"/>
          <p:nvPr/>
        </p:nvSpPr>
        <p:spPr>
          <a:xfrm>
            <a:off x="653150" y="5117644"/>
            <a:ext cx="11254145" cy="1569660"/>
          </a:xfrm>
          <a:prstGeom prst="rect">
            <a:avLst/>
          </a:prstGeom>
          <a:noFill/>
        </p:spPr>
        <p:txBody>
          <a:bodyPr wrap="square" lIns="91440" tIns="45720" rIns="91440" bIns="45720" rtlCol="0" anchor="t">
            <a:spAutoFit/>
          </a:bodyPr>
          <a:lstStyle>
            <a:defPPr>
              <a:defRPr lang="en-US"/>
            </a:defPPr>
            <a:lvl1pPr>
              <a:lnSpc>
                <a:spcPts val="2340"/>
              </a:lnSpc>
              <a:defRPr sz="1400">
                <a:latin typeface="Helvetica Light" panose="020B0403020202020204" pitchFamily="34" charset="0"/>
                <a:cs typeface="Helvetica"/>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Data Validation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Results contained in this report (Report) are based on survey responses as provided by our clients and publicly available information. ADAPT does not subject the data contained in the Report to audit or review procedures or any other testing to validate the accuracy or reasonableness of the data provided by the participating clients. While we do not manipulate the survey responses, we do make an effort to identify outlier data or conflicting results that could lead to misinterpretations before the preparation of the Report.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Intended Use of the Report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The Report is designed to help technology executives in Australia and New Zealand make independent decisions regarding financial, resourcing and operational performance matters. The information and data contained in the Report are provided as is and are for information purposes only. They are not intended or implied to be recommendations and in no event will ADAPT be liable for any decisions or actions taken in reliance of the results obtained through the use of the information and/or data contained in the Report.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Research MSA and Privacy Policy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The Report and any other information provided by ADAPT is subject to the Research and Advisory Master Services Agreement and the ADAPT Privacy Policy.</a:t>
            </a:r>
          </a:p>
        </p:txBody>
      </p:sp>
    </p:spTree>
    <p:extLst>
      <p:ext uri="{BB962C8B-B14F-4D97-AF65-F5344CB8AC3E}">
        <p14:creationId xmlns:p14="http://schemas.microsoft.com/office/powerpoint/2010/main" val="3133465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ounded Rectangle 40">
            <a:extLst>
              <a:ext uri="{FF2B5EF4-FFF2-40B4-BE49-F238E27FC236}">
                <a16:creationId xmlns:a16="http://schemas.microsoft.com/office/drawing/2014/main" id="{1E3A960A-C979-FCAC-62CA-B155F263DF82}"/>
              </a:ext>
            </a:extLst>
          </p:cNvPr>
          <p:cNvSpPr/>
          <p:nvPr/>
        </p:nvSpPr>
        <p:spPr>
          <a:xfrm>
            <a:off x="-3568" y="0"/>
            <a:ext cx="12191990" cy="1590478"/>
          </a:xfrm>
          <a:prstGeom prst="roundRect">
            <a:avLst>
              <a:gd name="adj" fmla="val 0"/>
            </a:avLst>
          </a:prstGeom>
          <a:solidFill>
            <a:schemeClr val="tx1"/>
          </a:solidFill>
          <a:ln>
            <a:noFill/>
          </a:ln>
          <a:effectLst>
            <a:outerShdw blurRad="317500" dist="38100" dir="5400000" sx="104000" sy="104000" algn="t" rotWithShape="0">
              <a:prstClr val="black">
                <a:alpha val="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object 3"/>
          <p:cNvSpPr txBox="1"/>
          <p:nvPr/>
        </p:nvSpPr>
        <p:spPr>
          <a:xfrm>
            <a:off x="8950287" y="1900427"/>
            <a:ext cx="2425700" cy="1005205"/>
          </a:xfrm>
          <a:prstGeom prst="rect">
            <a:avLst/>
          </a:prstGeom>
        </p:spPr>
        <p:txBody>
          <a:bodyPr vert="horz" wrap="square" lIns="0" tIns="12700" rIns="0" bIns="0" rtlCol="0">
            <a:spAutoFit/>
          </a:bodyPr>
          <a:lstStyle/>
          <a:p>
            <a:pPr marL="12700" marR="1010285">
              <a:lnSpc>
                <a:spcPct val="107100"/>
              </a:lnSpc>
              <a:spcBef>
                <a:spcPts val="100"/>
              </a:spcBef>
            </a:pP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Live</a:t>
            </a:r>
            <a:r>
              <a:rPr lang="en-US" sz="1400" b="1" spc="-8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access</a:t>
            </a:r>
            <a:r>
              <a:rPr lang="en-US" sz="1400" b="1"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to </a:t>
            </a: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ADAPT</a:t>
            </a:r>
            <a:r>
              <a:rPr lang="en-US" sz="1400" b="1" spc="-6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analysts</a:t>
            </a:r>
            <a:endParaRPr lang="en-US" sz="1400">
              <a:solidFill>
                <a:schemeClr val="tx1"/>
              </a:solidFill>
              <a:latin typeface="Helvetica" panose="020B0604020202020204" pitchFamily="34" charset="0"/>
              <a:cs typeface="Helvetica" panose="020B0604020202020204" pitchFamily="34" charset="0"/>
            </a:endParaRPr>
          </a:p>
          <a:p>
            <a:pPr marL="12700" marR="5080">
              <a:lnSpc>
                <a:spcPct val="131700"/>
              </a:lnSpc>
              <a:spcBef>
                <a:spcPts val="320"/>
              </a:spcBef>
            </a:pP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Through</a:t>
            </a:r>
            <a:r>
              <a:rPr sz="1200" spc="-5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live</a:t>
            </a:r>
            <a:r>
              <a:rPr sz="1200" spc="-4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ADAPT</a:t>
            </a:r>
            <a:r>
              <a:rPr sz="1200" spc="-4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analyst</a:t>
            </a:r>
            <a:r>
              <a:rPr sz="1200" spc="-3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market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briefings</a:t>
            </a:r>
            <a:r>
              <a:rPr sz="1200" spc="3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and</a:t>
            </a:r>
            <a:r>
              <a:rPr sz="1200" spc="4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Q&amp;A</a:t>
            </a:r>
            <a:r>
              <a:rPr sz="1200" spc="3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sessions</a:t>
            </a:r>
            <a:endParaRPr sz="1200">
              <a:solidFill>
                <a:schemeClr val="tx1"/>
              </a:solidFill>
              <a:latin typeface="Helvetica" panose="020B0604020202020204" pitchFamily="34" charset="0"/>
              <a:cs typeface="Helvetica" panose="020B0604020202020204" pitchFamily="34" charset="0"/>
            </a:endParaRPr>
          </a:p>
        </p:txBody>
      </p:sp>
      <p:sp>
        <p:nvSpPr>
          <p:cNvPr id="4" name="object 4"/>
          <p:cNvSpPr txBox="1"/>
          <p:nvPr/>
        </p:nvSpPr>
        <p:spPr>
          <a:xfrm>
            <a:off x="8950287" y="3543300"/>
            <a:ext cx="2340610" cy="993140"/>
          </a:xfrm>
          <a:prstGeom prst="rect">
            <a:avLst/>
          </a:prstGeom>
        </p:spPr>
        <p:txBody>
          <a:bodyPr vert="horz" wrap="square" lIns="0" tIns="12700" rIns="0" bIns="0" rtlCol="0">
            <a:spAutoFit/>
          </a:bodyPr>
          <a:lstStyle/>
          <a:p>
            <a:pPr marL="12700" marR="809625">
              <a:lnSpc>
                <a:spcPct val="107100"/>
              </a:lnSpc>
              <a:spcBef>
                <a:spcPts val="100"/>
              </a:spcBef>
            </a:pP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Bespoke</a:t>
            </a:r>
            <a:r>
              <a:rPr lang="en-US" sz="1400" b="1" spc="-9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analysis </a:t>
            </a: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of</a:t>
            </a:r>
            <a:r>
              <a:rPr lang="en-US" sz="1400" b="1" spc="-6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ADAPT</a:t>
            </a:r>
            <a:r>
              <a:rPr lang="en-US" sz="1400" b="1"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data</a:t>
            </a:r>
            <a:endParaRPr sz="1400">
              <a:solidFill>
                <a:schemeClr val="tx1"/>
              </a:solidFill>
              <a:latin typeface="Helvetica" panose="020B0604020202020204" pitchFamily="34" charset="0"/>
              <a:cs typeface="Helvetica" panose="020B0604020202020204" pitchFamily="34" charset="0"/>
            </a:endParaRPr>
          </a:p>
          <a:p>
            <a:pPr marL="12700" marR="5080">
              <a:lnSpc>
                <a:spcPct val="133300"/>
              </a:lnSpc>
              <a:spcBef>
                <a:spcPts val="175"/>
              </a:spcBef>
            </a:pP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Receive</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custom</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cuts</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and</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analysis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of</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ADAPT</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proprietary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data.</a:t>
            </a:r>
            <a:endParaRPr sz="1200">
              <a:solidFill>
                <a:schemeClr val="tx1"/>
              </a:solidFill>
              <a:latin typeface="Helvetica" panose="020B0604020202020204" pitchFamily="34" charset="0"/>
              <a:cs typeface="Helvetica" panose="020B0604020202020204" pitchFamily="34" charset="0"/>
            </a:endParaRPr>
          </a:p>
        </p:txBody>
      </p:sp>
      <p:sp>
        <p:nvSpPr>
          <p:cNvPr id="5" name="object 5"/>
          <p:cNvSpPr txBox="1"/>
          <p:nvPr/>
        </p:nvSpPr>
        <p:spPr>
          <a:xfrm>
            <a:off x="8950287" y="5164835"/>
            <a:ext cx="2402840" cy="1227455"/>
          </a:xfrm>
          <a:prstGeom prst="rect">
            <a:avLst/>
          </a:prstGeom>
        </p:spPr>
        <p:txBody>
          <a:bodyPr vert="horz" wrap="square" lIns="0" tIns="12700" rIns="0" bIns="0" rtlCol="0">
            <a:spAutoFit/>
          </a:bodyPr>
          <a:lstStyle/>
          <a:p>
            <a:pPr marL="12700" marR="1022350">
              <a:lnSpc>
                <a:spcPct val="107100"/>
              </a:lnSpc>
              <a:spcBef>
                <a:spcPts val="100"/>
              </a:spcBef>
            </a:pPr>
            <a:r>
              <a:rPr lang="en-AU"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Dedicated </a:t>
            </a:r>
            <a:r>
              <a:rPr lang="en-AU"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analyst</a:t>
            </a:r>
            <a:r>
              <a:rPr lang="en-AU" sz="1400" b="1" spc="-3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AU"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briefing</a:t>
            </a:r>
            <a:endParaRPr sz="1400">
              <a:solidFill>
                <a:schemeClr val="tx1"/>
              </a:solidFill>
              <a:latin typeface="Helvetica" panose="020B0604020202020204" pitchFamily="34" charset="0"/>
              <a:cs typeface="Helvetica" panose="020B0604020202020204" pitchFamily="34" charset="0"/>
            </a:endParaRPr>
          </a:p>
          <a:p>
            <a:pPr marL="12700" marR="5080">
              <a:lnSpc>
                <a:spcPct val="131700"/>
              </a:lnSpc>
              <a:spcBef>
                <a:spcPts val="175"/>
              </a:spcBef>
            </a:pP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Leverage</a:t>
            </a:r>
            <a:r>
              <a:rPr sz="1200" spc="6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a:t>
            </a:r>
            <a:r>
              <a:rPr sz="1200" spc="6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dedicated</a:t>
            </a:r>
            <a:r>
              <a:rPr sz="1200" spc="7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briefing</a:t>
            </a:r>
            <a:r>
              <a:rPr sz="1200" spc="7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with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ADAPT</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analyst</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to</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help</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validate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your</a:t>
            </a:r>
            <a:r>
              <a:rPr sz="1200" spc="-4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strategies.</a:t>
            </a:r>
            <a:endParaRPr sz="1200">
              <a:solidFill>
                <a:schemeClr val="tx1"/>
              </a:solidFill>
              <a:latin typeface="Helvetica" panose="020B0604020202020204" pitchFamily="34" charset="0"/>
              <a:cs typeface="Helvetica" panose="020B0604020202020204" pitchFamily="34" charset="0"/>
            </a:endParaRPr>
          </a:p>
        </p:txBody>
      </p:sp>
      <p:sp>
        <p:nvSpPr>
          <p:cNvPr id="6" name="object 6"/>
          <p:cNvSpPr txBox="1"/>
          <p:nvPr/>
        </p:nvSpPr>
        <p:spPr>
          <a:xfrm>
            <a:off x="4852250" y="1825582"/>
            <a:ext cx="2310550" cy="1029064"/>
          </a:xfrm>
          <a:prstGeom prst="rect">
            <a:avLst/>
          </a:prstGeom>
        </p:spPr>
        <p:txBody>
          <a:bodyPr vert="horz" wrap="square" lIns="0" tIns="31750" rIns="0" bIns="0" rtlCol="0">
            <a:spAutoFit/>
          </a:bodyPr>
          <a:lstStyle/>
          <a:p>
            <a:pPr marL="12700" marR="5080">
              <a:lnSpc>
                <a:spcPct val="133200"/>
              </a:lnSpc>
              <a:spcBef>
                <a:spcPts val="250"/>
              </a:spcBef>
            </a:pPr>
            <a:r>
              <a:rPr sz="1400" b="1">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Market</a:t>
            </a:r>
            <a:r>
              <a:rPr sz="1400" b="1" spc="-4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400" b="1" spc="-1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Trend</a:t>
            </a:r>
            <a:r>
              <a:rPr sz="1400" b="1" spc="-3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400" b="1" spc="-1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Reports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Access</a:t>
            </a:r>
            <a:r>
              <a:rPr sz="1200" spc="3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a</a:t>
            </a:r>
            <a:r>
              <a:rPr sz="1200" spc="3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library</a:t>
            </a:r>
            <a:r>
              <a:rPr sz="1200" spc="3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of</a:t>
            </a:r>
            <a:r>
              <a:rPr sz="1200" spc="4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fact-</a:t>
            </a:r>
            <a:r>
              <a:rPr sz="1200" spc="-2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based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actionable</a:t>
            </a:r>
            <a:r>
              <a:rPr sz="1200" spc="4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insights,</a:t>
            </a:r>
            <a:r>
              <a:rPr sz="1200" spc="6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deep</a:t>
            </a:r>
            <a:r>
              <a:rPr sz="1200" spc="6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spc="-2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dives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on</a:t>
            </a:r>
            <a:r>
              <a:rPr sz="1200" spc="-2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ANZ</a:t>
            </a:r>
            <a:r>
              <a:rPr sz="1200" spc="-1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business</a:t>
            </a:r>
            <a:r>
              <a:rPr sz="1200" spc="-2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&amp;</a:t>
            </a:r>
            <a:r>
              <a:rPr sz="1200" spc="-1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IT</a:t>
            </a:r>
            <a:r>
              <a:rPr sz="1200" spc="-2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trends.</a:t>
            </a:r>
            <a:endParaRPr sz="1200">
              <a:solidFill>
                <a:schemeClr val="tx1"/>
              </a:solidFill>
              <a:latin typeface="Helvetica" panose="020B0604020202020204" pitchFamily="34" charset="0"/>
              <a:cs typeface="Helvetica" panose="020B0604020202020204" pitchFamily="34" charset="0"/>
            </a:endParaRPr>
          </a:p>
        </p:txBody>
      </p:sp>
      <p:sp>
        <p:nvSpPr>
          <p:cNvPr id="7" name="object 7"/>
          <p:cNvSpPr txBox="1"/>
          <p:nvPr/>
        </p:nvSpPr>
        <p:spPr>
          <a:xfrm>
            <a:off x="945305" y="5164835"/>
            <a:ext cx="2710180" cy="1227455"/>
          </a:xfrm>
          <a:prstGeom prst="rect">
            <a:avLst/>
          </a:prstGeom>
        </p:spPr>
        <p:txBody>
          <a:bodyPr vert="horz" wrap="square" lIns="0" tIns="12700" rIns="0" bIns="0" rtlCol="0">
            <a:spAutoFit/>
          </a:bodyPr>
          <a:lstStyle/>
          <a:p>
            <a:pPr marL="12700" marR="1149350">
              <a:lnSpc>
                <a:spcPct val="107100"/>
              </a:lnSpc>
              <a:spcBef>
                <a:spcPts val="100"/>
              </a:spcBef>
            </a:pPr>
            <a:r>
              <a:rPr lang="en-AU"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Premier</a:t>
            </a:r>
            <a:r>
              <a:rPr lang="en-AU" sz="1400" b="1"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AU"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executive community</a:t>
            </a:r>
            <a:endParaRPr sz="1400">
              <a:solidFill>
                <a:schemeClr val="tx1"/>
              </a:solidFill>
              <a:latin typeface="Helvetica" panose="020B0604020202020204" pitchFamily="34" charset="0"/>
              <a:cs typeface="Helvetica" panose="020B0604020202020204" pitchFamily="34" charset="0"/>
            </a:endParaRPr>
          </a:p>
          <a:p>
            <a:pPr marL="12700" marR="5080">
              <a:lnSpc>
                <a:spcPct val="131700"/>
              </a:lnSpc>
              <a:spcBef>
                <a:spcPts val="175"/>
              </a:spcBef>
            </a:pP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Unlock</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access</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to</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our</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exclusive</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network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of</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Australia’s</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leading</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technology</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and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business</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executives.</a:t>
            </a:r>
            <a:endParaRPr sz="1200">
              <a:solidFill>
                <a:schemeClr val="tx1"/>
              </a:solidFill>
              <a:latin typeface="Helvetica" panose="020B0604020202020204" pitchFamily="34" charset="0"/>
              <a:cs typeface="Helvetica" panose="020B0604020202020204" pitchFamily="34" charset="0"/>
            </a:endParaRPr>
          </a:p>
        </p:txBody>
      </p:sp>
      <p:sp>
        <p:nvSpPr>
          <p:cNvPr id="8" name="object 8"/>
          <p:cNvSpPr txBox="1"/>
          <p:nvPr/>
        </p:nvSpPr>
        <p:spPr>
          <a:xfrm>
            <a:off x="4852250" y="5164835"/>
            <a:ext cx="2667000" cy="1227455"/>
          </a:xfrm>
          <a:prstGeom prst="rect">
            <a:avLst/>
          </a:prstGeom>
        </p:spPr>
        <p:txBody>
          <a:bodyPr vert="horz" wrap="square" lIns="0" tIns="12700" rIns="0" bIns="0" rtlCol="0">
            <a:spAutoFit/>
          </a:bodyPr>
          <a:lstStyle/>
          <a:p>
            <a:pPr marL="12700" marR="272415">
              <a:lnSpc>
                <a:spcPct val="107100"/>
              </a:lnSpc>
              <a:spcBef>
                <a:spcPts val="100"/>
              </a:spcBef>
            </a:pPr>
            <a:r>
              <a:rPr lang="en-US"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Dedicated</a:t>
            </a:r>
            <a:r>
              <a:rPr lang="en-US" sz="1400" b="1" spc="-6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account</a:t>
            </a:r>
            <a:r>
              <a:rPr lang="en-US" sz="1400" b="1"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manager </a:t>
            </a: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and</a:t>
            </a:r>
            <a:r>
              <a:rPr lang="en-US" sz="1400" b="1"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impact</a:t>
            </a:r>
            <a:r>
              <a:rPr lang="en-US" sz="1400" b="1" spc="-6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assessments</a:t>
            </a:r>
            <a:endParaRPr sz="1400">
              <a:solidFill>
                <a:schemeClr val="tx1"/>
              </a:solidFill>
              <a:latin typeface="Helvetica" panose="020B0604020202020204" pitchFamily="34" charset="0"/>
              <a:cs typeface="Helvetica" panose="020B0604020202020204" pitchFamily="34" charset="0"/>
            </a:endParaRPr>
          </a:p>
          <a:p>
            <a:pPr marL="12700" marR="5080" algn="just">
              <a:lnSpc>
                <a:spcPct val="131700"/>
              </a:lnSpc>
              <a:spcBef>
                <a:spcPts val="175"/>
              </a:spcBef>
            </a:pP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Your</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Account</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Manager</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will</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ensure</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you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and</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your</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team</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are getting</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the</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most</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out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of</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your</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subscription.</a:t>
            </a:r>
            <a:endParaRPr sz="1200">
              <a:solidFill>
                <a:schemeClr val="tx1"/>
              </a:solidFill>
              <a:latin typeface="Helvetica" panose="020B0604020202020204" pitchFamily="34" charset="0"/>
              <a:cs typeface="Helvetica" panose="020B0604020202020204" pitchFamily="34" charset="0"/>
            </a:endParaRPr>
          </a:p>
        </p:txBody>
      </p:sp>
      <p:sp>
        <p:nvSpPr>
          <p:cNvPr id="9" name="object 9"/>
          <p:cNvSpPr txBox="1"/>
          <p:nvPr/>
        </p:nvSpPr>
        <p:spPr>
          <a:xfrm>
            <a:off x="945305" y="1900427"/>
            <a:ext cx="3020694" cy="976549"/>
          </a:xfrm>
          <a:prstGeom prst="rect">
            <a:avLst/>
          </a:prstGeom>
        </p:spPr>
        <p:txBody>
          <a:bodyPr vert="horz" wrap="square" lIns="0" tIns="12700" rIns="0" bIns="0" rtlCol="0">
            <a:spAutoFit/>
          </a:bodyPr>
          <a:lstStyle/>
          <a:p>
            <a:pPr marL="12700" marR="1093470">
              <a:lnSpc>
                <a:spcPct val="107100"/>
              </a:lnSpc>
              <a:spcBef>
                <a:spcPts val="100"/>
              </a:spcBef>
            </a:pPr>
            <a:r>
              <a:rPr lang="en-AU" sz="1400" b="1">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Community</a:t>
            </a:r>
            <a:r>
              <a:rPr lang="en-AU" sz="1400" b="1" spc="-35">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lang="en-AU" sz="1400" b="1" spc="-2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case </a:t>
            </a:r>
            <a:r>
              <a:rPr lang="en-AU" sz="1400" b="1">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studies</a:t>
            </a:r>
            <a:r>
              <a:rPr lang="en-AU" sz="1400" b="1" spc="-3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lang="en-AU" sz="1400" b="1">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and</a:t>
            </a:r>
            <a:r>
              <a:rPr lang="en-AU" sz="1400" b="1" spc="-15">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lang="en-AU" sz="1400" b="1" spc="-1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interviews</a:t>
            </a:r>
            <a:endParaRPr lang="en-AU" sz="1400">
              <a:solidFill>
                <a:schemeClr val="tx1"/>
              </a:solidFill>
              <a:latin typeface="Helvetica" panose="020B0604020202020204" pitchFamily="34" charset="0"/>
              <a:cs typeface="Helvetica" panose="020B0604020202020204" pitchFamily="34" charset="0"/>
            </a:endParaRPr>
          </a:p>
          <a:p>
            <a:pPr marL="12700" marR="5080">
              <a:lnSpc>
                <a:spcPct val="131700"/>
              </a:lnSpc>
              <a:spcBef>
                <a:spcPts val="320"/>
              </a:spcBef>
            </a:pP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Case studies</a:t>
            </a:r>
            <a:r>
              <a:rPr sz="1200" spc="1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detailing</a:t>
            </a:r>
            <a:r>
              <a:rPr sz="1200" spc="15">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the </a:t>
            </a:r>
            <a:r>
              <a:rPr sz="1200" spc="-1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successes</a:t>
            </a:r>
            <a:r>
              <a:rPr sz="1200" spc="5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br>
              <a:rPr lang="en-PH" sz="1200" spc="5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b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and</a:t>
            </a:r>
            <a:r>
              <a:rPr sz="1200" spc="4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challenges</a:t>
            </a:r>
            <a:r>
              <a:rPr sz="1200" spc="4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of</a:t>
            </a:r>
            <a:r>
              <a:rPr sz="1200" spc="45">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projects</a:t>
            </a:r>
            <a:r>
              <a:rPr sz="1200" spc="4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and</a:t>
            </a:r>
            <a:r>
              <a:rPr sz="1200" spc="45">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initiatives.</a:t>
            </a:r>
            <a:endParaRPr sz="1200">
              <a:solidFill>
                <a:schemeClr val="tx1"/>
              </a:solidFill>
              <a:latin typeface="Helvetica" panose="020B0604020202020204" pitchFamily="34" charset="0"/>
              <a:cs typeface="Helvetica" panose="020B0604020202020204" pitchFamily="34" charset="0"/>
            </a:endParaRPr>
          </a:p>
        </p:txBody>
      </p:sp>
      <p:sp>
        <p:nvSpPr>
          <p:cNvPr id="10" name="object 10"/>
          <p:cNvSpPr txBox="1"/>
          <p:nvPr/>
        </p:nvSpPr>
        <p:spPr>
          <a:xfrm>
            <a:off x="945305" y="3543300"/>
            <a:ext cx="3020694" cy="966868"/>
          </a:xfrm>
          <a:prstGeom prst="rect">
            <a:avLst/>
          </a:prstGeom>
        </p:spPr>
        <p:txBody>
          <a:bodyPr vert="horz" wrap="square" lIns="0" tIns="12700" rIns="0" bIns="0" rtlCol="0">
            <a:spAutoFit/>
          </a:bodyPr>
          <a:lstStyle/>
          <a:p>
            <a:pPr marL="12700" marR="1464310">
              <a:lnSpc>
                <a:spcPct val="107100"/>
              </a:lnSpc>
              <a:spcBef>
                <a:spcPts val="100"/>
              </a:spcBef>
            </a:pPr>
            <a:r>
              <a:rPr lang="en-AU" sz="1400" b="1" spc="-1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Downloadable </a:t>
            </a:r>
            <a:r>
              <a:rPr lang="en-AU" sz="1400" b="1">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data</a:t>
            </a:r>
            <a:r>
              <a:rPr lang="en-AU" sz="1400" b="1" spc="-1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lang="en-AU" sz="1400" b="1">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and</a:t>
            </a:r>
            <a:r>
              <a:rPr lang="en-AU" sz="1400" b="1" spc="-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lang="en-AU" sz="1400" b="1" spc="-1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insights</a:t>
            </a:r>
            <a:endParaRPr lang="en-AU" sz="1400">
              <a:solidFill>
                <a:schemeClr val="tx1"/>
              </a:solidFill>
              <a:latin typeface="Helvetica" panose="020B0604020202020204" pitchFamily="34" charset="0"/>
              <a:cs typeface="Helvetica" panose="020B0604020202020204" pitchFamily="34" charset="0"/>
            </a:endParaRPr>
          </a:p>
          <a:p>
            <a:pPr marL="12700" marR="5080">
              <a:lnSpc>
                <a:spcPct val="133300"/>
              </a:lnSpc>
              <a:spcBef>
                <a:spcPts val="175"/>
              </a:spcBef>
            </a:pPr>
            <a:r>
              <a:rPr sz="1200" spc="-1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Elevate</a:t>
            </a:r>
            <a:r>
              <a:rPr sz="1200" spc="-1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your</a:t>
            </a:r>
            <a:r>
              <a:rPr sz="1200" spc="-1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business</a:t>
            </a:r>
            <a:r>
              <a:rPr sz="1200" spc="-1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cases</a:t>
            </a:r>
            <a:r>
              <a:rPr sz="1200" spc="-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spc="-2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with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downloadable</a:t>
            </a:r>
            <a:r>
              <a:rPr sz="1200" spc="2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market</a:t>
            </a:r>
            <a:r>
              <a:rPr sz="1200" spc="3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and</a:t>
            </a:r>
            <a:r>
              <a:rPr sz="1200" spc="3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industry</a:t>
            </a:r>
            <a:r>
              <a:rPr sz="1200" spc="2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spc="-2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data.</a:t>
            </a:r>
            <a:endParaRPr sz="1200">
              <a:solidFill>
                <a:schemeClr val="tx1"/>
              </a:solidFill>
              <a:latin typeface="Helvetica" panose="020B0604020202020204" pitchFamily="34" charset="0"/>
              <a:cs typeface="Helvetica" panose="020B0604020202020204" pitchFamily="34" charset="0"/>
            </a:endParaRPr>
          </a:p>
        </p:txBody>
      </p:sp>
      <p:sp>
        <p:nvSpPr>
          <p:cNvPr id="11" name="object 11"/>
          <p:cNvSpPr txBox="1"/>
          <p:nvPr/>
        </p:nvSpPr>
        <p:spPr>
          <a:xfrm>
            <a:off x="4852250" y="3543300"/>
            <a:ext cx="3020695" cy="993140"/>
          </a:xfrm>
          <a:prstGeom prst="rect">
            <a:avLst/>
          </a:prstGeom>
        </p:spPr>
        <p:txBody>
          <a:bodyPr vert="horz" wrap="square" lIns="0" tIns="12700" rIns="0" bIns="0" rtlCol="0">
            <a:spAutoFit/>
          </a:bodyPr>
          <a:lstStyle/>
          <a:p>
            <a:pPr marL="12700" marR="1699260">
              <a:lnSpc>
                <a:spcPct val="107100"/>
              </a:lnSpc>
              <a:spcBef>
                <a:spcPts val="100"/>
              </a:spcBef>
            </a:pPr>
            <a:r>
              <a:rPr lang="en-AU" sz="1400" b="1">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Industry</a:t>
            </a:r>
            <a:r>
              <a:rPr lang="en-AU" sz="1400" b="1" spc="-45">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lang="en-AU" sz="1400" b="1" spc="-1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expert presentations</a:t>
            </a:r>
            <a:endParaRPr lang="en-AU" sz="1400">
              <a:solidFill>
                <a:schemeClr val="tx1"/>
              </a:solidFill>
              <a:latin typeface="Helvetica" panose="020B0604020202020204" pitchFamily="34" charset="0"/>
              <a:cs typeface="Helvetica" panose="020B0604020202020204" pitchFamily="34" charset="0"/>
            </a:endParaRPr>
          </a:p>
          <a:p>
            <a:pPr marL="12700" marR="5080">
              <a:lnSpc>
                <a:spcPct val="133300"/>
              </a:lnSpc>
              <a:spcBef>
                <a:spcPts val="175"/>
              </a:spcBef>
            </a:pP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Watch keynotes</a:t>
            </a:r>
            <a:r>
              <a:rPr sz="1200" spc="5">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or read</a:t>
            </a:r>
            <a:r>
              <a:rPr sz="1200" spc="1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distilled</a:t>
            </a:r>
            <a:r>
              <a:rPr sz="1200" spc="1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spc="-2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1-page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executive</a:t>
            </a:r>
            <a:r>
              <a:rPr sz="1200" spc="-25">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summaries</a:t>
            </a:r>
            <a:r>
              <a:rPr sz="1200" spc="-15">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from</a:t>
            </a:r>
            <a:r>
              <a:rPr sz="1200" spc="-2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our</a:t>
            </a:r>
            <a:r>
              <a:rPr sz="1200" spc="-25">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Edge</a:t>
            </a:r>
            <a:r>
              <a:rPr sz="1200" spc="-2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Events.</a:t>
            </a:r>
            <a:endParaRPr sz="1200">
              <a:solidFill>
                <a:schemeClr val="tx1"/>
              </a:solidFill>
              <a:latin typeface="Helvetica" panose="020B0604020202020204" pitchFamily="34" charset="0"/>
              <a:cs typeface="Helvetica" panose="020B0604020202020204" pitchFamily="34" charset="0"/>
            </a:endParaRPr>
          </a:p>
        </p:txBody>
      </p:sp>
      <p:sp>
        <p:nvSpPr>
          <p:cNvPr id="12" name="object 12"/>
          <p:cNvSpPr txBox="1"/>
          <p:nvPr/>
        </p:nvSpPr>
        <p:spPr>
          <a:xfrm>
            <a:off x="9245866" y="6590467"/>
            <a:ext cx="2788285" cy="170815"/>
          </a:xfrm>
          <a:prstGeom prst="rect">
            <a:avLst/>
          </a:prstGeom>
        </p:spPr>
        <p:txBody>
          <a:bodyPr vert="horz" wrap="square" lIns="0" tIns="12700" rIns="0" bIns="0" rtlCol="0">
            <a:spAutoFit/>
          </a:bodyPr>
          <a:lstStyle/>
          <a:p>
            <a:pPr marL="12700">
              <a:lnSpc>
                <a:spcPct val="100000"/>
              </a:lnSpc>
              <a:spcBef>
                <a:spcPts val="100"/>
              </a:spcBef>
            </a:pPr>
            <a:r>
              <a:rPr sz="950" i="1" spc="-25">
                <a:solidFill>
                  <a:srgbClr val="3B3838"/>
                </a:solidFill>
                <a:latin typeface="Arial"/>
                <a:cs typeface="Arial"/>
              </a:rPr>
              <a:t>*Inclusions</a:t>
            </a:r>
            <a:r>
              <a:rPr sz="950" i="1" spc="-5">
                <a:solidFill>
                  <a:srgbClr val="3B3838"/>
                </a:solidFill>
                <a:latin typeface="Arial"/>
                <a:cs typeface="Arial"/>
              </a:rPr>
              <a:t> </a:t>
            </a:r>
            <a:r>
              <a:rPr sz="950" i="1" spc="-40">
                <a:solidFill>
                  <a:srgbClr val="3B3838"/>
                </a:solidFill>
                <a:latin typeface="Arial"/>
                <a:cs typeface="Arial"/>
              </a:rPr>
              <a:t>may</a:t>
            </a:r>
            <a:r>
              <a:rPr sz="950" i="1" spc="-5">
                <a:solidFill>
                  <a:srgbClr val="3B3838"/>
                </a:solidFill>
                <a:latin typeface="Arial"/>
                <a:cs typeface="Arial"/>
              </a:rPr>
              <a:t> </a:t>
            </a:r>
            <a:r>
              <a:rPr sz="950" i="1" spc="-25">
                <a:solidFill>
                  <a:srgbClr val="3B3838"/>
                </a:solidFill>
                <a:latin typeface="Arial"/>
                <a:cs typeface="Arial"/>
              </a:rPr>
              <a:t>vary</a:t>
            </a:r>
            <a:r>
              <a:rPr sz="950" i="1" spc="-5">
                <a:solidFill>
                  <a:srgbClr val="3B3838"/>
                </a:solidFill>
                <a:latin typeface="Arial"/>
                <a:cs typeface="Arial"/>
              </a:rPr>
              <a:t> </a:t>
            </a:r>
            <a:r>
              <a:rPr sz="950" i="1" spc="-10">
                <a:solidFill>
                  <a:srgbClr val="3B3838"/>
                </a:solidFill>
                <a:latin typeface="Arial"/>
                <a:cs typeface="Arial"/>
              </a:rPr>
              <a:t>depending</a:t>
            </a:r>
            <a:r>
              <a:rPr sz="950" i="1" spc="-5">
                <a:solidFill>
                  <a:srgbClr val="3B3838"/>
                </a:solidFill>
                <a:latin typeface="Arial"/>
                <a:cs typeface="Arial"/>
              </a:rPr>
              <a:t> </a:t>
            </a:r>
            <a:r>
              <a:rPr sz="950" i="1" spc="-20">
                <a:solidFill>
                  <a:srgbClr val="3B3838"/>
                </a:solidFill>
                <a:latin typeface="Arial"/>
                <a:cs typeface="Arial"/>
              </a:rPr>
              <a:t>on</a:t>
            </a:r>
            <a:r>
              <a:rPr sz="950" i="1">
                <a:solidFill>
                  <a:srgbClr val="3B3838"/>
                </a:solidFill>
                <a:latin typeface="Arial"/>
                <a:cs typeface="Arial"/>
              </a:rPr>
              <a:t> </a:t>
            </a:r>
            <a:r>
              <a:rPr sz="950" i="1" spc="-20">
                <a:solidFill>
                  <a:srgbClr val="3B3838"/>
                </a:solidFill>
                <a:latin typeface="Arial"/>
                <a:cs typeface="Arial"/>
              </a:rPr>
              <a:t>subscription</a:t>
            </a:r>
            <a:r>
              <a:rPr sz="950" i="1" spc="-5">
                <a:solidFill>
                  <a:srgbClr val="3B3838"/>
                </a:solidFill>
                <a:latin typeface="Arial"/>
                <a:cs typeface="Arial"/>
              </a:rPr>
              <a:t> </a:t>
            </a:r>
            <a:r>
              <a:rPr sz="950" i="1" spc="-10">
                <a:solidFill>
                  <a:srgbClr val="3B3838"/>
                </a:solidFill>
                <a:latin typeface="Arial"/>
                <a:cs typeface="Arial"/>
              </a:rPr>
              <a:t>level.</a:t>
            </a:r>
            <a:endParaRPr sz="950">
              <a:latin typeface="Arial"/>
              <a:cs typeface="Arial"/>
            </a:endParaRPr>
          </a:p>
        </p:txBody>
      </p:sp>
      <p:grpSp>
        <p:nvGrpSpPr>
          <p:cNvPr id="13" name="object 13"/>
          <p:cNvGrpSpPr/>
          <p:nvPr/>
        </p:nvGrpSpPr>
        <p:grpSpPr>
          <a:xfrm>
            <a:off x="656730" y="1947100"/>
            <a:ext cx="8185150" cy="180340"/>
            <a:chOff x="656730" y="1947100"/>
            <a:chExt cx="8185150" cy="180340"/>
          </a:xfrm>
        </p:grpSpPr>
        <p:pic>
          <p:nvPicPr>
            <p:cNvPr id="14" name="object 14"/>
            <p:cNvPicPr/>
            <p:nvPr/>
          </p:nvPicPr>
          <p:blipFill>
            <a:blip r:embed="rId7" cstate="print"/>
            <a:stretch>
              <a:fillRect/>
            </a:stretch>
          </p:blipFill>
          <p:spPr>
            <a:xfrm>
              <a:off x="656730" y="1947100"/>
              <a:ext cx="179999" cy="179997"/>
            </a:xfrm>
            <a:prstGeom prst="rect">
              <a:avLst/>
            </a:prstGeom>
          </p:spPr>
        </p:pic>
        <p:pic>
          <p:nvPicPr>
            <p:cNvPr id="15" name="object 15"/>
            <p:cNvPicPr/>
            <p:nvPr/>
          </p:nvPicPr>
          <p:blipFill>
            <a:blip r:embed="rId8" cstate="print"/>
            <a:stretch>
              <a:fillRect/>
            </a:stretch>
          </p:blipFill>
          <p:spPr>
            <a:xfrm>
              <a:off x="701040" y="1990344"/>
              <a:ext cx="94487" cy="94487"/>
            </a:xfrm>
            <a:prstGeom prst="rect">
              <a:avLst/>
            </a:prstGeom>
          </p:spPr>
        </p:pic>
        <p:pic>
          <p:nvPicPr>
            <p:cNvPr id="16" name="object 16"/>
            <p:cNvPicPr/>
            <p:nvPr/>
          </p:nvPicPr>
          <p:blipFill>
            <a:blip r:embed="rId7" cstate="print"/>
            <a:stretch>
              <a:fillRect/>
            </a:stretch>
          </p:blipFill>
          <p:spPr>
            <a:xfrm>
              <a:off x="4567643" y="1947100"/>
              <a:ext cx="180009" cy="179997"/>
            </a:xfrm>
            <a:prstGeom prst="rect">
              <a:avLst/>
            </a:prstGeom>
          </p:spPr>
        </p:pic>
        <p:pic>
          <p:nvPicPr>
            <p:cNvPr id="17" name="object 17"/>
            <p:cNvPicPr/>
            <p:nvPr/>
          </p:nvPicPr>
          <p:blipFill>
            <a:blip r:embed="rId9" cstate="print"/>
            <a:stretch>
              <a:fillRect/>
            </a:stretch>
          </p:blipFill>
          <p:spPr>
            <a:xfrm>
              <a:off x="4611624" y="1990344"/>
              <a:ext cx="94487" cy="94487"/>
            </a:xfrm>
            <a:prstGeom prst="rect">
              <a:avLst/>
            </a:prstGeom>
          </p:spPr>
        </p:pic>
        <p:pic>
          <p:nvPicPr>
            <p:cNvPr id="18" name="object 18"/>
            <p:cNvPicPr/>
            <p:nvPr/>
          </p:nvPicPr>
          <p:blipFill>
            <a:blip r:embed="rId10" cstate="print"/>
            <a:stretch>
              <a:fillRect/>
            </a:stretch>
          </p:blipFill>
          <p:spPr>
            <a:xfrm>
              <a:off x="8661691" y="1947100"/>
              <a:ext cx="179997" cy="179997"/>
            </a:xfrm>
            <a:prstGeom prst="rect">
              <a:avLst/>
            </a:prstGeom>
          </p:spPr>
        </p:pic>
        <p:pic>
          <p:nvPicPr>
            <p:cNvPr id="19" name="object 19"/>
            <p:cNvPicPr/>
            <p:nvPr/>
          </p:nvPicPr>
          <p:blipFill>
            <a:blip r:embed="rId11" cstate="print"/>
            <a:stretch>
              <a:fillRect/>
            </a:stretch>
          </p:blipFill>
          <p:spPr>
            <a:xfrm>
              <a:off x="8705087" y="1990344"/>
              <a:ext cx="94488" cy="94487"/>
            </a:xfrm>
            <a:prstGeom prst="rect">
              <a:avLst/>
            </a:prstGeom>
          </p:spPr>
        </p:pic>
      </p:grpSp>
      <p:grpSp>
        <p:nvGrpSpPr>
          <p:cNvPr id="20" name="object 20"/>
          <p:cNvGrpSpPr/>
          <p:nvPr/>
        </p:nvGrpSpPr>
        <p:grpSpPr>
          <a:xfrm>
            <a:off x="656730" y="3595674"/>
            <a:ext cx="180340" cy="180340"/>
            <a:chOff x="656730" y="3595674"/>
            <a:chExt cx="180340" cy="180340"/>
          </a:xfrm>
        </p:grpSpPr>
        <p:pic>
          <p:nvPicPr>
            <p:cNvPr id="21" name="object 21"/>
            <p:cNvPicPr/>
            <p:nvPr/>
          </p:nvPicPr>
          <p:blipFill>
            <a:blip r:embed="rId12" cstate="print"/>
            <a:stretch>
              <a:fillRect/>
            </a:stretch>
          </p:blipFill>
          <p:spPr>
            <a:xfrm>
              <a:off x="656730" y="3595674"/>
              <a:ext cx="179999" cy="179997"/>
            </a:xfrm>
            <a:prstGeom prst="rect">
              <a:avLst/>
            </a:prstGeom>
          </p:spPr>
        </p:pic>
        <p:pic>
          <p:nvPicPr>
            <p:cNvPr id="22" name="object 22"/>
            <p:cNvPicPr/>
            <p:nvPr/>
          </p:nvPicPr>
          <p:blipFill>
            <a:blip r:embed="rId13" cstate="print"/>
            <a:stretch>
              <a:fillRect/>
            </a:stretch>
          </p:blipFill>
          <p:spPr>
            <a:xfrm>
              <a:off x="701040" y="3639311"/>
              <a:ext cx="94487" cy="94487"/>
            </a:xfrm>
            <a:prstGeom prst="rect">
              <a:avLst/>
            </a:prstGeom>
          </p:spPr>
        </p:pic>
      </p:grpSp>
      <p:grpSp>
        <p:nvGrpSpPr>
          <p:cNvPr id="23" name="object 23"/>
          <p:cNvGrpSpPr/>
          <p:nvPr/>
        </p:nvGrpSpPr>
        <p:grpSpPr>
          <a:xfrm>
            <a:off x="656730" y="5205095"/>
            <a:ext cx="180340" cy="180340"/>
            <a:chOff x="656730" y="5205095"/>
            <a:chExt cx="180340" cy="180340"/>
          </a:xfrm>
        </p:grpSpPr>
        <p:pic>
          <p:nvPicPr>
            <p:cNvPr id="24" name="object 24"/>
            <p:cNvPicPr/>
            <p:nvPr/>
          </p:nvPicPr>
          <p:blipFill>
            <a:blip r:embed="rId7" cstate="print"/>
            <a:stretch>
              <a:fillRect/>
            </a:stretch>
          </p:blipFill>
          <p:spPr>
            <a:xfrm>
              <a:off x="656730" y="5205095"/>
              <a:ext cx="179999" cy="179997"/>
            </a:xfrm>
            <a:prstGeom prst="rect">
              <a:avLst/>
            </a:prstGeom>
          </p:spPr>
        </p:pic>
        <p:pic>
          <p:nvPicPr>
            <p:cNvPr id="25" name="object 25"/>
            <p:cNvPicPr/>
            <p:nvPr/>
          </p:nvPicPr>
          <p:blipFill>
            <a:blip r:embed="rId14" cstate="print"/>
            <a:stretch>
              <a:fillRect/>
            </a:stretch>
          </p:blipFill>
          <p:spPr>
            <a:xfrm>
              <a:off x="701040" y="5248656"/>
              <a:ext cx="94487" cy="94487"/>
            </a:xfrm>
            <a:prstGeom prst="rect">
              <a:avLst/>
            </a:prstGeom>
          </p:spPr>
        </p:pic>
      </p:grpSp>
      <p:sp>
        <p:nvSpPr>
          <p:cNvPr id="26" name="object 26"/>
          <p:cNvSpPr/>
          <p:nvPr/>
        </p:nvSpPr>
        <p:spPr>
          <a:xfrm>
            <a:off x="-6" y="3269208"/>
            <a:ext cx="12192635" cy="0"/>
          </a:xfrm>
          <a:custGeom>
            <a:avLst/>
            <a:gdLst/>
            <a:ahLst/>
            <a:cxnLst/>
            <a:rect l="l" t="t" r="r" b="b"/>
            <a:pathLst>
              <a:path w="12192635">
                <a:moveTo>
                  <a:pt x="12192006" y="0"/>
                </a:moveTo>
                <a:lnTo>
                  <a:pt x="0" y="1"/>
                </a:lnTo>
              </a:path>
            </a:pathLst>
          </a:custGeom>
          <a:ln w="6350">
            <a:solidFill>
              <a:srgbClr val="D0CECE"/>
            </a:solidFill>
          </a:ln>
        </p:spPr>
        <p:txBody>
          <a:bodyPr wrap="square" lIns="0" tIns="0" rIns="0" bIns="0" rtlCol="0"/>
          <a:lstStyle/>
          <a:p>
            <a:endParaRPr/>
          </a:p>
        </p:txBody>
      </p:sp>
      <p:sp>
        <p:nvSpPr>
          <p:cNvPr id="27" name="object 27"/>
          <p:cNvSpPr/>
          <p:nvPr/>
        </p:nvSpPr>
        <p:spPr>
          <a:xfrm>
            <a:off x="-6" y="4861115"/>
            <a:ext cx="12192635" cy="0"/>
          </a:xfrm>
          <a:custGeom>
            <a:avLst/>
            <a:gdLst/>
            <a:ahLst/>
            <a:cxnLst/>
            <a:rect l="l" t="t" r="r" b="b"/>
            <a:pathLst>
              <a:path w="12192635">
                <a:moveTo>
                  <a:pt x="12192006" y="0"/>
                </a:moveTo>
                <a:lnTo>
                  <a:pt x="0" y="1"/>
                </a:lnTo>
              </a:path>
            </a:pathLst>
          </a:custGeom>
          <a:ln w="6350">
            <a:solidFill>
              <a:srgbClr val="D0CECE"/>
            </a:solidFill>
          </a:ln>
        </p:spPr>
        <p:txBody>
          <a:bodyPr wrap="square" lIns="0" tIns="0" rIns="0" bIns="0" rtlCol="0"/>
          <a:lstStyle/>
          <a:p>
            <a:endParaRPr/>
          </a:p>
        </p:txBody>
      </p:sp>
      <p:grpSp>
        <p:nvGrpSpPr>
          <p:cNvPr id="28" name="object 28"/>
          <p:cNvGrpSpPr/>
          <p:nvPr/>
        </p:nvGrpSpPr>
        <p:grpSpPr>
          <a:xfrm>
            <a:off x="4567644" y="3595674"/>
            <a:ext cx="180340" cy="180340"/>
            <a:chOff x="4567644" y="3595674"/>
            <a:chExt cx="180340" cy="180340"/>
          </a:xfrm>
        </p:grpSpPr>
        <p:pic>
          <p:nvPicPr>
            <p:cNvPr id="29" name="object 29"/>
            <p:cNvPicPr/>
            <p:nvPr/>
          </p:nvPicPr>
          <p:blipFill>
            <a:blip r:embed="rId12" cstate="print"/>
            <a:stretch>
              <a:fillRect/>
            </a:stretch>
          </p:blipFill>
          <p:spPr>
            <a:xfrm>
              <a:off x="4567644" y="3595674"/>
              <a:ext cx="180009" cy="179997"/>
            </a:xfrm>
            <a:prstGeom prst="rect">
              <a:avLst/>
            </a:prstGeom>
          </p:spPr>
        </p:pic>
        <p:pic>
          <p:nvPicPr>
            <p:cNvPr id="30" name="object 30"/>
            <p:cNvPicPr/>
            <p:nvPr/>
          </p:nvPicPr>
          <p:blipFill>
            <a:blip r:embed="rId15" cstate="print"/>
            <a:stretch>
              <a:fillRect/>
            </a:stretch>
          </p:blipFill>
          <p:spPr>
            <a:xfrm>
              <a:off x="4611624" y="3639311"/>
              <a:ext cx="94487" cy="94487"/>
            </a:xfrm>
            <a:prstGeom prst="rect">
              <a:avLst/>
            </a:prstGeom>
          </p:spPr>
        </p:pic>
      </p:grpSp>
      <p:grpSp>
        <p:nvGrpSpPr>
          <p:cNvPr id="31" name="object 31"/>
          <p:cNvGrpSpPr/>
          <p:nvPr/>
        </p:nvGrpSpPr>
        <p:grpSpPr>
          <a:xfrm>
            <a:off x="4567644" y="5205095"/>
            <a:ext cx="180340" cy="180340"/>
            <a:chOff x="4567644" y="5205095"/>
            <a:chExt cx="180340" cy="180340"/>
          </a:xfrm>
        </p:grpSpPr>
        <p:pic>
          <p:nvPicPr>
            <p:cNvPr id="32" name="object 32"/>
            <p:cNvPicPr/>
            <p:nvPr/>
          </p:nvPicPr>
          <p:blipFill>
            <a:blip r:embed="rId7" cstate="print"/>
            <a:stretch>
              <a:fillRect/>
            </a:stretch>
          </p:blipFill>
          <p:spPr>
            <a:xfrm>
              <a:off x="4567644" y="5205095"/>
              <a:ext cx="180009" cy="179997"/>
            </a:xfrm>
            <a:prstGeom prst="rect">
              <a:avLst/>
            </a:prstGeom>
          </p:spPr>
        </p:pic>
        <p:pic>
          <p:nvPicPr>
            <p:cNvPr id="33" name="object 33"/>
            <p:cNvPicPr/>
            <p:nvPr/>
          </p:nvPicPr>
          <p:blipFill>
            <a:blip r:embed="rId16" cstate="print"/>
            <a:stretch>
              <a:fillRect/>
            </a:stretch>
          </p:blipFill>
          <p:spPr>
            <a:xfrm>
              <a:off x="4611624" y="5248656"/>
              <a:ext cx="94487" cy="94487"/>
            </a:xfrm>
            <a:prstGeom prst="rect">
              <a:avLst/>
            </a:prstGeom>
          </p:spPr>
        </p:pic>
      </p:grpSp>
      <p:grpSp>
        <p:nvGrpSpPr>
          <p:cNvPr id="34" name="object 34"/>
          <p:cNvGrpSpPr/>
          <p:nvPr/>
        </p:nvGrpSpPr>
        <p:grpSpPr>
          <a:xfrm>
            <a:off x="8661692" y="3595674"/>
            <a:ext cx="180340" cy="180340"/>
            <a:chOff x="8661692" y="3595674"/>
            <a:chExt cx="180340" cy="180340"/>
          </a:xfrm>
        </p:grpSpPr>
        <p:pic>
          <p:nvPicPr>
            <p:cNvPr id="35" name="object 35"/>
            <p:cNvPicPr/>
            <p:nvPr/>
          </p:nvPicPr>
          <p:blipFill>
            <a:blip r:embed="rId17" cstate="print"/>
            <a:stretch>
              <a:fillRect/>
            </a:stretch>
          </p:blipFill>
          <p:spPr>
            <a:xfrm>
              <a:off x="8661692" y="3595674"/>
              <a:ext cx="179997" cy="179997"/>
            </a:xfrm>
            <a:prstGeom prst="rect">
              <a:avLst/>
            </a:prstGeom>
          </p:spPr>
        </p:pic>
        <p:pic>
          <p:nvPicPr>
            <p:cNvPr id="36" name="object 36"/>
            <p:cNvPicPr/>
            <p:nvPr/>
          </p:nvPicPr>
          <p:blipFill>
            <a:blip r:embed="rId18" cstate="print"/>
            <a:stretch>
              <a:fillRect/>
            </a:stretch>
          </p:blipFill>
          <p:spPr>
            <a:xfrm>
              <a:off x="8705088" y="3639311"/>
              <a:ext cx="94488" cy="94487"/>
            </a:xfrm>
            <a:prstGeom prst="rect">
              <a:avLst/>
            </a:prstGeom>
          </p:spPr>
        </p:pic>
      </p:grpSp>
      <p:grpSp>
        <p:nvGrpSpPr>
          <p:cNvPr id="37" name="object 37"/>
          <p:cNvGrpSpPr/>
          <p:nvPr/>
        </p:nvGrpSpPr>
        <p:grpSpPr>
          <a:xfrm>
            <a:off x="8661692" y="5205095"/>
            <a:ext cx="180340" cy="180340"/>
            <a:chOff x="8661692" y="5205095"/>
            <a:chExt cx="180340" cy="180340"/>
          </a:xfrm>
        </p:grpSpPr>
        <p:pic>
          <p:nvPicPr>
            <p:cNvPr id="38" name="object 38"/>
            <p:cNvPicPr/>
            <p:nvPr/>
          </p:nvPicPr>
          <p:blipFill>
            <a:blip r:embed="rId10" cstate="print"/>
            <a:stretch>
              <a:fillRect/>
            </a:stretch>
          </p:blipFill>
          <p:spPr>
            <a:xfrm>
              <a:off x="8661692" y="5205095"/>
              <a:ext cx="179997" cy="179997"/>
            </a:xfrm>
            <a:prstGeom prst="rect">
              <a:avLst/>
            </a:prstGeom>
          </p:spPr>
        </p:pic>
        <p:pic>
          <p:nvPicPr>
            <p:cNvPr id="39" name="object 39"/>
            <p:cNvPicPr/>
            <p:nvPr/>
          </p:nvPicPr>
          <p:blipFill>
            <a:blip r:embed="rId19" cstate="print"/>
            <a:stretch>
              <a:fillRect/>
            </a:stretch>
          </p:blipFill>
          <p:spPr>
            <a:xfrm>
              <a:off x="8705088" y="5248656"/>
              <a:ext cx="94488" cy="94487"/>
            </a:xfrm>
            <a:prstGeom prst="rect">
              <a:avLst/>
            </a:prstGeom>
          </p:spPr>
        </p:pic>
      </p:grpSp>
      <p:sp>
        <p:nvSpPr>
          <p:cNvPr id="40" name="object 40"/>
          <p:cNvSpPr txBox="1"/>
          <p:nvPr/>
        </p:nvSpPr>
        <p:spPr>
          <a:xfrm>
            <a:off x="2187016" y="795244"/>
            <a:ext cx="8032115" cy="470000"/>
          </a:xfrm>
          <a:prstGeom prst="rect">
            <a:avLst/>
          </a:prstGeom>
        </p:spPr>
        <p:txBody>
          <a:bodyPr vert="horz" wrap="square" lIns="0" tIns="12065" rIns="0" bIns="0" rtlCol="0">
            <a:spAutoFit/>
          </a:bodyPr>
          <a:lstStyle/>
          <a:p>
            <a:pPr marL="12700" marR="5080" indent="20955">
              <a:lnSpc>
                <a:spcPct val="137400"/>
              </a:lnSpc>
              <a:spcBef>
                <a:spcPts val="95"/>
              </a:spcBef>
            </a:pPr>
            <a:r>
              <a:rPr sz="1150">
                <a:solidFill>
                  <a:srgbClr val="FFFFFF"/>
                </a:solidFill>
                <a:latin typeface="Helvetica" panose="020B0604020202020204" pitchFamily="34" charset="0"/>
                <a:cs typeface="Helvetica" panose="020B0604020202020204" pitchFamily="34" charset="0"/>
              </a:rPr>
              <a:t>Members</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of</a:t>
            </a:r>
            <a:r>
              <a:rPr sz="1150" spc="15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ADAPT’s</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Research</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&amp;</a:t>
            </a:r>
            <a:r>
              <a:rPr sz="1150" spc="14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Advisory</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platform</a:t>
            </a:r>
            <a:r>
              <a:rPr sz="1150" spc="14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have</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access</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to</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an</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entire</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suite</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of</a:t>
            </a:r>
            <a:r>
              <a:rPr sz="1150" spc="15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market</a:t>
            </a:r>
            <a:r>
              <a:rPr sz="1150" spc="15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leading</a:t>
            </a:r>
            <a:r>
              <a:rPr sz="1150" spc="15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content,</a:t>
            </a:r>
            <a:r>
              <a:rPr sz="1150" spc="150">
                <a:solidFill>
                  <a:srgbClr val="FFFFFF"/>
                </a:solidFill>
                <a:latin typeface="Helvetica" panose="020B0604020202020204" pitchFamily="34" charset="0"/>
                <a:cs typeface="Helvetica" panose="020B0604020202020204" pitchFamily="34" charset="0"/>
              </a:rPr>
              <a:t> </a:t>
            </a:r>
            <a:r>
              <a:rPr sz="1150" spc="-10">
                <a:solidFill>
                  <a:srgbClr val="FFFFFF"/>
                </a:solidFill>
                <a:latin typeface="Helvetica" panose="020B0604020202020204" pitchFamily="34" charset="0"/>
                <a:cs typeface="Helvetica" panose="020B0604020202020204" pitchFamily="34" charset="0"/>
              </a:rPr>
              <a:t>insights </a:t>
            </a:r>
            <a:r>
              <a:rPr sz="1150">
                <a:solidFill>
                  <a:srgbClr val="FFFFFF"/>
                </a:solidFill>
                <a:latin typeface="Helvetica" panose="020B0604020202020204" pitchFamily="34" charset="0"/>
                <a:cs typeface="Helvetica" panose="020B0604020202020204" pitchFamily="34" charset="0"/>
              </a:rPr>
              <a:t>and</a:t>
            </a:r>
            <a:r>
              <a:rPr sz="1150" spc="14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resources</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to</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help</a:t>
            </a:r>
            <a:r>
              <a:rPr sz="1150" spc="15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you</a:t>
            </a:r>
            <a:r>
              <a:rPr sz="1150" spc="13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execute</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in</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your</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role.</a:t>
            </a:r>
            <a:r>
              <a:rPr sz="1150" spc="15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For</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any</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assistance</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contact</a:t>
            </a:r>
            <a:r>
              <a:rPr sz="1150" spc="14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your</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Account</a:t>
            </a:r>
            <a:r>
              <a:rPr sz="1150" spc="15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Manager</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in</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the</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help</a:t>
            </a:r>
            <a:r>
              <a:rPr sz="1150" spc="145">
                <a:solidFill>
                  <a:srgbClr val="FFFFFF"/>
                </a:solidFill>
                <a:latin typeface="Helvetica" panose="020B0604020202020204" pitchFamily="34" charset="0"/>
                <a:cs typeface="Helvetica" panose="020B0604020202020204" pitchFamily="34" charset="0"/>
              </a:rPr>
              <a:t> </a:t>
            </a:r>
            <a:r>
              <a:rPr sz="1150" spc="-10">
                <a:solidFill>
                  <a:srgbClr val="FFFFFF"/>
                </a:solidFill>
                <a:latin typeface="Helvetica" panose="020B0604020202020204" pitchFamily="34" charset="0"/>
                <a:cs typeface="Helvetica" panose="020B0604020202020204" pitchFamily="34" charset="0"/>
              </a:rPr>
              <a:t>section.</a:t>
            </a:r>
            <a:endParaRPr sz="1150">
              <a:latin typeface="Helvetica" panose="020B0604020202020204" pitchFamily="34" charset="0"/>
              <a:cs typeface="Helvetica" panose="020B0604020202020204" pitchFamily="34" charset="0"/>
            </a:endParaRPr>
          </a:p>
        </p:txBody>
      </p:sp>
      <p:sp>
        <p:nvSpPr>
          <p:cNvPr id="42" name="object 2">
            <a:extLst>
              <a:ext uri="{FF2B5EF4-FFF2-40B4-BE49-F238E27FC236}">
                <a16:creationId xmlns:a16="http://schemas.microsoft.com/office/drawing/2014/main" id="{6496FB53-88FB-A914-EBE5-0EC3C0DE1670}"/>
              </a:ext>
            </a:extLst>
          </p:cNvPr>
          <p:cNvSpPr txBox="1">
            <a:spLocks/>
          </p:cNvSpPr>
          <p:nvPr/>
        </p:nvSpPr>
        <p:spPr>
          <a:xfrm>
            <a:off x="3395268" y="334771"/>
            <a:ext cx="5401462" cy="391159"/>
          </a:xfrm>
          <a:prstGeom prst="rect">
            <a:avLst/>
          </a:prstGeom>
        </p:spPr>
        <p:txBody>
          <a:bodyPr vert="horz" wrap="square" lIns="0" tIns="12700" rIns="0" bIns="0" rtlCol="0">
            <a:spAutoFit/>
          </a:bodyPr>
          <a:lstStyle>
            <a:lvl1pPr>
              <a:defRPr sz="2400" b="1" i="0">
                <a:solidFill>
                  <a:schemeClr val="bg1"/>
                </a:solidFill>
                <a:latin typeface="Arial"/>
                <a:ea typeface="+mj-ea"/>
                <a:cs typeface="Arial"/>
              </a:defRPr>
            </a:lvl1pPr>
          </a:lstStyle>
          <a:p>
            <a:pPr marL="12700">
              <a:spcBef>
                <a:spcPts val="100"/>
              </a:spcBef>
            </a:pPr>
            <a:r>
              <a:rPr lang="en-US" kern="0">
                <a:latin typeface="Helvetica" panose="020B0604020202020204" pitchFamily="34" charset="0"/>
                <a:cs typeface="Helvetica" panose="020B0604020202020204" pitchFamily="34" charset="0"/>
              </a:rPr>
              <a:t>Additional</a:t>
            </a:r>
            <a:r>
              <a:rPr lang="en-US" kern="0" spc="-20">
                <a:latin typeface="Helvetica" panose="020B0604020202020204" pitchFamily="34" charset="0"/>
                <a:cs typeface="Helvetica" panose="020B0604020202020204" pitchFamily="34" charset="0"/>
              </a:rPr>
              <a:t> </a:t>
            </a:r>
            <a:r>
              <a:rPr lang="en-US" kern="0">
                <a:latin typeface="Helvetica" panose="020B0604020202020204" pitchFamily="34" charset="0"/>
                <a:cs typeface="Helvetica" panose="020B0604020202020204" pitchFamily="34" charset="0"/>
              </a:rPr>
              <a:t>resources</a:t>
            </a:r>
            <a:r>
              <a:rPr lang="en-US" kern="0" spc="-15">
                <a:latin typeface="Helvetica" panose="020B0604020202020204" pitchFamily="34" charset="0"/>
                <a:cs typeface="Helvetica" panose="020B0604020202020204" pitchFamily="34" charset="0"/>
              </a:rPr>
              <a:t> </a:t>
            </a:r>
            <a:r>
              <a:rPr lang="en-US" kern="0">
                <a:latin typeface="Helvetica" panose="020B0604020202020204" pitchFamily="34" charset="0"/>
                <a:cs typeface="Helvetica" panose="020B0604020202020204" pitchFamily="34" charset="0"/>
              </a:rPr>
              <a:t>you</a:t>
            </a:r>
            <a:r>
              <a:rPr lang="en-US" kern="0" spc="-20">
                <a:latin typeface="Helvetica" panose="020B0604020202020204" pitchFamily="34" charset="0"/>
                <a:cs typeface="Helvetica" panose="020B0604020202020204" pitchFamily="34" charset="0"/>
              </a:rPr>
              <a:t> </a:t>
            </a:r>
            <a:r>
              <a:rPr lang="en-US" kern="0">
                <a:latin typeface="Helvetica" panose="020B0604020202020204" pitchFamily="34" charset="0"/>
                <a:cs typeface="Helvetica" panose="020B0604020202020204" pitchFamily="34" charset="0"/>
              </a:rPr>
              <a:t>can</a:t>
            </a:r>
            <a:r>
              <a:rPr lang="en-US" kern="0" spc="-20">
                <a:latin typeface="Helvetica" panose="020B0604020202020204" pitchFamily="34" charset="0"/>
                <a:cs typeface="Helvetica" panose="020B0604020202020204" pitchFamily="34" charset="0"/>
              </a:rPr>
              <a:t> </a:t>
            </a:r>
            <a:r>
              <a:rPr lang="en-US" kern="0" spc="-10">
                <a:latin typeface="Helvetica" panose="020B0604020202020204" pitchFamily="34" charset="0"/>
                <a:cs typeface="Helvetica" panose="020B0604020202020204" pitchFamily="34" charset="0"/>
              </a:rPr>
              <a:t>access</a:t>
            </a:r>
          </a:p>
        </p:txBody>
      </p:sp>
    </p:spTree>
    <p:extLst>
      <p:ext uri="{BB962C8B-B14F-4D97-AF65-F5344CB8AC3E}">
        <p14:creationId xmlns:p14="http://schemas.microsoft.com/office/powerpoint/2010/main" val="522365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CEDD227-7090-09EA-722E-BDD1BA3F88D4}"/>
              </a:ext>
            </a:extLst>
          </p:cNvPr>
          <p:cNvSpPr txBox="1"/>
          <p:nvPr/>
        </p:nvSpPr>
        <p:spPr>
          <a:xfrm>
            <a:off x="3436593" y="3536394"/>
            <a:ext cx="5318811" cy="31130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AU"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rPr>
              <a:t>adapt.com.au    |   hello@adapt.com.au   |   +61 (2) 9435 3535 </a:t>
            </a:r>
            <a:endParaRPr kumimoji="0" lang="en-US"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endParaRPr>
          </a:p>
        </p:txBody>
      </p:sp>
      <p:sp>
        <p:nvSpPr>
          <p:cNvPr id="3" name="Rectangle 2">
            <a:hlinkClick r:id="rId3"/>
            <a:extLst>
              <a:ext uri="{FF2B5EF4-FFF2-40B4-BE49-F238E27FC236}">
                <a16:creationId xmlns:a16="http://schemas.microsoft.com/office/drawing/2014/main" id="{E64905C6-40D3-CB83-0FF0-DF9BD61AE76B}"/>
              </a:ext>
            </a:extLst>
          </p:cNvPr>
          <p:cNvSpPr/>
          <p:nvPr/>
        </p:nvSpPr>
        <p:spPr>
          <a:xfrm>
            <a:off x="4204010" y="3693976"/>
            <a:ext cx="870612" cy="1166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hlinkClick r:id="rId4"/>
            <a:extLst>
              <a:ext uri="{FF2B5EF4-FFF2-40B4-BE49-F238E27FC236}">
                <a16:creationId xmlns:a16="http://schemas.microsoft.com/office/drawing/2014/main" id="{11E3B393-77B0-2A82-C10D-0E6DA40DEDC3}"/>
              </a:ext>
            </a:extLst>
          </p:cNvPr>
          <p:cNvSpPr/>
          <p:nvPr/>
        </p:nvSpPr>
        <p:spPr>
          <a:xfrm>
            <a:off x="5307980" y="3709931"/>
            <a:ext cx="1243374" cy="937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hlinkClick r:id="rId3"/>
            <a:extLst>
              <a:ext uri="{FF2B5EF4-FFF2-40B4-BE49-F238E27FC236}">
                <a16:creationId xmlns:a16="http://schemas.microsoft.com/office/drawing/2014/main" id="{3D8328A2-BA4C-FF02-8AA9-0919793F8BB8}"/>
              </a:ext>
            </a:extLst>
          </p:cNvPr>
          <p:cNvSpPr/>
          <p:nvPr/>
        </p:nvSpPr>
        <p:spPr>
          <a:xfrm>
            <a:off x="5386038" y="2921899"/>
            <a:ext cx="1510061" cy="3113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picture containing logo&#10;&#10;Description automatically generated">
            <a:extLst>
              <a:ext uri="{FF2B5EF4-FFF2-40B4-BE49-F238E27FC236}">
                <a16:creationId xmlns:a16="http://schemas.microsoft.com/office/drawing/2014/main" id="{65066A2D-DB39-3756-95C2-159F35BE4FF3}"/>
              </a:ext>
            </a:extLst>
          </p:cNvPr>
          <p:cNvPicPr>
            <a:picLocks noChangeAspect="1"/>
          </p:cNvPicPr>
          <p:nvPr/>
        </p:nvPicPr>
        <p:blipFill>
          <a:blip r:embed="rId5"/>
          <a:stretch>
            <a:fillRect/>
          </a:stretch>
        </p:blipFill>
        <p:spPr>
          <a:xfrm>
            <a:off x="5382183" y="2894115"/>
            <a:ext cx="1427630" cy="347200"/>
          </a:xfrm>
          <a:prstGeom prst="rect">
            <a:avLst/>
          </a:prstGeom>
        </p:spPr>
      </p:pic>
    </p:spTree>
    <p:extLst>
      <p:ext uri="{BB962C8B-B14F-4D97-AF65-F5344CB8AC3E}">
        <p14:creationId xmlns:p14="http://schemas.microsoft.com/office/powerpoint/2010/main" val="175060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A027D8D-55DA-4389-ABB4-4CD284B863BF}"/>
              </a:ext>
            </a:extLst>
          </p:cNvPr>
          <p:cNvSpPr/>
          <p:nvPr/>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686A975B-FF5C-3D7F-1FA7-B6720A20A049}"/>
              </a:ext>
            </a:extLst>
          </p:cNvPr>
          <p:cNvSpPr txBox="1"/>
          <p:nvPr/>
        </p:nvSpPr>
        <p:spPr>
          <a:xfrm>
            <a:off x="517813" y="1630613"/>
            <a:ext cx="3851381" cy="415671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Why does sample size matter?</a:t>
            </a:r>
          </a:p>
          <a:p>
            <a:pPr marL="0" marR="0" lvl="0" indent="0" algn="l" defTabSz="914400" rtl="0" eaLnBrk="1" fontAlgn="auto" latinLnBrk="0" hangingPunct="1">
              <a:lnSpc>
                <a:spcPct val="150000"/>
              </a:lnSpc>
              <a:spcBef>
                <a:spcPts val="0"/>
              </a:spcBef>
              <a:spcAft>
                <a:spcPts val="1800"/>
              </a:spcAft>
              <a:buClr>
                <a:srgbClr val="E7534F"/>
              </a:buClr>
              <a:buSzTx/>
              <a:buFontTx/>
              <a:buNone/>
              <a:tabLst/>
              <a:defRPr/>
            </a:pPr>
            <a:r>
              <a:rPr kumimoji="0" lang="en-GB" sz="1100" b="0" i="0" u="none" strike="noStrike" kern="1200" cap="none" spc="0" normalizeH="0" baseline="0" noProof="0">
                <a:ln>
                  <a:noFill/>
                </a:ln>
                <a:solidFill>
                  <a:prstClr val="black"/>
                </a:solidFill>
                <a:effectLst/>
                <a:uLnTx/>
                <a:uFillTx/>
                <a:latin typeface="Helvetica"/>
                <a:ea typeface="+mn-ea"/>
                <a:cs typeface="Helvetica"/>
              </a:rPr>
              <a:t>Each set of statistics is unique with measures,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distribution, variance and sample size. </a:t>
            </a:r>
            <a:r>
              <a:rPr kumimoji="0" lang="en-US" sz="1100" b="0" i="0" u="none" strike="noStrike" kern="1200" cap="none" spc="0" normalizeH="0" baseline="0" noProof="0">
                <a:ln>
                  <a:noFill/>
                </a:ln>
                <a:solidFill>
                  <a:prstClr val="black"/>
                </a:solidFill>
                <a:effectLst/>
                <a:uLnTx/>
                <a:uFillTx/>
                <a:latin typeface="Helvetica"/>
                <a:ea typeface="+mn-ea"/>
                <a:cs typeface="Helvetica"/>
              </a:rPr>
              <a:t>It is generally accepted in statistics that as sample size increases, analysts make fewer assumptions about the data, resulting in statistics that more accurately represent the truth</a:t>
            </a:r>
            <a:r>
              <a:rPr kumimoji="0" lang="en-GB" sz="1100" b="0" i="0" u="none" strike="noStrike" kern="1200" cap="none" spc="0" normalizeH="0" baseline="0" noProof="0">
                <a:ln>
                  <a:noFill/>
                </a:ln>
                <a:solidFill>
                  <a:prstClr val="black"/>
                </a:solidFill>
                <a:effectLst/>
                <a:uLnTx/>
                <a:uFillTx/>
                <a:latin typeface="Helvetica"/>
                <a:ea typeface="+mn-ea"/>
                <a:cs typeface="Helvetica"/>
              </a:rPr>
              <a:t>.</a:t>
            </a:r>
          </a:p>
          <a:p>
            <a:pPr marL="0" marR="0" lvl="0" indent="0" algn="l" defTabSz="914400" rtl="0" eaLnBrk="1" fontAlgn="auto" latinLnBrk="0" hangingPunct="1">
              <a:lnSpc>
                <a:spcPct val="150000"/>
              </a:lnSpc>
              <a:spcBef>
                <a:spcPts val="0"/>
              </a:spcBef>
              <a:spcAft>
                <a:spcPts val="1800"/>
              </a:spcAft>
              <a:buClr>
                <a:srgbClr val="E7534F"/>
              </a:buClr>
              <a:buSzTx/>
              <a:buFontTx/>
              <a:buNone/>
              <a:tabLst/>
              <a:defRPr/>
            </a:pPr>
            <a:r>
              <a:rPr kumimoji="0" lang="en-GB" sz="1100" b="0" i="0" u="none" strike="noStrike" kern="1200" cap="none" spc="0" normalizeH="0" baseline="0" noProof="0">
                <a:ln>
                  <a:noFill/>
                </a:ln>
                <a:solidFill>
                  <a:prstClr val="black"/>
                </a:solidFill>
                <a:effectLst/>
                <a:uLnTx/>
                <a:uFillTx/>
                <a:latin typeface="Helvetica"/>
                <a:ea typeface="+mn-ea"/>
                <a:cs typeface="Helvetica"/>
              </a:rPr>
              <a:t>ADAPT endeavours to provide transparency of sample size, whereby we provide a source on data slides with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the number of respondents and the survey where those respondents come from. In data and insights slide decks, ADAPT usually provides some insight on the breakdown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of the demographics at the end of the slide deck. </a:t>
            </a:r>
          </a:p>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GB" sz="1100" b="0" i="0" u="none" strike="noStrike" kern="1200" cap="none" spc="0" normalizeH="0" baseline="0" noProof="0">
                <a:ln>
                  <a:noFill/>
                </a:ln>
                <a:solidFill>
                  <a:prstClr val="black"/>
                </a:solidFill>
                <a:effectLst/>
                <a:uLnTx/>
                <a:uFillTx/>
                <a:latin typeface="Helvetica"/>
                <a:ea typeface="+mn-ea"/>
                <a:cs typeface="Helvetica"/>
              </a:rPr>
              <a:t>To protect privacy, ADAPT does not release lists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of individual respondents to surveys. </a:t>
            </a:r>
          </a:p>
        </p:txBody>
      </p:sp>
      <p:grpSp>
        <p:nvGrpSpPr>
          <p:cNvPr id="2" name="Group 1">
            <a:extLst>
              <a:ext uri="{FF2B5EF4-FFF2-40B4-BE49-F238E27FC236}">
                <a16:creationId xmlns:a16="http://schemas.microsoft.com/office/drawing/2014/main" id="{AA848627-DABB-AC47-DF8D-97A1B8C124AF}"/>
              </a:ext>
            </a:extLst>
          </p:cNvPr>
          <p:cNvGrpSpPr/>
          <p:nvPr/>
        </p:nvGrpSpPr>
        <p:grpSpPr>
          <a:xfrm>
            <a:off x="517813" y="783413"/>
            <a:ext cx="4129258" cy="769442"/>
            <a:chOff x="819810" y="1621037"/>
            <a:chExt cx="4129258" cy="769442"/>
          </a:xfrm>
        </p:grpSpPr>
        <p:sp>
          <p:nvSpPr>
            <p:cNvPr id="3" name="Rectangle 2">
              <a:extLst>
                <a:ext uri="{FF2B5EF4-FFF2-40B4-BE49-F238E27FC236}">
                  <a16:creationId xmlns:a16="http://schemas.microsoft.com/office/drawing/2014/main" id="{FCDB4BEB-E898-C416-1F0D-8AA44DED8E6F}"/>
                </a:ext>
              </a:extLst>
            </p:cNvPr>
            <p:cNvSpPr/>
            <p:nvPr/>
          </p:nvSpPr>
          <p:spPr>
            <a:xfrm>
              <a:off x="819811" y="1928814"/>
              <a:ext cx="4129255"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Helvetica"/>
                  <a:ea typeface="+mn-ea"/>
                  <a:cs typeface="Helvetica"/>
                </a:rPr>
                <a:t>Notes on sample sizes</a:t>
              </a:r>
            </a:p>
          </p:txBody>
        </p:sp>
        <p:sp>
          <p:nvSpPr>
            <p:cNvPr id="6" name="Rectangle 5">
              <a:extLst>
                <a:ext uri="{FF2B5EF4-FFF2-40B4-BE49-F238E27FC236}">
                  <a16:creationId xmlns:a16="http://schemas.microsoft.com/office/drawing/2014/main" id="{24C42335-3FD8-4EDA-2E5C-1E6001BA24EF}"/>
                </a:ext>
              </a:extLst>
            </p:cNvPr>
            <p:cNvSpPr/>
            <p:nvPr/>
          </p:nvSpPr>
          <p:spPr>
            <a:xfrm>
              <a:off x="819810" y="1621037"/>
              <a:ext cx="4129258"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mn-ea"/>
                  <a:cs typeface="Helvetica"/>
                </a:rPr>
                <a:t>ADAPT Data Analytics: </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grpSp>
      <p:cxnSp>
        <p:nvCxnSpPr>
          <p:cNvPr id="7" name="Straight Connector 6">
            <a:extLst>
              <a:ext uri="{FF2B5EF4-FFF2-40B4-BE49-F238E27FC236}">
                <a16:creationId xmlns:a16="http://schemas.microsoft.com/office/drawing/2014/main" id="{2ADEBE6F-5D02-53EE-8361-6BE34D1E7F6C}"/>
              </a:ext>
            </a:extLst>
          </p:cNvPr>
          <p:cNvCxnSpPr>
            <a:cxnSpLocks/>
          </p:cNvCxnSpPr>
          <p:nvPr/>
        </p:nvCxnSpPr>
        <p:spPr>
          <a:xfrm flipV="1">
            <a:off x="4525529" y="274866"/>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73507BBF-85F0-78E1-7859-65B4C199DE36}"/>
              </a:ext>
            </a:extLst>
          </p:cNvPr>
          <p:cNvSpPr txBox="1"/>
          <p:nvPr/>
        </p:nvSpPr>
        <p:spPr>
          <a:xfrm>
            <a:off x="4636911" y="199473"/>
            <a:ext cx="7504706" cy="443140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For sector, segment and persona comparisons</a:t>
            </a:r>
          </a:p>
          <a:p>
            <a:pPr>
              <a:lnSpc>
                <a:spcPct val="150000"/>
              </a:lnSpc>
              <a:spcAft>
                <a:spcPts val="1200"/>
              </a:spcAft>
              <a:buClr>
                <a:srgbClr val="E7534F"/>
              </a:buClr>
              <a:defRPr/>
            </a:pPr>
            <a:r>
              <a:rPr lang="en-US" sz="1100">
                <a:solidFill>
                  <a:prstClr val="black"/>
                </a:solidFill>
                <a:latin typeface="Helvetica"/>
                <a:cs typeface="Helvetica"/>
              </a:rPr>
              <a:t>We use Central</a:t>
            </a:r>
            <a:r>
              <a:rPr kumimoji="0" lang="en-US" sz="1100" b="0" i="0" u="none" strike="noStrike" kern="1200" cap="none" spc="0" normalizeH="0" baseline="0" noProof="0">
                <a:ln>
                  <a:noFill/>
                </a:ln>
                <a:solidFill>
                  <a:prstClr val="black"/>
                </a:solidFill>
                <a:effectLst/>
                <a:uLnTx/>
                <a:uFillTx/>
                <a:latin typeface="Helvetica"/>
                <a:ea typeface="+mn-ea"/>
                <a:cs typeface="Helvetica"/>
              </a:rPr>
              <a:t> </a:t>
            </a:r>
            <a:r>
              <a:rPr lang="en-US" sz="1100">
                <a:solidFill>
                  <a:prstClr val="black"/>
                </a:solidFill>
                <a:latin typeface="Helvetica"/>
                <a:cs typeface="Helvetica"/>
              </a:rPr>
              <a:t>Limit</a:t>
            </a:r>
            <a:r>
              <a:rPr kumimoji="0" lang="en-US" sz="1100" b="0" i="0" u="none" strike="noStrike" kern="1200" cap="none" spc="0" normalizeH="0" baseline="0" noProof="0">
                <a:ln>
                  <a:noFill/>
                </a:ln>
                <a:solidFill>
                  <a:prstClr val="black"/>
                </a:solidFill>
                <a:effectLst/>
                <a:uLnTx/>
                <a:uFillTx/>
                <a:latin typeface="Helvetica"/>
                <a:ea typeface="+mn-ea"/>
                <a:cs typeface="Helvetica"/>
              </a:rPr>
              <a:t> </a:t>
            </a:r>
            <a:r>
              <a:rPr lang="en-US" sz="1100">
                <a:solidFill>
                  <a:prstClr val="black"/>
                </a:solidFill>
                <a:latin typeface="Helvetica"/>
                <a:cs typeface="Helvetica"/>
              </a:rPr>
              <a:t>Theorem,</a:t>
            </a:r>
            <a:r>
              <a:rPr kumimoji="0" lang="en-US" sz="1100" b="0" i="0" u="none" strike="noStrike" kern="1200" cap="none" spc="0" normalizeH="0" baseline="0" noProof="0">
                <a:ln>
                  <a:noFill/>
                </a:ln>
                <a:solidFill>
                  <a:prstClr val="black"/>
                </a:solidFill>
                <a:effectLst/>
                <a:uLnTx/>
                <a:uFillTx/>
                <a:latin typeface="Helvetica"/>
                <a:ea typeface="+mn-ea"/>
                <a:cs typeface="Helvetica"/>
              </a:rPr>
              <a:t> a fundamental concept in statistics that determines when a sample size is large enough to be considered reliable. There are different formulas and some debate amongst statisticians about the appropriate sample size. For industry comparisons or other subset analyses, a sample size of ( n &gt; 20 ) is generally considered acceptable for drawing meaningful insights. This threshold aligns with common statistical practices, where a sample size of 20 to 30 is generally the minimum needed to assume a normal distribution of the data.</a:t>
            </a:r>
            <a:endParaRPr lang="en-US" sz="1100" b="0" i="0" u="none" strike="noStrike" kern="1200" cap="none" spc="0" normalizeH="0" baseline="0" noProof="0">
              <a:ln>
                <a:noFill/>
              </a:ln>
              <a:solidFill>
                <a:prstClr val="black"/>
              </a:solidFill>
              <a:effectLst/>
              <a:uLnTx/>
              <a:uFillTx/>
              <a:latin typeface="Helvetica"/>
              <a:cs typeface="Helvetica"/>
            </a:endParaRP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Sample sizes below 20, but equal to or greater than 15</a:t>
            </a:r>
            <a:endParaRPr kumimoji="0" lang="en-US" sz="1100" b="0" i="0" u="none" strike="noStrike" kern="1200" cap="none" spc="0" normalizeH="0" baseline="0" noProof="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50000"/>
              </a:lnSpc>
              <a:spcBef>
                <a:spcPts val="0"/>
              </a:spcBef>
              <a:spcAft>
                <a:spcPts val="1200"/>
              </a:spcAft>
              <a:buClr>
                <a:srgbClr val="E7534F"/>
              </a:buClr>
              <a:buSzTx/>
              <a:buFontTx/>
              <a:buNone/>
              <a:tabLst/>
              <a:defRPr/>
            </a:pPr>
            <a:r>
              <a:rPr kumimoji="0" lang="en-US" sz="1100" b="0" i="0" u="none" strike="noStrike" kern="1200" cap="none" spc="0" normalizeH="0" baseline="0" noProof="0">
                <a:ln>
                  <a:noFill/>
                </a:ln>
                <a:solidFill>
                  <a:prstClr val="black"/>
                </a:solidFill>
                <a:effectLst/>
                <a:uLnTx/>
                <a:uFillTx/>
                <a:latin typeface="Helvetica"/>
                <a:ea typeface="+mn-ea"/>
                <a:cs typeface="Helvetica"/>
              </a:rPr>
              <a:t>When the sample size is between 15 and 20, while not fully representative, it can still offer valuable insights </a:t>
            </a:r>
            <a:br>
              <a:rPr lang="en-US" sz="1100" b="0" i="0" u="none" strike="noStrike" kern="1200" cap="none" spc="0" normalizeH="0" baseline="0" noProof="0" dirty="0">
                <a:ln>
                  <a:noFill/>
                </a:ln>
                <a:effectLst/>
                <a:uLnTx/>
                <a:uFillTx/>
                <a:latin typeface="Helvetic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into trends. These statistics should be viewed as indicative, highlighting general directions in industry efforts </a:t>
            </a:r>
            <a:br>
              <a:rPr lang="en-US" sz="1100" b="0" i="0" u="none" strike="noStrike" kern="1200" cap="none" spc="0" normalizeH="0" baseline="0" noProof="0" dirty="0">
                <a:ln>
                  <a:noFill/>
                </a:ln>
                <a:effectLst/>
                <a:uLnTx/>
                <a:uFillTx/>
                <a:latin typeface="Helvetic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or barriers to investment but treated with some caution due to the smaller number of observations. </a:t>
            </a:r>
            <a:endParaRPr kumimoji="0" lang="en-US" sz="1100" b="1" i="0" u="none" strike="noStrike" kern="1200" cap="none" spc="0" normalizeH="0" baseline="0" noProof="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Sample sizes less than 15, but greater or equal to 10</a:t>
            </a:r>
          </a:p>
          <a:p>
            <a:pPr>
              <a:lnSpc>
                <a:spcPct val="150000"/>
              </a:lnSpc>
              <a:spcAft>
                <a:spcPts val="600"/>
              </a:spcAft>
              <a:buClr>
                <a:srgbClr val="E7534F"/>
              </a:buClr>
              <a:defRPr/>
            </a:pPr>
            <a:r>
              <a:rPr kumimoji="0" lang="en-US" sz="1100" b="0" i="0" u="none" strike="noStrike" kern="1200" cap="none" spc="0" normalizeH="0" baseline="0" noProof="0">
                <a:ln>
                  <a:noFill/>
                </a:ln>
                <a:solidFill>
                  <a:prstClr val="black"/>
                </a:solidFill>
                <a:effectLst/>
                <a:uLnTx/>
                <a:uFillTx/>
                <a:latin typeface="Helvetica"/>
                <a:ea typeface="+mn-ea"/>
                <a:cs typeface="Helvetica"/>
              </a:rPr>
              <a:t>For samples between 10 and 15, the data provides a snapshot guideline only. While such small samples can </a:t>
            </a:r>
            <a:br>
              <a:rPr lang="en-US" sz="1100" b="0" i="0" u="none" strike="noStrike" kern="1200" cap="none" spc="0" normalizeH="0" baseline="0" noProof="0" dirty="0">
                <a:ln>
                  <a:noFill/>
                </a:ln>
                <a:effectLst/>
                <a:uLnTx/>
                <a:uFillTx/>
                <a:latin typeface="Helvetic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show early trends, it's important to </a:t>
            </a:r>
            <a:r>
              <a:rPr kumimoji="0" lang="en-US" sz="1100" b="0" i="0" u="none" strike="noStrike" kern="1200" cap="none" spc="0" normalizeH="0" baseline="0" noProof="0" dirty="0" err="1">
                <a:ln>
                  <a:noFill/>
                </a:ln>
                <a:solidFill>
                  <a:prstClr val="black"/>
                </a:solidFill>
                <a:effectLst/>
                <a:uLnTx/>
                <a:uFillTx/>
                <a:latin typeface="Helvetica"/>
                <a:ea typeface="+mn-ea"/>
                <a:cs typeface="Helvetica"/>
              </a:rPr>
              <a:t>recognise</a:t>
            </a:r>
            <a:r>
              <a:rPr kumimoji="0" lang="en-US" sz="1100" b="0" i="0" u="none" strike="noStrike" kern="1200" cap="none" spc="0" normalizeH="0" baseline="0" noProof="0">
                <a:ln>
                  <a:noFill/>
                </a:ln>
                <a:solidFill>
                  <a:prstClr val="black"/>
                </a:solidFill>
                <a:effectLst/>
                <a:uLnTx/>
                <a:uFillTx/>
                <a:latin typeface="Helvetica"/>
                <a:ea typeface="+mn-ea"/>
                <a:cs typeface="Helvetica"/>
              </a:rPr>
              <a:t> that this does not guarantee future respondents will reflect the same trends. For instance, while 100% of respondents in a sample of 10 might invest in AI, it would be unrealistic to assume this pattern will hold as the sample size grows. However, if the sample size increases to 20, it is unlikely </a:t>
            </a:r>
            <a:br>
              <a:rPr lang="en-US" sz="1100" b="0" i="0" u="none" strike="noStrike" kern="1200" cap="none" spc="0" normalizeH="0" baseline="0" noProof="0" dirty="0">
                <a:ln>
                  <a:noFill/>
                </a:ln>
                <a:effectLst/>
                <a:uLnTx/>
                <a:uFillTx/>
                <a:latin typeface="Helvetic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that the trend </a:t>
            </a:r>
            <a:r>
              <a:rPr lang="en-US" sz="1100" dirty="0">
                <a:solidFill>
                  <a:prstClr val="black"/>
                </a:solidFill>
                <a:latin typeface="Helvetica"/>
                <a:cs typeface="Helvetica"/>
              </a:rPr>
              <a:t>would </a:t>
            </a:r>
            <a:r>
              <a:rPr kumimoji="0" lang="en-US" sz="1100" b="0" i="0" u="none" strike="noStrike" kern="1200" cap="none" spc="0" normalizeH="0" baseline="0" noProof="0">
                <a:ln>
                  <a:noFill/>
                </a:ln>
                <a:solidFill>
                  <a:prstClr val="black"/>
                </a:solidFill>
                <a:effectLst/>
                <a:uLnTx/>
                <a:uFillTx/>
                <a:latin typeface="Helvetica"/>
                <a:ea typeface="+mn-ea"/>
                <a:cs typeface="Helvetica"/>
              </a:rPr>
              <a:t>change </a:t>
            </a:r>
            <a:r>
              <a:rPr lang="en-US" sz="1100" dirty="0">
                <a:solidFill>
                  <a:prstClr val="black"/>
                </a:solidFill>
                <a:latin typeface="Helvetica"/>
                <a:cs typeface="Helvetica"/>
              </a:rPr>
              <a:t>dramatically</a:t>
            </a:r>
            <a:r>
              <a:rPr kumimoji="0" lang="en-US" sz="1100" b="0" i="0" u="none" strike="noStrike" kern="1200" cap="none" spc="0" normalizeH="0" baseline="0" noProof="0">
                <a:ln>
                  <a:noFill/>
                </a:ln>
                <a:solidFill>
                  <a:prstClr val="black"/>
                </a:solidFill>
                <a:effectLst/>
                <a:uLnTx/>
                <a:uFillTx/>
                <a:latin typeface="Helvetica"/>
                <a:ea typeface="+mn-ea"/>
                <a:cs typeface="Helvetica"/>
              </a:rPr>
              <a:t>, </a:t>
            </a:r>
            <a:r>
              <a:rPr lang="en-US" sz="1100" dirty="0">
                <a:solidFill>
                  <a:prstClr val="black"/>
                </a:solidFill>
                <a:latin typeface="Helvetica"/>
                <a:cs typeface="Helvetica"/>
              </a:rPr>
              <a:t>with none of </a:t>
            </a:r>
            <a:r>
              <a:rPr kumimoji="0" lang="en-US" sz="1100" b="0" i="0" u="none" strike="noStrike" kern="1200" cap="none" spc="0" normalizeH="0" baseline="0" noProof="0">
                <a:ln>
                  <a:noFill/>
                </a:ln>
                <a:solidFill>
                  <a:prstClr val="black"/>
                </a:solidFill>
                <a:effectLst/>
                <a:uLnTx/>
                <a:uFillTx/>
                <a:latin typeface="Helvetica"/>
                <a:ea typeface="+mn-ea"/>
                <a:cs typeface="Helvetica"/>
              </a:rPr>
              <a:t>the </a:t>
            </a:r>
            <a:r>
              <a:rPr lang="en-US" sz="1100" dirty="0">
                <a:solidFill>
                  <a:prstClr val="black"/>
                </a:solidFill>
                <a:latin typeface="Helvetica"/>
                <a:cs typeface="Helvetica"/>
              </a:rPr>
              <a:t>additional </a:t>
            </a:r>
            <a:r>
              <a:rPr kumimoji="0" lang="en-US" sz="1100" b="0" i="0" u="none" strike="noStrike" kern="1200" cap="none" spc="0" normalizeH="0" baseline="0" noProof="0">
                <a:ln>
                  <a:noFill/>
                </a:ln>
                <a:solidFill>
                  <a:prstClr val="black"/>
                </a:solidFill>
                <a:effectLst/>
                <a:uLnTx/>
                <a:uFillTx/>
                <a:latin typeface="Helvetica"/>
                <a:ea typeface="+mn-ea"/>
                <a:cs typeface="Helvetica"/>
              </a:rPr>
              <a:t>10 respondents </a:t>
            </a:r>
            <a:r>
              <a:rPr lang="en-US" sz="1100" dirty="0">
                <a:solidFill>
                  <a:prstClr val="black"/>
                </a:solidFill>
                <a:latin typeface="Helvetica"/>
                <a:cs typeface="Helvetica"/>
              </a:rPr>
              <a:t>investing in AI.</a:t>
            </a:r>
            <a:endParaRPr kumimoji="0" lang="en-GB" sz="1100" b="0" i="0" u="none" strike="noStrike" kern="1200" cap="none" spc="0" normalizeH="0" baseline="0" noProof="0" dirty="0">
              <a:ln>
                <a:noFill/>
              </a:ln>
              <a:solidFill>
                <a:prstClr val="black"/>
              </a:solidFill>
              <a:effectLst/>
              <a:uLnTx/>
              <a:uFillTx/>
              <a:latin typeface="Helvetica"/>
              <a:ea typeface="+mn-ea"/>
              <a:cs typeface="Helvetica"/>
            </a:endParaRPr>
          </a:p>
        </p:txBody>
      </p:sp>
      <p:pic>
        <p:nvPicPr>
          <p:cNvPr id="1026" name="Picture 2" descr="Output image">
            <a:extLst>
              <a:ext uri="{FF2B5EF4-FFF2-40B4-BE49-F238E27FC236}">
                <a16:creationId xmlns:a16="http://schemas.microsoft.com/office/drawing/2014/main" id="{D892AF15-2132-86E8-5C67-A1936113F10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36501" y="4761268"/>
            <a:ext cx="3442247" cy="19378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0934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A027D8D-55DA-4389-ABB4-4CD284B863BF}"/>
              </a:ext>
            </a:extLst>
          </p:cNvPr>
          <p:cNvSpPr/>
          <p:nvPr/>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686A975B-FF5C-3D7F-1FA7-B6720A20A049}"/>
              </a:ext>
            </a:extLst>
          </p:cNvPr>
          <p:cNvSpPr txBox="1"/>
          <p:nvPr/>
        </p:nvSpPr>
        <p:spPr>
          <a:xfrm>
            <a:off x="622999" y="1799634"/>
            <a:ext cx="4222513" cy="4274696"/>
          </a:xfrm>
          <a:prstGeom prst="rect">
            <a:avLst/>
          </a:prstGeom>
          <a:noFill/>
        </p:spPr>
        <p:txBody>
          <a:bodyPr wrap="square" lIns="91440" tIns="45720" rIns="91440" bIns="45720" rtlCol="0" anchor="t">
            <a:spAutoFit/>
          </a:bodyPr>
          <a:lstStyle/>
          <a:p>
            <a:pPr lvl="0">
              <a:lnSpc>
                <a:spcPct val="150000"/>
              </a:lnSpc>
              <a:spcAft>
                <a:spcPts val="600"/>
              </a:spcAft>
              <a:buClr>
                <a:srgbClr val="E7534F"/>
              </a:buClr>
              <a:defRPr/>
            </a:pPr>
            <a:r>
              <a:rPr kumimoji="0" lang="en-US" sz="1200" b="1" i="0" u="none" strike="noStrike" kern="1200" cap="none" spc="0" normalizeH="0" baseline="0" noProof="0">
                <a:ln>
                  <a:noFill/>
                </a:ln>
                <a:solidFill>
                  <a:prstClr val="black"/>
                </a:solidFill>
                <a:effectLst/>
                <a:uLnTx/>
                <a:uFillTx/>
                <a:latin typeface="Helvetica"/>
                <a:ea typeface="+mn-ea"/>
                <a:cs typeface="Helvetica"/>
              </a:rPr>
              <a:t>This document outlines </a:t>
            </a:r>
            <a:r>
              <a:rPr lang="en-US" sz="1200" b="1">
                <a:solidFill>
                  <a:prstClr val="black"/>
                </a:solidFill>
                <a:latin typeface="Helvetica"/>
                <a:cs typeface="Helvetica"/>
              </a:rPr>
              <a:t>percentage allocations </a:t>
            </a:r>
            <a:br>
              <a:rPr lang="en-US" sz="1200" b="1">
                <a:solidFill>
                  <a:prstClr val="black"/>
                </a:solidFill>
                <a:latin typeface="Helvetica"/>
                <a:cs typeface="Helvetica"/>
              </a:rPr>
            </a:br>
            <a:r>
              <a:rPr lang="en-US" sz="1200" b="1">
                <a:solidFill>
                  <a:prstClr val="black"/>
                </a:solidFill>
                <a:latin typeface="Helvetica"/>
                <a:cs typeface="Helvetica"/>
              </a:rPr>
              <a:t>of IT budgets for</a:t>
            </a:r>
            <a:r>
              <a:rPr kumimoji="0" lang="en-US" sz="1200" b="1" i="0" u="none" strike="noStrike" kern="1200" cap="none" spc="0" normalizeH="0" baseline="0" noProof="0">
                <a:ln>
                  <a:noFill/>
                </a:ln>
                <a:solidFill>
                  <a:prstClr val="black"/>
                </a:solidFill>
                <a:effectLst/>
                <a:uLnTx/>
                <a:uFillTx/>
                <a:latin typeface="Helvetica"/>
                <a:ea typeface="+mn-ea"/>
                <a:cs typeface="Helvetica"/>
              </a:rPr>
              <a:t> </a:t>
            </a:r>
            <a:r>
              <a:rPr lang="en-US" sz="1200" b="1">
                <a:solidFill>
                  <a:prstClr val="black"/>
                </a:solidFill>
                <a:latin typeface="Helvetica"/>
                <a:cs typeface="Helvetica"/>
              </a:rPr>
              <a:t>Chief Digital Officers (CDOs). </a:t>
            </a:r>
            <a:endParaRPr kumimoji="0" lang="en-US" sz="1200" b="1" i="0" u="none" strike="noStrike" kern="1200" cap="none" spc="0" normalizeH="0" baseline="0" noProof="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br>
              <a:rPr kumimoji="0" lang="en-US" sz="1200" b="0" i="0" u="none" strike="noStrike" kern="1200" cap="none" spc="0" normalizeH="0" baseline="0" noProof="0">
                <a:ln>
                  <a:noFill/>
                </a:ln>
                <a:solidFill>
                  <a:prstClr val="black"/>
                </a:solidFill>
                <a:effectLst/>
                <a:uLnTx/>
                <a:uFillTx/>
                <a:latin typeface="Helvetica"/>
                <a:ea typeface="+mn-ea"/>
                <a:cs typeface="Helvetica"/>
              </a:rPr>
            </a:br>
            <a:r>
              <a:rPr kumimoji="0" lang="en-US" sz="1200" b="0" i="0" u="none" strike="noStrike" kern="1200" cap="none" spc="0" normalizeH="0" baseline="0" noProof="0">
                <a:ln>
                  <a:noFill/>
                </a:ln>
                <a:solidFill>
                  <a:prstClr val="black"/>
                </a:solidFill>
                <a:effectLst/>
                <a:uLnTx/>
                <a:uFillTx/>
                <a:latin typeface="Helvetica"/>
                <a:ea typeface="+mn-ea"/>
                <a:cs typeface="Helvetica"/>
              </a:rPr>
              <a:t>The demographic breakdown of </a:t>
            </a:r>
            <a:r>
              <a:rPr kumimoji="0" lang="en-US" sz="1200" b="0" i="0" u="none" strike="noStrike" kern="1200" cap="none" spc="0" normalizeH="0" baseline="0" noProof="0" err="1">
                <a:ln>
                  <a:noFill/>
                </a:ln>
                <a:solidFill>
                  <a:prstClr val="black"/>
                </a:solidFill>
                <a:effectLst/>
                <a:uLnTx/>
                <a:uFillTx/>
                <a:latin typeface="Helvetica"/>
                <a:ea typeface="+mn-ea"/>
                <a:cs typeface="Helvetica"/>
              </a:rPr>
              <a:t>organisations</a:t>
            </a:r>
            <a:r>
              <a:rPr kumimoji="0" lang="en-US" sz="1200" b="0" i="0" u="none" strike="noStrike" kern="1200" cap="none" spc="0" normalizeH="0" baseline="0" noProof="0">
                <a:ln>
                  <a:noFill/>
                </a:ln>
                <a:solidFill>
                  <a:prstClr val="black"/>
                </a:solidFill>
                <a:effectLst/>
                <a:uLnTx/>
                <a:uFillTx/>
                <a:latin typeface="Helvetica"/>
                <a:ea typeface="+mn-ea"/>
                <a:cs typeface="Helvetica"/>
              </a:rPr>
              <a:t> </a:t>
            </a:r>
            <a:br>
              <a:rPr kumimoji="0" lang="en-US" sz="1200" b="0" i="0" u="none" strike="noStrike" kern="1200" cap="none" spc="0" normalizeH="0" baseline="0" noProof="0">
                <a:ln>
                  <a:noFill/>
                </a:ln>
                <a:solidFill>
                  <a:prstClr val="black"/>
                </a:solidFill>
                <a:effectLst/>
                <a:uLnTx/>
                <a:uFillTx/>
                <a:latin typeface="Helvetica"/>
                <a:ea typeface="+mn-ea"/>
                <a:cs typeface="Helvetica"/>
              </a:rPr>
            </a:br>
            <a:r>
              <a:rPr kumimoji="0" lang="en-US" sz="1200" b="0" i="0" u="none" strike="noStrike" kern="1200" cap="none" spc="0" normalizeH="0" baseline="0" noProof="0">
                <a:ln>
                  <a:noFill/>
                </a:ln>
                <a:solidFill>
                  <a:prstClr val="black"/>
                </a:solidFill>
                <a:effectLst/>
                <a:uLnTx/>
                <a:uFillTx/>
                <a:latin typeface="Helvetica"/>
                <a:ea typeface="+mn-ea"/>
                <a:cs typeface="Helvetica"/>
              </a:rPr>
              <a:t>is </a:t>
            </a:r>
            <a:r>
              <a:rPr lang="en-US" sz="1200">
                <a:solidFill>
                  <a:prstClr val="black"/>
                </a:solidFill>
                <a:latin typeface="Helvetica"/>
                <a:cs typeface="Helvetica"/>
              </a:rPr>
              <a:t>as</a:t>
            </a:r>
            <a:r>
              <a:rPr kumimoji="0" lang="en-US" sz="1200" b="0" i="0" u="none" strike="noStrike" kern="1200" cap="none" spc="0" normalizeH="0" baseline="0" noProof="0">
                <a:ln>
                  <a:noFill/>
                </a:ln>
                <a:solidFill>
                  <a:prstClr val="black"/>
                </a:solidFill>
                <a:effectLst/>
                <a:uLnTx/>
                <a:uFillTx/>
                <a:latin typeface="Helvetica"/>
                <a:ea typeface="+mn-ea"/>
                <a:cs typeface="Helvetica"/>
              </a:rPr>
              <a:t> follows:</a:t>
            </a:r>
            <a:endParaRPr kumimoji="0" lang="en-US"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kumimoji="0" lang="en-GB" sz="1200" b="0" i="0" u="none" strike="noStrike" kern="1200" cap="none" spc="0" normalizeH="0" baseline="0" noProof="0">
                <a:ln>
                  <a:noFill/>
                </a:ln>
                <a:solidFill>
                  <a:prstClr val="black"/>
                </a:solidFill>
                <a:effectLst/>
                <a:uLnTx/>
                <a:uFillTx/>
                <a:latin typeface="Helvetica"/>
                <a:ea typeface="+mn-ea"/>
                <a:cs typeface="Helvetica"/>
              </a:rPr>
              <a:t>SMB (&lt;= 500 employees)</a:t>
            </a: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kumimoji="0" lang="en-GB" sz="1200" b="0" i="0" u="none" strike="noStrike" kern="1200" cap="none" spc="0" normalizeH="0" baseline="0" noProof="0">
                <a:ln>
                  <a:noFill/>
                </a:ln>
                <a:solidFill>
                  <a:prstClr val="black"/>
                </a:solidFill>
                <a:effectLst/>
                <a:uLnTx/>
                <a:uFillTx/>
                <a:latin typeface="Helvetica"/>
                <a:ea typeface="+mn-ea"/>
                <a:cs typeface="Helvetica"/>
              </a:rPr>
              <a:t>Mid-sized organisations (501 to 2,500 employees)</a:t>
            </a: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kumimoji="0" lang="en-GB" sz="1200" b="0" i="0" u="none" strike="noStrike" kern="1200" cap="none" spc="0" normalizeH="0" baseline="0" noProof="0">
                <a:ln>
                  <a:noFill/>
                </a:ln>
                <a:solidFill>
                  <a:prstClr val="black"/>
                </a:solidFill>
                <a:effectLst/>
                <a:uLnTx/>
                <a:uFillTx/>
                <a:latin typeface="Helvetica"/>
                <a:ea typeface="+mn-ea"/>
                <a:cs typeface="Helvetica"/>
              </a:rPr>
              <a:t>Enterprise organisations (2,501 to 10,000 employees)</a:t>
            </a: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kumimoji="0" lang="en-GB" sz="1200" b="0" i="0" u="none" strike="noStrike" kern="1200" cap="none" spc="0" normalizeH="0" baseline="0" noProof="0">
                <a:ln>
                  <a:noFill/>
                </a:ln>
                <a:solidFill>
                  <a:prstClr val="black"/>
                </a:solidFill>
                <a:effectLst/>
                <a:uLnTx/>
                <a:uFillTx/>
                <a:latin typeface="Helvetica"/>
                <a:ea typeface="+mn-ea"/>
                <a:cs typeface="Helvetica"/>
              </a:rPr>
              <a:t>Large </a:t>
            </a:r>
            <a:r>
              <a:rPr kumimoji="0" lang="en-AU" sz="1200" b="0" i="0" u="none" strike="noStrike" kern="1200" cap="none" spc="0" normalizeH="0" baseline="0" noProof="0">
                <a:ln>
                  <a:noFill/>
                </a:ln>
                <a:solidFill>
                  <a:prstClr val="black"/>
                </a:solidFill>
                <a:effectLst/>
                <a:uLnTx/>
                <a:uFillTx/>
                <a:latin typeface="Helvetica"/>
                <a:ea typeface="+mn-ea"/>
                <a:cs typeface="Helvetica"/>
              </a:rPr>
              <a:t>e</a:t>
            </a:r>
            <a:r>
              <a:rPr kumimoji="0" lang="en-GB" sz="1200" b="0" i="0" u="none" strike="noStrike" kern="1200" cap="none" spc="0" normalizeH="0" baseline="0" noProof="0" err="1">
                <a:ln>
                  <a:noFill/>
                </a:ln>
                <a:solidFill>
                  <a:prstClr val="black"/>
                </a:solidFill>
                <a:effectLst/>
                <a:uLnTx/>
                <a:uFillTx/>
                <a:latin typeface="Helvetica"/>
                <a:ea typeface="+mn-ea"/>
                <a:cs typeface="Helvetica"/>
              </a:rPr>
              <a:t>nterprise</a:t>
            </a:r>
            <a:r>
              <a:rPr kumimoji="0" lang="en-GB" sz="1200" b="0" i="0" u="none" strike="noStrike" kern="1200" cap="none" spc="0" normalizeH="0" baseline="0" noProof="0">
                <a:ln>
                  <a:noFill/>
                </a:ln>
                <a:solidFill>
                  <a:prstClr val="black"/>
                </a:solidFill>
                <a:effectLst/>
                <a:uLnTx/>
                <a:uFillTx/>
                <a:latin typeface="Helvetica"/>
                <a:ea typeface="+mn-ea"/>
                <a:cs typeface="Helvetica"/>
              </a:rPr>
              <a:t> organisations (&gt; 10,000)</a:t>
            </a:r>
          </a:p>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br>
              <a:rPr kumimoji="0" lang="en-GB" sz="1200" b="0" i="0" u="none" strike="noStrike" kern="1200" cap="none" spc="0" normalizeH="0" baseline="0" noProof="0">
                <a:ln>
                  <a:noFill/>
                </a:ln>
                <a:solidFill>
                  <a:prstClr val="black"/>
                </a:solidFill>
                <a:effectLst/>
                <a:uLnTx/>
                <a:uFillTx/>
                <a:latin typeface="Helvetica"/>
                <a:ea typeface="+mn-ea"/>
                <a:cs typeface="Helvetica"/>
              </a:rPr>
            </a:br>
            <a:r>
              <a:rPr kumimoji="0" lang="en-GB" sz="1200" b="0" i="0" u="none" strike="noStrike" kern="1200" cap="none" spc="0" normalizeH="0" baseline="0" noProof="0">
                <a:ln>
                  <a:noFill/>
                </a:ln>
                <a:solidFill>
                  <a:prstClr val="black"/>
                </a:solidFill>
                <a:effectLst/>
                <a:uLnTx/>
                <a:uFillTx/>
                <a:latin typeface="Helvetica"/>
                <a:ea typeface="+mn-ea"/>
                <a:cs typeface="Helvetica"/>
              </a:rPr>
              <a:t>The statistics shown in this report cover:</a:t>
            </a: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lang="en-GB" sz="1200">
                <a:solidFill>
                  <a:prstClr val="black"/>
                </a:solidFill>
                <a:latin typeface="Helvetica"/>
                <a:cs typeface="Helvetica"/>
              </a:rPr>
              <a:t>Agentic AI constraint</a:t>
            </a:r>
            <a:endParaRPr kumimoji="0" lang="en-GB" sz="1200" b="0" i="0" u="none" strike="noStrike" kern="1200" cap="none" spc="0" normalizeH="0" baseline="0" noProof="0">
              <a:ln>
                <a:noFill/>
              </a:ln>
              <a:solidFill>
                <a:prstClr val="black"/>
              </a:solidFill>
              <a:effectLst/>
              <a:uLnTx/>
              <a:uFillTx/>
              <a:latin typeface="Helvetica"/>
              <a:ea typeface="+mn-ea"/>
              <a:cs typeface="Helvetica"/>
            </a:endParaRP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Investment priorities</a:t>
            </a:r>
          </a:p>
        </p:txBody>
      </p:sp>
      <p:grpSp>
        <p:nvGrpSpPr>
          <p:cNvPr id="2" name="Group 1">
            <a:extLst>
              <a:ext uri="{FF2B5EF4-FFF2-40B4-BE49-F238E27FC236}">
                <a16:creationId xmlns:a16="http://schemas.microsoft.com/office/drawing/2014/main" id="{AA848627-DABB-AC47-DF8D-97A1B8C124AF}"/>
              </a:ext>
            </a:extLst>
          </p:cNvPr>
          <p:cNvGrpSpPr/>
          <p:nvPr/>
        </p:nvGrpSpPr>
        <p:grpSpPr>
          <a:xfrm>
            <a:off x="643103" y="783413"/>
            <a:ext cx="4129258" cy="769442"/>
            <a:chOff x="819810" y="1621037"/>
            <a:chExt cx="4129258" cy="769442"/>
          </a:xfrm>
        </p:grpSpPr>
        <p:sp>
          <p:nvSpPr>
            <p:cNvPr id="3" name="Rectangle 2">
              <a:extLst>
                <a:ext uri="{FF2B5EF4-FFF2-40B4-BE49-F238E27FC236}">
                  <a16:creationId xmlns:a16="http://schemas.microsoft.com/office/drawing/2014/main" id="{FCDB4BEB-E898-C416-1F0D-8AA44DED8E6F}"/>
                </a:ext>
              </a:extLst>
            </p:cNvPr>
            <p:cNvSpPr/>
            <p:nvPr/>
          </p:nvSpPr>
          <p:spPr>
            <a:xfrm>
              <a:off x="819811" y="1928814"/>
              <a:ext cx="4129255"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Helvetica"/>
                  <a:ea typeface="+mn-ea"/>
                  <a:cs typeface="Helvetica"/>
                </a:rPr>
                <a:t>Document description</a:t>
              </a:r>
            </a:p>
          </p:txBody>
        </p:sp>
        <p:sp>
          <p:nvSpPr>
            <p:cNvPr id="6" name="Rectangle 5">
              <a:extLst>
                <a:ext uri="{FF2B5EF4-FFF2-40B4-BE49-F238E27FC236}">
                  <a16:creationId xmlns:a16="http://schemas.microsoft.com/office/drawing/2014/main" id="{24C42335-3FD8-4EDA-2E5C-1E6001BA24EF}"/>
                </a:ext>
              </a:extLst>
            </p:cNvPr>
            <p:cNvSpPr/>
            <p:nvPr/>
          </p:nvSpPr>
          <p:spPr>
            <a:xfrm>
              <a:off x="819810" y="1621037"/>
              <a:ext cx="4129258"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mn-ea"/>
                  <a:cs typeface="Helvetica"/>
                </a:rPr>
                <a:t>CDO demographic breakdown</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grpSp>
      <p:cxnSp>
        <p:nvCxnSpPr>
          <p:cNvPr id="7" name="Straight Connector 6">
            <a:extLst>
              <a:ext uri="{FF2B5EF4-FFF2-40B4-BE49-F238E27FC236}">
                <a16:creationId xmlns:a16="http://schemas.microsoft.com/office/drawing/2014/main" id="{2ADEBE6F-5D02-53EE-8361-6BE34D1E7F6C}"/>
              </a:ext>
            </a:extLst>
          </p:cNvPr>
          <p:cNvCxnSpPr>
            <a:cxnSpLocks/>
          </p:cNvCxnSpPr>
          <p:nvPr/>
        </p:nvCxnSpPr>
        <p:spPr>
          <a:xfrm flipV="1">
            <a:off x="5046679" y="316053"/>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73507BBF-85F0-78E1-7859-65B4C199DE36}"/>
              </a:ext>
            </a:extLst>
          </p:cNvPr>
          <p:cNvSpPr txBox="1"/>
          <p:nvPr/>
        </p:nvSpPr>
        <p:spPr>
          <a:xfrm>
            <a:off x="5449014" y="1117373"/>
            <a:ext cx="6096000" cy="43670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en-US" sz="1200" b="1">
                <a:latin typeface="Helvetica"/>
                <a:cs typeface="Helvetica"/>
              </a:rPr>
              <a:t>Biggest constraints to scaling agentic AI enterprise-wide</a:t>
            </a:r>
            <a:endParaRPr lang="en-US" sz="1200">
              <a:latin typeface="Helvetica"/>
              <a:cs typeface="Helvetica"/>
            </a:endParaRPr>
          </a:p>
          <a:p>
            <a:pPr marL="171450" indent="-171450">
              <a:lnSpc>
                <a:spcPct val="150000"/>
              </a:lnSpc>
              <a:buFont typeface="Arial" panose="020B0604020202020204" pitchFamily="34" charset="0"/>
              <a:buChar char="•"/>
            </a:pPr>
            <a:r>
              <a:rPr lang="en-US" sz="1200">
                <a:latin typeface="Helvetica"/>
                <a:cs typeface="Helvetica"/>
              </a:rPr>
              <a:t>Respondents identify the primary barriers preventing them from scaling agentic AI across their </a:t>
            </a:r>
            <a:r>
              <a:rPr lang="en-US" sz="1200" err="1">
                <a:latin typeface="Helvetica"/>
                <a:cs typeface="Helvetica"/>
              </a:rPr>
              <a:t>organisation</a:t>
            </a:r>
            <a:r>
              <a:rPr lang="en-US" sz="1200">
                <a:latin typeface="Helvetica"/>
                <a:cs typeface="Helvetica"/>
              </a:rPr>
              <a:t>. This data highlights key challenges in enterprise-wide </a:t>
            </a:r>
            <a:br>
              <a:rPr lang="en-US" sz="1200">
                <a:latin typeface="Helvetica"/>
                <a:cs typeface="Helvetica"/>
              </a:rPr>
            </a:br>
            <a:r>
              <a:rPr lang="en-US" sz="1200">
                <a:latin typeface="Helvetica"/>
                <a:cs typeface="Helvetica"/>
              </a:rPr>
              <a:t>AI adoption.</a:t>
            </a:r>
          </a:p>
          <a:p>
            <a:pPr marL="171450" indent="-171450">
              <a:lnSpc>
                <a:spcPct val="150000"/>
              </a:lnSpc>
              <a:buFont typeface="Arial" panose="020B0604020202020204" pitchFamily="34" charset="0"/>
              <a:buChar char="•"/>
            </a:pPr>
            <a:r>
              <a:rPr lang="en-US" sz="1200">
                <a:latin typeface="Helvetica"/>
                <a:cs typeface="Helvetica"/>
              </a:rPr>
              <a:t>The selections will reflect current </a:t>
            </a:r>
            <a:r>
              <a:rPr lang="en-US" sz="1200" err="1">
                <a:latin typeface="Helvetica"/>
                <a:cs typeface="Helvetica"/>
              </a:rPr>
              <a:t>organisational</a:t>
            </a:r>
            <a:r>
              <a:rPr lang="en-US" sz="1200">
                <a:latin typeface="Helvetica"/>
                <a:cs typeface="Helvetica"/>
              </a:rPr>
              <a:t> readiness and the critical </a:t>
            </a:r>
            <a:br>
              <a:rPr lang="en-US" sz="1200">
                <a:latin typeface="Helvetica"/>
                <a:cs typeface="Helvetica"/>
              </a:rPr>
            </a:br>
            <a:r>
              <a:rPr lang="en-US" sz="1200">
                <a:latin typeface="Helvetica"/>
                <a:cs typeface="Helvetica"/>
              </a:rPr>
              <a:t>obstacles to AI scaling.</a:t>
            </a:r>
          </a:p>
          <a:p>
            <a:pPr marL="171450" indent="-171450">
              <a:lnSpc>
                <a:spcPct val="150000"/>
              </a:lnSpc>
              <a:buFont typeface="Arial" panose="020B0604020202020204" pitchFamily="34" charset="0"/>
              <a:buChar char="•"/>
            </a:pPr>
            <a:r>
              <a:rPr lang="en-US" sz="1200">
                <a:latin typeface="Helvetica" panose="020B0604020202020204" pitchFamily="34" charset="0"/>
                <a:cs typeface="Helvetica" panose="020B0604020202020204" pitchFamily="34" charset="0"/>
              </a:rPr>
              <a:t>The insights will serve as a benchmark for understanding the most common constraints shaping agentic AI deployment strategies.</a:t>
            </a:r>
          </a:p>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br>
              <a:rPr lang="en-US" sz="1200" b="1" i="0" u="none" strike="noStrike" kern="1200" cap="none" spc="0" normalizeH="0" baseline="0" noProof="0">
                <a:ln>
                  <a:noFill/>
                </a:ln>
                <a:effectLst/>
                <a:uLnTx/>
                <a:uFillTx/>
                <a:latin typeface="Helvetica" panose="020B0604020202020204" pitchFamily="34" charset="0"/>
                <a:cs typeface="Helvetica" panose="020B0604020202020204" pitchFamily="34" charset="0"/>
              </a:rPr>
            </a:br>
            <a:r>
              <a:rPr kumimoji="0" lang="en-US" sz="1200" b="1" i="0" u="none" strike="noStrike" kern="1200" cap="none" spc="0" normalizeH="0" baseline="0" noProof="0">
                <a:ln>
                  <a:noFill/>
                </a:ln>
                <a:solidFill>
                  <a:prstClr val="black"/>
                </a:solidFill>
                <a:effectLst/>
                <a:uLnTx/>
                <a:uFillTx/>
                <a:latin typeface="Helvetica"/>
                <a:cs typeface="Helvetica"/>
              </a:rPr>
              <a:t>Investment priorities​</a:t>
            </a:r>
            <a:endParaRPr lang="en-US" sz="1200" b="1" i="0" u="none" strike="noStrike" kern="1200" cap="none" spc="0" normalizeH="0" baseline="0" noProof="0">
              <a:ln>
                <a:noFill/>
              </a:ln>
              <a:solidFill>
                <a:prstClr val="black"/>
              </a:solidFill>
              <a:effectLst/>
              <a:uLnTx/>
              <a:uFillTx/>
              <a:latin typeface="Helvetica"/>
              <a:cs typeface="Helvetica"/>
            </a:endParaRP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kumimoji="0" lang="en-US" sz="1200" i="0" u="none" strike="noStrike" kern="1200" cap="none" spc="0" normalizeH="0" baseline="0" noProof="0">
                <a:ln>
                  <a:noFill/>
                </a:ln>
                <a:solidFill>
                  <a:prstClr val="black"/>
                </a:solidFill>
                <a:effectLst/>
                <a:uLnTx/>
                <a:uFillTx/>
                <a:latin typeface="Helvetica"/>
                <a:cs typeface="Helvetica"/>
              </a:rPr>
              <a:t>Investment priorities are indicated by respondents' intentions to spend </a:t>
            </a:r>
            <a:br>
              <a:rPr lang="en-US" sz="1200" i="0" u="none" strike="noStrike" kern="1200" cap="none" spc="0" normalizeH="0" baseline="0" noProof="0">
                <a:ln>
                  <a:noFill/>
                </a:ln>
                <a:effectLst/>
                <a:uLnTx/>
                <a:uFillTx/>
                <a:latin typeface="Helvetica" panose="020B0604020202020204" pitchFamily="34" charset="0"/>
                <a:cs typeface="Helvetica" panose="020B0604020202020204" pitchFamily="34" charset="0"/>
              </a:rPr>
            </a:br>
            <a:r>
              <a:rPr kumimoji="0" lang="en-US" sz="1200" i="0" u="none" strike="noStrike" kern="1200" cap="none" spc="0" normalizeH="0" baseline="0" noProof="0">
                <a:ln>
                  <a:noFill/>
                </a:ln>
                <a:solidFill>
                  <a:prstClr val="black"/>
                </a:solidFill>
                <a:effectLst/>
                <a:uLnTx/>
                <a:uFillTx/>
                <a:latin typeface="Helvetica"/>
                <a:cs typeface="Helvetica"/>
              </a:rPr>
              <a:t>in a given area over the next year.</a:t>
            </a:r>
            <a:endParaRPr lang="en-US" sz="1200" i="0" u="none" strike="noStrike" kern="1200" cap="none" spc="0" normalizeH="0" baseline="0" noProof="0">
              <a:ln>
                <a:noFill/>
              </a:ln>
              <a:solidFill>
                <a:prstClr val="black"/>
              </a:solidFill>
              <a:effectLst/>
              <a:uLnTx/>
              <a:uFillTx/>
              <a:latin typeface="Helvetica"/>
              <a:cs typeface="Helvetica"/>
            </a:endParaRP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kumimoji="0" lang="en-US" sz="1200" i="0" u="none" strike="noStrike" kern="1200" cap="none" spc="0" normalizeH="0" baseline="0" noProof="0">
                <a:ln>
                  <a:noFill/>
                </a:ln>
                <a:solidFill>
                  <a:prstClr val="black"/>
                </a:solidFill>
                <a:effectLst/>
                <a:uLnTx/>
                <a:uFillTx/>
                <a:latin typeface="Helvetica"/>
                <a:cs typeface="Helvetica"/>
              </a:rPr>
              <a:t>There are approximately 74 line items of investment priorities. The investment priority statistics represent the top 10 investments by proportion of spending </a:t>
            </a:r>
            <a:br>
              <a:rPr lang="en-US" sz="1200" i="0" u="none" strike="noStrike" kern="1200" cap="none" spc="0" normalizeH="0" baseline="0" noProof="0">
                <a:ln>
                  <a:noFill/>
                </a:ln>
                <a:effectLst/>
                <a:uLnTx/>
                <a:uFillTx/>
                <a:latin typeface="Helvetica" panose="020B0604020202020204" pitchFamily="34" charset="0"/>
                <a:cs typeface="Helvetica" panose="020B0604020202020204" pitchFamily="34" charset="0"/>
              </a:rPr>
            </a:br>
            <a:r>
              <a:rPr kumimoji="0" lang="en-US" sz="1200" i="0" u="none" strike="noStrike" kern="1200" cap="none" spc="0" normalizeH="0" baseline="0" noProof="0">
                <a:ln>
                  <a:noFill/>
                </a:ln>
                <a:solidFill>
                  <a:prstClr val="black"/>
                </a:solidFill>
                <a:effectLst/>
                <a:uLnTx/>
                <a:uFillTx/>
                <a:latin typeface="Helvetica"/>
                <a:cs typeface="Helvetica"/>
              </a:rPr>
              <a:t>in the next year</a:t>
            </a:r>
            <a:r>
              <a:rPr lang="en-US" sz="1200">
                <a:solidFill>
                  <a:prstClr val="black"/>
                </a:solidFill>
                <a:latin typeface="Helvetica"/>
                <a:cs typeface="Helvetica"/>
              </a:rPr>
              <a:t>.</a:t>
            </a:r>
            <a:endParaRPr lang="en-US" sz="1200" b="0" i="0" u="none" strike="noStrike" kern="1200" cap="none" spc="0" normalizeH="0" baseline="0" noProof="0">
              <a:ln>
                <a:noFill/>
              </a:ln>
              <a:solidFill>
                <a:prstClr val="black"/>
              </a:solidFill>
              <a:effectLst/>
              <a:uLnTx/>
              <a:uFillTx/>
              <a:latin typeface="Helvetica"/>
              <a:cs typeface="Helvetica"/>
            </a:endParaRPr>
          </a:p>
        </p:txBody>
      </p:sp>
    </p:spTree>
    <p:extLst>
      <p:ext uri="{BB962C8B-B14F-4D97-AF65-F5344CB8AC3E}">
        <p14:creationId xmlns:p14="http://schemas.microsoft.com/office/powerpoint/2010/main" val="806042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7F3EE0BB-A461-43D7-C450-FC992B4377E9}"/>
              </a:ext>
            </a:extLst>
          </p:cNvPr>
          <p:cNvSpPr txBox="1"/>
          <p:nvPr/>
        </p:nvSpPr>
        <p:spPr>
          <a:xfrm>
            <a:off x="8042493" y="1323487"/>
            <a:ext cx="4162425" cy="5531315"/>
          </a:xfrm>
          <a:prstGeom prst="rect">
            <a:avLst/>
          </a:prstGeom>
          <a:solidFill>
            <a:schemeClr val="bg1">
              <a:lumMod val="95000"/>
            </a:schemeClr>
          </a:solidFill>
        </p:spPr>
        <p:txBody>
          <a:bodyPr wrap="square" rtlCol="0">
            <a:spAutoFit/>
          </a:bodyPr>
          <a:lstStyle/>
          <a:p>
            <a:endParaRPr lang="en-US"/>
          </a:p>
        </p:txBody>
      </p:sp>
      <p:sp>
        <p:nvSpPr>
          <p:cNvPr id="13" name="TextBox 12">
            <a:extLst>
              <a:ext uri="{FF2B5EF4-FFF2-40B4-BE49-F238E27FC236}">
                <a16:creationId xmlns:a16="http://schemas.microsoft.com/office/drawing/2014/main" id="{CC9ABABC-FFEA-CFEA-C824-386A62ADC0D7}"/>
              </a:ext>
            </a:extLst>
          </p:cNvPr>
          <p:cNvSpPr txBox="1"/>
          <p:nvPr/>
        </p:nvSpPr>
        <p:spPr>
          <a:xfrm>
            <a:off x="3897506" y="1338551"/>
            <a:ext cx="4162425" cy="5531315"/>
          </a:xfrm>
          <a:prstGeom prst="rect">
            <a:avLst/>
          </a:prstGeom>
          <a:solidFill>
            <a:srgbClr val="FCEAEA"/>
          </a:solidFill>
        </p:spPr>
        <p:txBody>
          <a:bodyPr wrap="square" rtlCol="0">
            <a:spAutoFit/>
          </a:bodyPr>
          <a:lstStyle/>
          <a:p>
            <a:endParaRPr lang="en-US"/>
          </a:p>
        </p:txBody>
      </p:sp>
      <p:sp>
        <p:nvSpPr>
          <p:cNvPr id="41" name="Rounded Rectangle 40">
            <a:extLst>
              <a:ext uri="{FF2B5EF4-FFF2-40B4-BE49-F238E27FC236}">
                <a16:creationId xmlns:a16="http://schemas.microsoft.com/office/drawing/2014/main" id="{2DDF0645-2697-504D-A1E3-A34A8EE6EC2F}"/>
              </a:ext>
            </a:extLst>
          </p:cNvPr>
          <p:cNvSpPr/>
          <p:nvPr/>
        </p:nvSpPr>
        <p:spPr>
          <a:xfrm>
            <a:off x="0" y="-3801"/>
            <a:ext cx="12191990" cy="1360742"/>
          </a:xfrm>
          <a:prstGeom prst="roundRect">
            <a:avLst>
              <a:gd name="adj" fmla="val 0"/>
            </a:avLst>
          </a:prstGeom>
          <a:solidFill>
            <a:schemeClr val="tx1"/>
          </a:solidFill>
          <a:ln>
            <a:noFill/>
          </a:ln>
          <a:effectLst>
            <a:outerShdw blurRad="317500" dist="38100" dir="5400000" sx="104000" sy="104000" algn="t" rotWithShape="0">
              <a:prstClr val="black">
                <a:alpha val="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a:extLst>
              <a:ext uri="{FF2B5EF4-FFF2-40B4-BE49-F238E27FC236}">
                <a16:creationId xmlns:a16="http://schemas.microsoft.com/office/drawing/2014/main" id="{C7164413-0512-B247-BD49-514142A4DC7F}"/>
              </a:ext>
            </a:extLst>
          </p:cNvPr>
          <p:cNvSpPr/>
          <p:nvPr/>
        </p:nvSpPr>
        <p:spPr>
          <a:xfrm>
            <a:off x="2191710" y="167244"/>
            <a:ext cx="7868847" cy="461665"/>
          </a:xfrm>
          <a:prstGeom prst="rect">
            <a:avLst/>
          </a:prstGeom>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F86652"/>
                </a:solidFill>
                <a:effectLst/>
                <a:uLnTx/>
                <a:uFillTx/>
                <a:latin typeface="Helvetica"/>
                <a:ea typeface="+mn-ea"/>
                <a:cs typeface="Helvetica"/>
              </a:rPr>
              <a:t>How can you </a:t>
            </a:r>
            <a:r>
              <a:rPr lang="en-US" sz="2400" b="1">
                <a:solidFill>
                  <a:srgbClr val="F86652"/>
                </a:solidFill>
                <a:latin typeface="Helvetica"/>
                <a:cs typeface="Helvetica"/>
              </a:rPr>
              <a:t>use ADAPT Insights?</a:t>
            </a:r>
            <a:endParaRPr kumimoji="0" lang="en-US" sz="2400" b="0" i="0" u="none" strike="noStrike" kern="1200" cap="none" spc="0" normalizeH="0" baseline="30000" noProof="0">
              <a:ln>
                <a:noFill/>
              </a:ln>
              <a:solidFill>
                <a:srgbClr val="F86652"/>
              </a:solidFill>
              <a:effectLst/>
              <a:uLnTx/>
              <a:uFillTx/>
              <a:latin typeface="Helvetica Light" panose="020B0403020202020204" pitchFamily="34" charset="0"/>
              <a:ea typeface="+mn-ea"/>
              <a:cs typeface="Helvetica"/>
            </a:endParaRPr>
          </a:p>
        </p:txBody>
      </p:sp>
      <p:sp>
        <p:nvSpPr>
          <p:cNvPr id="7" name="TextBox 6">
            <a:extLst>
              <a:ext uri="{FF2B5EF4-FFF2-40B4-BE49-F238E27FC236}">
                <a16:creationId xmlns:a16="http://schemas.microsoft.com/office/drawing/2014/main" id="{7119269A-C347-624C-8270-B94FAD6AE58A}"/>
              </a:ext>
            </a:extLst>
          </p:cNvPr>
          <p:cNvSpPr txBox="1"/>
          <p:nvPr/>
        </p:nvSpPr>
        <p:spPr>
          <a:xfrm>
            <a:off x="8815318" y="1997405"/>
            <a:ext cx="3106339" cy="53713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ts val="1780"/>
              </a:lnSpc>
              <a:spcBef>
                <a:spcPts val="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a:ea typeface="+mn-ea"/>
                <a:cs typeface="Helvetica"/>
              </a:rPr>
              <a:t>Market Positioning /</a:t>
            </a:r>
            <a:br>
              <a:rPr kumimoji="0" lang="en-AU" sz="1400" b="1" i="0" u="none" strike="noStrike" kern="1200" cap="none" spc="0" normalizeH="0" baseline="0" noProof="0">
                <a:ln>
                  <a:noFill/>
                </a:ln>
                <a:solidFill>
                  <a:prstClr val="black"/>
                </a:solidFill>
                <a:effectLst/>
                <a:uLnTx/>
                <a:uFillTx/>
                <a:latin typeface="Helvetica"/>
                <a:ea typeface="+mn-ea"/>
                <a:cs typeface="Helvetica"/>
              </a:rPr>
            </a:br>
            <a:r>
              <a:rPr kumimoji="0" lang="en-AU" sz="1400" b="1" i="0" u="none" strike="noStrike" kern="1200" cap="none" spc="0" normalizeH="0" baseline="0" noProof="0">
                <a:ln>
                  <a:noFill/>
                </a:ln>
                <a:solidFill>
                  <a:prstClr val="black"/>
                </a:solidFill>
                <a:effectLst/>
                <a:uLnTx/>
                <a:uFillTx/>
                <a:latin typeface="Helvetica"/>
                <a:ea typeface="+mn-ea"/>
                <a:cs typeface="Helvetica"/>
              </a:rPr>
              <a:t>Product Development</a:t>
            </a:r>
          </a:p>
        </p:txBody>
      </p:sp>
      <p:sp>
        <p:nvSpPr>
          <p:cNvPr id="8" name="TextBox 7">
            <a:extLst>
              <a:ext uri="{FF2B5EF4-FFF2-40B4-BE49-F238E27FC236}">
                <a16:creationId xmlns:a16="http://schemas.microsoft.com/office/drawing/2014/main" id="{55E1A860-B29E-CB4C-A319-68EB9BBABFB9}"/>
              </a:ext>
            </a:extLst>
          </p:cNvPr>
          <p:cNvSpPr txBox="1"/>
          <p:nvPr/>
        </p:nvSpPr>
        <p:spPr>
          <a:xfrm>
            <a:off x="8762010" y="2605607"/>
            <a:ext cx="2882005" cy="797141"/>
          </a:xfrm>
          <a:prstGeom prst="rect">
            <a:avLst/>
          </a:prstGeom>
          <a:noFill/>
        </p:spPr>
        <p:txBody>
          <a:bodyPr wrap="square" lIns="91440" tIns="45720" rIns="91440" bIns="45720" rtlCol="0" anchor="t">
            <a:spAutoFit/>
          </a:bodyPr>
          <a:lstStyle/>
          <a:p>
            <a:pPr>
              <a:lnSpc>
                <a:spcPts val="1940"/>
              </a:lnSpc>
              <a:defRPr/>
            </a:pPr>
            <a:r>
              <a:rPr lang="en-AU" sz="1200">
                <a:solidFill>
                  <a:prstClr val="black">
                    <a:lumMod val="65000"/>
                    <a:lumOff val="35000"/>
                  </a:prstClr>
                </a:solidFill>
                <a:latin typeface="Helvetica Light"/>
              </a:rPr>
              <a:t>Validate new products and services by cross referencing against key insights from target persona's/sectors.</a:t>
            </a:r>
            <a:endParaRPr lang="en-AU" sz="1200" b="0" i="0" u="none" strike="noStrike" kern="1200" cap="none" spc="0" normalizeH="0" baseline="0" noProof="0">
              <a:ln>
                <a:noFill/>
              </a:ln>
              <a:solidFill>
                <a:prstClr val="black">
                  <a:lumMod val="65000"/>
                  <a:lumOff val="35000"/>
                </a:prstClr>
              </a:solidFill>
              <a:effectLst/>
              <a:uLnTx/>
              <a:uFillTx/>
              <a:latin typeface="Helvetica Light"/>
            </a:endParaRPr>
          </a:p>
        </p:txBody>
      </p:sp>
      <p:sp>
        <p:nvSpPr>
          <p:cNvPr id="9" name="TextBox 8">
            <a:extLst>
              <a:ext uri="{FF2B5EF4-FFF2-40B4-BE49-F238E27FC236}">
                <a16:creationId xmlns:a16="http://schemas.microsoft.com/office/drawing/2014/main" id="{BA0E91F5-6E3E-E841-BDBB-DA74ED00DB67}"/>
              </a:ext>
            </a:extLst>
          </p:cNvPr>
          <p:cNvSpPr txBox="1"/>
          <p:nvPr/>
        </p:nvSpPr>
        <p:spPr>
          <a:xfrm>
            <a:off x="8815318" y="3718478"/>
            <a:ext cx="2389092" cy="53713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ts val="1780"/>
              </a:lnSpc>
              <a:spcBef>
                <a:spcPts val="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a:ea typeface="+mn-ea"/>
                <a:cs typeface="Helvetica"/>
              </a:rPr>
              <a:t>Content Creation / Campaign planning </a:t>
            </a:r>
          </a:p>
        </p:txBody>
      </p:sp>
      <p:sp>
        <p:nvSpPr>
          <p:cNvPr id="10" name="TextBox 9">
            <a:extLst>
              <a:ext uri="{FF2B5EF4-FFF2-40B4-BE49-F238E27FC236}">
                <a16:creationId xmlns:a16="http://schemas.microsoft.com/office/drawing/2014/main" id="{AD37CF24-11B0-7840-B976-70A2BDE4A6BF}"/>
              </a:ext>
            </a:extLst>
          </p:cNvPr>
          <p:cNvSpPr txBox="1"/>
          <p:nvPr/>
        </p:nvSpPr>
        <p:spPr>
          <a:xfrm>
            <a:off x="8766532" y="4301060"/>
            <a:ext cx="3208155" cy="797141"/>
          </a:xfrm>
          <a:prstGeom prst="rect">
            <a:avLst/>
          </a:prstGeom>
          <a:noFill/>
        </p:spPr>
        <p:txBody>
          <a:bodyPr wrap="square" lIns="91440" tIns="45720" rIns="91440" bIns="45720" rtlCol="0" anchor="t">
            <a:spAutoFit/>
          </a:bodyPr>
          <a:lstStyle/>
          <a:p>
            <a:pPr>
              <a:lnSpc>
                <a:spcPts val="1940"/>
              </a:lnSpc>
              <a:defRPr/>
            </a:pPr>
            <a:r>
              <a:rPr lang="en-AU" sz="1200">
                <a:solidFill>
                  <a:prstClr val="black">
                    <a:lumMod val="65000"/>
                    <a:lumOff val="35000"/>
                  </a:prstClr>
                </a:solidFill>
                <a:latin typeface="Helvetica Light"/>
              </a:rPr>
              <a:t>Augment global messaging to better reflect the local marketplace – even down to the sector to differentiate from competitors.</a:t>
            </a:r>
            <a:endParaRPr lang="en-AU" sz="1200" b="0" i="0" u="none" strike="noStrike" kern="1200" cap="none" spc="0" normalizeH="0" baseline="0" noProof="0">
              <a:ln>
                <a:noFill/>
              </a:ln>
              <a:solidFill>
                <a:prstClr val="black">
                  <a:lumMod val="65000"/>
                  <a:lumOff val="35000"/>
                </a:prstClr>
              </a:solidFill>
              <a:effectLst/>
              <a:uLnTx/>
              <a:uFillTx/>
              <a:latin typeface="Helvetica Light"/>
            </a:endParaRPr>
          </a:p>
        </p:txBody>
      </p:sp>
      <p:sp>
        <p:nvSpPr>
          <p:cNvPr id="11" name="TextBox 10">
            <a:extLst>
              <a:ext uri="{FF2B5EF4-FFF2-40B4-BE49-F238E27FC236}">
                <a16:creationId xmlns:a16="http://schemas.microsoft.com/office/drawing/2014/main" id="{16FE2F13-67AA-2944-B110-E4C39E1D156A}"/>
              </a:ext>
            </a:extLst>
          </p:cNvPr>
          <p:cNvSpPr txBox="1"/>
          <p:nvPr/>
        </p:nvSpPr>
        <p:spPr>
          <a:xfrm>
            <a:off x="8815318" y="5393699"/>
            <a:ext cx="2600485" cy="30630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ts val="1780"/>
              </a:lnSpc>
              <a:spcBef>
                <a:spcPts val="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a:ea typeface="+mn-ea"/>
                <a:cs typeface="Helvetica"/>
              </a:rPr>
              <a:t>Territory Planning</a:t>
            </a:r>
          </a:p>
        </p:txBody>
      </p:sp>
      <p:sp>
        <p:nvSpPr>
          <p:cNvPr id="12" name="TextBox 11">
            <a:extLst>
              <a:ext uri="{FF2B5EF4-FFF2-40B4-BE49-F238E27FC236}">
                <a16:creationId xmlns:a16="http://schemas.microsoft.com/office/drawing/2014/main" id="{CBBF4F32-954D-2D4E-A2B1-3633549A2683}"/>
              </a:ext>
            </a:extLst>
          </p:cNvPr>
          <p:cNvSpPr txBox="1"/>
          <p:nvPr/>
        </p:nvSpPr>
        <p:spPr>
          <a:xfrm>
            <a:off x="8756885" y="5700001"/>
            <a:ext cx="3196973" cy="1043619"/>
          </a:xfrm>
          <a:prstGeom prst="rect">
            <a:avLst/>
          </a:prstGeom>
          <a:noFill/>
        </p:spPr>
        <p:txBody>
          <a:bodyPr wrap="square" lIns="91440" tIns="45720" rIns="91440" bIns="45720" rtlCol="0" anchor="t">
            <a:spAutoFit/>
          </a:bodyPr>
          <a:lstStyle>
            <a:defPPr>
              <a:defRPr lang="en-US"/>
            </a:defPPr>
            <a:lvl1pPr>
              <a:lnSpc>
                <a:spcPts val="1940"/>
              </a:lnSpc>
              <a:defRPr sz="1200">
                <a:solidFill>
                  <a:prstClr val="black">
                    <a:lumMod val="65000"/>
                    <a:lumOff val="35000"/>
                  </a:prstClr>
                </a:solidFill>
                <a:latin typeface="Helvetica Light"/>
              </a:defRPr>
            </a:lvl1pPr>
          </a:lstStyle>
          <a:p>
            <a:r>
              <a:rPr lang="en-AU"/>
              <a:t>Use propensity to spend market insights </a:t>
            </a:r>
            <a:br>
              <a:rPr lang="en-AU"/>
            </a:br>
            <a:r>
              <a:rPr lang="en-AU"/>
              <a:t>to inform your where to focus your efforts – work with your AM to leverage account </a:t>
            </a:r>
            <a:br>
              <a:rPr lang="en-AU"/>
            </a:br>
            <a:r>
              <a:rPr lang="en-AU"/>
              <a:t>level insights if available.</a:t>
            </a:r>
          </a:p>
        </p:txBody>
      </p:sp>
      <p:sp>
        <p:nvSpPr>
          <p:cNvPr id="14" name="TextBox 13">
            <a:extLst>
              <a:ext uri="{FF2B5EF4-FFF2-40B4-BE49-F238E27FC236}">
                <a16:creationId xmlns:a16="http://schemas.microsoft.com/office/drawing/2014/main" id="{2A9C3373-84D7-5D46-B06E-1BFC8178CD80}"/>
              </a:ext>
            </a:extLst>
          </p:cNvPr>
          <p:cNvSpPr txBox="1"/>
          <p:nvPr/>
        </p:nvSpPr>
        <p:spPr>
          <a:xfrm>
            <a:off x="4707857" y="2108461"/>
            <a:ext cx="2637838" cy="315023"/>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ts val="1780"/>
              </a:lnSpc>
              <a:spcBef>
                <a:spcPts val="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a:ea typeface="+mn-ea"/>
                <a:cs typeface="Helvetica"/>
              </a:rPr>
              <a:t>Social Post’s – LinkedIn</a:t>
            </a:r>
            <a:endParaRPr kumimoji="0" lang="en-AU" sz="1400" b="1" i="0" u="none" strike="noStrike" kern="1200" cap="none" spc="0" normalizeH="0" baseline="0" noProof="0">
              <a:ln>
                <a:noFill/>
              </a:ln>
              <a:solidFill>
                <a:prstClr val="black"/>
              </a:solidFill>
              <a:effectLst/>
              <a:uLnTx/>
              <a:uFillTx/>
              <a:latin typeface="Helvetica" pitchFamily="2" charset="0"/>
              <a:ea typeface="+mn-ea"/>
              <a:cs typeface="+mn-cs"/>
            </a:endParaRPr>
          </a:p>
        </p:txBody>
      </p:sp>
      <p:sp>
        <p:nvSpPr>
          <p:cNvPr id="15" name="TextBox 14">
            <a:extLst>
              <a:ext uri="{FF2B5EF4-FFF2-40B4-BE49-F238E27FC236}">
                <a16:creationId xmlns:a16="http://schemas.microsoft.com/office/drawing/2014/main" id="{B3A010F8-5344-EA42-A6F0-D3BFF060F5CF}"/>
              </a:ext>
            </a:extLst>
          </p:cNvPr>
          <p:cNvSpPr txBox="1"/>
          <p:nvPr/>
        </p:nvSpPr>
        <p:spPr>
          <a:xfrm>
            <a:off x="4523807" y="2505475"/>
            <a:ext cx="3137137" cy="1066181"/>
          </a:xfrm>
          <a:prstGeom prst="rect">
            <a:avLst/>
          </a:prstGeom>
          <a:noFill/>
        </p:spPr>
        <p:txBody>
          <a:bodyPr wrap="square" lIns="91440" tIns="45720" rIns="91440" bIns="45720" rtlCol="0" anchor="t">
            <a:spAutoFit/>
          </a:bodyPr>
          <a:lstStyle/>
          <a:p>
            <a:pPr>
              <a:lnSpc>
                <a:spcPts val="1939"/>
              </a:lnSpc>
              <a:defRPr/>
            </a:pPr>
            <a:r>
              <a:rPr lang="en-AU" sz="1200">
                <a:solidFill>
                  <a:prstClr val="black">
                    <a:lumMod val="65000"/>
                    <a:lumOff val="35000"/>
                  </a:prstClr>
                </a:solidFill>
                <a:latin typeface="Helvetica Light"/>
              </a:rPr>
              <a:t>Save time and spend by identifying which data points can be turned into social posts, infographics using your own company colour scheme. </a:t>
            </a:r>
          </a:p>
        </p:txBody>
      </p:sp>
      <p:sp>
        <p:nvSpPr>
          <p:cNvPr id="16" name="TextBox 15">
            <a:extLst>
              <a:ext uri="{FF2B5EF4-FFF2-40B4-BE49-F238E27FC236}">
                <a16:creationId xmlns:a16="http://schemas.microsoft.com/office/drawing/2014/main" id="{725A96B2-EB3C-4B4C-9499-2217210AC5AF}"/>
              </a:ext>
            </a:extLst>
          </p:cNvPr>
          <p:cNvSpPr txBox="1"/>
          <p:nvPr/>
        </p:nvSpPr>
        <p:spPr>
          <a:xfrm>
            <a:off x="780840" y="5393699"/>
            <a:ext cx="2492843" cy="30630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ts val="1780"/>
              </a:lnSpc>
              <a:spcBef>
                <a:spcPts val="0"/>
              </a:spcBef>
              <a:spcAft>
                <a:spcPts val="0"/>
              </a:spcAft>
              <a:buClrTx/>
              <a:buSzTx/>
              <a:buFontTx/>
              <a:buNone/>
              <a:tabLst/>
              <a:defRPr/>
            </a:pPr>
            <a:r>
              <a:rPr lang="en-AU" sz="1400" b="1">
                <a:solidFill>
                  <a:prstClr val="black"/>
                </a:solidFill>
                <a:latin typeface="Helvetica"/>
                <a:cs typeface="Helvetica"/>
              </a:rPr>
              <a:t>Client Proposals </a:t>
            </a:r>
            <a:endParaRPr kumimoji="0" lang="en-AU" sz="1400" b="1" i="0" u="none" strike="noStrike" kern="1200" cap="none" spc="0" normalizeH="0" baseline="0" noProof="0">
              <a:ln>
                <a:noFill/>
              </a:ln>
              <a:solidFill>
                <a:prstClr val="black"/>
              </a:solidFill>
              <a:effectLst/>
              <a:uLnTx/>
              <a:uFillTx/>
              <a:latin typeface="Helvetica" pitchFamily="2" charset="0"/>
              <a:ea typeface="+mn-ea"/>
              <a:cs typeface="+mn-cs"/>
            </a:endParaRPr>
          </a:p>
        </p:txBody>
      </p:sp>
      <p:sp>
        <p:nvSpPr>
          <p:cNvPr id="17" name="TextBox 16">
            <a:extLst>
              <a:ext uri="{FF2B5EF4-FFF2-40B4-BE49-F238E27FC236}">
                <a16:creationId xmlns:a16="http://schemas.microsoft.com/office/drawing/2014/main" id="{64BCC59C-C5F0-AE46-9679-1F0FCC978183}"/>
              </a:ext>
            </a:extLst>
          </p:cNvPr>
          <p:cNvSpPr txBox="1"/>
          <p:nvPr/>
        </p:nvSpPr>
        <p:spPr>
          <a:xfrm>
            <a:off x="414309" y="5711769"/>
            <a:ext cx="3006933" cy="797141"/>
          </a:xfrm>
          <a:prstGeom prst="rect">
            <a:avLst/>
          </a:prstGeom>
          <a:noFill/>
        </p:spPr>
        <p:txBody>
          <a:bodyPr wrap="square" lIns="91440" tIns="45720" rIns="91440" bIns="45720" rtlCol="0" anchor="t">
            <a:spAutoFit/>
          </a:bodyPr>
          <a:lstStyle/>
          <a:p>
            <a:pPr>
              <a:lnSpc>
                <a:spcPts val="1940"/>
              </a:lnSpc>
              <a:defRPr/>
            </a:pPr>
            <a:r>
              <a:rPr lang="en-AU" sz="1200">
                <a:solidFill>
                  <a:prstClr val="black">
                    <a:lumMod val="65000"/>
                    <a:lumOff val="35000"/>
                  </a:prstClr>
                </a:solidFill>
                <a:latin typeface="Helvetica Light"/>
              </a:rPr>
              <a:t>Leveraging maturity insights or sector-based insights can help frame the challenge or opportunity for prospects.</a:t>
            </a:r>
            <a:endParaRPr lang="en-AU" sz="1200" b="0" i="0" u="none" strike="noStrike" kern="1200" cap="none" spc="0" normalizeH="0" baseline="0" noProof="0">
              <a:ln>
                <a:noFill/>
              </a:ln>
              <a:solidFill>
                <a:prstClr val="black">
                  <a:lumMod val="65000"/>
                  <a:lumOff val="35000"/>
                </a:prstClr>
              </a:solidFill>
              <a:effectLst/>
              <a:uLnTx/>
              <a:uFillTx/>
              <a:latin typeface="Helvetica Light"/>
            </a:endParaRPr>
          </a:p>
        </p:txBody>
      </p:sp>
      <p:sp>
        <p:nvSpPr>
          <p:cNvPr id="19" name="TextBox 18">
            <a:extLst>
              <a:ext uri="{FF2B5EF4-FFF2-40B4-BE49-F238E27FC236}">
                <a16:creationId xmlns:a16="http://schemas.microsoft.com/office/drawing/2014/main" id="{EA533405-59A7-5D43-8C6A-12A80D72C161}"/>
              </a:ext>
            </a:extLst>
          </p:cNvPr>
          <p:cNvSpPr txBox="1"/>
          <p:nvPr/>
        </p:nvSpPr>
        <p:spPr>
          <a:xfrm>
            <a:off x="4494871" y="5779288"/>
            <a:ext cx="2876705" cy="797141"/>
          </a:xfrm>
          <a:prstGeom prst="rect">
            <a:avLst/>
          </a:prstGeom>
          <a:noFill/>
        </p:spPr>
        <p:txBody>
          <a:bodyPr wrap="square" lIns="91440" tIns="45720" rIns="91440" bIns="45720" rtlCol="0" anchor="t">
            <a:spAutoFit/>
          </a:bodyPr>
          <a:lstStyle/>
          <a:p>
            <a:pPr>
              <a:lnSpc>
                <a:spcPts val="1940"/>
              </a:lnSpc>
              <a:defRPr/>
            </a:pPr>
            <a:r>
              <a:rPr lang="en-AU" sz="1200">
                <a:solidFill>
                  <a:prstClr val="black">
                    <a:lumMod val="65000"/>
                    <a:lumOff val="35000"/>
                  </a:prstClr>
                </a:solidFill>
                <a:latin typeface="Helvetica Light"/>
              </a:rPr>
              <a:t>Make your invitations and assets more relevant to your target audience by incorporating up to date, ANZ insights.</a:t>
            </a:r>
            <a:endParaRPr lang="en-AU" sz="1200" b="0" i="0" u="none" strike="noStrike" kern="1200" cap="none" spc="0" normalizeH="0" baseline="0" noProof="0">
              <a:ln>
                <a:noFill/>
              </a:ln>
              <a:solidFill>
                <a:prstClr val="black">
                  <a:lumMod val="65000"/>
                  <a:lumOff val="35000"/>
                </a:prstClr>
              </a:solidFill>
              <a:effectLst/>
              <a:uLnTx/>
              <a:uFillTx/>
              <a:latin typeface="Helvetica Light"/>
            </a:endParaRPr>
          </a:p>
        </p:txBody>
      </p:sp>
      <p:sp>
        <p:nvSpPr>
          <p:cNvPr id="27" name="TextBox 26">
            <a:extLst>
              <a:ext uri="{FF2B5EF4-FFF2-40B4-BE49-F238E27FC236}">
                <a16:creationId xmlns:a16="http://schemas.microsoft.com/office/drawing/2014/main" id="{B6547342-32F7-F146-876F-B7DB7F111616}"/>
              </a:ext>
            </a:extLst>
          </p:cNvPr>
          <p:cNvSpPr txBox="1"/>
          <p:nvPr/>
        </p:nvSpPr>
        <p:spPr>
          <a:xfrm>
            <a:off x="780840" y="2112821"/>
            <a:ext cx="2446738" cy="30630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ts val="1780"/>
              </a:lnSpc>
              <a:spcBef>
                <a:spcPts val="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a:ea typeface="+mn-ea"/>
                <a:cs typeface="Helvetica"/>
              </a:rPr>
              <a:t>Customer Meetings</a:t>
            </a:r>
          </a:p>
        </p:txBody>
      </p:sp>
      <p:sp>
        <p:nvSpPr>
          <p:cNvPr id="28" name="TextBox 27">
            <a:extLst>
              <a:ext uri="{FF2B5EF4-FFF2-40B4-BE49-F238E27FC236}">
                <a16:creationId xmlns:a16="http://schemas.microsoft.com/office/drawing/2014/main" id="{4CCE5EFF-C821-9C48-B27E-AF695CEC8CB7}"/>
              </a:ext>
            </a:extLst>
          </p:cNvPr>
          <p:cNvSpPr txBox="1"/>
          <p:nvPr/>
        </p:nvSpPr>
        <p:spPr>
          <a:xfrm>
            <a:off x="521714" y="2581186"/>
            <a:ext cx="3006933" cy="797141"/>
          </a:xfrm>
          <a:prstGeom prst="rect">
            <a:avLst/>
          </a:prstGeom>
          <a:noFill/>
        </p:spPr>
        <p:txBody>
          <a:bodyPr wrap="square" lIns="91440" tIns="45720" rIns="91440" bIns="45720" rtlCol="0" anchor="t">
            <a:spAutoFit/>
          </a:bodyPr>
          <a:lstStyle/>
          <a:p>
            <a:pPr>
              <a:lnSpc>
                <a:spcPts val="1939"/>
              </a:lnSpc>
              <a:defRPr/>
            </a:pPr>
            <a:r>
              <a:rPr lang="en-US" sz="1200">
                <a:solidFill>
                  <a:prstClr val="black">
                    <a:lumMod val="65000"/>
                    <a:lumOff val="35000"/>
                  </a:prstClr>
                </a:solidFill>
                <a:latin typeface="Helvetica Light"/>
              </a:rPr>
              <a:t>Educate, inform and add value </a:t>
            </a:r>
            <a:br>
              <a:rPr lang="en-US" sz="1200">
                <a:solidFill>
                  <a:prstClr val="black">
                    <a:lumMod val="65000"/>
                    <a:lumOff val="35000"/>
                  </a:prstClr>
                </a:solidFill>
                <a:latin typeface="Helvetica Light"/>
              </a:rPr>
            </a:br>
            <a:r>
              <a:rPr lang="en-US" sz="1200">
                <a:solidFill>
                  <a:prstClr val="black">
                    <a:lumMod val="65000"/>
                    <a:lumOff val="35000"/>
                  </a:prstClr>
                </a:solidFill>
                <a:latin typeface="Helvetica Light"/>
              </a:rPr>
              <a:t>to your clients by using relevant </a:t>
            </a:r>
            <a:br>
              <a:rPr lang="en-US" sz="1200">
                <a:solidFill>
                  <a:prstClr val="black">
                    <a:lumMod val="65000"/>
                    <a:lumOff val="35000"/>
                  </a:prstClr>
                </a:solidFill>
                <a:latin typeface="Helvetica Light"/>
              </a:rPr>
            </a:br>
            <a:r>
              <a:rPr lang="en-US" sz="1200">
                <a:solidFill>
                  <a:prstClr val="black">
                    <a:lumMod val="65000"/>
                    <a:lumOff val="35000"/>
                  </a:prstClr>
                </a:solidFill>
                <a:latin typeface="Helvetica Light"/>
              </a:rPr>
              <a:t>slides in customer meetings. </a:t>
            </a:r>
          </a:p>
        </p:txBody>
      </p:sp>
      <p:sp>
        <p:nvSpPr>
          <p:cNvPr id="29" name="TextBox 28">
            <a:extLst>
              <a:ext uri="{FF2B5EF4-FFF2-40B4-BE49-F238E27FC236}">
                <a16:creationId xmlns:a16="http://schemas.microsoft.com/office/drawing/2014/main" id="{D68D8ED3-0F54-2749-A845-B0D8E172EB9C}"/>
              </a:ext>
            </a:extLst>
          </p:cNvPr>
          <p:cNvSpPr txBox="1"/>
          <p:nvPr/>
        </p:nvSpPr>
        <p:spPr>
          <a:xfrm>
            <a:off x="780840" y="3833894"/>
            <a:ext cx="2304595" cy="30630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ts val="1780"/>
              </a:lnSpc>
              <a:spcBef>
                <a:spcPts val="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a:ea typeface="+mn-ea"/>
                <a:cs typeface="Helvetica"/>
              </a:rPr>
              <a:t>Customer Emails</a:t>
            </a:r>
          </a:p>
        </p:txBody>
      </p:sp>
      <p:sp>
        <p:nvSpPr>
          <p:cNvPr id="30" name="TextBox 29">
            <a:extLst>
              <a:ext uri="{FF2B5EF4-FFF2-40B4-BE49-F238E27FC236}">
                <a16:creationId xmlns:a16="http://schemas.microsoft.com/office/drawing/2014/main" id="{667AE274-2720-E042-96BC-0F56DB3E62D0}"/>
              </a:ext>
            </a:extLst>
          </p:cNvPr>
          <p:cNvSpPr txBox="1"/>
          <p:nvPr/>
        </p:nvSpPr>
        <p:spPr>
          <a:xfrm>
            <a:off x="481360" y="4299649"/>
            <a:ext cx="3104235" cy="799963"/>
          </a:xfrm>
          <a:prstGeom prst="rect">
            <a:avLst/>
          </a:prstGeom>
          <a:noFill/>
        </p:spPr>
        <p:txBody>
          <a:bodyPr wrap="square" lIns="91440" tIns="45720" rIns="91440" bIns="45720" rtlCol="0" anchor="t">
            <a:spAutoFit/>
          </a:bodyPr>
          <a:lstStyle/>
          <a:p>
            <a:pPr>
              <a:lnSpc>
                <a:spcPts val="1940"/>
              </a:lnSpc>
              <a:defRPr/>
            </a:pPr>
            <a:r>
              <a:rPr lang="en-AU" sz="1200">
                <a:solidFill>
                  <a:prstClr val="black">
                    <a:lumMod val="65000"/>
                    <a:lumOff val="35000"/>
                  </a:prstClr>
                </a:solidFill>
                <a:latin typeface="Helvetica Light"/>
              </a:rPr>
              <a:t>Create immediate impact by including ADAPT statistics or screen clips of </a:t>
            </a:r>
            <a:br>
              <a:rPr lang="en-AU" sz="1200">
                <a:solidFill>
                  <a:prstClr val="black">
                    <a:lumMod val="65000"/>
                    <a:lumOff val="35000"/>
                  </a:prstClr>
                </a:solidFill>
                <a:latin typeface="Helvetica Light"/>
              </a:rPr>
            </a:br>
            <a:r>
              <a:rPr lang="en-AU" sz="1200">
                <a:solidFill>
                  <a:prstClr val="black">
                    <a:lumMod val="65000"/>
                    <a:lumOff val="35000"/>
                  </a:prstClr>
                </a:solidFill>
                <a:latin typeface="Helvetica Light"/>
              </a:rPr>
              <a:t>data in customer emails.</a:t>
            </a:r>
          </a:p>
        </p:txBody>
      </p:sp>
      <p:sp>
        <p:nvSpPr>
          <p:cNvPr id="31" name="TextBox 30">
            <a:extLst>
              <a:ext uri="{FF2B5EF4-FFF2-40B4-BE49-F238E27FC236}">
                <a16:creationId xmlns:a16="http://schemas.microsoft.com/office/drawing/2014/main" id="{57EF6220-26E5-7649-8A88-B38953C23181}"/>
              </a:ext>
            </a:extLst>
          </p:cNvPr>
          <p:cNvSpPr txBox="1"/>
          <p:nvPr/>
        </p:nvSpPr>
        <p:spPr>
          <a:xfrm>
            <a:off x="4707857" y="3718478"/>
            <a:ext cx="3106565" cy="53713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ts val="1780"/>
              </a:lnSpc>
              <a:spcBef>
                <a:spcPts val="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a:ea typeface="+mn-ea"/>
                <a:cs typeface="Helvetica"/>
              </a:rPr>
              <a:t>Customer Presentations / Workshops</a:t>
            </a:r>
          </a:p>
        </p:txBody>
      </p:sp>
      <p:sp>
        <p:nvSpPr>
          <p:cNvPr id="32" name="TextBox 31">
            <a:extLst>
              <a:ext uri="{FF2B5EF4-FFF2-40B4-BE49-F238E27FC236}">
                <a16:creationId xmlns:a16="http://schemas.microsoft.com/office/drawing/2014/main" id="{94AF1C2F-E1B9-5E4A-A1C5-0E665C987693}"/>
              </a:ext>
            </a:extLst>
          </p:cNvPr>
          <p:cNvSpPr txBox="1"/>
          <p:nvPr/>
        </p:nvSpPr>
        <p:spPr>
          <a:xfrm>
            <a:off x="4514162" y="4301060"/>
            <a:ext cx="3260932" cy="797141"/>
          </a:xfrm>
          <a:prstGeom prst="rect">
            <a:avLst/>
          </a:prstGeom>
          <a:noFill/>
        </p:spPr>
        <p:txBody>
          <a:bodyPr wrap="square" lIns="91440" tIns="45720" rIns="91440" bIns="45720" rtlCol="0" anchor="t">
            <a:spAutoFit/>
          </a:bodyPr>
          <a:lstStyle/>
          <a:p>
            <a:pPr>
              <a:lnSpc>
                <a:spcPts val="1940"/>
              </a:lnSpc>
              <a:defRPr/>
            </a:pPr>
            <a:r>
              <a:rPr lang="en-AU" sz="1200">
                <a:solidFill>
                  <a:prstClr val="black">
                    <a:lumMod val="65000"/>
                    <a:lumOff val="35000"/>
                  </a:prstClr>
                </a:solidFill>
                <a:latin typeface="Helvetica Light"/>
              </a:rPr>
              <a:t>Equip your executives with local ANZ insights for your own customer presentations, roundtables and workshops </a:t>
            </a:r>
          </a:p>
        </p:txBody>
      </p:sp>
      <p:sp>
        <p:nvSpPr>
          <p:cNvPr id="3" name="TextBox 2">
            <a:extLst>
              <a:ext uri="{FF2B5EF4-FFF2-40B4-BE49-F238E27FC236}">
                <a16:creationId xmlns:a16="http://schemas.microsoft.com/office/drawing/2014/main" id="{4782DD75-8078-454F-9481-70F7AD2B3B9A}"/>
              </a:ext>
            </a:extLst>
          </p:cNvPr>
          <p:cNvSpPr txBox="1"/>
          <p:nvPr/>
        </p:nvSpPr>
        <p:spPr>
          <a:xfrm>
            <a:off x="9081397" y="6888256"/>
            <a:ext cx="2973891"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900" b="0" i="1" u="none" strike="noStrike" kern="1200" cap="none" spc="0" normalizeH="0" baseline="0" noProof="0">
                <a:ln>
                  <a:noFill/>
                </a:ln>
                <a:solidFill>
                  <a:srgbClr val="E7E6E6">
                    <a:lumMod val="25000"/>
                  </a:srgbClr>
                </a:solidFill>
                <a:effectLst/>
                <a:uLnTx/>
                <a:uFillTx/>
                <a:latin typeface="Helvetica Light" panose="020B0403020202020204" pitchFamily="34" charset="0"/>
                <a:ea typeface="+mn-ea"/>
                <a:cs typeface="+mn-cs"/>
              </a:rPr>
              <a:t>*Inclusions may vary depending on subscription level.</a:t>
            </a:r>
          </a:p>
        </p:txBody>
      </p:sp>
      <p:grpSp>
        <p:nvGrpSpPr>
          <p:cNvPr id="25" name="Group 24">
            <a:extLst>
              <a:ext uri="{FF2B5EF4-FFF2-40B4-BE49-F238E27FC236}">
                <a16:creationId xmlns:a16="http://schemas.microsoft.com/office/drawing/2014/main" id="{2031D1C5-2B58-3D4F-8DA6-B343D1E65235}"/>
              </a:ext>
            </a:extLst>
          </p:cNvPr>
          <p:cNvGrpSpPr>
            <a:grpSpLocks noChangeAspect="1"/>
          </p:cNvGrpSpPr>
          <p:nvPr/>
        </p:nvGrpSpPr>
        <p:grpSpPr>
          <a:xfrm>
            <a:off x="571006" y="2175972"/>
            <a:ext cx="180000" cy="180000"/>
            <a:chOff x="987132" y="2833781"/>
            <a:chExt cx="268234" cy="268234"/>
          </a:xfrm>
        </p:grpSpPr>
        <p:sp>
          <p:nvSpPr>
            <p:cNvPr id="26" name="Oval 25">
              <a:extLst>
                <a:ext uri="{FF2B5EF4-FFF2-40B4-BE49-F238E27FC236}">
                  <a16:creationId xmlns:a16="http://schemas.microsoft.com/office/drawing/2014/main" id="{4928494F-B017-E144-94D2-F94E25BDBACF}"/>
                </a:ext>
              </a:extLst>
            </p:cNvPr>
            <p:cNvSpPr/>
            <p:nvPr/>
          </p:nvSpPr>
          <p:spPr>
            <a:xfrm>
              <a:off x="987132" y="2833781"/>
              <a:ext cx="268234" cy="268234"/>
            </a:xfrm>
            <a:prstGeom prst="ellipse">
              <a:avLst/>
            </a:prstGeom>
            <a:solidFill>
              <a:srgbClr val="E7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3" name="Graphic 32" descr="Tick with solid fill">
              <a:extLst>
                <a:ext uri="{FF2B5EF4-FFF2-40B4-BE49-F238E27FC236}">
                  <a16:creationId xmlns:a16="http://schemas.microsoft.com/office/drawing/2014/main" id="{5C28816B-385F-1C47-BBB3-EF964CDA1D2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55060" y="2901709"/>
              <a:ext cx="135285" cy="135285"/>
            </a:xfrm>
            <a:prstGeom prst="rect">
              <a:avLst/>
            </a:prstGeom>
          </p:spPr>
        </p:pic>
      </p:grpSp>
      <p:grpSp>
        <p:nvGrpSpPr>
          <p:cNvPr id="35" name="Group 34">
            <a:extLst>
              <a:ext uri="{FF2B5EF4-FFF2-40B4-BE49-F238E27FC236}">
                <a16:creationId xmlns:a16="http://schemas.microsoft.com/office/drawing/2014/main" id="{6E102436-F8B3-9648-A597-64D57A043EE8}"/>
              </a:ext>
            </a:extLst>
          </p:cNvPr>
          <p:cNvGrpSpPr>
            <a:grpSpLocks noChangeAspect="1"/>
          </p:cNvGrpSpPr>
          <p:nvPr/>
        </p:nvGrpSpPr>
        <p:grpSpPr>
          <a:xfrm>
            <a:off x="571006" y="3897045"/>
            <a:ext cx="180000" cy="180000"/>
            <a:chOff x="987132" y="2833781"/>
            <a:chExt cx="268234" cy="268234"/>
          </a:xfrm>
        </p:grpSpPr>
        <p:sp>
          <p:nvSpPr>
            <p:cNvPr id="36" name="Oval 35">
              <a:extLst>
                <a:ext uri="{FF2B5EF4-FFF2-40B4-BE49-F238E27FC236}">
                  <a16:creationId xmlns:a16="http://schemas.microsoft.com/office/drawing/2014/main" id="{727076E8-D70F-0D43-9A25-3177355DF09C}"/>
                </a:ext>
              </a:extLst>
            </p:cNvPr>
            <p:cNvSpPr/>
            <p:nvPr/>
          </p:nvSpPr>
          <p:spPr>
            <a:xfrm>
              <a:off x="987132" y="2833781"/>
              <a:ext cx="268234" cy="268234"/>
            </a:xfrm>
            <a:prstGeom prst="ellipse">
              <a:avLst/>
            </a:prstGeom>
            <a:solidFill>
              <a:srgbClr val="E7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7" name="Graphic 36" descr="Tick with solid fill">
              <a:extLst>
                <a:ext uri="{FF2B5EF4-FFF2-40B4-BE49-F238E27FC236}">
                  <a16:creationId xmlns:a16="http://schemas.microsoft.com/office/drawing/2014/main" id="{34547F8E-FD38-0242-B3E1-38FC6C7B594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55060" y="2901709"/>
              <a:ext cx="135285" cy="135285"/>
            </a:xfrm>
            <a:prstGeom prst="rect">
              <a:avLst/>
            </a:prstGeom>
          </p:spPr>
        </p:pic>
      </p:grpSp>
      <p:grpSp>
        <p:nvGrpSpPr>
          <p:cNvPr id="38" name="Group 37">
            <a:extLst>
              <a:ext uri="{FF2B5EF4-FFF2-40B4-BE49-F238E27FC236}">
                <a16:creationId xmlns:a16="http://schemas.microsoft.com/office/drawing/2014/main" id="{EE097A8D-1652-534E-B1B1-6C8EC673E72D}"/>
              </a:ext>
            </a:extLst>
          </p:cNvPr>
          <p:cNvGrpSpPr>
            <a:grpSpLocks noChangeAspect="1"/>
          </p:cNvGrpSpPr>
          <p:nvPr/>
        </p:nvGrpSpPr>
        <p:grpSpPr>
          <a:xfrm>
            <a:off x="571006" y="5456850"/>
            <a:ext cx="180000" cy="180000"/>
            <a:chOff x="987132" y="2833781"/>
            <a:chExt cx="268234" cy="268234"/>
          </a:xfrm>
        </p:grpSpPr>
        <p:sp>
          <p:nvSpPr>
            <p:cNvPr id="39" name="Oval 38">
              <a:extLst>
                <a:ext uri="{FF2B5EF4-FFF2-40B4-BE49-F238E27FC236}">
                  <a16:creationId xmlns:a16="http://schemas.microsoft.com/office/drawing/2014/main" id="{EE4AFFCA-7FAE-1743-A40E-CB1540887FA2}"/>
                </a:ext>
              </a:extLst>
            </p:cNvPr>
            <p:cNvSpPr/>
            <p:nvPr/>
          </p:nvSpPr>
          <p:spPr>
            <a:xfrm>
              <a:off x="987132" y="2833781"/>
              <a:ext cx="268234" cy="268234"/>
            </a:xfrm>
            <a:prstGeom prst="ellipse">
              <a:avLst/>
            </a:prstGeom>
            <a:solidFill>
              <a:srgbClr val="E7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0" name="Graphic 39" descr="Tick with solid fill">
              <a:extLst>
                <a:ext uri="{FF2B5EF4-FFF2-40B4-BE49-F238E27FC236}">
                  <a16:creationId xmlns:a16="http://schemas.microsoft.com/office/drawing/2014/main" id="{C8C88435-0FFA-6A4C-9366-90DB59506D2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55060" y="2901709"/>
              <a:ext cx="135285" cy="135285"/>
            </a:xfrm>
            <a:prstGeom prst="rect">
              <a:avLst/>
            </a:prstGeom>
          </p:spPr>
        </p:pic>
      </p:grpSp>
      <p:cxnSp>
        <p:nvCxnSpPr>
          <p:cNvPr id="43" name="Straight Connector 42">
            <a:extLst>
              <a:ext uri="{FF2B5EF4-FFF2-40B4-BE49-F238E27FC236}">
                <a16:creationId xmlns:a16="http://schemas.microsoft.com/office/drawing/2014/main" id="{794C184A-4400-2B49-9914-27729927E04C}"/>
              </a:ext>
            </a:extLst>
          </p:cNvPr>
          <p:cNvCxnSpPr>
            <a:cxnSpLocks/>
          </p:cNvCxnSpPr>
          <p:nvPr/>
        </p:nvCxnSpPr>
        <p:spPr>
          <a:xfrm flipH="1">
            <a:off x="0" y="3612102"/>
            <a:ext cx="12192000" cy="0"/>
          </a:xfrm>
          <a:prstGeom prst="line">
            <a:avLst/>
          </a:prstGeom>
          <a:ln w="6350">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AEC05308-0A69-774D-8819-2962A35D1B68}"/>
              </a:ext>
            </a:extLst>
          </p:cNvPr>
          <p:cNvCxnSpPr>
            <a:cxnSpLocks/>
          </p:cNvCxnSpPr>
          <p:nvPr/>
        </p:nvCxnSpPr>
        <p:spPr>
          <a:xfrm flipH="1">
            <a:off x="3578" y="5242118"/>
            <a:ext cx="12192000" cy="0"/>
          </a:xfrm>
          <a:prstGeom prst="line">
            <a:avLst/>
          </a:prstGeom>
          <a:ln w="6350">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grpSp>
        <p:nvGrpSpPr>
          <p:cNvPr id="42" name="Group 41">
            <a:extLst>
              <a:ext uri="{FF2B5EF4-FFF2-40B4-BE49-F238E27FC236}">
                <a16:creationId xmlns:a16="http://schemas.microsoft.com/office/drawing/2014/main" id="{217B8249-EE0F-6C4E-B255-E0C9888A4B6D}"/>
              </a:ext>
            </a:extLst>
          </p:cNvPr>
          <p:cNvGrpSpPr>
            <a:grpSpLocks noChangeAspect="1"/>
          </p:cNvGrpSpPr>
          <p:nvPr/>
        </p:nvGrpSpPr>
        <p:grpSpPr>
          <a:xfrm>
            <a:off x="4481924" y="2175972"/>
            <a:ext cx="180000" cy="180000"/>
            <a:chOff x="987132" y="2833781"/>
            <a:chExt cx="268234" cy="268234"/>
          </a:xfrm>
        </p:grpSpPr>
        <p:sp>
          <p:nvSpPr>
            <p:cNvPr id="45" name="Oval 44">
              <a:extLst>
                <a:ext uri="{FF2B5EF4-FFF2-40B4-BE49-F238E27FC236}">
                  <a16:creationId xmlns:a16="http://schemas.microsoft.com/office/drawing/2014/main" id="{3C8E7F92-49CD-7641-BEAC-C30B57C0DA84}"/>
                </a:ext>
              </a:extLst>
            </p:cNvPr>
            <p:cNvSpPr/>
            <p:nvPr/>
          </p:nvSpPr>
          <p:spPr>
            <a:xfrm>
              <a:off x="987132" y="2833781"/>
              <a:ext cx="268234" cy="268234"/>
            </a:xfrm>
            <a:prstGeom prst="ellipse">
              <a:avLst/>
            </a:prstGeom>
            <a:solidFill>
              <a:srgbClr val="E7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6" name="Graphic 45" descr="Tick with solid fill">
              <a:extLst>
                <a:ext uri="{FF2B5EF4-FFF2-40B4-BE49-F238E27FC236}">
                  <a16:creationId xmlns:a16="http://schemas.microsoft.com/office/drawing/2014/main" id="{9AB95E29-A672-4E46-BF03-C6F1336B4F0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55060" y="2901709"/>
              <a:ext cx="135285" cy="135285"/>
            </a:xfrm>
            <a:prstGeom prst="rect">
              <a:avLst/>
            </a:prstGeom>
          </p:spPr>
        </p:pic>
      </p:grpSp>
      <p:grpSp>
        <p:nvGrpSpPr>
          <p:cNvPr id="47" name="Group 46">
            <a:extLst>
              <a:ext uri="{FF2B5EF4-FFF2-40B4-BE49-F238E27FC236}">
                <a16:creationId xmlns:a16="http://schemas.microsoft.com/office/drawing/2014/main" id="{95FC9FCF-66AD-CC4A-AFBC-12C386BA91EC}"/>
              </a:ext>
            </a:extLst>
          </p:cNvPr>
          <p:cNvGrpSpPr>
            <a:grpSpLocks noChangeAspect="1"/>
          </p:cNvGrpSpPr>
          <p:nvPr/>
        </p:nvGrpSpPr>
        <p:grpSpPr>
          <a:xfrm>
            <a:off x="4481924" y="3897045"/>
            <a:ext cx="180000" cy="180000"/>
            <a:chOff x="987132" y="2833781"/>
            <a:chExt cx="268234" cy="268234"/>
          </a:xfrm>
        </p:grpSpPr>
        <p:sp>
          <p:nvSpPr>
            <p:cNvPr id="48" name="Oval 47">
              <a:extLst>
                <a:ext uri="{FF2B5EF4-FFF2-40B4-BE49-F238E27FC236}">
                  <a16:creationId xmlns:a16="http://schemas.microsoft.com/office/drawing/2014/main" id="{5640E9E4-1CF5-B64F-8D80-5612689C4E01}"/>
                </a:ext>
              </a:extLst>
            </p:cNvPr>
            <p:cNvSpPr/>
            <p:nvPr/>
          </p:nvSpPr>
          <p:spPr>
            <a:xfrm>
              <a:off x="987132" y="2833781"/>
              <a:ext cx="268234" cy="268234"/>
            </a:xfrm>
            <a:prstGeom prst="ellipse">
              <a:avLst/>
            </a:prstGeom>
            <a:solidFill>
              <a:srgbClr val="E7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9" name="Graphic 48" descr="Tick with solid fill">
              <a:extLst>
                <a:ext uri="{FF2B5EF4-FFF2-40B4-BE49-F238E27FC236}">
                  <a16:creationId xmlns:a16="http://schemas.microsoft.com/office/drawing/2014/main" id="{7B6D1200-7A44-3C49-BD25-DC45C11EF19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55060" y="2901709"/>
              <a:ext cx="135285" cy="135285"/>
            </a:xfrm>
            <a:prstGeom prst="rect">
              <a:avLst/>
            </a:prstGeom>
          </p:spPr>
        </p:pic>
      </p:grpSp>
      <p:grpSp>
        <p:nvGrpSpPr>
          <p:cNvPr id="50" name="Group 49">
            <a:extLst>
              <a:ext uri="{FF2B5EF4-FFF2-40B4-BE49-F238E27FC236}">
                <a16:creationId xmlns:a16="http://schemas.microsoft.com/office/drawing/2014/main" id="{1AB8EC15-DBF5-6C4C-800E-60005BE4EDF5}"/>
              </a:ext>
            </a:extLst>
          </p:cNvPr>
          <p:cNvGrpSpPr>
            <a:grpSpLocks noChangeAspect="1"/>
          </p:cNvGrpSpPr>
          <p:nvPr/>
        </p:nvGrpSpPr>
        <p:grpSpPr>
          <a:xfrm>
            <a:off x="4481924" y="5456850"/>
            <a:ext cx="180000" cy="180000"/>
            <a:chOff x="987132" y="2833781"/>
            <a:chExt cx="268234" cy="268234"/>
          </a:xfrm>
        </p:grpSpPr>
        <p:sp>
          <p:nvSpPr>
            <p:cNvPr id="51" name="Oval 50">
              <a:extLst>
                <a:ext uri="{FF2B5EF4-FFF2-40B4-BE49-F238E27FC236}">
                  <a16:creationId xmlns:a16="http://schemas.microsoft.com/office/drawing/2014/main" id="{F03ED29B-007B-EC4C-B2B2-0E11E4B5D830}"/>
                </a:ext>
              </a:extLst>
            </p:cNvPr>
            <p:cNvSpPr/>
            <p:nvPr/>
          </p:nvSpPr>
          <p:spPr>
            <a:xfrm>
              <a:off x="987132" y="2833781"/>
              <a:ext cx="268234" cy="268234"/>
            </a:xfrm>
            <a:prstGeom prst="ellipse">
              <a:avLst/>
            </a:prstGeom>
            <a:solidFill>
              <a:srgbClr val="E7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2" name="Graphic 51" descr="Tick with solid fill">
              <a:extLst>
                <a:ext uri="{FF2B5EF4-FFF2-40B4-BE49-F238E27FC236}">
                  <a16:creationId xmlns:a16="http://schemas.microsoft.com/office/drawing/2014/main" id="{68300F83-110A-F147-AB76-F2068E27A40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55060" y="2901709"/>
              <a:ext cx="135285" cy="135285"/>
            </a:xfrm>
            <a:prstGeom prst="rect">
              <a:avLst/>
            </a:prstGeom>
          </p:spPr>
        </p:pic>
      </p:grpSp>
      <p:grpSp>
        <p:nvGrpSpPr>
          <p:cNvPr id="53" name="Group 52">
            <a:extLst>
              <a:ext uri="{FF2B5EF4-FFF2-40B4-BE49-F238E27FC236}">
                <a16:creationId xmlns:a16="http://schemas.microsoft.com/office/drawing/2014/main" id="{E16BD85E-96DB-2949-9A7E-24EA62F8C9E1}"/>
              </a:ext>
            </a:extLst>
          </p:cNvPr>
          <p:cNvGrpSpPr>
            <a:grpSpLocks noChangeAspect="1"/>
          </p:cNvGrpSpPr>
          <p:nvPr/>
        </p:nvGrpSpPr>
        <p:grpSpPr>
          <a:xfrm>
            <a:off x="8575971" y="2175972"/>
            <a:ext cx="180000" cy="180000"/>
            <a:chOff x="987132" y="2833781"/>
            <a:chExt cx="268234" cy="268234"/>
          </a:xfrm>
        </p:grpSpPr>
        <p:sp>
          <p:nvSpPr>
            <p:cNvPr id="54" name="Oval 53">
              <a:extLst>
                <a:ext uri="{FF2B5EF4-FFF2-40B4-BE49-F238E27FC236}">
                  <a16:creationId xmlns:a16="http://schemas.microsoft.com/office/drawing/2014/main" id="{271798FD-AADE-CE46-9B6A-EC6D2FFC3869}"/>
                </a:ext>
              </a:extLst>
            </p:cNvPr>
            <p:cNvSpPr/>
            <p:nvPr/>
          </p:nvSpPr>
          <p:spPr>
            <a:xfrm>
              <a:off x="987132" y="2833781"/>
              <a:ext cx="268234" cy="268234"/>
            </a:xfrm>
            <a:prstGeom prst="ellipse">
              <a:avLst/>
            </a:prstGeom>
            <a:solidFill>
              <a:srgbClr val="E7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5" name="Graphic 54" descr="Tick with solid fill">
              <a:extLst>
                <a:ext uri="{FF2B5EF4-FFF2-40B4-BE49-F238E27FC236}">
                  <a16:creationId xmlns:a16="http://schemas.microsoft.com/office/drawing/2014/main" id="{3513585B-6865-3D42-897C-FB57F9F76C2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55060" y="2901709"/>
              <a:ext cx="135285" cy="135285"/>
            </a:xfrm>
            <a:prstGeom prst="rect">
              <a:avLst/>
            </a:prstGeom>
          </p:spPr>
        </p:pic>
      </p:grpSp>
      <p:grpSp>
        <p:nvGrpSpPr>
          <p:cNvPr id="56" name="Group 55">
            <a:extLst>
              <a:ext uri="{FF2B5EF4-FFF2-40B4-BE49-F238E27FC236}">
                <a16:creationId xmlns:a16="http://schemas.microsoft.com/office/drawing/2014/main" id="{BB4756C7-A098-194C-B75F-1C441EE92D58}"/>
              </a:ext>
            </a:extLst>
          </p:cNvPr>
          <p:cNvGrpSpPr>
            <a:grpSpLocks noChangeAspect="1"/>
          </p:cNvGrpSpPr>
          <p:nvPr/>
        </p:nvGrpSpPr>
        <p:grpSpPr>
          <a:xfrm>
            <a:off x="8575971" y="3897045"/>
            <a:ext cx="180000" cy="180000"/>
            <a:chOff x="987132" y="2833781"/>
            <a:chExt cx="268234" cy="268234"/>
          </a:xfrm>
        </p:grpSpPr>
        <p:sp>
          <p:nvSpPr>
            <p:cNvPr id="57" name="Oval 56">
              <a:extLst>
                <a:ext uri="{FF2B5EF4-FFF2-40B4-BE49-F238E27FC236}">
                  <a16:creationId xmlns:a16="http://schemas.microsoft.com/office/drawing/2014/main" id="{7FEC32A5-13B7-5C4F-A4A3-F788B6A5A4C3}"/>
                </a:ext>
              </a:extLst>
            </p:cNvPr>
            <p:cNvSpPr/>
            <p:nvPr/>
          </p:nvSpPr>
          <p:spPr>
            <a:xfrm>
              <a:off x="987132" y="2833781"/>
              <a:ext cx="268234" cy="268234"/>
            </a:xfrm>
            <a:prstGeom prst="ellipse">
              <a:avLst/>
            </a:prstGeom>
            <a:solidFill>
              <a:srgbClr val="E7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8" name="Graphic 57" descr="Tick with solid fill">
              <a:extLst>
                <a:ext uri="{FF2B5EF4-FFF2-40B4-BE49-F238E27FC236}">
                  <a16:creationId xmlns:a16="http://schemas.microsoft.com/office/drawing/2014/main" id="{46F09558-52D2-654B-BE08-0B1FD8886DB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55060" y="2901709"/>
              <a:ext cx="135285" cy="135285"/>
            </a:xfrm>
            <a:prstGeom prst="rect">
              <a:avLst/>
            </a:prstGeom>
          </p:spPr>
        </p:pic>
      </p:grpSp>
      <p:grpSp>
        <p:nvGrpSpPr>
          <p:cNvPr id="59" name="Group 58">
            <a:extLst>
              <a:ext uri="{FF2B5EF4-FFF2-40B4-BE49-F238E27FC236}">
                <a16:creationId xmlns:a16="http://schemas.microsoft.com/office/drawing/2014/main" id="{94CBE5C7-A331-C74B-85FB-FC0DC2C37CE9}"/>
              </a:ext>
            </a:extLst>
          </p:cNvPr>
          <p:cNvGrpSpPr>
            <a:grpSpLocks noChangeAspect="1"/>
          </p:cNvGrpSpPr>
          <p:nvPr/>
        </p:nvGrpSpPr>
        <p:grpSpPr>
          <a:xfrm>
            <a:off x="8575971" y="5456850"/>
            <a:ext cx="180000" cy="180000"/>
            <a:chOff x="987132" y="2833781"/>
            <a:chExt cx="268234" cy="268234"/>
          </a:xfrm>
        </p:grpSpPr>
        <p:sp>
          <p:nvSpPr>
            <p:cNvPr id="60" name="Oval 59">
              <a:extLst>
                <a:ext uri="{FF2B5EF4-FFF2-40B4-BE49-F238E27FC236}">
                  <a16:creationId xmlns:a16="http://schemas.microsoft.com/office/drawing/2014/main" id="{C2E4EFA2-4E5E-2B40-A913-FAC394DC66FE}"/>
                </a:ext>
              </a:extLst>
            </p:cNvPr>
            <p:cNvSpPr/>
            <p:nvPr/>
          </p:nvSpPr>
          <p:spPr>
            <a:xfrm>
              <a:off x="987132" y="2833781"/>
              <a:ext cx="268234" cy="268234"/>
            </a:xfrm>
            <a:prstGeom prst="ellipse">
              <a:avLst/>
            </a:prstGeom>
            <a:solidFill>
              <a:srgbClr val="E7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1" name="Graphic 60" descr="Tick with solid fill">
              <a:extLst>
                <a:ext uri="{FF2B5EF4-FFF2-40B4-BE49-F238E27FC236}">
                  <a16:creationId xmlns:a16="http://schemas.microsoft.com/office/drawing/2014/main" id="{A6F42A5C-BB5D-DC46-901C-F1C9223035F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55060" y="2901709"/>
              <a:ext cx="135285" cy="135285"/>
            </a:xfrm>
            <a:prstGeom prst="rect">
              <a:avLst/>
            </a:prstGeom>
          </p:spPr>
        </p:pic>
      </p:grpSp>
      <p:sp>
        <p:nvSpPr>
          <p:cNvPr id="62" name="Rectangle 61">
            <a:extLst>
              <a:ext uri="{FF2B5EF4-FFF2-40B4-BE49-F238E27FC236}">
                <a16:creationId xmlns:a16="http://schemas.microsoft.com/office/drawing/2014/main" id="{D6E27F14-1133-1147-AED6-FE34688A5730}"/>
              </a:ext>
            </a:extLst>
          </p:cNvPr>
          <p:cNvSpPr/>
          <p:nvPr/>
        </p:nvSpPr>
        <p:spPr>
          <a:xfrm>
            <a:off x="948127" y="654529"/>
            <a:ext cx="10585871" cy="553485"/>
          </a:xfrm>
          <a:prstGeom prst="rect">
            <a:avLst/>
          </a:prstGeom>
        </p:spPr>
        <p:txBody>
          <a:bodyPr wrap="square" lIns="91440" tIns="45720" rIns="91440" bIns="45720" anchor="t">
            <a:spAutoFit/>
          </a:bodyPr>
          <a:lstStyle/>
          <a:p>
            <a:pPr marL="0" marR="0" lvl="0" indent="0" algn="ctr" defTabSz="914400" rtl="0" eaLnBrk="1" fontAlgn="auto" latinLnBrk="0" hangingPunct="1">
              <a:lnSpc>
                <a:spcPts val="1940"/>
              </a:lnSpc>
              <a:spcBef>
                <a:spcPts val="0"/>
              </a:spcBef>
              <a:spcAft>
                <a:spcPts val="0"/>
              </a:spcAft>
              <a:buClrTx/>
              <a:buSzTx/>
              <a:buFontTx/>
              <a:buNone/>
              <a:tabLst/>
              <a:defRPr/>
            </a:pPr>
            <a:r>
              <a:rPr kumimoji="0" lang="en-US" sz="1200" b="1" i="0" u="none" strike="noStrike" kern="1200" cap="none" spc="0" normalizeH="0" baseline="0" noProof="0">
                <a:ln>
                  <a:noFill/>
                </a:ln>
                <a:solidFill>
                  <a:prstClr val="white"/>
                </a:solidFill>
                <a:effectLst/>
                <a:uLnTx/>
                <a:uFillTx/>
                <a:latin typeface="Helvetica" panose="020B0403020202020204" pitchFamily="34" charset="0"/>
              </a:rPr>
              <a:t>We don’t just want Advantage clients to read our research, we want you to use it in your day to day! </a:t>
            </a:r>
          </a:p>
          <a:p>
            <a:pPr algn="ctr">
              <a:lnSpc>
                <a:spcPts val="1940"/>
              </a:lnSpc>
              <a:defRPr/>
            </a:pPr>
            <a:r>
              <a:rPr lang="en-US" sz="1200" b="1">
                <a:solidFill>
                  <a:prstClr val="white"/>
                </a:solidFill>
                <a:latin typeface="Helvetica" panose="020B0403020202020204" pitchFamily="34" charset="0"/>
              </a:rPr>
              <a:t>Below highlights examples of where we recommend using our insights – if you have any questions, please contact your account manager.</a:t>
            </a:r>
            <a:endParaRPr lang="en-US" sz="1200" b="1" i="0" u="none" strike="sngStrike" kern="1200" cap="none" spc="0" normalizeH="0" baseline="0" noProof="0">
              <a:ln>
                <a:noFill/>
              </a:ln>
              <a:solidFill>
                <a:prstClr val="white"/>
              </a:solidFill>
              <a:effectLst/>
              <a:uLnTx/>
              <a:uFillTx/>
              <a:latin typeface="Helvetica" panose="020B0403020202020204" pitchFamily="34" charset="0"/>
            </a:endParaRPr>
          </a:p>
        </p:txBody>
      </p:sp>
      <p:sp>
        <p:nvSpPr>
          <p:cNvPr id="4" name="TextBox 3">
            <a:extLst>
              <a:ext uri="{FF2B5EF4-FFF2-40B4-BE49-F238E27FC236}">
                <a16:creationId xmlns:a16="http://schemas.microsoft.com/office/drawing/2014/main" id="{C34B0370-FE80-C9CB-922B-43D9C867530F}"/>
              </a:ext>
            </a:extLst>
          </p:cNvPr>
          <p:cNvSpPr txBox="1"/>
          <p:nvPr/>
        </p:nvSpPr>
        <p:spPr>
          <a:xfrm>
            <a:off x="177284" y="1494320"/>
            <a:ext cx="3204182" cy="369332"/>
          </a:xfrm>
          <a:prstGeom prst="rect">
            <a:avLst/>
          </a:prstGeom>
          <a:noFill/>
        </p:spPr>
        <p:txBody>
          <a:bodyPr wrap="square" rtlCol="0">
            <a:spAutoFit/>
          </a:bodyPr>
          <a:lstStyle/>
          <a:p>
            <a:pPr algn="ctr"/>
            <a:r>
              <a:rPr lang="en-US" b="1">
                <a:latin typeface="Helvetica" panose="020B0604020202020204" pitchFamily="34" charset="0"/>
                <a:cs typeface="Helvetica" panose="020B0604020202020204" pitchFamily="34" charset="0"/>
              </a:rPr>
              <a:t>Sales – External</a:t>
            </a:r>
            <a:r>
              <a:rPr lang="en-US"/>
              <a:t> </a:t>
            </a:r>
          </a:p>
        </p:txBody>
      </p:sp>
      <p:sp>
        <p:nvSpPr>
          <p:cNvPr id="5" name="TextBox 4">
            <a:extLst>
              <a:ext uri="{FF2B5EF4-FFF2-40B4-BE49-F238E27FC236}">
                <a16:creationId xmlns:a16="http://schemas.microsoft.com/office/drawing/2014/main" id="{0FC85A02-B392-4597-30CC-AF2CB0A6C51F}"/>
              </a:ext>
            </a:extLst>
          </p:cNvPr>
          <p:cNvSpPr txBox="1"/>
          <p:nvPr/>
        </p:nvSpPr>
        <p:spPr>
          <a:xfrm>
            <a:off x="3897506" y="1494320"/>
            <a:ext cx="4144987" cy="369332"/>
          </a:xfrm>
          <a:prstGeom prst="rect">
            <a:avLst/>
          </a:prstGeom>
          <a:noFill/>
        </p:spPr>
        <p:txBody>
          <a:bodyPr wrap="square" rtlCol="0">
            <a:spAutoFit/>
          </a:bodyPr>
          <a:lstStyle/>
          <a:p>
            <a:pPr algn="ctr"/>
            <a:r>
              <a:rPr lang="en-US" b="1">
                <a:latin typeface="Helvetica" panose="020B0604020202020204" pitchFamily="34" charset="0"/>
                <a:cs typeface="Helvetica" panose="020B0604020202020204" pitchFamily="34" charset="0"/>
              </a:rPr>
              <a:t>Marketing – External  </a:t>
            </a:r>
            <a:r>
              <a:rPr lang="en-US"/>
              <a:t> </a:t>
            </a:r>
          </a:p>
        </p:txBody>
      </p:sp>
      <p:sp>
        <p:nvSpPr>
          <p:cNvPr id="6" name="TextBox 5">
            <a:extLst>
              <a:ext uri="{FF2B5EF4-FFF2-40B4-BE49-F238E27FC236}">
                <a16:creationId xmlns:a16="http://schemas.microsoft.com/office/drawing/2014/main" id="{7B620B88-A0B1-1BA8-7008-403CEC000F80}"/>
              </a:ext>
            </a:extLst>
          </p:cNvPr>
          <p:cNvSpPr txBox="1"/>
          <p:nvPr/>
        </p:nvSpPr>
        <p:spPr>
          <a:xfrm>
            <a:off x="8059931" y="1494320"/>
            <a:ext cx="4127549" cy="369332"/>
          </a:xfrm>
          <a:prstGeom prst="rect">
            <a:avLst/>
          </a:prstGeom>
          <a:noFill/>
        </p:spPr>
        <p:txBody>
          <a:bodyPr wrap="square" lIns="91440" tIns="45720" rIns="91440" bIns="45720" rtlCol="0" anchor="t">
            <a:spAutoFit/>
          </a:bodyPr>
          <a:lstStyle/>
          <a:p>
            <a:pPr algn="ctr"/>
            <a:r>
              <a:rPr lang="en-US" b="1">
                <a:latin typeface="Helvetica"/>
                <a:cs typeface="Helvetica"/>
              </a:rPr>
              <a:t>Strategy – Internal </a:t>
            </a:r>
            <a:endParaRPr lang="en-US" b="1">
              <a:cs typeface="Helvetica"/>
            </a:endParaRPr>
          </a:p>
        </p:txBody>
      </p:sp>
      <p:sp>
        <p:nvSpPr>
          <p:cNvPr id="21" name="TextBox 20">
            <a:extLst>
              <a:ext uri="{FF2B5EF4-FFF2-40B4-BE49-F238E27FC236}">
                <a16:creationId xmlns:a16="http://schemas.microsoft.com/office/drawing/2014/main" id="{CABA99FD-EF18-5B77-7F70-8B0F17F3B3FF}"/>
              </a:ext>
            </a:extLst>
          </p:cNvPr>
          <p:cNvSpPr txBox="1"/>
          <p:nvPr/>
        </p:nvSpPr>
        <p:spPr>
          <a:xfrm>
            <a:off x="4707857" y="5393699"/>
            <a:ext cx="3106565" cy="30630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ts val="1780"/>
              </a:lnSpc>
              <a:spcBef>
                <a:spcPts val="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a:ea typeface="+mn-ea"/>
                <a:cs typeface="Helvetica"/>
              </a:rPr>
              <a:t>Landing Page Copy</a:t>
            </a:r>
          </a:p>
        </p:txBody>
      </p:sp>
    </p:spTree>
    <p:extLst>
      <p:ext uri="{BB962C8B-B14F-4D97-AF65-F5344CB8AC3E}">
        <p14:creationId xmlns:p14="http://schemas.microsoft.com/office/powerpoint/2010/main" val="3608635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B100AB1-1C09-4837-96F0-04147BC264CC}"/>
              </a:ext>
            </a:extLst>
          </p:cNvPr>
          <p:cNvGrpSpPr/>
          <p:nvPr/>
        </p:nvGrpSpPr>
        <p:grpSpPr>
          <a:xfrm>
            <a:off x="499595" y="2302291"/>
            <a:ext cx="7539256" cy="1514303"/>
            <a:chOff x="440132" y="522543"/>
            <a:chExt cx="7539256" cy="1514303"/>
          </a:xfrm>
        </p:grpSpPr>
        <p:sp>
          <p:nvSpPr>
            <p:cNvPr id="3" name="TextBox 2">
              <a:extLst>
                <a:ext uri="{FF2B5EF4-FFF2-40B4-BE49-F238E27FC236}">
                  <a16:creationId xmlns:a16="http://schemas.microsoft.com/office/drawing/2014/main" id="{3EF70F03-B0C3-80C2-5E83-7DD05766AAB2}"/>
                </a:ext>
              </a:extLst>
            </p:cNvPr>
            <p:cNvSpPr txBox="1"/>
            <p:nvPr/>
          </p:nvSpPr>
          <p:spPr>
            <a:xfrm>
              <a:off x="440132" y="522543"/>
              <a:ext cx="7539256" cy="1323439"/>
            </a:xfrm>
            <a:prstGeom prst="rect">
              <a:avLst/>
            </a:prstGeom>
            <a:noFill/>
          </p:spPr>
          <p:txBody>
            <a:bodyPr wrap="square" lIns="91440" tIns="45720" rIns="91440" bIns="45720" rtlCol="0" anchor="t">
              <a:spAutoFit/>
            </a:bodyPr>
            <a:lstStyle/>
            <a:p>
              <a:pPr>
                <a:spcAft>
                  <a:spcPts val="600"/>
                </a:spcAft>
              </a:pPr>
              <a:r>
                <a:rPr lang="en-PH" sz="4000" b="1">
                  <a:latin typeface="Helvetica"/>
                  <a:cs typeface="Helvetica"/>
                </a:rPr>
                <a:t>Overall agentic AI constraints </a:t>
              </a:r>
              <a:br>
                <a:rPr lang="en-PH" sz="4000" b="1">
                  <a:latin typeface="Helvetica" panose="020B0403020202020204" pitchFamily="34" charset="0"/>
                </a:rPr>
              </a:br>
              <a:r>
                <a:rPr lang="en-PH" sz="4000" b="1">
                  <a:latin typeface="Helvetica"/>
                  <a:cs typeface="Helvetica"/>
                </a:rPr>
                <a:t>and investment priorities</a:t>
              </a:r>
              <a:endParaRPr lang="en-US" sz="7200" b="1">
                <a:latin typeface="Helvetica"/>
                <a:cs typeface="Helvetica"/>
              </a:endParaRPr>
            </a:p>
          </p:txBody>
        </p:sp>
        <p:sp>
          <p:nvSpPr>
            <p:cNvPr id="4" name="Rectangle 3">
              <a:extLst>
                <a:ext uri="{FF2B5EF4-FFF2-40B4-BE49-F238E27FC236}">
                  <a16:creationId xmlns:a16="http://schemas.microsoft.com/office/drawing/2014/main" id="{D31B9A58-4092-5A37-025A-AC2BFED00C48}"/>
                </a:ext>
              </a:extLst>
            </p:cNvPr>
            <p:cNvSpPr/>
            <p:nvPr/>
          </p:nvSpPr>
          <p:spPr>
            <a:xfrm>
              <a:off x="546729" y="1974372"/>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pic>
        <p:nvPicPr>
          <p:cNvPr id="7" name="Graphic 6">
            <a:extLst>
              <a:ext uri="{FF2B5EF4-FFF2-40B4-BE49-F238E27FC236}">
                <a16:creationId xmlns:a16="http://schemas.microsoft.com/office/drawing/2014/main" id="{CA127890-63F4-0C10-B595-21CE3CA7771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75991" y="6054255"/>
            <a:ext cx="944008" cy="228222"/>
          </a:xfrm>
          <a:prstGeom prst="rect">
            <a:avLst/>
          </a:prstGeom>
        </p:spPr>
      </p:pic>
    </p:spTree>
    <p:extLst>
      <p:ext uri="{BB962C8B-B14F-4D97-AF65-F5344CB8AC3E}">
        <p14:creationId xmlns:p14="http://schemas.microsoft.com/office/powerpoint/2010/main" val="3474350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B1222C6F-F16A-E5BF-F11E-8692626D70A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33209" y="914401"/>
            <a:ext cx="11771557" cy="5434092"/>
          </a:xfrm>
          <a:prstGeom prst="rect">
            <a:avLst/>
          </a:prstGeom>
        </p:spPr>
      </p:pic>
      <p:sp>
        <p:nvSpPr>
          <p:cNvPr id="7" name="Rectangle 6">
            <a:extLst>
              <a:ext uri="{FF2B5EF4-FFF2-40B4-BE49-F238E27FC236}">
                <a16:creationId xmlns:a16="http://schemas.microsoft.com/office/drawing/2014/main" id="{57FD452F-4799-779A-2446-C71C1D510F06}"/>
              </a:ext>
            </a:extLst>
          </p:cNvPr>
          <p:cNvSpPr/>
          <p:nvPr/>
        </p:nvSpPr>
        <p:spPr>
          <a:xfrm>
            <a:off x="233209" y="149927"/>
            <a:ext cx="10072326"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Helvetica"/>
                <a:ea typeface="+mn-ea"/>
                <a:cs typeface="Helvetica"/>
              </a:rPr>
              <a:t>Agentic AI constraint</a:t>
            </a:r>
          </a:p>
        </p:txBody>
      </p:sp>
      <p:sp>
        <p:nvSpPr>
          <p:cNvPr id="8" name="TextBox 7">
            <a:extLst>
              <a:ext uri="{FF2B5EF4-FFF2-40B4-BE49-F238E27FC236}">
                <a16:creationId xmlns:a16="http://schemas.microsoft.com/office/drawing/2014/main" id="{62601717-611B-C70F-FEB5-1C2E7774A767}"/>
              </a:ext>
            </a:extLst>
          </p:cNvPr>
          <p:cNvSpPr txBox="1"/>
          <p:nvPr/>
        </p:nvSpPr>
        <p:spPr>
          <a:xfrm>
            <a:off x="3258417" y="6519194"/>
            <a:ext cx="8746349"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a:ln>
                  <a:noFill/>
                </a:ln>
                <a:solidFill>
                  <a:srgbClr val="FFFFFF">
                    <a:lumMod val="50000"/>
                  </a:srgbClr>
                </a:solidFill>
                <a:effectLst/>
                <a:uLnTx/>
                <a:uFillTx/>
                <a:latin typeface="Helvetica" panose="020B0403020202020204" pitchFamily="34" charset="0"/>
                <a:cs typeface="Helvetica Neue" panose="02000503000000020004" pitchFamily="2"/>
              </a:rPr>
              <a:t>Source : ADAPT Digital Edge Survey in Apr 2026. Sample size : </a:t>
            </a:r>
            <a:r>
              <a:rPr lang="en-US" sz="1100" i="1">
                <a:solidFill>
                  <a:srgbClr val="FFFFFF">
                    <a:lumMod val="50000"/>
                  </a:srgbClr>
                </a:solidFill>
                <a:latin typeface="Helvetica" panose="020B0403020202020204" pitchFamily="34" charset="0"/>
                <a:cs typeface="Helvetica Neue" panose="02000503000000020004" pitchFamily="2"/>
              </a:rPr>
              <a:t>94</a:t>
            </a:r>
            <a:r>
              <a:rPr kumimoji="0" lang="en-US" sz="1100" b="0" i="1" u="none" strike="noStrike" kern="1200" cap="none" spc="0" normalizeH="0" baseline="0" noProof="0">
                <a:ln>
                  <a:noFill/>
                </a:ln>
                <a:solidFill>
                  <a:srgbClr val="FFFFFF">
                    <a:lumMod val="50000"/>
                  </a:srgbClr>
                </a:solidFill>
                <a:effectLst/>
                <a:uLnTx/>
                <a:uFillTx/>
                <a:latin typeface="Helvetica" panose="020B0403020202020204" pitchFamily="34" charset="0"/>
                <a:cs typeface="Helvetica Neue" panose="02000503000000020004" pitchFamily="2"/>
              </a:rPr>
              <a:t> Australian CDOs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AF436-F4B0-F5EF-F5E8-26A997630BE7}"/>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BDEA2268-E60D-6C88-E45F-E7A286924956}"/>
              </a:ext>
            </a:extLst>
          </p:cNvPr>
          <p:cNvSpPr/>
          <p:nvPr/>
        </p:nvSpPr>
        <p:spPr>
          <a:xfrm>
            <a:off x="233209" y="149927"/>
            <a:ext cx="10072326"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Helvetica"/>
                <a:ea typeface="+mn-ea"/>
                <a:cs typeface="Helvetica"/>
              </a:rPr>
              <a:t>Percentage investing in the next 12 months</a:t>
            </a:r>
          </a:p>
        </p:txBody>
      </p:sp>
      <p:sp>
        <p:nvSpPr>
          <p:cNvPr id="7" name="TextBox 6">
            <a:extLst>
              <a:ext uri="{FF2B5EF4-FFF2-40B4-BE49-F238E27FC236}">
                <a16:creationId xmlns:a16="http://schemas.microsoft.com/office/drawing/2014/main" id="{79FBCC2C-E6E0-AF13-13B4-6D969A7D21F0}"/>
              </a:ext>
            </a:extLst>
          </p:cNvPr>
          <p:cNvSpPr txBox="1"/>
          <p:nvPr/>
        </p:nvSpPr>
        <p:spPr>
          <a:xfrm>
            <a:off x="3258417" y="6519194"/>
            <a:ext cx="8746349"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a:ln>
                  <a:noFill/>
                </a:ln>
                <a:solidFill>
                  <a:srgbClr val="FFFFFF">
                    <a:lumMod val="50000"/>
                  </a:srgbClr>
                </a:solidFill>
                <a:effectLst/>
                <a:uLnTx/>
                <a:uFillTx/>
                <a:latin typeface="Helvetica" panose="020B0403020202020204" pitchFamily="34" charset="0"/>
                <a:cs typeface="Helvetica Neue" panose="02000503000000020004" pitchFamily="2"/>
              </a:rPr>
              <a:t>Source : ADAPT Digital Edge Survey in June 2026. Sample size: 116 Australian CDAOs</a:t>
            </a:r>
          </a:p>
        </p:txBody>
      </p:sp>
      <p:pic>
        <p:nvPicPr>
          <p:cNvPr id="8" name="Graphic 7">
            <a:extLst>
              <a:ext uri="{FF2B5EF4-FFF2-40B4-BE49-F238E27FC236}">
                <a16:creationId xmlns:a16="http://schemas.microsoft.com/office/drawing/2014/main" id="{FF7002AB-EE2E-373A-EE16-F39E2CA63CD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00538" y="843280"/>
            <a:ext cx="11590923" cy="5418881"/>
          </a:xfrm>
          <a:prstGeom prst="rect">
            <a:avLst/>
          </a:prstGeom>
        </p:spPr>
      </p:pic>
    </p:spTree>
    <p:extLst>
      <p:ext uri="{BB962C8B-B14F-4D97-AF65-F5344CB8AC3E}">
        <p14:creationId xmlns:p14="http://schemas.microsoft.com/office/powerpoint/2010/main" val="16899448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ECA617-EF49-B8B3-CBF1-B5F1482B4BD0}"/>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1AF7A5B1-6E47-8A73-4BFB-2FF582B31CBE}"/>
              </a:ext>
            </a:extLst>
          </p:cNvPr>
          <p:cNvGrpSpPr/>
          <p:nvPr/>
        </p:nvGrpSpPr>
        <p:grpSpPr>
          <a:xfrm>
            <a:off x="470612" y="2151727"/>
            <a:ext cx="7539256" cy="1595585"/>
            <a:chOff x="470612" y="778528"/>
            <a:chExt cx="7539256" cy="1595585"/>
          </a:xfrm>
        </p:grpSpPr>
        <p:sp>
          <p:nvSpPr>
            <p:cNvPr id="3" name="TextBox 2">
              <a:extLst>
                <a:ext uri="{FF2B5EF4-FFF2-40B4-BE49-F238E27FC236}">
                  <a16:creationId xmlns:a16="http://schemas.microsoft.com/office/drawing/2014/main" id="{8DE9452F-2C7E-DA77-0372-1CE94D78164B}"/>
                </a:ext>
              </a:extLst>
            </p:cNvPr>
            <p:cNvSpPr txBox="1"/>
            <p:nvPr/>
          </p:nvSpPr>
          <p:spPr>
            <a:xfrm>
              <a:off x="470612" y="778528"/>
              <a:ext cx="7539256" cy="1277273"/>
            </a:xfrm>
            <a:prstGeom prst="rect">
              <a:avLst/>
            </a:prstGeom>
            <a:noFill/>
          </p:spPr>
          <p:txBody>
            <a:bodyPr wrap="square" lIns="91440" tIns="45720" rIns="91440" bIns="45720" rtlCol="0" anchor="t">
              <a:spAutoFit/>
            </a:bodyPr>
            <a:lstStyle/>
            <a:p>
              <a:pPr>
                <a:spcAft>
                  <a:spcPts val="600"/>
                </a:spcAft>
              </a:pPr>
              <a:r>
                <a:rPr lang="en-US" sz="4000" b="1">
                  <a:latin typeface="Helvetica"/>
                  <a:cs typeface="Helvetica"/>
                </a:rPr>
                <a:t>Large enterprise</a:t>
              </a:r>
            </a:p>
            <a:p>
              <a:pPr>
                <a:spcAft>
                  <a:spcPts val="600"/>
                </a:spcAft>
              </a:pPr>
              <a:r>
                <a:rPr lang="en-US" sz="3200">
                  <a:latin typeface="Helvetica"/>
                  <a:cs typeface="Helvetica"/>
                </a:rPr>
                <a:t>(above 10,000 employees)</a:t>
              </a:r>
            </a:p>
          </p:txBody>
        </p:sp>
        <p:sp>
          <p:nvSpPr>
            <p:cNvPr id="4" name="Rectangle 3">
              <a:extLst>
                <a:ext uri="{FF2B5EF4-FFF2-40B4-BE49-F238E27FC236}">
                  <a16:creationId xmlns:a16="http://schemas.microsoft.com/office/drawing/2014/main" id="{488A6164-5D17-5B90-7E4A-180753347782}"/>
                </a:ext>
              </a:extLst>
            </p:cNvPr>
            <p:cNvSpPr/>
            <p:nvPr/>
          </p:nvSpPr>
          <p:spPr>
            <a:xfrm>
              <a:off x="616936" y="2311639"/>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pic>
        <p:nvPicPr>
          <p:cNvPr id="7" name="Graphic 6">
            <a:extLst>
              <a:ext uri="{FF2B5EF4-FFF2-40B4-BE49-F238E27FC236}">
                <a16:creationId xmlns:a16="http://schemas.microsoft.com/office/drawing/2014/main" id="{CA43B71E-E00C-ECA7-4765-440C98FDADAA}"/>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75991" y="6054255"/>
            <a:ext cx="944008" cy="228222"/>
          </a:xfrm>
          <a:prstGeom prst="rect">
            <a:avLst/>
          </a:prstGeom>
        </p:spPr>
      </p:pic>
    </p:spTree>
    <p:extLst>
      <p:ext uri="{BB962C8B-B14F-4D97-AF65-F5344CB8AC3E}">
        <p14:creationId xmlns:p14="http://schemas.microsoft.com/office/powerpoint/2010/main" val="7737241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2_Custom Design">
  <a:themeElements>
    <a:clrScheme name="ADAPT Color">
      <a:dk1>
        <a:sysClr val="windowText" lastClr="000000"/>
      </a:dk1>
      <a:lt1>
        <a:sysClr val="window" lastClr="FFFFFF"/>
      </a:lt1>
      <a:dk2>
        <a:srgbClr val="0A0A0A"/>
      </a:dk2>
      <a:lt2>
        <a:srgbClr val="E8E8E8"/>
      </a:lt2>
      <a:accent1>
        <a:srgbClr val="E7534F"/>
      </a:accent1>
      <a:accent2>
        <a:srgbClr val="F5BAB9"/>
      </a:accent2>
      <a:accent3>
        <a:srgbClr val="FADDDC"/>
      </a:accent3>
      <a:accent4>
        <a:srgbClr val="595959"/>
      </a:accent4>
      <a:accent5>
        <a:srgbClr val="A6A6A6"/>
      </a:accent5>
      <a:accent6>
        <a:srgbClr val="E1E1E1"/>
      </a:accent6>
      <a:hlink>
        <a:srgbClr val="E7534F"/>
      </a:hlink>
      <a:folHlink>
        <a:srgbClr val="0A0A0A"/>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2_office theme">
  <a:themeElements>
    <a:clrScheme name="ADAPT 1">
      <a:dk1>
        <a:srgbClr val="000000"/>
      </a:dk1>
      <a:lt1>
        <a:srgbClr val="FFFFFF"/>
      </a:lt1>
      <a:dk2>
        <a:srgbClr val="44546A"/>
      </a:dk2>
      <a:lt2>
        <a:srgbClr val="E7E6E6"/>
      </a:lt2>
      <a:accent1>
        <a:srgbClr val="E7534F"/>
      </a:accent1>
      <a:accent2>
        <a:srgbClr val="F09190"/>
      </a:accent2>
      <a:accent3>
        <a:srgbClr val="A5A5A5"/>
      </a:accent3>
      <a:accent4>
        <a:srgbClr val="000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6b548529-d317-4b85-942f-248fe0d44d93">
      <UserInfo>
        <DisplayName/>
        <AccountId xsi:nil="true"/>
        <AccountType/>
      </UserInfo>
    </SharedWithUsers>
    <SearchTerms xmlns="507dee17-6aae-496b-8a1e-0f1e47f95f1a" xsi:nil="true"/>
    <Keychallenges xmlns="507dee17-6aae-496b-8a1e-0f1e47f95f1a" xsi:nil="true"/>
    <Indsutry xmlns="507dee17-6aae-496b-8a1e-0f1e47f95f1a" xsi:nil="true"/>
    <year xmlns="507dee17-6aae-496b-8a1e-0f1e47f95f1a" xsi:nil="true"/>
    <TaxCatchAll xmlns="6b548529-d317-4b85-942f-248fe0d44d93" xsi:nil="true"/>
    <lcf76f155ced4ddcb4097134ff3c332f xmlns="507dee17-6aae-496b-8a1e-0f1e47f95f1a">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3F0E2E35C7FC547A4E113B88C746E98" ma:contentTypeVersion="22" ma:contentTypeDescription="Create a new document." ma:contentTypeScope="" ma:versionID="c1d2ca7c30a2f176d2c050a78bd7db1f">
  <xsd:schema xmlns:xsd="http://www.w3.org/2001/XMLSchema" xmlns:xs="http://www.w3.org/2001/XMLSchema" xmlns:p="http://schemas.microsoft.com/office/2006/metadata/properties" xmlns:ns2="6b548529-d317-4b85-942f-248fe0d44d93" xmlns:ns3="507dee17-6aae-496b-8a1e-0f1e47f95f1a" targetNamespace="http://schemas.microsoft.com/office/2006/metadata/properties" ma:root="true" ma:fieldsID="d9803f41bfd62143365b8c2bb6701a09" ns2:_="" ns3:_="">
    <xsd:import namespace="6b548529-d317-4b85-942f-248fe0d44d93"/>
    <xsd:import namespace="507dee17-6aae-496b-8a1e-0f1e47f95f1a"/>
    <xsd:element name="properties">
      <xsd:complexType>
        <xsd:sequence>
          <xsd:element name="documentManagement">
            <xsd:complexType>
              <xsd:all>
                <xsd:element ref="ns2:SharedWithUsers" minOccurs="0"/>
                <xsd:element ref="ns2:SharedWithDetails" minOccurs="0"/>
                <xsd:element ref="ns3:SearchTerm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GenerationTime" minOccurs="0"/>
                <xsd:element ref="ns3:MediaServiceEventHashCode" minOccurs="0"/>
                <xsd:element ref="ns3:MediaServiceOCR" minOccurs="0"/>
                <xsd:element ref="ns3:MediaLengthInSeconds" minOccurs="0"/>
                <xsd:element ref="ns3:Keychallenges" minOccurs="0"/>
                <xsd:element ref="ns3:Indsutry" minOccurs="0"/>
                <xsd:element ref="ns3:year"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b548529-d317-4b85-942f-248fe0d44d93"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f485b663-2aff-4673-a82a-b12cb1024c9d}" ma:internalName="TaxCatchAll" ma:showField="CatchAllData" ma:web="6b548529-d317-4b85-942f-248fe0d44d93">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07dee17-6aae-496b-8a1e-0f1e47f95f1a" elementFormDefault="qualified">
    <xsd:import namespace="http://schemas.microsoft.com/office/2006/documentManagement/types"/>
    <xsd:import namespace="http://schemas.microsoft.com/office/infopath/2007/PartnerControls"/>
    <xsd:element name="SearchTerms" ma:index="10" nillable="true" ma:displayName="Search Terms" ma:format="Dropdown" ma:internalName="SearchTerms">
      <xsd:simpleType>
        <xsd:restriction base="dms:Text">
          <xsd:maxLength value="255"/>
        </xsd:restriction>
      </xsd:simple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Keychallenges" ma:index="20" nillable="true" ma:displayName="Key challenges" ma:format="Dropdown" ma:internalName="Keychallenges">
      <xsd:simpleType>
        <xsd:restriction base="dms:Note">
          <xsd:maxLength value="255"/>
        </xsd:restriction>
      </xsd:simpleType>
    </xsd:element>
    <xsd:element name="Indsutry" ma:index="21" nillable="true" ma:displayName="Indsutry" ma:format="Dropdown" ma:internalName="Indsutry">
      <xsd:complexType>
        <xsd:complexContent>
          <xsd:extension base="dms:MultiChoice">
            <xsd:sequence>
              <xsd:element name="Value" maxOccurs="unbounded" minOccurs="0" nillable="true">
                <xsd:simpleType>
                  <xsd:restriction base="dms:Choice">
                    <xsd:enumeration value="Retailing"/>
                    <xsd:enumeration value="Education"/>
                    <xsd:enumeration value="Government"/>
                  </xsd:restriction>
                </xsd:simpleType>
              </xsd:element>
            </xsd:sequence>
          </xsd:extension>
        </xsd:complexContent>
      </xsd:complexType>
    </xsd:element>
    <xsd:element name="year" ma:index="22" nillable="true" ma:displayName="year" ma:format="Dropdown" ma:internalName="year">
      <xsd:simpleType>
        <xsd:restriction base="dms:Choice">
          <xsd:enumeration value="2020"/>
          <xsd:enumeration value="2021"/>
          <xsd:enumeration value="Choice 3"/>
        </xsd:restrictio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215abc23-978a-4c3a-9ac6-7569edd9917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175D882-C93A-4A91-8CB3-195D216EE36E}">
  <ds:schemaRefs>
    <ds:schemaRef ds:uri="http://schemas.microsoft.com/sharepoint/v3/contenttype/forms"/>
  </ds:schemaRefs>
</ds:datastoreItem>
</file>

<file path=customXml/itemProps2.xml><?xml version="1.0" encoding="utf-8"?>
<ds:datastoreItem xmlns:ds="http://schemas.openxmlformats.org/officeDocument/2006/customXml" ds:itemID="{4B7A3CD6-1C79-475B-A66D-6990A631EA1F}">
  <ds:schemaRefs>
    <ds:schemaRef ds:uri="http://purl.org/dc/terms/"/>
    <ds:schemaRef ds:uri="http://www.w3.org/XML/1998/namespace"/>
    <ds:schemaRef ds:uri="http://schemas.microsoft.com/office/2006/documentManagement/types"/>
    <ds:schemaRef ds:uri="http://purl.org/dc/elements/1.1/"/>
    <ds:schemaRef ds:uri="http://schemas.microsoft.com/office/infopath/2007/PartnerControls"/>
    <ds:schemaRef ds:uri="http://purl.org/dc/dcmitype/"/>
    <ds:schemaRef ds:uri="http://schemas.openxmlformats.org/package/2006/metadata/core-properties"/>
    <ds:schemaRef ds:uri="507dee17-6aae-496b-8a1e-0f1e47f95f1a"/>
    <ds:schemaRef ds:uri="6b548529-d317-4b85-942f-248fe0d44d93"/>
    <ds:schemaRef ds:uri="http://schemas.microsoft.com/office/2006/metadata/properties"/>
  </ds:schemaRefs>
</ds:datastoreItem>
</file>

<file path=customXml/itemProps3.xml><?xml version="1.0" encoding="utf-8"?>
<ds:datastoreItem xmlns:ds="http://schemas.openxmlformats.org/officeDocument/2006/customXml" ds:itemID="{DB559514-BF37-47FB-8E62-ED8E55E4729F}">
  <ds:schemaRefs>
    <ds:schemaRef ds:uri="507dee17-6aae-496b-8a1e-0f1e47f95f1a"/>
    <ds:schemaRef ds:uri="6b548529-d317-4b85-942f-248fe0d44d9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a0f027e4-a701-4a83-ae24-810f60db4cf3}" enabled="0" method="" siteId="{a0f027e4-a701-4a83-ae24-810f60db4cf3}" removed="1"/>
</clbl:labelList>
</file>

<file path=docProps/app.xml><?xml version="1.0" encoding="utf-8"?>
<Properties xmlns="http://schemas.openxmlformats.org/officeDocument/2006/extended-properties" xmlns:vt="http://schemas.openxmlformats.org/officeDocument/2006/docPropsVTypes">
  <Template>office theme</Template>
  <TotalTime>0</TotalTime>
  <Words>2336</Words>
  <Application>Microsoft Office PowerPoint</Application>
  <PresentationFormat>Widescreen</PresentationFormat>
  <Paragraphs>161</Paragraphs>
  <Slides>25</Slides>
  <Notes>13</Notes>
  <HiddenSlides>0</HiddenSlides>
  <MMClips>0</MMClips>
  <ScaleCrop>false</ScaleCrop>
  <HeadingPairs>
    <vt:vector size="4" baseType="variant">
      <vt:variant>
        <vt:lpstr>Theme</vt:lpstr>
      </vt:variant>
      <vt:variant>
        <vt:i4>3</vt:i4>
      </vt:variant>
      <vt:variant>
        <vt:lpstr>Slide Titles</vt:lpstr>
      </vt:variant>
      <vt:variant>
        <vt:i4>25</vt:i4>
      </vt:variant>
    </vt:vector>
  </HeadingPairs>
  <TitlesOfParts>
    <vt:vector size="28" baseType="lpstr">
      <vt:lpstr>2_Custom Design</vt:lpstr>
      <vt:lpstr>2_office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Nathan Paul Bustamante</dc:creator>
  <cp:lastModifiedBy>Francis Olivier</cp:lastModifiedBy>
  <cp:revision>2</cp:revision>
  <dcterms:created xsi:type="dcterms:W3CDTF">2024-05-07T06:41:39Z</dcterms:created>
  <dcterms:modified xsi:type="dcterms:W3CDTF">2026-08-10T08:29:54Z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0x01010003F0E2E35C7FC547A4E113B88C746E98</vt:lpwstr>
  </property>
  <property fmtid="{D5CDD505-2E9C-101B-9397-08002B2CF9AE}" pid="3" name="MediaServiceImageTags">
    <vt:lpwstr/>
  </property>
  <property fmtid="{D5CDD505-2E9C-101B-9397-08002B2CF9AE}" pid="4" name="ComplianceAssetId">
    <vt:lpwstr/>
  </property>
  <property fmtid="{D5CDD505-2E9C-101B-9397-08002B2CF9AE}" pid="5" name="_ExtendedDescription">
    <vt:lpwstr/>
  </property>
  <property fmtid="{D5CDD505-2E9C-101B-9397-08002B2CF9AE}" pid="6" name="TriggerFlowInfo">
    <vt:lpwstr/>
  </property>
</Properties>
</file>