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4"/>
    <p:sldMasterId id="2147483699" r:id="rId5"/>
  </p:sldMasterIdLst>
  <p:notesMasterIdLst>
    <p:notesMasterId r:id="rId28"/>
  </p:notesMasterIdLst>
  <p:sldIdLst>
    <p:sldId id="257" r:id="rId6"/>
    <p:sldId id="258" r:id="rId7"/>
    <p:sldId id="259" r:id="rId8"/>
    <p:sldId id="281" r:id="rId9"/>
    <p:sldId id="256" r:id="rId10"/>
    <p:sldId id="260" r:id="rId11"/>
    <p:sldId id="2147483646" r:id="rId12"/>
    <p:sldId id="2147376991" r:id="rId13"/>
    <p:sldId id="279" r:id="rId14"/>
    <p:sldId id="261" r:id="rId15"/>
    <p:sldId id="2147483647" r:id="rId16"/>
    <p:sldId id="2147376997" r:id="rId17"/>
    <p:sldId id="264" r:id="rId18"/>
    <p:sldId id="273" r:id="rId19"/>
    <p:sldId id="262" r:id="rId20"/>
    <p:sldId id="263" r:id="rId21"/>
    <p:sldId id="277" r:id="rId22"/>
    <p:sldId id="265" r:id="rId23"/>
    <p:sldId id="2147483643" r:id="rId24"/>
    <p:sldId id="267" r:id="rId25"/>
    <p:sldId id="268" r:id="rId26"/>
    <p:sldId id="269"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534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4FE9E8-2846-4AFF-9B01-1E994054A130}" v="10" dt="2026-07-07T01:46:57.3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07407C-CB9E-4FA4-A5CD-0A2564886902}" type="datetimeFigureOut">
              <a:rPr lang="en-PH" smtClean="0"/>
              <a:t>06/07/2026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3B4ACE-6E1A-489E-9915-E84C54D58A59}" type="slidenum">
              <a:rPr lang="en-PH" smtClean="0"/>
              <a:t>‹#›</a:t>
            </a:fld>
            <a:endParaRPr lang="en-PH"/>
          </a:p>
        </p:txBody>
      </p:sp>
    </p:spTree>
    <p:extLst>
      <p:ext uri="{BB962C8B-B14F-4D97-AF65-F5344CB8AC3E}">
        <p14:creationId xmlns:p14="http://schemas.microsoft.com/office/powerpoint/2010/main" val="2802278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3F457-DE92-A2DA-87F5-500DA5E1B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1C0C1-7172-625F-5E2D-AA9CF77AEEA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C387665-C288-B6FB-67D2-DDD992E37F84}"/>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FEAF7AE1-69A9-1ADE-C76F-BF6367BCF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395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3B9A-0E87-0920-9EF2-412812774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85E6E-D383-E5C1-2409-81A1661065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24E47CB-1F07-A8E9-87C3-828D297615C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0D8C9742-F9B4-EF3A-9A49-5F8602F0B2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9444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AF119-64E8-13D6-EF22-9D4500132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FCA907-DF89-BEEB-BA86-098F1A4DAE42}"/>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869598E3-B298-1F22-BFF4-E5B863E475ED}"/>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4E1C728E-CAD7-EF5F-6493-6CEA0B2E8D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0147593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4003A-D495-8BD5-F91C-3A397020E0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4EC4F-A3D7-5EB8-C279-3A6722BB3A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6321D30-B30A-E7B9-4B9E-2E1DCE4B251A}"/>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98C81D82-C1D9-A66C-6823-ECEBF2B8F9E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76959D5-C357-46BF-9639-11938FBD7A27}"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3696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CB3B4ACE-6E1A-489E-9915-E84C54D58A59}" type="slidenum">
              <a:rPr lang="en-PH" smtClean="0"/>
              <a:t>14</a:t>
            </a:fld>
            <a:endParaRPr lang="en-PH"/>
          </a:p>
        </p:txBody>
      </p:sp>
    </p:spTree>
    <p:extLst>
      <p:ext uri="{BB962C8B-B14F-4D97-AF65-F5344CB8AC3E}">
        <p14:creationId xmlns:p14="http://schemas.microsoft.com/office/powerpoint/2010/main" val="1943101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44BEE-D266-4D00-7928-950EBB6281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CBEBD5-90D2-8E16-36AE-18D99368689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3163E9E9-EE85-25B0-9E27-26E920D333E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234F3A01-112E-0ED3-FF37-489806A46E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4833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27BD7-E5EC-9020-810D-A5D6D00C1F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466E6-7024-E795-06E4-9B681378173E}"/>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B4A7707-90F0-B69B-169F-6B9BD5866C1E}"/>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9E2E5842-CB47-F7AC-4D99-16182298A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7221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BB326-40E2-D307-0D16-2003E1F42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3AA0B-7857-9BA9-FA0A-6F254A0805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A3AB9E1-0E42-621A-61AD-840332679659}"/>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ED5D813C-8CCB-DDC0-2C77-F26E8FF500E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416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6226F-1C3D-ADF5-67C0-8D5C2A995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B3E14-B977-BD21-A813-F94720D9A49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1880CB9-C79E-9D17-0D13-A6F0A8B70062}"/>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597EF5F8-B785-3FDB-137E-A44780D5D1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626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171D5-DC57-CDAB-9FD2-D449FCC835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2D583-0563-DE87-88D5-C3384D99111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970E126-DAC5-6663-4DAE-B255D0ED5388}"/>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895B78A2-FA16-F7A9-F854-CD55EFE6E9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573536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2D721-3AB5-D12E-2D85-5A21F3274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2D6195-6780-8BE5-5EA4-5DE20648A413}"/>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44B9C103-62B8-4C02-3535-6F7B3796B931}"/>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7A9B25A6-8D45-C8DB-A6E5-4BB75DC00F9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115591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D1A0-0A0B-2D36-8AE6-6D3F16D964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6D0195-F125-4289-5EBE-9F39B9D6ED4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BC23788-3DBB-5DE9-D851-BE79A43C5E9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777E69A7-13A1-CE95-B2C9-21231804D9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655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E9BD-D4C3-FF63-F316-DEB9B329B0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6D7FE-054A-EEEB-3D8B-DFADFAE35AF9}"/>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92C470D0-C482-6D45-F2CA-069196BE7C39}"/>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0DCAC1D-A16F-A18B-2B74-58A4BD0FE0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1760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DABC8-AD7E-C42E-C377-428882E673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9A6C9C-91AC-39D7-3F98-0408B6C0BFEF}"/>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DFA15DC-2A2B-6D63-3E3A-82C6CBF2FD86}"/>
              </a:ext>
            </a:extLst>
          </p:cNvPr>
          <p:cNvSpPr>
            <a:spLocks noGrp="1"/>
          </p:cNvSpPr>
          <p:nvPr>
            <p:ph type="body" idx="1"/>
          </p:nvPr>
        </p:nvSpPr>
        <p:spPr/>
        <p:txBody>
          <a:bodyPr/>
          <a:lstStyle/>
          <a:p>
            <a:pPr marL="0" indent="0">
              <a:buNone/>
            </a:pPr>
            <a:endParaRPr lang="en-AU" sz="1800"/>
          </a:p>
        </p:txBody>
      </p:sp>
      <p:sp>
        <p:nvSpPr>
          <p:cNvPr id="4" name="Slide Number Placeholder 3">
            <a:extLst>
              <a:ext uri="{FF2B5EF4-FFF2-40B4-BE49-F238E27FC236}">
                <a16:creationId xmlns:a16="http://schemas.microsoft.com/office/drawing/2014/main" id="{613E25CE-EBF4-875C-0766-1D9CB35853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8C083-4F47-4C71-8195-3D1BDA071E5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2167207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93FA6-1565-788A-03B2-288EF6A92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D4BBA-19D5-E96A-C9DC-BC43AA1AC876}"/>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F16B057E-8373-A6E5-A812-D9824FA2595B}"/>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EBF8F17D-3821-EE3F-D0A3-DF0D298367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819934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2C696-0DBA-F327-380A-FBC2888F2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36500-E582-8C13-D72B-6ADD38D703B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2DF67DEC-C98E-2411-DE31-16C34A28518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E73804A-3865-14A9-E934-F27FB33CFD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40980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22209" b="22209"/>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53644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170241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254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442220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76928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93449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6987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41373" t="6311" r="24901" b="13592"/>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84945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51814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72838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50331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966415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4277607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940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01739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87975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3" cstate="print"/>
          <a:stretch>
            <a:fillRect/>
          </a:stretch>
        </p:blipFill>
        <p:spPr>
          <a:xfrm>
            <a:off x="0" y="0"/>
            <a:ext cx="12188952" cy="2011679"/>
          </a:xfrm>
          <a:prstGeom prst="rect">
            <a:avLst/>
          </a:prstGeom>
        </p:spPr>
      </p:pic>
      <p:sp>
        <p:nvSpPr>
          <p:cNvPr id="17" name="bg object 17"/>
          <p:cNvSpPr/>
          <p:nvPr/>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3395268" y="334771"/>
            <a:ext cx="5401462" cy="391159"/>
          </a:xfrm>
          <a:prstGeom prst="rect">
            <a:avLst/>
          </a:prstGeom>
        </p:spPr>
        <p:txBody>
          <a:bodyPr wrap="square" lIns="0" tIns="0" rIns="0" bIns="0">
            <a:spAutoFit/>
          </a:bodyPr>
          <a:lstStyle>
            <a:lvl1pPr>
              <a:defRPr sz="24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22732777"/>
      </p:ext>
    </p:extLst>
  </p:cSld>
  <p:clrMap bg1="lt1" tx1="dk1" bg2="lt2" tx2="dk2" accent1="accent1" accent2="accent2" accent3="accent3" accent4="accent4" accent5="accent5" accent6="accent6" hlink="hlink" folHlink="folHlink"/>
  <p:sldLayoutIdLst>
    <p:sldLayoutId id="2147483700"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research.adapt.com.au/data-platforms-strategy/community-interviews/why-trust-governance-and-economics-not-technology-now-decide-ai-success" TargetMode="External"/><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hyperlink" Target="https://research.adapt.com.au/filter-types/market-trend-reports" TargetMode="External"/><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hyperlink" Target="mailto:success@adapt.com.au" TargetMode="External"/><Relationship Id="rId16"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29.png"/><Relationship Id="rId5" Type="http://schemas.openxmlformats.org/officeDocument/2006/relationships/hyperlink" Target="https://research.adapt.com.au/data-insights/" TargetMode="External"/><Relationship Id="rId15" Type="http://schemas.openxmlformats.org/officeDocument/2006/relationships/image" Target="../media/image33.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7.png"/><Relationship Id="rId1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hyperlink" Target="mailto:hello@adapt.com.a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36D08-6858-A0AE-9206-6FF05388B207}"/>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2113A510-6840-C3E0-A028-B758C9AF4769}"/>
              </a:ext>
            </a:extLst>
          </p:cNvPr>
          <p:cNvGrpSpPr/>
          <p:nvPr/>
        </p:nvGrpSpPr>
        <p:grpSpPr>
          <a:xfrm>
            <a:off x="470609" y="3813149"/>
            <a:ext cx="10057391" cy="2120337"/>
            <a:chOff x="633192" y="2554238"/>
            <a:chExt cx="8609486" cy="2120337"/>
          </a:xfrm>
        </p:grpSpPr>
        <p:sp>
          <p:nvSpPr>
            <p:cNvPr id="3" name="TextBox 2">
              <a:extLst>
                <a:ext uri="{FF2B5EF4-FFF2-40B4-BE49-F238E27FC236}">
                  <a16:creationId xmlns:a16="http://schemas.microsoft.com/office/drawing/2014/main" id="{D972D360-9D04-9285-6D17-065580BDDD42}"/>
                </a:ext>
              </a:extLst>
            </p:cNvPr>
            <p:cNvSpPr txBox="1"/>
            <p:nvPr/>
          </p:nvSpPr>
          <p:spPr>
            <a:xfrm>
              <a:off x="633192" y="2920249"/>
              <a:ext cx="8609486" cy="1754326"/>
            </a:xfrm>
            <a:prstGeom prst="rect">
              <a:avLst/>
            </a:prstGeom>
            <a:noFill/>
          </p:spPr>
          <p:txBody>
            <a:bodyPr wrap="square" lIns="91440" tIns="45720" rIns="91440" bIns="45720" rtlCol="0" anchor="t">
              <a:spAutoFit/>
            </a:bodyPr>
            <a:lstStyle/>
            <a:p>
              <a:pPr>
                <a:spcAft>
                  <a:spcPts val="2400"/>
                </a:spcAft>
                <a:defRPr/>
              </a:pPr>
              <a:r>
                <a:rPr kumimoji="0" lang="en-US" sz="3600" b="1" i="0" u="none" strike="noStrike" kern="1200" cap="none" spc="0" normalizeH="0" baseline="0" noProof="0">
                  <a:ln>
                    <a:noFill/>
                  </a:ln>
                  <a:solidFill>
                    <a:srgbClr val="000000"/>
                  </a:solidFill>
                  <a:effectLst/>
                  <a:uLnTx/>
                  <a:uFillTx/>
                  <a:latin typeface="Helvetica"/>
                  <a:ea typeface="+mn-ea"/>
                  <a:cs typeface="Helvetica"/>
                </a:rPr>
                <a:t>The </a:t>
              </a:r>
              <a:r>
                <a:rPr lang="en-US" sz="3600" b="1">
                  <a:solidFill>
                    <a:srgbClr val="000000"/>
                  </a:solidFill>
                  <a:latin typeface="Helvetica"/>
                  <a:cs typeface="Helvetica"/>
                </a:rPr>
                <a:t>Importance</a:t>
              </a:r>
              <a:r>
                <a:rPr kumimoji="0" lang="en-US" sz="3600" b="1" i="0" u="none" strike="noStrike" kern="1200" cap="none" spc="0" normalizeH="0" baseline="0" noProof="0">
                  <a:ln>
                    <a:noFill/>
                  </a:ln>
                  <a:solidFill>
                    <a:srgbClr val="000000"/>
                  </a:solidFill>
                  <a:effectLst/>
                  <a:uLnTx/>
                  <a:uFillTx/>
                  <a:latin typeface="Helvetica"/>
                  <a:ea typeface="+mn-ea"/>
                  <a:cs typeface="Helvetica"/>
                </a:rPr>
                <a:t> of </a:t>
              </a:r>
              <a:r>
                <a:rPr lang="en-US" sz="3600" b="1">
                  <a:solidFill>
                    <a:srgbClr val="000000"/>
                  </a:solidFill>
                  <a:latin typeface="Helvetica"/>
                  <a:cs typeface="Helvetica"/>
                </a:rPr>
                <a:t>Integrating</a:t>
              </a:r>
              <a:r>
                <a:rPr kumimoji="0" lang="en-US" sz="3600" b="1" i="0" u="none" strike="noStrike" kern="1200" cap="none" spc="0" normalizeH="0" baseline="0" noProof="0">
                  <a:ln>
                    <a:noFill/>
                  </a:ln>
                  <a:solidFill>
                    <a:srgbClr val="000000"/>
                  </a:solidFill>
                  <a:effectLst/>
                  <a:uLnTx/>
                  <a:uFillTx/>
                  <a:latin typeface="Helvetica"/>
                  <a:ea typeface="+mn-ea"/>
                  <a:cs typeface="Helvetica"/>
                </a:rPr>
                <a:t> AI with </a:t>
              </a:r>
              <a:r>
                <a:rPr lang="en-US" sz="3600" b="1">
                  <a:solidFill>
                    <a:srgbClr val="000000"/>
                  </a:solidFill>
                  <a:latin typeface="Helvetica"/>
                  <a:cs typeface="Helvetica"/>
                </a:rPr>
                <a:t>Tech</a:t>
              </a:r>
              <a:r>
                <a:rPr kumimoji="0" lang="en-US" sz="3600" b="1" i="0" u="none" strike="noStrike" kern="1200" cap="none" spc="0" normalizeH="0" baseline="0" noProof="0">
                  <a:ln>
                    <a:noFill/>
                  </a:ln>
                  <a:solidFill>
                    <a:srgbClr val="000000"/>
                  </a:solidFill>
                  <a:effectLst/>
                  <a:uLnTx/>
                  <a:uFillTx/>
                  <a:latin typeface="Helvetica"/>
                  <a:ea typeface="+mn-ea"/>
                  <a:cs typeface="Helvetica"/>
                </a:rPr>
                <a:t> and </a:t>
              </a:r>
              <a:r>
                <a:rPr lang="en-US" sz="3600" b="1">
                  <a:solidFill>
                    <a:srgbClr val="000000"/>
                  </a:solidFill>
                  <a:latin typeface="Helvetica"/>
                  <a:cs typeface="Helvetica"/>
                </a:rPr>
                <a:t>Governance</a:t>
              </a:r>
              <a:r>
                <a:rPr kumimoji="0" lang="en-US" sz="3600" b="1" i="0" u="none" strike="noStrike" kern="1200" cap="none" spc="0" normalizeH="0" baseline="0" noProof="0">
                  <a:ln>
                    <a:noFill/>
                  </a:ln>
                  <a:solidFill>
                    <a:srgbClr val="000000"/>
                  </a:solidFill>
                  <a:effectLst/>
                  <a:uLnTx/>
                  <a:uFillTx/>
                  <a:latin typeface="Helvetica"/>
                  <a:ea typeface="+mn-ea"/>
                  <a:cs typeface="Helvetica"/>
                </a:rPr>
                <a:t> to </a:t>
              </a:r>
              <a:r>
                <a:rPr lang="en-US" sz="3600" b="1">
                  <a:solidFill>
                    <a:srgbClr val="000000"/>
                  </a:solidFill>
                  <a:latin typeface="Helvetica"/>
                  <a:cs typeface="Helvetica"/>
                </a:rPr>
                <a:t>Enhance</a:t>
              </a:r>
              <a:r>
                <a:rPr kumimoji="0" lang="en-US" sz="3600" b="1" i="0" u="none" strike="noStrike" kern="1200" cap="none" spc="0" normalizeH="0" baseline="0" noProof="0">
                  <a:ln>
                    <a:noFill/>
                  </a:ln>
                  <a:solidFill>
                    <a:srgbClr val="000000"/>
                  </a:solidFill>
                  <a:effectLst/>
                  <a:uLnTx/>
                  <a:uFillTx/>
                  <a:latin typeface="Helvetica"/>
                  <a:ea typeface="+mn-ea"/>
                  <a:cs typeface="Helvetica"/>
                </a:rPr>
                <a:t> </a:t>
              </a:r>
              <a:r>
                <a:rPr lang="en-US" sz="3600" b="1">
                  <a:solidFill>
                    <a:srgbClr val="000000"/>
                  </a:solidFill>
                  <a:latin typeface="Helvetica"/>
                  <a:cs typeface="Helvetica"/>
                </a:rPr>
                <a:t>Productivity</a:t>
              </a:r>
              <a:r>
                <a:rPr kumimoji="0" lang="en-US" sz="3600" b="1" i="0" u="none" strike="noStrike" kern="1200" cap="none" spc="0" normalizeH="0" baseline="0" noProof="0">
                  <a:ln>
                    <a:noFill/>
                  </a:ln>
                  <a:solidFill>
                    <a:srgbClr val="000000"/>
                  </a:solidFill>
                  <a:effectLst/>
                  <a:uLnTx/>
                  <a:uFillTx/>
                  <a:latin typeface="Helvetica"/>
                  <a:ea typeface="+mn-ea"/>
                  <a:cs typeface="Helvetica"/>
                </a:rPr>
                <a:t> and </a:t>
              </a:r>
              <a:r>
                <a:rPr lang="en-US" sz="3600" b="1">
                  <a:solidFill>
                    <a:srgbClr val="000000"/>
                  </a:solidFill>
                  <a:latin typeface="Helvetica"/>
                  <a:cs typeface="Helvetica"/>
                </a:rPr>
                <a:t>Customer Experience</a:t>
              </a:r>
              <a:r>
                <a:rPr lang="en-US" sz="3600" b="1">
                  <a:latin typeface="Helvetica"/>
                  <a:cs typeface="Helvetica"/>
                </a:rPr>
                <a:t>s</a:t>
              </a:r>
              <a:endParaRPr lang="en-US"/>
            </a:p>
          </p:txBody>
        </p:sp>
        <p:sp>
          <p:nvSpPr>
            <p:cNvPr id="4" name="TextBox 3">
              <a:extLst>
                <a:ext uri="{FF2B5EF4-FFF2-40B4-BE49-F238E27FC236}">
                  <a16:creationId xmlns:a16="http://schemas.microsoft.com/office/drawing/2014/main" id="{BB0B6FDD-D6DB-0029-9E9C-AB50B7802839}"/>
                </a:ext>
              </a:extLst>
            </p:cNvPr>
            <p:cNvSpPr txBox="1"/>
            <p:nvPr/>
          </p:nvSpPr>
          <p:spPr>
            <a:xfrm>
              <a:off x="655134" y="2554238"/>
              <a:ext cx="3880223"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a:ln>
                    <a:noFill/>
                  </a:ln>
                  <a:solidFill>
                    <a:srgbClr val="E7534F"/>
                  </a:solidFill>
                  <a:effectLst/>
                  <a:uLnTx/>
                  <a:uFillTx/>
                  <a:latin typeface="Helvetica"/>
                  <a:ea typeface="+mn-ea"/>
                  <a:cs typeface="Helvetica"/>
                </a:rPr>
                <a:t>ADAPT Persona Map</a:t>
              </a:r>
            </a:p>
          </p:txBody>
        </p:sp>
      </p:grpSp>
      <p:grpSp>
        <p:nvGrpSpPr>
          <p:cNvPr id="9" name="ADAPT WHITE GRID" hidden="1">
            <a:extLst>
              <a:ext uri="{FF2B5EF4-FFF2-40B4-BE49-F238E27FC236}">
                <a16:creationId xmlns:a16="http://schemas.microsoft.com/office/drawing/2014/main" id="{DF852FE9-3BB0-4806-6A3D-8D1FE5972640}"/>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871B5A2D-302E-4FFC-E42D-0896B5C9939A}"/>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94176CAE-D4EC-16F4-177D-DCE6C7312ED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7BCB81B-0672-77FA-DB9D-303AF1D5508F}"/>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445A7B1-7B8B-2557-5C8C-1509FDD1C3F3}"/>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011A7324-10FD-2F0B-FC69-325E87BA53DA}"/>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67A96B05-181F-A1D4-9783-5076B59C231C}"/>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DABD2F09-AA31-013E-74FD-D26924E582D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A1471A7-B773-B7A5-8D35-F8EA37F870AC}"/>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A7DD01F4-DB1E-847E-0332-66D6649A8EB0}"/>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7D9C0036-356F-3DD5-80F8-AD0BC86512A2}"/>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0EBCBB9F-2DE2-71ED-34F3-135C214F877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E185CB6-0905-239D-95C2-45EDAB8ED447}"/>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FE82D0AB-EC4B-CD43-D45B-3FEB491C75A2}"/>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F417250E-3C02-FCE7-6A1A-983C93517816}"/>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5675DE3F-3494-92AA-9938-241F4975DC0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9BD17D87-DD32-6C1A-886F-11F6D784BFB1}"/>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218ACCC-37F4-448C-93B6-2DEFBBF7B31C}"/>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770964D8-74CD-9DCF-E0F6-74A9193DC3F5}"/>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50B1497-A5D5-7B8C-BEE6-1DC302360354}"/>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497B0A0F-4B02-9AC8-AD1D-78591863E448}"/>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BD671418-D251-0B3E-5680-9264853DEC8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E519F34-D597-1D5F-C15C-08B93D590D2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A1B13F33-4B0A-6E03-F1C5-B7D71DBA7928}"/>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58E9E73D-13E4-BC13-7F3A-3E5A33DAADA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D6E1700-2C18-A7CE-894C-57AAAD21B0B1}"/>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52399E7-3272-34A3-BEAF-2182C04B20B7}"/>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7500873A-4D05-4645-70DD-7BE48AE6A617}"/>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2F1E0F5-1A51-2C11-E928-4A8481693E8C}"/>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3939D9D7-6F71-433E-6FBA-3EC02CA94C4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8B7882C-8319-56E4-A837-212902976D3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07A694F-C24A-92FC-11DA-1FCFC0218A52}"/>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2503D0F-EDFE-67A8-5F04-835387D61D9E}"/>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5B4A596-8D50-F078-91BF-EEB5CDC072D1}"/>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FB877B1E-6263-72C1-1D2E-82B61897391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40ECA89-ECB7-630E-7284-136A18170CBB}"/>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0D9857E-F37C-0740-D10E-D87C91FAFECD}"/>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DEB1ECAA-E1EC-C21F-176D-D189A88099F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A4C4D9C9-2F73-1FAB-FBD7-819434255949}"/>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2A458943-2525-CD3B-7F84-B8A5DBA510FB}"/>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845B0C32-0896-9E84-B50D-4422D9103E01}"/>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pic>
        <p:nvPicPr>
          <p:cNvPr id="7" name="Graphic 6">
            <a:extLst>
              <a:ext uri="{FF2B5EF4-FFF2-40B4-BE49-F238E27FC236}">
                <a16:creationId xmlns:a16="http://schemas.microsoft.com/office/drawing/2014/main" id="{D752F119-4E7E-D06F-7F5F-67A0507D8D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24717" y="5994476"/>
            <a:ext cx="1191276" cy="288001"/>
          </a:xfrm>
          <a:prstGeom prst="rect">
            <a:avLst/>
          </a:prstGeom>
        </p:spPr>
      </p:pic>
    </p:spTree>
    <p:extLst>
      <p:ext uri="{BB962C8B-B14F-4D97-AF65-F5344CB8AC3E}">
        <p14:creationId xmlns:p14="http://schemas.microsoft.com/office/powerpoint/2010/main" val="271920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444F7-4F1A-2FC7-1F48-0E2E64BCCDD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8EF79D2-6B92-D77D-87C3-915F8E94130E}"/>
              </a:ext>
            </a:extLst>
          </p:cNvPr>
          <p:cNvSpPr txBox="1"/>
          <p:nvPr/>
        </p:nvSpPr>
        <p:spPr>
          <a:xfrm>
            <a:off x="519119" y="1659562"/>
            <a:ext cx="3733568" cy="3840218"/>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Australian government leaders are directing investment toward AI, governance, application development and operations, </a:t>
            </a:r>
            <a:r>
              <a:rPr lang="en-US" sz="1200" b="1">
                <a:solidFill>
                  <a:prstClr val="black"/>
                </a:solidFill>
                <a:latin typeface="Helvetica"/>
                <a:cs typeface="Helvetica"/>
              </a:rPr>
              <a:t>as well as security</a:t>
            </a:r>
            <a:r>
              <a:rPr kumimoji="0" lang="en-US" sz="1200" b="1" i="0" u="none" strike="noStrike" kern="1200" cap="none" spc="0" normalizeH="0" baseline="0" noProof="0">
                <a:ln>
                  <a:noFill/>
                </a:ln>
                <a:solidFill>
                  <a:prstClr val="black"/>
                </a:solidFill>
                <a:effectLst/>
                <a:uLnTx/>
                <a:uFillTx/>
                <a:latin typeface="Helvetica"/>
                <a:ea typeface="+mn-ea"/>
                <a:cs typeface="Helvetica"/>
              </a:rPr>
              <a:t> over the next 12 months.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#1 investment priority is AI agents, with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73% of agencies planning to invest within a year. This is followed by generative AI (69%).</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Data governance is the #3 investment priority (63%). 60% are intending to invest in AI security.</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DevOps / DevSecOps and application development continue in the top 10 IPs.</a:t>
            </a:r>
            <a:endParaRPr lang="en-US" sz="1200" b="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top 10 investment priorities in 2026 reflect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 more mature and risk-aware public sector technology posture compared with last year's digital transformation priorities.</a:t>
            </a:r>
          </a:p>
        </p:txBody>
      </p:sp>
      <p:sp>
        <p:nvSpPr>
          <p:cNvPr id="3" name="Rectangle 2">
            <a:extLst>
              <a:ext uri="{FF2B5EF4-FFF2-40B4-BE49-F238E27FC236}">
                <a16:creationId xmlns:a16="http://schemas.microsoft.com/office/drawing/2014/main" id="{399E4F95-B544-312A-0FE7-304CC0DB7156}"/>
              </a:ext>
            </a:extLst>
          </p:cNvPr>
          <p:cNvSpPr/>
          <p:nvPr/>
        </p:nvSpPr>
        <p:spPr>
          <a:xfrm>
            <a:off x="519119" y="1047715"/>
            <a:ext cx="3567309"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Investment priorities</a:t>
            </a:r>
          </a:p>
        </p:txBody>
      </p:sp>
      <p:sp>
        <p:nvSpPr>
          <p:cNvPr id="6" name="Rectangle 5">
            <a:extLst>
              <a:ext uri="{FF2B5EF4-FFF2-40B4-BE49-F238E27FC236}">
                <a16:creationId xmlns:a16="http://schemas.microsoft.com/office/drawing/2014/main" id="{79EE3AC9-B2CA-C203-C173-3EAD44996871}"/>
              </a:ext>
            </a:extLst>
          </p:cNvPr>
          <p:cNvSpPr/>
          <p:nvPr/>
        </p:nvSpPr>
        <p:spPr>
          <a:xfrm>
            <a:off x="519119" y="739938"/>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1F104B9C-C4A8-2868-D209-31C252E1A4C2}"/>
              </a:ext>
            </a:extLst>
          </p:cNvPr>
          <p:cNvCxnSpPr>
            <a:cxnSpLocks/>
          </p:cNvCxnSpPr>
          <p:nvPr/>
        </p:nvCxnSpPr>
        <p:spPr>
          <a:xfrm flipV="1">
            <a:off x="4596997"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8BF0A9D-12DB-4F22-7D5C-B49B976E5C71}"/>
              </a:ext>
            </a:extLst>
          </p:cNvPr>
          <p:cNvSpPr txBox="1"/>
          <p:nvPr/>
        </p:nvSpPr>
        <p:spPr>
          <a:xfrm>
            <a:off x="4966384" y="277785"/>
            <a:ext cx="6845982" cy="630243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AI and emerging technologies dominate the investment priorities of government leaders</a:t>
            </a:r>
          </a:p>
          <a:p>
            <a:pPr marL="171450" marR="0" lvl="0" indent="-171450" algn="l" defTabSz="914400" rtl="0" eaLnBrk="1" fontAlgn="auto" latinLnBrk="0" hangingPunct="1">
              <a:lnSpc>
                <a:spcPct val="125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This indicates strong alignment of the #1 goal and initiative</a:t>
            </a:r>
            <a:r>
              <a:rPr lang="en-US" sz="1200">
                <a:solidFill>
                  <a:prstClr val="black"/>
                </a:solidFill>
                <a:latin typeface="Helvetica"/>
                <a:ea typeface="Calibri" panose="020F0502020204030204"/>
                <a:cs typeface="Helvetica"/>
              </a:rPr>
              <a:t>. A</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gencies are progressing towards AI operational deployment and automation at scale.</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a:solidFill>
                  <a:prstClr val="black"/>
                </a:solidFill>
                <a:latin typeface="Helvetica"/>
                <a:ea typeface="Calibri" panose="020F0502020204030204"/>
                <a:cs typeface="Helvetica"/>
              </a:rPr>
              <a:t>Government leaders are under pressure to maintain efficiency, modernise citizen services, and deliver results despite budget and workforce constraints (</a:t>
            </a:r>
            <a:r>
              <a:rPr lang="en-US" sz="1200">
                <a:solidFill>
                  <a:srgbClr val="E7534F"/>
                </a:solidFill>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12</a:t>
            </a:r>
            <a:r>
              <a:rPr lang="en-US" sz="1200">
                <a:solidFill>
                  <a:prstClr val="black"/>
                </a:solidFill>
                <a:latin typeface="Helvetica"/>
                <a:ea typeface="Calibri" panose="020F0502020204030204"/>
                <a:cs typeface="Helvetica"/>
              </a:rPr>
              <a:t>), leading them to focus heavily on AI.</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Data </a:t>
            </a:r>
            <a:r>
              <a:rPr lang="en-US" sz="1200" b="1">
                <a:solidFill>
                  <a:prstClr val="black"/>
                </a:solidFill>
                <a:latin typeface="Helvetica"/>
                <a:ea typeface="Calibri" panose="020F0502020204030204"/>
                <a:cs typeface="Helvetica"/>
              </a:rPr>
              <a:t>governance and s</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ecurity are deeply embedded in the investment priorities</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Tech modernisation serves as a foundation for AI adoption. Agencies need increased investment to ensure reliable data for measurable AI outcomes. Data governance emerges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as a foundational AI-enabler.</a:t>
            </a: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AI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security is the top security investment priority, highlighting government leaders’ efforts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to secure AI systems, models and autonomous workflows</a:t>
            </a:r>
            <a:r>
              <a:rPr lang="en-US" sz="1200">
                <a:solidFill>
                  <a:prstClr val="black"/>
                </a:solidFill>
                <a:latin typeface="Helvetica"/>
                <a:ea typeface="Calibri" panose="020F0502020204030204"/>
                <a:cs typeface="Helvetica"/>
              </a:rPr>
              <a:t>. Other top investments, such as application security and data security, support these initiatives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Secure software delivery remains critical for government</a:t>
            </a:r>
          </a:p>
          <a:p>
            <a:pPr marL="171450" lvl="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DevOps / DevSecOps</a:t>
            </a:r>
            <a:r>
              <a:rPr lang="en-US" sz="1200">
                <a:solidFill>
                  <a:prstClr val="black"/>
                </a:solidFill>
                <a:latin typeface="Helvetica"/>
                <a:ea typeface="Calibri" panose="020F0502020204030204"/>
                <a:cs typeface="Helvetica"/>
              </a:rPr>
              <a:t> remains the #4 investment priority</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Application development, decreasing in rank, remains essential.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These investment priorities ensure secure and agile development pipelines that support AI-enabled application environments.</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Top 10 investment priorities: 2025 vs 2026</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Enterprise architecture, cloud security and organisational change management are declining priorities. This may pose a risk to government. As they adopt more complex AI and cloud capabilities, the ability to design systems coherently and manage change effectively becomes more critical.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Declining cyber security skills investment may widen the gap between cyber strategy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and execution, as workforce shortages remain a major barrier for government leaders</a:t>
            </a:r>
            <a:r>
              <a:rPr lang="en-US" sz="1200">
                <a:solidFill>
                  <a:prstClr val="black"/>
                </a:solidFill>
                <a:latin typeface="Helvetica"/>
                <a:ea typeface="Calibri" panose="020F0502020204030204"/>
                <a:cs typeface="Helvetica"/>
              </a:rPr>
              <a: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t>
            </a:r>
            <a:r>
              <a:rPr kumimoji="0" lang="en-US" sz="1200" b="0" i="0" u="none" strike="noStrike" kern="1200" cap="none" spc="0" normalizeH="0" baseline="0" noProof="0">
                <a:ln>
                  <a:noFill/>
                </a:ln>
                <a:solidFill>
                  <a:srgbClr val="E7534F"/>
                </a:solidFill>
                <a:effectLst/>
                <a:uLnTx/>
                <a:uFillTx/>
                <a:latin typeface="Helvetica"/>
                <a:ea typeface="Calibri" panose="020F0502020204030204"/>
                <a:cs typeface="Helvetica"/>
                <a:hlinkClick r:id="rId3" action="ppaction://hlinksldjump">
                  <a:extLst>
                    <a:ext uri="{A12FA001-AC4F-418D-AE19-62706E023703}">
                      <ahyp:hlinkClr xmlns:ahyp="http://schemas.microsoft.com/office/drawing/2018/hyperlinkcolor" val="tx"/>
                    </a:ext>
                  </a:extLst>
                </a:hlinkClick>
              </a:rPr>
              <a:t>see slide 12</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p:txBody>
      </p:sp>
    </p:spTree>
    <p:extLst>
      <p:ext uri="{BB962C8B-B14F-4D97-AF65-F5344CB8AC3E}">
        <p14:creationId xmlns:p14="http://schemas.microsoft.com/office/powerpoint/2010/main" val="269200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8F293-E6DF-AD81-F258-37B96F33C2FE}"/>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7FD502AA-6220-B7BE-B0A6-A43D6E89F854}"/>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EB1E1F0F-B919-DC3C-D22D-283DC386E951}"/>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225AE0AD-CC3A-74F0-9546-527747489052}"/>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0E38BCA3-9F1B-7F38-3E83-6B7E824E7AD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D8B3664-AF71-8817-4BA9-3DB3570DBBC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38D4ABA6-431A-F73E-27BA-DC37FE9879B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C0E5F3FC-AA84-3AFC-0209-61DB5F0E62CA}"/>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EBE848DC-E04A-101B-33C4-56BB3010C64E}"/>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A9BBC7D2-84C7-0592-D186-A15894C2D91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7C3ED88-FD1E-69C6-AE43-003645136F3F}"/>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5C46B4-34FF-A01D-EF38-705C122BF0B8}"/>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C8F6814F-7B00-85C3-CBE3-145DDDADCD03}"/>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2F399675-10AB-5653-14F8-AC5230E64E3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E9465170-5DB1-5BC2-72CC-00FF52EF3FB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3330D54-9846-F567-33E6-688C46FD5C4F}"/>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E5A78B8-3B96-FECD-548D-24C35BC718A4}"/>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15708765-5FDE-B656-AF52-21DD0568AB5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D76AB32F-A960-E0F6-09FB-F10FF8F8F051}"/>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EA521C93-40E1-F0E7-D405-6B0D8F2E6D16}"/>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2B289D0-35DE-7CD7-E5F6-B5BFED1D2EEF}"/>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AEFD3886-7F8C-23E7-355E-23E67CF167E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EA0EFA85-94A2-2D86-A9A0-314A7F2D1D9F}"/>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7B6A9F78-8ACA-23BB-C41F-190029E634BC}"/>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C1A477C9-9095-E430-3B2E-4E98523DF9F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AB980AA6-8D9D-8AAE-BC20-2F741BE40FCA}"/>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EE10DE68-27FB-165F-AF4B-D5CD8757068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106A2E64-349F-E256-8D55-40C6012C80BE}"/>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1BEF93E-1BB9-364D-F467-D1EAF40001F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B8E3612-2529-F8AF-3F4E-88E49EB8E5C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889A0E5-3967-8729-020C-CC70162256B7}"/>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C2E4C8B4-09FC-D75E-ED87-BF3C9B00E89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07665E18-76FE-0FE5-9180-AA9E484FFF3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D8123ED5-655D-FCAF-2FB4-C0E261664F5B}"/>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3B8689C8-189D-A5B4-D8E7-2E3168D89D0C}"/>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750B20C0-A2C8-C51E-54FB-CC2C9C750DC5}"/>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F2A3886-BA6F-DAD9-549A-0398F55BB9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5D81E73B-BC92-627F-109A-A305B387555C}"/>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30B4B8F1-6153-EFCC-D424-84B08D6D8ABD}"/>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9C5B48-AF68-5921-BBB7-35DE178735B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0013F6EF-D2BA-0AA8-BCBB-B44D2C9987D2}"/>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01E6DBD-C4EF-5CFC-4C52-5C4B3863719A}"/>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D6257A0-220C-1236-541C-ACEC0A028E21}"/>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00E0E720-77C6-CFBF-6159-EE6647659C60}"/>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a:cs typeface="Helvetica"/>
                </a:rPr>
                <a:t>Challenges</a:t>
              </a:r>
            </a:p>
          </p:txBody>
        </p:sp>
        <p:sp>
          <p:nvSpPr>
            <p:cNvPr id="8" name="Rectangle 7">
              <a:extLst>
                <a:ext uri="{FF2B5EF4-FFF2-40B4-BE49-F238E27FC236}">
                  <a16:creationId xmlns:a16="http://schemas.microsoft.com/office/drawing/2014/main" id="{6F806DB1-D2F7-6DF9-CE55-231C509BDAB7}"/>
                </a:ext>
              </a:extLst>
            </p:cNvPr>
            <p:cNvSpPr/>
            <p:nvPr/>
          </p:nvSpPr>
          <p:spPr>
            <a:xfrm>
              <a:off x="608469" y="3807425"/>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4" name="Graphic 3">
            <a:extLst>
              <a:ext uri="{FF2B5EF4-FFF2-40B4-BE49-F238E27FC236}">
                <a16:creationId xmlns:a16="http://schemas.microsoft.com/office/drawing/2014/main" id="{853975FA-32C3-54F9-23A1-B9DF928F47D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70825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3DDA7-0E94-A26B-B413-BDE9B23046C0}"/>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5A0D6E26-1086-A840-5D12-93D4DD6940E2}"/>
              </a:ext>
            </a:extLst>
          </p:cNvPr>
          <p:cNvSpPr/>
          <p:nvPr/>
        </p:nvSpPr>
        <p:spPr>
          <a:xfrm>
            <a:off x="221709"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Top execution barriers </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2025 vs 2026</a:t>
            </a:r>
            <a:r>
              <a:rPr lang="en-US" sz="2400" b="1">
                <a:solidFill>
                  <a:srgbClr val="000000"/>
                </a:solidFill>
                <a:latin typeface="Helvetica"/>
                <a:cs typeface="Helvetica"/>
                <a:sym typeface="Arial"/>
              </a:rPr>
              <a:t>)</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 name="TextBox 2">
            <a:extLst>
              <a:ext uri="{FF2B5EF4-FFF2-40B4-BE49-F238E27FC236}">
                <a16:creationId xmlns:a16="http://schemas.microsoft.com/office/drawing/2014/main" id="{5A3473FB-A118-B994-5CDA-E5FBA319623F}"/>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Government Edge Surveys in November 2025 and June 2026. Sample size: 230 Australian Government leaders</a:t>
            </a:r>
          </a:p>
        </p:txBody>
      </p:sp>
      <p:pic>
        <p:nvPicPr>
          <p:cNvPr id="2" name="Graphic 1">
            <a:extLst>
              <a:ext uri="{FF2B5EF4-FFF2-40B4-BE49-F238E27FC236}">
                <a16:creationId xmlns:a16="http://schemas.microsoft.com/office/drawing/2014/main" id="{F0EC7FE5-59B3-AAAE-A202-75D3D7BF861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7072" y="992611"/>
            <a:ext cx="11157856" cy="5047794"/>
          </a:xfrm>
          <a:prstGeom prst="rect">
            <a:avLst/>
          </a:prstGeom>
        </p:spPr>
      </p:pic>
    </p:spTree>
    <p:extLst>
      <p:ext uri="{BB962C8B-B14F-4D97-AF65-F5344CB8AC3E}">
        <p14:creationId xmlns:p14="http://schemas.microsoft.com/office/powerpoint/2010/main" val="2002521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C15D2-5C7D-9B8B-5B53-B463580E5D2E}"/>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E872E45A-5672-7374-07DC-82A43B1C89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207" y="898072"/>
            <a:ext cx="11523588" cy="5488743"/>
          </a:xfrm>
          <a:prstGeom prst="rect">
            <a:avLst/>
          </a:prstGeom>
        </p:spPr>
      </p:pic>
      <p:sp>
        <p:nvSpPr>
          <p:cNvPr id="8" name="Rectangle 7">
            <a:extLst>
              <a:ext uri="{FF2B5EF4-FFF2-40B4-BE49-F238E27FC236}">
                <a16:creationId xmlns:a16="http://schemas.microsoft.com/office/drawing/2014/main" id="{137016EB-3A2C-17C3-643D-5F95D19C4B5C}"/>
              </a:ext>
            </a:extLst>
          </p:cNvPr>
          <p:cNvSpPr/>
          <p:nvPr/>
        </p:nvSpPr>
        <p:spPr>
          <a:xfrm>
            <a:off x="205943"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Top agentic AI constraints: Government and non-government</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 name="TextBox 10">
            <a:extLst>
              <a:ext uri="{FF2B5EF4-FFF2-40B4-BE49-F238E27FC236}">
                <a16:creationId xmlns:a16="http://schemas.microsoft.com/office/drawing/2014/main" id="{0E8BF702-1E6C-EAB0-2AE0-D0C8F4FA408D}"/>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CIO and Government Edge Surveys in Feb and June 2026. Sample size : 314 Australian CIOs and Government leaders</a:t>
            </a:r>
          </a:p>
        </p:txBody>
      </p:sp>
    </p:spTree>
    <p:extLst>
      <p:ext uri="{BB962C8B-B14F-4D97-AF65-F5344CB8AC3E}">
        <p14:creationId xmlns:p14="http://schemas.microsoft.com/office/powerpoint/2010/main" val="28752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E37838E-6C7C-F134-7D71-B497815ABC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7927" y="848601"/>
            <a:ext cx="11696145" cy="5453742"/>
          </a:xfrm>
          <a:prstGeom prst="rect">
            <a:avLst/>
          </a:prstGeom>
        </p:spPr>
      </p:pic>
      <p:sp>
        <p:nvSpPr>
          <p:cNvPr id="10" name="Rectangle 9">
            <a:extLst>
              <a:ext uri="{FF2B5EF4-FFF2-40B4-BE49-F238E27FC236}">
                <a16:creationId xmlns:a16="http://schemas.microsoft.com/office/drawing/2014/main" id="{346F0509-D10B-63A2-7FE9-E64A4C6A6BC3}"/>
              </a:ext>
            </a:extLst>
          </p:cNvPr>
          <p:cNvSpPr/>
          <p:nvPr/>
        </p:nvSpPr>
        <p:spPr>
          <a:xfrm>
            <a:off x="205943" y="191204"/>
            <a:ext cx="10940278" cy="369332"/>
          </a:xfrm>
          <a:prstGeom prst="rect">
            <a:avLst/>
          </a:prstGeom>
        </p:spPr>
        <p:txBody>
          <a:bodyPr wrap="square" lIns="91440" tIns="45720" rIns="91440" bIns="45720" anchor="t">
            <a:spAutoFit/>
          </a:bodyPr>
          <a:lstStyle/>
          <a:p>
            <a:pPr>
              <a:defRPr/>
            </a:pPr>
            <a:r>
              <a:rPr kumimoji="0" lang="en-US" b="1" i="0" u="none" strike="noStrike" kern="1200" cap="none" spc="0" normalizeH="0" baseline="0" noProof="0">
                <a:ln>
                  <a:noFill/>
                </a:ln>
                <a:solidFill>
                  <a:srgbClr val="000000"/>
                </a:solidFill>
                <a:effectLst/>
                <a:uLnTx/>
                <a:uFillTx/>
                <a:latin typeface="Helvetica"/>
                <a:ea typeface="+mn-ea"/>
                <a:cs typeface="Helvetica"/>
                <a:sym typeface="Arial"/>
              </a:rPr>
              <a:t>What limits your ability to increase standardisation and reuse across the </a:t>
            </a:r>
            <a:r>
              <a:rPr kumimoji="0" lang="en-US" b="1" i="0" u="none" strike="noStrike" kern="1200" cap="none" spc="0" normalizeH="0" baseline="0" noProof="0" err="1">
                <a:ln>
                  <a:noFill/>
                </a:ln>
                <a:solidFill>
                  <a:srgbClr val="000000"/>
                </a:solidFill>
                <a:effectLst/>
                <a:uLnTx/>
                <a:uFillTx/>
                <a:latin typeface="Helvetica"/>
                <a:ea typeface="+mn-ea"/>
                <a:cs typeface="Helvetica"/>
                <a:sym typeface="Arial"/>
              </a:rPr>
              <a:t>organisation</a:t>
            </a:r>
            <a:r>
              <a:rPr kumimoji="0" lang="en-US" b="1" i="0" u="none" strike="noStrike" kern="1200" cap="none" spc="0" normalizeH="0" baseline="0" noProof="0">
                <a:ln>
                  <a:noFill/>
                </a:ln>
                <a:solidFill>
                  <a:srgbClr val="000000"/>
                </a:solidFill>
                <a:effectLst/>
                <a:uLnTx/>
                <a:uFillTx/>
                <a:latin typeface="Helvetica"/>
                <a:ea typeface="+mn-ea"/>
                <a:cs typeface="Helvetica"/>
                <a:sym typeface="Arial"/>
              </a:rPr>
              <a:t>?</a:t>
            </a:r>
            <a:endParaRPr kumimoji="0" lang="en-US" sz="1400" b="0" i="0" u="none" strike="noStrike" kern="120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 name="TextBox 10">
            <a:extLst>
              <a:ext uri="{FF2B5EF4-FFF2-40B4-BE49-F238E27FC236}">
                <a16:creationId xmlns:a16="http://schemas.microsoft.com/office/drawing/2014/main" id="{017FB2BA-E7D1-2057-978F-10B1B113CCF6}"/>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 ADAPT Government Edge Survey in June 2026. Sample size : 43 Australian Government Leaders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BEEDF-2367-5ED5-414D-46808F33348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6721250-9EF0-AAA8-F9A8-3CD22C850EDE}"/>
              </a:ext>
            </a:extLst>
          </p:cNvPr>
          <p:cNvSpPr txBox="1"/>
          <p:nvPr/>
        </p:nvSpPr>
        <p:spPr>
          <a:xfrm>
            <a:off x="519119" y="2419267"/>
            <a:ext cx="3417448" cy="399410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Australian government leaders continue to identify the following as the biggest barriers to executing transformation initiatives:</a:t>
            </a:r>
          </a:p>
          <a:p>
            <a:pPr marL="355600" lvl="1" indent="-172720">
              <a:lnSpc>
                <a:spcPct val="125000"/>
              </a:lnSpc>
              <a:spcAft>
                <a:spcPts val="600"/>
              </a:spcAft>
              <a:buClr>
                <a:srgbClr val="E7534F"/>
              </a:buClr>
              <a:buFont typeface="Courier New" panose="02070309020205020404" pitchFamily="49" charset="0"/>
              <a:buChar char="o"/>
              <a:defRPr/>
            </a:pPr>
            <a:r>
              <a:rPr lang="en-US" sz="1200">
                <a:solidFill>
                  <a:prstClr val="black"/>
                </a:solidFill>
                <a:latin typeface="Helvetica"/>
                <a:cs typeface="Helvetica"/>
              </a:rPr>
              <a:t>funding pressures</a:t>
            </a:r>
          </a:p>
          <a:p>
            <a:pPr marL="355600" lvl="1" indent="-172720">
              <a:lnSpc>
                <a:spcPct val="125000"/>
              </a:lnSpc>
              <a:spcAft>
                <a:spcPts val="600"/>
              </a:spcAft>
              <a:buClr>
                <a:srgbClr val="E7534F"/>
              </a:buClr>
              <a:buFont typeface="Courier New" panose="02070309020205020404" pitchFamily="49" charset="0"/>
              <a:buChar char="o"/>
              <a:defRPr/>
            </a:pPr>
            <a:r>
              <a:rPr lang="en-US" sz="1200">
                <a:solidFill>
                  <a:prstClr val="black"/>
                </a:solidFill>
                <a:latin typeface="Helvetica"/>
                <a:cs typeface="Helvetica"/>
              </a:rPr>
              <a:t>workforce capability shortages</a:t>
            </a:r>
            <a:endParaRPr lang="en-US" sz="1200">
              <a:solidFill>
                <a:prstClr val="black"/>
              </a:solidFill>
              <a:latin typeface="Helvetica"/>
              <a:ea typeface="Calibri" panose="020F0502020204030204"/>
              <a:cs typeface="Helvetica"/>
            </a:endParaRPr>
          </a:p>
          <a:p>
            <a:pPr marL="355600" lvl="1" indent="-172720">
              <a:lnSpc>
                <a:spcPct val="125000"/>
              </a:lnSpc>
              <a:spcAft>
                <a:spcPts val="600"/>
              </a:spcAft>
              <a:buClr>
                <a:srgbClr val="E7534F"/>
              </a:buClr>
              <a:buFont typeface="Courier New" panose="02070309020205020404" pitchFamily="49" charset="0"/>
              <a:buChar char="o"/>
              <a:defRPr/>
            </a:pPr>
            <a:r>
              <a:rPr lang="en-US" sz="1200">
                <a:solidFill>
                  <a:prstClr val="black"/>
                </a:solidFill>
                <a:latin typeface="Helvetica"/>
                <a:cs typeface="Helvetica"/>
              </a:rPr>
              <a:t>culture concerns</a:t>
            </a:r>
          </a:p>
          <a:p>
            <a:pPr marL="355600" lvl="1" indent="-172720">
              <a:lnSpc>
                <a:spcPct val="125000"/>
              </a:lnSpc>
              <a:spcAft>
                <a:spcPts val="600"/>
              </a:spcAft>
              <a:buClr>
                <a:srgbClr val="E7534F"/>
              </a:buClr>
              <a:buFont typeface="Courier New" panose="02070309020205020404" pitchFamily="49" charset="0"/>
              <a:buChar char="o"/>
              <a:defRPr/>
            </a:pPr>
            <a:r>
              <a:rPr lang="en-US" sz="1200">
                <a:solidFill>
                  <a:prstClr val="black"/>
                </a:solidFill>
                <a:latin typeface="Helvetica"/>
                <a:cs typeface="Helvetica"/>
              </a:rPr>
              <a:t>legacy tech environments</a:t>
            </a:r>
            <a:endParaRPr lang="en-US" sz="1200"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public and private sectors share the same barriers in scaling agentic AI:</a:t>
            </a:r>
            <a:r>
              <a:rPr lang="en-US" sz="1200">
                <a:solidFill>
                  <a:prstClr val="black"/>
                </a:solidFill>
                <a:latin typeface="Helvetica"/>
                <a:cs typeface="Helvetica"/>
              </a:rPr>
              <a:t> </a:t>
            </a:r>
            <a:r>
              <a:rPr kumimoji="0" lang="en-US" sz="1200" b="0" i="0" u="none" strike="noStrike" kern="1200" cap="none" spc="0" normalizeH="0" baseline="0" noProof="0">
                <a:ln>
                  <a:noFill/>
                </a:ln>
                <a:solidFill>
                  <a:prstClr val="black"/>
                </a:solidFill>
                <a:effectLst/>
                <a:uLnTx/>
                <a:uFillTx/>
                <a:latin typeface="Helvetica"/>
                <a:ea typeface="+mn-ea"/>
                <a:cs typeface="Helvetica"/>
              </a:rPr>
              <a:t>people, governance, and data maturity, rather than the AI technology itself.</a:t>
            </a:r>
          </a:p>
          <a:p>
            <a:pPr marL="171450" indent="-171450">
              <a:lnSpc>
                <a:spcPct val="125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biggest barriers preventing greater standardisation and reuse across agencies</a:t>
            </a:r>
            <a:r>
              <a:rPr lang="en-US" sz="1200">
                <a:solidFill>
                  <a:prstClr val="black"/>
                </a:solidFill>
                <a:latin typeface="Helvetica"/>
                <a:cs typeface="Helvetica"/>
              </a:rPr>
              <a:t> are</a:t>
            </a:r>
            <a:r>
              <a:rPr kumimoji="0" lang="en-US" sz="1200" b="0" i="0" u="none" strike="noStrike" kern="1200" cap="none" spc="0" normalizeH="0" baseline="0" noProof="0">
                <a:ln>
                  <a:noFill/>
                </a:ln>
                <a:solidFill>
                  <a:prstClr val="black"/>
                </a:solidFill>
                <a:effectLst/>
                <a:uLnTx/>
                <a:uFillTx/>
                <a:latin typeface="Helvetica"/>
                <a:ea typeface="+mn-ea"/>
                <a:cs typeface="Helvetica"/>
              </a:rPr>
              <a:t> legacy systems, cultural resistance and program-based funding models.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91E5638-FB3A-4D34-2F64-E7740CFF4FFC}"/>
              </a:ext>
            </a:extLst>
          </p:cNvPr>
          <p:cNvSpPr/>
          <p:nvPr/>
        </p:nvSpPr>
        <p:spPr>
          <a:xfrm>
            <a:off x="519119" y="930081"/>
            <a:ext cx="3567309" cy="1446550"/>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a:ea typeface="+mn-ea"/>
                <a:cs typeface="Helvetica"/>
              </a:rPr>
              <a:t>Execution barriers,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prstClr val="black"/>
                </a:solidFill>
                <a:effectLst/>
                <a:uLnTx/>
                <a:uFillTx/>
                <a:latin typeface="Helvetica"/>
                <a:ea typeface="+mn-ea"/>
                <a:cs typeface="Helvetica"/>
              </a:rPr>
              <a:t>agentic AI constraints and standardisation limitations</a:t>
            </a:r>
            <a:endParaRPr lang="en-US" sz="2200" b="1" i="0" u="none" strike="noStrike" kern="1200" cap="none" spc="0" normalizeH="0" baseline="0" noProof="0">
              <a:ln>
                <a:noFill/>
              </a:ln>
              <a:solidFill>
                <a:prstClr val="black"/>
              </a:solidFill>
              <a:effectLst/>
              <a:uLnTx/>
              <a:uFillTx/>
              <a:latin typeface="Helvetica"/>
              <a:cs typeface="Helvetica"/>
            </a:endParaRPr>
          </a:p>
        </p:txBody>
      </p:sp>
      <p:sp>
        <p:nvSpPr>
          <p:cNvPr id="6" name="Rectangle 5">
            <a:extLst>
              <a:ext uri="{FF2B5EF4-FFF2-40B4-BE49-F238E27FC236}">
                <a16:creationId xmlns:a16="http://schemas.microsoft.com/office/drawing/2014/main" id="{AB36A97A-841F-F2C4-CCEF-D8012A0F108C}"/>
              </a:ext>
            </a:extLst>
          </p:cNvPr>
          <p:cNvSpPr/>
          <p:nvPr/>
        </p:nvSpPr>
        <p:spPr>
          <a:xfrm>
            <a:off x="519119" y="622304"/>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C7C6DC0-5F33-D3ED-BA12-E515E3784790}"/>
              </a:ext>
            </a:extLst>
          </p:cNvPr>
          <p:cNvCxnSpPr>
            <a:cxnSpLocks/>
          </p:cNvCxnSpPr>
          <p:nvPr/>
        </p:nvCxnSpPr>
        <p:spPr>
          <a:xfrm flipV="1">
            <a:off x="4188189"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E543DB4-8596-2A79-F892-F44E06A26ADC}"/>
              </a:ext>
            </a:extLst>
          </p:cNvPr>
          <p:cNvSpPr txBox="1"/>
          <p:nvPr/>
        </p:nvSpPr>
        <p:spPr>
          <a:xfrm>
            <a:off x="4412800" y="624033"/>
            <a:ext cx="7639715" cy="560993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top 6 execution barriers remain consistent from 2025 to 2026</a:t>
            </a:r>
          </a:p>
          <a:p>
            <a:pPr marL="17145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This explains why government leaders struggle more with execution than with developing a clear vision. They understand what they need to achieve</a:t>
            </a:r>
            <a:r>
              <a:rPr lang="en-US" sz="1200">
                <a:solidFill>
                  <a:prstClr val="black"/>
                </a:solidFill>
                <a:latin typeface="Helvetica"/>
                <a:ea typeface="Calibri" panose="020F0502020204030204"/>
                <a:cs typeface="Helvetica"/>
              </a:rPr>
              <a:t>, but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many agencies still struggle with how to </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operationalise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and </a:t>
            </a:r>
            <a:r>
              <a:rPr lang="en-US" sz="1200">
                <a:solidFill>
                  <a:prstClr val="black"/>
                </a:solidFill>
                <a:latin typeface="Helvetica"/>
                <a:ea typeface="Calibri" panose="020F0502020204030204"/>
                <a:cs typeface="Helvetica"/>
              </a:rPr>
              <a:t>successfully execute transformation activities.</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Pairing platform modernisation with </a:t>
            </a:r>
            <a:r>
              <a:rPr kumimoji="0" lang="en-US" sz="1200" b="1" i="0" u="none" strike="noStrike" kern="1200" cap="none" spc="0" normalizeH="0" baseline="0" noProof="0" err="1">
                <a:ln>
                  <a:noFill/>
                </a:ln>
                <a:solidFill>
                  <a:prstClr val="black"/>
                </a:solidFill>
                <a:effectLst/>
                <a:uLnTx/>
                <a:uFillTx/>
                <a:latin typeface="Helvetica"/>
                <a:ea typeface="Calibri" panose="020F0502020204030204"/>
                <a:cs typeface="Helvetica"/>
              </a:rPr>
              <a:t>DataOps</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maturity and process redesign programs</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5000"/>
              </a:lnSpc>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As government is expected to scale AI, modernise tech and operations, and deliver more connected, efficient and citizen-centric services, they’re increasingly constrained by fragmented processes and inconsistent data operations. </a:t>
            </a:r>
            <a:r>
              <a:rPr lang="en-US" sz="1200">
                <a:solidFill>
                  <a:prstClr val="black"/>
                </a:solidFill>
                <a:latin typeface="Helvetica"/>
                <a:ea typeface="Calibri" panose="020F0502020204030204"/>
                <a:cs typeface="Helvetica"/>
              </a:rPr>
              <a:t>Data security and outdated processes also continue as execution constraints. </a:t>
            </a: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These challenges reflect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the importance of strong enterprise-wide collaboration and executive sponsorship to scale transformation. Additionally, process reform must also accompany tech investment.</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Agentic AI is viewed as organisational transformation rather than tech implementation</a:t>
            </a:r>
            <a:endParaRPr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Workforce readiness aligns with the workforce capability </a:t>
            </a:r>
            <a:r>
              <a:rPr lang="en-US" sz="1200">
                <a:solidFill>
                  <a:prstClr val="black"/>
                </a:solidFill>
                <a:latin typeface="Helvetica"/>
                <a:ea typeface="Calibri" panose="020F0502020204030204"/>
                <a:cs typeface="Helvetica"/>
              </a:rPr>
              <a:t>barriers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Governance and data maturity are </a:t>
            </a:r>
            <a:r>
              <a:rPr lang="en-US" sz="1200">
                <a:solidFill>
                  <a:prstClr val="black"/>
                </a:solidFill>
                <a:latin typeface="Helvetica"/>
                <a:ea typeface="Calibri" panose="020F0502020204030204"/>
                <a:cs typeface="Helvetica"/>
              </a:rPr>
              <a:t>crucial</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When these are not fully mature, AI adoption can slow down. An </a:t>
            </a:r>
            <a:r>
              <a:rPr lang="en-US" sz="1200">
                <a:solidFill>
                  <a:srgbClr val="E7534F"/>
                </a:solidFill>
                <a:latin typeface="Helvetica"/>
                <a:ea typeface="Calibri" panose="020F0502020204030204"/>
                <a:cs typeface="Helvetica"/>
                <a:hlinkClick r:id="rId3">
                  <a:extLst>
                    <a:ext uri="{A12FA001-AC4F-418D-AE19-62706E023703}">
                      <ahyp:hlinkClr xmlns:ahyp="http://schemas.microsoft.com/office/drawing/2018/hyperlinkcolor" val="tx"/>
                    </a:ext>
                  </a:extLst>
                </a:hlinkClick>
              </a:rPr>
              <a:t>ADAPT Community Interview</a:t>
            </a:r>
            <a:r>
              <a:rPr lang="en-US" sz="1200">
                <a:solidFill>
                  <a:prstClr val="black"/>
                </a:solidFill>
                <a:latin typeface="Helvetica"/>
                <a:ea typeface="Calibri" panose="020F0502020204030204"/>
                <a:cs typeface="Helvetica"/>
              </a:rPr>
              <a:t>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(Mar 2026) highlights that governance, risk and operating models must change with AI.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Technology is not the primary blocker. Only 10% cite model system readiness and integration challenges, highlighting that organisational and governance maturity are more problematic than the AI </a:t>
            </a:r>
            <a:r>
              <a:rPr lang="en-US" sz="1200">
                <a:solidFill>
                  <a:prstClr val="black"/>
                </a:solidFill>
                <a:latin typeface="Helvetica"/>
                <a:ea typeface="Calibri" panose="020F0502020204030204"/>
                <a:cs typeface="Helvetica"/>
              </a:rPr>
              <a:t>tech</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itself.</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a:solidFill>
                  <a:prstClr val="black"/>
                </a:solidFill>
                <a:latin typeface="Helvetica"/>
                <a:ea typeface="Calibri" panose="020F0502020204030204"/>
                <a:cs typeface="Helvetica"/>
              </a:rPr>
              <a:t>Standardisation limitations are heavily stressed by tech debt and cultural barriers</a:t>
            </a:r>
            <a:endParaRPr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Tech debt is </a:t>
            </a:r>
            <a:r>
              <a:rPr lang="en-US" sz="1200">
                <a:solidFill>
                  <a:prstClr val="black"/>
                </a:solidFill>
                <a:latin typeface="Helvetica"/>
                <a:ea typeface="Calibri" panose="020F0502020204030204"/>
                <a:cs typeface="Helvetica"/>
              </a:rPr>
              <a:t>significantly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slowing transformation across government environments, while cultural barriers outweigh governance barriers. Additionally, funding models discourage the use of shared platforms.</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Skills gaps remain consistent across execution barriers, agentic AI deployment and standardisation limitations. </a:t>
            </a:r>
            <a:r>
              <a:rPr lang="en-US" sz="1200">
                <a:solidFill>
                  <a:prstClr val="black"/>
                </a:solidFill>
                <a:latin typeface="Helvetica"/>
                <a:ea typeface="Calibri" panose="020F0502020204030204"/>
                <a:cs typeface="Helvetica"/>
              </a:rPr>
              <a:t>O</a:t>
            </a:r>
            <a:r>
              <a:rPr kumimoji="0" lang="en-US" sz="1200" b="0" i="0" u="none" strike="noStrike" kern="1200" cap="none" spc="0" normalizeH="0" baseline="0" noProof="0" err="1">
                <a:ln>
                  <a:noFill/>
                </a:ln>
                <a:solidFill>
                  <a:prstClr val="black"/>
                </a:solidFill>
                <a:effectLst/>
                <a:uLnTx/>
                <a:uFillTx/>
                <a:latin typeface="Helvetica"/>
                <a:ea typeface="Calibri" panose="020F0502020204030204"/>
                <a:cs typeface="Helvetica"/>
              </a:rPr>
              <a:t>nly</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7% cite lack of architectural authority and 5% policy friction</a:t>
            </a:r>
            <a:r>
              <a:rPr lang="en-US" sz="1200">
                <a:solidFill>
                  <a:prstClr val="black"/>
                </a:solidFill>
                <a:latin typeface="Helvetica"/>
                <a:ea typeface="Calibri" panose="020F0502020204030204"/>
                <a:cs typeface="Helvetica"/>
              </a:rPr>
              <a:t>. 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he primary issue is not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absence of governance frameworks, but inconsistent adoption and enforcement.</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p:txBody>
      </p:sp>
    </p:spTree>
    <p:extLst>
      <p:ext uri="{BB962C8B-B14F-4D97-AF65-F5344CB8AC3E}">
        <p14:creationId xmlns:p14="http://schemas.microsoft.com/office/powerpoint/2010/main" val="286026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983B6-573A-215F-EDB9-445FC6BFDC27}"/>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15C9F40A-82A3-57F1-65CB-2BC4DC41C858}"/>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37D533DD-CD63-A61A-C425-B46C755B9DFC}"/>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6F165D30-5F76-B79C-4D36-A77A2C7CE91E}"/>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5ECCA70F-BC28-553F-FB81-973BB91F3453}"/>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4210EA84-B4FB-7328-1CCB-EDD80767FF3D}"/>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B2B14B9C-1926-600D-6E36-C59AAFC404F6}"/>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9E7847C8-60F9-E676-74F4-23AD847C0BF0}"/>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3E8321FB-3E83-6638-D7ED-9A74429101CA}"/>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A142441-22A1-2BE3-A821-F2FF88C9788D}"/>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B9059837-FCC0-6215-0145-E23537A01B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E0BBDDDD-C8C8-EB0B-1AE4-37AF991E07A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524292B3-3886-A3A5-A803-5057C740C55B}"/>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3409CC57-3CD9-841D-D26B-7D4EEAC7D5AC}"/>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5EF73B9C-B464-58A3-9147-B56E30ED3E3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A05906A3-6E9C-9357-83AD-12BEE7DB5104}"/>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7AAF7F9C-12BC-34FD-BB2D-156A5EE706C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056AFFE3-D1C9-2648-FCFB-197FC0A9AED6}"/>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19118EE8-85AC-8F5F-1FB7-A472B722EE48}"/>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FAEF1D4B-5462-8985-E611-3A749DF242CF}"/>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7730C3F-8598-A119-1C01-E317BFF765BE}"/>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C0A67417-4108-18DD-A86D-A35AB3C2FC8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4942AF37-FE0B-576D-E4FC-FC93C6E83BFA}"/>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CCF5E5D1-361C-B11F-610C-2BDB799E5B24}"/>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12186BDC-C5A2-B55D-7891-BCEE831662E9}"/>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CC9B034-FFEC-4774-7105-EAA40AC44CA2}"/>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0E6257A0-A02A-3A19-6E0B-8E4329802249}"/>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A2C8A7A8-E09F-8BD6-D82F-B5D59C429A25}"/>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148140CB-9CDD-C784-47AF-A621D2B4A91F}"/>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F5FEC5BC-4556-7972-1508-7ECA47B546CE}"/>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6644B4B7-6B5E-89FF-B74D-8076E1B58710}"/>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BB687026-18DB-2403-1A9B-C96D77AFCC20}"/>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B66DE4F4-799D-1FE2-8957-4D0B8C565FCE}"/>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4F12A12-D5E7-0286-DE10-4363A165667D}"/>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C666DE2-AC92-02BE-038F-98F6381CC64F}"/>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96E643F3-CCF4-211F-E51B-458DCEDC602A}"/>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33832ED-BDED-F65C-1A1D-922CB7D7CC3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A7A9DE6B-F653-3138-6620-854FDF7BABD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4844D41C-7D40-05B4-6F82-9CEC09FB50C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5597B85-1489-97EB-7B1C-DA3FC08190A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FE423F-7AEC-30AD-6648-6A990A96EC6E}"/>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24C1BA9-40F2-5512-2BD9-1006CDCD203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A941B655-57D9-AF93-01CA-F483349E02A2}"/>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CCC25C12-B7C1-C575-754C-D4E15A348DAF}"/>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Survey demographics</a:t>
              </a:r>
            </a:p>
          </p:txBody>
        </p:sp>
        <p:sp>
          <p:nvSpPr>
            <p:cNvPr id="8" name="Rectangle 7">
              <a:extLst>
                <a:ext uri="{FF2B5EF4-FFF2-40B4-BE49-F238E27FC236}">
                  <a16:creationId xmlns:a16="http://schemas.microsoft.com/office/drawing/2014/main" id="{14CDBA43-F04E-32F7-DA9E-81D5916C6574}"/>
                </a:ext>
              </a:extLst>
            </p:cNvPr>
            <p:cNvSpPr/>
            <p:nvPr/>
          </p:nvSpPr>
          <p:spPr>
            <a:xfrm>
              <a:off x="608469" y="3807425"/>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4" name="Graphic 3">
            <a:extLst>
              <a:ext uri="{FF2B5EF4-FFF2-40B4-BE49-F238E27FC236}">
                <a16:creationId xmlns:a16="http://schemas.microsoft.com/office/drawing/2014/main" id="{3D680B51-E692-C98A-2C05-746A197829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478562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12D00-F22D-5075-49EF-6FE9E0278E87}"/>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B73B3512-6E9F-3282-39BD-FE4D07C0DDF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741" y="517972"/>
            <a:ext cx="11952926" cy="6064744"/>
          </a:xfrm>
          <a:prstGeom prst="rect">
            <a:avLst/>
          </a:prstGeom>
        </p:spPr>
      </p:pic>
      <p:sp>
        <p:nvSpPr>
          <p:cNvPr id="26" name="Rectangle 25">
            <a:extLst>
              <a:ext uri="{FF2B5EF4-FFF2-40B4-BE49-F238E27FC236}">
                <a16:creationId xmlns:a16="http://schemas.microsoft.com/office/drawing/2014/main" id="{0BD033CF-DA9C-527C-3A95-46F5963F526F}"/>
              </a:ext>
            </a:extLst>
          </p:cNvPr>
          <p:cNvSpPr/>
          <p:nvPr/>
        </p:nvSpPr>
        <p:spPr>
          <a:xfrm>
            <a:off x="289004" y="153982"/>
            <a:ext cx="9283311" cy="461665"/>
          </a:xfrm>
          <a:prstGeom prst="rect">
            <a:avLst/>
          </a:prstGeom>
        </p:spPr>
        <p:txBody>
          <a:bodyPr wrap="none" lIns="91440" tIns="45720" rIns="91440" bIns="45720" anchor="t">
            <a:spAutoFit/>
          </a:bodyPr>
          <a:lstStyle/>
          <a:p>
            <a:pPr lvl="0">
              <a:defRPr/>
            </a:pPr>
            <a:r>
              <a:rPr lang="en-US" sz="2400" b="1">
                <a:solidFill>
                  <a:srgbClr val="000000"/>
                </a:solidFill>
                <a:latin typeface="Helvetica Neue" panose="02000503000000020004"/>
                <a:cs typeface="Helvetica"/>
              </a:rPr>
              <a:t>Survey demographics: Australian government leaders in 2026</a:t>
            </a:r>
            <a:endParaRPr lang="en-AU" sz="2400" b="1">
              <a:solidFill>
                <a:srgbClr val="000000"/>
              </a:solidFill>
              <a:latin typeface="Helvetica Neue" panose="02000503000000020004"/>
              <a:cs typeface="Helvetica"/>
            </a:endParaRPr>
          </a:p>
        </p:txBody>
      </p:sp>
    </p:spTree>
    <p:extLst>
      <p:ext uri="{BB962C8B-B14F-4D97-AF65-F5344CB8AC3E}">
        <p14:creationId xmlns:p14="http://schemas.microsoft.com/office/powerpoint/2010/main" val="1820937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specialises</a:t>
            </a:r>
            <a:r>
              <a:rPr kumimoji="0" lang="en-US" sz="1200" b="0" i="0" u="none" strike="noStrike" kern="1200" cap="none" spc="0" normalizeH="0" baseline="0" noProof="0">
                <a:ln>
                  <a:noFill/>
                </a:ln>
                <a:solidFill>
                  <a:prstClr val="black"/>
                </a:solidFill>
                <a:effectLst/>
                <a:uLnTx/>
                <a:uFillTx/>
                <a:latin typeface="Helvetica"/>
                <a:ea typeface="+mn-e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898A455-8484-C20E-25BE-0AEB1706CDD0}"/>
              </a:ext>
            </a:extLst>
          </p:cNvPr>
          <p:cNvSpPr txBox="1"/>
          <p:nvPr/>
        </p:nvSpPr>
        <p:spPr>
          <a:xfrm>
            <a:off x="4377975" y="545967"/>
            <a:ext cx="7666882" cy="5766066"/>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1200"/>
              </a:spcAft>
              <a:buClr>
                <a:srgbClr val="E7534F"/>
              </a:buClr>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This report highlights the importance of connecting AI success with modern technology and governance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to enhance productivity and improve citizen experiences in Australia.</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a:solidFill>
                  <a:prstClr val="black"/>
                </a:solidFill>
                <a:latin typeface="Helvetica"/>
                <a:cs typeface="Helvetica"/>
              </a:rPr>
              <a:t>Driving operational and societal outcomes with AI, empowered by modern tech and strong governance</a:t>
            </a:r>
            <a:endParaRPr kumimoji="0" lang="en-US" sz="1200" b="1" i="0" u="none" strike="noStrike" kern="1200" cap="none" spc="0" normalizeH="0" baseline="0" noProof="0">
              <a:ln>
                <a:noFill/>
              </a:ln>
              <a:solidFill>
                <a:prstClr val="black"/>
              </a:solidFill>
              <a:effectLst/>
              <a:uLnTx/>
              <a:uFillTx/>
              <a:latin typeface="Helvetica"/>
              <a:ea typeface="+mn-e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Building AI</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strategies</a:t>
            </a:r>
            <a:r>
              <a:rPr kumimoji="0" lang="en-US" sz="1200" b="0" i="0" u="none" strike="noStrike" kern="1200" cap="none" spc="0" normalizeH="0" baseline="0" noProof="0">
                <a:ln>
                  <a:noFill/>
                </a:ln>
                <a:solidFill>
                  <a:prstClr val="black"/>
                </a:solidFill>
                <a:effectLst/>
                <a:uLnTx/>
                <a:uFillTx/>
                <a:latin typeface="Helvetica"/>
                <a:ea typeface="+mn-ea"/>
                <a:cs typeface="Helvetica"/>
              </a:rPr>
              <a:t> and </a:t>
            </a:r>
            <a:r>
              <a:rPr lang="en-US" sz="1200">
                <a:solidFill>
                  <a:prstClr val="black"/>
                </a:solidFill>
                <a:latin typeface="Helvetica"/>
                <a:cs typeface="Helvetica"/>
              </a:rPr>
              <a:t>roadmaps</a:t>
            </a:r>
            <a:r>
              <a:rPr kumimoji="0" lang="en-US" sz="1200" b="0" i="0" u="none" strike="noStrike" kern="1200" cap="none" spc="0" normalizeH="0" baseline="0" noProof="0">
                <a:ln>
                  <a:noFill/>
                </a:ln>
                <a:solidFill>
                  <a:prstClr val="black"/>
                </a:solidFill>
                <a:effectLst/>
                <a:uLnTx/>
                <a:uFillTx/>
                <a:latin typeface="Helvetica"/>
                <a:ea typeface="+mn-ea"/>
                <a:cs typeface="Helvetica"/>
              </a:rPr>
              <a:t> remain the primary </a:t>
            </a:r>
            <a:r>
              <a:rPr lang="en-US" sz="1200">
                <a:solidFill>
                  <a:prstClr val="black"/>
                </a:solidFill>
                <a:latin typeface="Helvetica"/>
                <a:cs typeface="Helvetica"/>
              </a:rPr>
              <a:t>goal</a:t>
            </a:r>
            <a:r>
              <a:rPr kumimoji="0" lang="en-US" sz="1200" b="0" i="0" u="none" strike="noStrike" kern="1200" cap="none" spc="0" normalizeH="0" baseline="0" noProof="0">
                <a:ln>
                  <a:noFill/>
                </a:ln>
                <a:solidFill>
                  <a:prstClr val="black"/>
                </a:solidFill>
                <a:effectLst/>
                <a:uLnTx/>
                <a:uFillTx/>
                <a:latin typeface="Helvetica"/>
                <a:ea typeface="+mn-ea"/>
                <a:cs typeface="Helvetica"/>
              </a:rPr>
              <a:t> of Australian government leaders. AI is </a:t>
            </a:r>
            <a:r>
              <a:rPr lang="en-US" sz="1200">
                <a:solidFill>
                  <a:prstClr val="black"/>
                </a:solidFill>
                <a:latin typeface="Helvetica"/>
                <a:cs typeface="Helvetica"/>
              </a:rPr>
              <a:t>being</a:t>
            </a:r>
            <a:r>
              <a:rPr kumimoji="0" lang="en-US" sz="1200" b="0" i="0" u="none" strike="noStrike" kern="1200" cap="none" spc="0" normalizeH="0" baseline="0" noProof="0">
                <a:ln>
                  <a:noFill/>
                </a:ln>
                <a:solidFill>
                  <a:prstClr val="black"/>
                </a:solidFill>
                <a:effectLst/>
                <a:uLnTx/>
                <a:uFillTx/>
                <a:latin typeface="Helvetica"/>
                <a:ea typeface="+mn-ea"/>
                <a:cs typeface="Helvetica"/>
              </a:rPr>
              <a:t> tied to modern technology to boost productivity and experiences, rather than being seen as a means of enabling business growth, as </a:t>
            </a:r>
            <a:r>
              <a:rPr lang="en-US" sz="1200">
                <a:solidFill>
                  <a:prstClr val="black"/>
                </a:solidFill>
                <a:latin typeface="Helvetica"/>
                <a:cs typeface="Helvetica"/>
              </a:rPr>
              <a:t>it is in</a:t>
            </a:r>
            <a:r>
              <a:rPr kumimoji="0" lang="en-US" sz="1200" b="0" i="0" u="none" strike="noStrike" kern="1200" cap="none" spc="0" normalizeH="0" baseline="0" noProof="0">
                <a:ln>
                  <a:noFill/>
                </a:ln>
                <a:solidFill>
                  <a:prstClr val="black"/>
                </a:solidFill>
                <a:effectLst/>
                <a:uLnTx/>
                <a:uFillTx/>
                <a:latin typeface="Helvetica"/>
                <a:ea typeface="+mn-ea"/>
                <a:cs typeface="Helvetica"/>
              </a:rPr>
              <a:t> other sectors. Governance is viewed as the key to becoming more strategic </a:t>
            </a:r>
            <a:r>
              <a:rPr lang="en-US" sz="1200">
                <a:solidFill>
                  <a:prstClr val="black"/>
                </a:solidFill>
                <a:latin typeface="Helvetica"/>
                <a:cs typeface="Helvetica"/>
              </a:rPr>
              <a:t>with </a:t>
            </a:r>
            <a:r>
              <a:rPr kumimoji="0" lang="en-US" sz="1200" b="0" i="0" u="none" strike="noStrike" kern="1200" cap="none" spc="0" normalizeH="0" baseline="0" noProof="0">
                <a:ln>
                  <a:noFill/>
                </a:ln>
                <a:solidFill>
                  <a:prstClr val="black"/>
                </a:solidFill>
                <a:effectLst/>
                <a:uLnTx/>
                <a:uFillTx/>
                <a:latin typeface="Helvetica"/>
                <a:ea typeface="+mn-ea"/>
                <a:cs typeface="Helvetica"/>
              </a:rPr>
              <a:t>AI, </a:t>
            </a:r>
            <a:r>
              <a:rPr lang="en-US" sz="1200">
                <a:solidFill>
                  <a:prstClr val="black"/>
                </a:solidFill>
                <a:latin typeface="Helvetica"/>
                <a:cs typeface="Helvetica"/>
              </a:rPr>
              <a:t>helping agencies</a:t>
            </a:r>
            <a:r>
              <a:rPr kumimoji="0" lang="en-US" sz="1200" b="0" i="0" u="none" strike="noStrike" kern="1200" cap="none" spc="0" normalizeH="0" baseline="0" noProof="0">
                <a:ln>
                  <a:noFill/>
                </a:ln>
                <a:solidFill>
                  <a:prstClr val="black"/>
                </a:solidFill>
                <a:effectLst/>
                <a:uLnTx/>
                <a:uFillTx/>
                <a:latin typeface="Helvetica"/>
                <a:ea typeface="+mn-ea"/>
                <a:cs typeface="Helvetica"/>
              </a:rPr>
              <a:t> maintain public trust through trusted data and responsible oversight.</a:t>
            </a:r>
            <a:endParaRPr lang="en-US" sz="1200" b="0" i="0" u="none" strike="noStrike" kern="1200" cap="none" spc="0" normalizeH="0" baseline="0" noProof="0">
              <a:ln>
                <a:noFill/>
              </a:ln>
              <a:solidFill>
                <a:prstClr val="black"/>
              </a:solidFill>
              <a:effectLst/>
              <a:uLnTx/>
              <a:uFillTx/>
              <a:latin typeface="Helvetica"/>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Aligning initiatives and investment priorities to ensure secure and modern foundations</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The top 10 initiatives </a:t>
            </a:r>
            <a:r>
              <a:rPr lang="en-US" sz="1200">
                <a:solidFill>
                  <a:prstClr val="black"/>
                </a:solidFill>
                <a:latin typeface="Helvetica"/>
                <a:ea typeface="Calibri" panose="020F0502020204030204"/>
                <a:cs typeface="Helvetica"/>
              </a:rPr>
              <a:t>emphasise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security-first and infrastructure-heavy priorities relative to other sectors. </a:t>
            </a:r>
            <a:b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b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As AI is the #1 initiative, government leaders see the need to tighten security and tech foundations.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AI-related areas dominate the top 10 investments. Data governance and security investments are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intended for scaling trusted AI. Additionally, DevOps / DevSecOps and application development remain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top investment priorities, year-on-year, emphasising the need for secure modernisation and a strong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foundation for AI.</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rPr>
              <a:t>AI is becoming a practical lever to address structural pressures across the public sector</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AI is being positioned more as a mechanism to improve productivity amidst increasing scrutiny on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public spending. AI continues to evolve into a strategic enabler for doing more with less, while helping government agencies bridge gaps in funding, competing priorities, workforce, legacy and culture. </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Agentic AI constraints and standardisation limitations</a:t>
            </a:r>
            <a:endParaRPr lang="en-US" sz="1200" b="1" i="0" u="none" strike="noStrike" kern="1200" cap="none" spc="0" normalizeH="0" baseline="0" noProof="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Scaling agentic AI is constrained by workforce, governance and data maturity, rather than the AI technology itself.</a:t>
            </a:r>
          </a:p>
          <a:p>
            <a:pPr marL="171450" marR="0" lvl="0" indent="-171450" algn="l" defTabSz="914400" rtl="0" eaLnBrk="1" fontAlgn="auto" latinLnBrk="0" hangingPunct="1">
              <a:lnSpc>
                <a:spcPct val="125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Standardisation limitations are heavily stressed by legacy systems, tech debt and cultural challenges.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7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686A975B-FF5C-3D7F-1FA7-B6720A20A049}"/>
              </a:ext>
            </a:extLst>
          </p:cNvPr>
          <p:cNvSpPr txBox="1"/>
          <p:nvPr/>
        </p:nvSpPr>
        <p:spPr>
          <a:xfrm>
            <a:off x="548760" y="1346430"/>
            <a:ext cx="3433235" cy="4842736"/>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ADAPT’s Government Edge Survey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(Jun 2026), reveals that the #1 goal of Australian government leaders is to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lang="en-US" sz="1200" b="1">
                <a:solidFill>
                  <a:prstClr val="black"/>
                </a:solidFill>
                <a:latin typeface="Helvetica"/>
                <a:cs typeface="Helvetica"/>
              </a:rPr>
              <a:t>develop AI</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b="1">
                <a:solidFill>
                  <a:prstClr val="black"/>
                </a:solidFill>
                <a:latin typeface="Helvetica"/>
                <a:cs typeface="Helvetica"/>
              </a:rPr>
              <a:t>strategies</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lang="en-US" sz="1200" b="1">
                <a:solidFill>
                  <a:prstClr val="black"/>
                </a:solidFill>
                <a:latin typeface="Helvetica"/>
                <a:cs typeface="Helvetica"/>
              </a:rPr>
              <a:t>roadmaps</a:t>
            </a:r>
            <a:r>
              <a:rPr kumimoji="0" lang="en-US" sz="1200" b="1" i="0" u="none" strike="noStrike" kern="1200" cap="none" spc="0" normalizeH="0" baseline="0" noProof="0">
                <a:ln>
                  <a:noFill/>
                </a:ln>
                <a:solidFill>
                  <a:prstClr val="black"/>
                </a:solidFill>
                <a:effectLst/>
                <a:uLnTx/>
                <a:uFillTx/>
                <a:latin typeface="Helvetica"/>
                <a:ea typeface="+mn-ea"/>
                <a:cs typeface="Helvetica"/>
              </a:rPr>
              <a:t>.</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#1 initiative is to adopt and scale AI, while the #1 investment priority is AI agents.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lang="en-US" sz="1200">
                <a:solidFill>
                  <a:prstClr val="black"/>
                </a:solidFill>
                <a:latin typeface="Helvetica"/>
                <a:cs typeface="Helvetica"/>
              </a:rPr>
              <a:t>Four of the top 10 IPs are AI-related areas.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a:t>
            </a:r>
            <a:r>
              <a:rPr lang="en-US" sz="1200">
                <a:solidFill>
                  <a:prstClr val="black"/>
                </a:solidFill>
                <a:latin typeface="Helvetica"/>
                <a:cs typeface="Helvetica"/>
              </a:rPr>
              <a:t>first 6 execution</a:t>
            </a:r>
            <a:r>
              <a:rPr kumimoji="0" lang="en-US" sz="1200" b="0" i="0" u="none" strike="noStrike" kern="1200" cap="none" spc="0" normalizeH="0" baseline="0" noProof="0">
                <a:ln>
                  <a:noFill/>
                </a:ln>
                <a:solidFill>
                  <a:prstClr val="black"/>
                </a:solidFill>
                <a:effectLst/>
                <a:uLnTx/>
                <a:uFillTx/>
                <a:latin typeface="Helvetica"/>
                <a:ea typeface="+mn-ea"/>
                <a:cs typeface="Helvetica"/>
              </a:rPr>
              <a:t> barriers for government leaders remain unchanged: funding, competing priorities, workforce issues, legacy systems, and cultural gaps.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top agentic AI constraints are:</a:t>
            </a:r>
          </a:p>
          <a:p>
            <a:pPr marL="355600" lvl="1" indent="-172720">
              <a:lnSpc>
                <a:spcPct val="125000"/>
              </a:lnSpc>
              <a:spcAft>
                <a:spcPts val="600"/>
              </a:spcAft>
              <a:buClr>
                <a:schemeClr val="accent1"/>
              </a:buClr>
              <a:buFont typeface="Courier New" panose="02070309020205020404" pitchFamily="49" charset="0"/>
              <a:buChar char="o"/>
              <a:defRPr/>
            </a:pPr>
            <a:r>
              <a:rPr lang="en-US" sz="1200">
                <a:solidFill>
                  <a:prstClr val="black"/>
                </a:solidFill>
                <a:latin typeface="Helvetica"/>
                <a:cs typeface="Helvetica"/>
              </a:rPr>
              <a:t>workforce readiness (22%)</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lvl="1" indent="-172720">
              <a:lnSpc>
                <a:spcPct val="125000"/>
              </a:lnSpc>
              <a:spcAft>
                <a:spcPts val="600"/>
              </a:spcAft>
              <a:buClr>
                <a:schemeClr val="accent1"/>
              </a:buClr>
              <a:buFont typeface="Courier New" panose="02070309020205020404" pitchFamily="49" charset="0"/>
              <a:buChar char="o"/>
              <a:defRPr/>
            </a:pPr>
            <a:r>
              <a:rPr lang="en-US" sz="1200">
                <a:solidFill>
                  <a:prstClr val="black"/>
                </a:solidFill>
                <a:latin typeface="Helvetica"/>
                <a:cs typeface="Helvetica"/>
              </a:rPr>
              <a:t>governance gaps (19%)</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355600" lvl="1" indent="-172720">
              <a:lnSpc>
                <a:spcPct val="125000"/>
              </a:lnSpc>
              <a:spcAft>
                <a:spcPts val="600"/>
              </a:spcAft>
              <a:buClr>
                <a:schemeClr val="accent1"/>
              </a:buClr>
              <a:buFont typeface="Courier New" panose="02070309020205020404" pitchFamily="49" charset="0"/>
              <a:buChar char="o"/>
              <a:defRPr/>
            </a:pPr>
            <a:r>
              <a:rPr lang="en-US" sz="1200">
                <a:solidFill>
                  <a:prstClr val="black"/>
                </a:solidFill>
                <a:latin typeface="Helvetica"/>
                <a:cs typeface="Helvetica"/>
              </a:rPr>
              <a:t>immature data foundations (19%)</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The top barriers limiting standardisation across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agencie</a:t>
            </a:r>
            <a:r>
              <a:rPr lang="en-US" sz="1200">
                <a:solidFill>
                  <a:prstClr val="black"/>
                </a:solidFill>
                <a:latin typeface="Helvetica"/>
                <a:cs typeface="Helvetica"/>
              </a:rPr>
              <a:t>s are</a:t>
            </a:r>
            <a:r>
              <a:rPr kumimoji="0" lang="en-US" sz="1200" b="0" i="0" u="none" strike="noStrike" kern="1200" cap="none" spc="0" normalizeH="0" baseline="0" noProof="0">
                <a:ln>
                  <a:noFill/>
                </a:ln>
                <a:solidFill>
                  <a:prstClr val="black"/>
                </a:solidFill>
                <a:effectLst/>
                <a:uLnTx/>
                <a:uFillTx/>
                <a:latin typeface="Helvetica"/>
                <a:ea typeface="+mn-ea"/>
                <a:cs typeface="Helvetica"/>
              </a:rPr>
              <a:t> legacy systems (23%) </a:t>
            </a:r>
            <a:br>
              <a:rPr kumimoji="0" lang="en-US" sz="1200" b="0" i="0" u="none" strike="noStrike" kern="1200" cap="none" spc="0" normalizeH="0" baseline="0" noProof="0">
                <a:ln>
                  <a:noFill/>
                </a:ln>
                <a:solidFill>
                  <a:prstClr val="black"/>
                </a:solidFill>
                <a:effectLst/>
                <a:uLnTx/>
                <a:uFillTx/>
                <a:latin typeface="Helvetica"/>
                <a:ea typeface="+mn-ea"/>
                <a:cs typeface="Helvetica"/>
              </a:rPr>
            </a:br>
            <a:r>
              <a:rPr kumimoji="0" lang="en-US" sz="1200" b="0" i="0" u="none" strike="noStrike" kern="1200" cap="none" spc="0" normalizeH="0" baseline="0" noProof="0">
                <a:ln>
                  <a:noFill/>
                </a:ln>
                <a:solidFill>
                  <a:prstClr val="black"/>
                </a:solidFill>
                <a:effectLst/>
                <a:uLnTx/>
                <a:uFillTx/>
                <a:latin typeface="Helvetica"/>
                <a:ea typeface="+mn-ea"/>
                <a:cs typeface="Helvetica"/>
              </a:rPr>
              <a:t>and cultural resistance (23%).</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548760" y="860246"/>
            <a:ext cx="3624508"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48760" y="552469"/>
            <a:ext cx="3624511"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210861"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50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a:latin typeface="Helvetica" panose="020B0604020202020204" pitchFamily="34" charset="0"/>
                <a:cs typeface="Helvetica" panose="020B0604020202020204" pitchFamily="34" charset="0"/>
              </a:rPr>
              <a:t>Additional</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resources</a:t>
            </a:r>
            <a:r>
              <a:rPr spc="-15">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you</a:t>
            </a:r>
            <a:r>
              <a:rPr spc="-20">
                <a:latin typeface="Helvetica" panose="020B0604020202020204" pitchFamily="34" charset="0"/>
                <a:cs typeface="Helvetica" panose="020B0604020202020204" pitchFamily="34" charset="0"/>
              </a:rPr>
              <a:t> </a:t>
            </a:r>
            <a:r>
              <a:rPr>
                <a:latin typeface="Helvetica" panose="020B0604020202020204" pitchFamily="34" charset="0"/>
                <a:cs typeface="Helvetica" panose="020B0604020202020204" pitchFamily="34" charset="0"/>
              </a:rPr>
              <a:t>can</a:t>
            </a:r>
            <a:r>
              <a:rPr spc="-20">
                <a:latin typeface="Helvetica" panose="020B0604020202020204" pitchFamily="34" charset="0"/>
                <a:cs typeface="Helvetica" panose="020B0604020202020204" pitchFamily="34" charset="0"/>
              </a:rPr>
              <a:t> </a:t>
            </a:r>
            <a:r>
              <a:rPr spc="-10">
                <a:latin typeface="Helvetica" panose="020B0604020202020204" pitchFamily="34" charset="0"/>
                <a:cs typeface="Helvetica" panose="020B0604020202020204" pitchFamily="34" charset="0"/>
              </a:rPr>
              <a:t>access</a:t>
            </a: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9E930E-96E8-6F96-8601-B64C01432329}"/>
              </a:ext>
            </a:extLst>
          </p:cNvPr>
          <p:cNvSpPr txBox="1"/>
          <p:nvPr/>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prstClr val="black"/>
              </a:solidFill>
              <a:effectLst/>
              <a:uLnTx/>
              <a:uFillTx/>
              <a:latin typeface="Helvetica Light" panose="020B0403020202020204" pitchFamily="34" charset="0"/>
              <a:ea typeface="+mn-ea"/>
              <a:cs typeface="+mn-cs"/>
            </a:endParaRPr>
          </a:p>
        </p:txBody>
      </p:sp>
      <p:sp>
        <p:nvSpPr>
          <p:cNvPr id="3" name="Rectangle 2">
            <a:hlinkClick r:id="rId3"/>
            <a:extLst>
              <a:ext uri="{FF2B5EF4-FFF2-40B4-BE49-F238E27FC236}">
                <a16:creationId xmlns:a16="http://schemas.microsoft.com/office/drawing/2014/main" id="{0E1ACB27-F2A2-E6CE-2015-A1967714013C}"/>
              </a:ext>
            </a:extLst>
          </p:cNvPr>
          <p:cNvSpPr/>
          <p:nvPr/>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Rectangle 3">
            <a:hlinkClick r:id="rId4"/>
            <a:extLst>
              <a:ext uri="{FF2B5EF4-FFF2-40B4-BE49-F238E27FC236}">
                <a16:creationId xmlns:a16="http://schemas.microsoft.com/office/drawing/2014/main" id="{0ECCB31D-6C57-A856-45D8-4929CBD1B0ED}"/>
              </a:ext>
            </a:extLst>
          </p:cNvPr>
          <p:cNvSpPr/>
          <p:nvPr/>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hlinkClick r:id="rId3"/>
            <a:extLst>
              <a:ext uri="{FF2B5EF4-FFF2-40B4-BE49-F238E27FC236}">
                <a16:creationId xmlns:a16="http://schemas.microsoft.com/office/drawing/2014/main" id="{093EE5D5-BD14-C567-4328-944DA5FC6B78}"/>
              </a:ext>
            </a:extLst>
          </p:cNvPr>
          <p:cNvSpPr/>
          <p:nvPr/>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5" descr="A picture containing logo&#10;&#10;Description automatically generated">
            <a:extLst>
              <a:ext uri="{FF2B5EF4-FFF2-40B4-BE49-F238E27FC236}">
                <a16:creationId xmlns:a16="http://schemas.microsoft.com/office/drawing/2014/main" id="{2325D424-43A1-563C-7DD3-F6FCDB565CA3}"/>
              </a:ext>
            </a:extLst>
          </p:cNvPr>
          <p:cNvPicPr>
            <a:picLocks noChangeAspect="1"/>
          </p:cNvPicPr>
          <p:nvPr/>
        </p:nvPicPr>
        <p:blipFill>
          <a:blip r:embed="rId5"/>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67AF7-CC6F-B97F-5FCC-B240D79DC85D}"/>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0C1482A0-6DC0-DFC9-414A-62563E65C997}"/>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79071E14-50C7-D7A9-88D5-6E6F3D3A22E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830AB4A7-B1E1-89BE-5D48-2785FFC332DD}"/>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9F63DFF9-1AA0-8041-71FC-DF4AE45BC026}"/>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CCE31171-0F00-F34C-6443-514BCD23DCDC}"/>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E7D12C1A-AFD8-FD02-232C-8321381BA054}"/>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EC43080A-74F8-CDBF-3A3F-2DDB24E4AD85}"/>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C26D85A2-8045-5D53-975C-DAD6F33B69D2}"/>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B98DAC50-3B54-F0E6-C920-16A2EF2F32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FBF48927-9BF8-4921-C0C5-50692BB10966}"/>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982C1B12-51A2-014C-BECA-FA15DE5F5880}"/>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AF7F47E9-B51B-25E9-B5BD-9E4772031AFA}"/>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F500DAD0-24EC-0857-443C-94EB193461B3}"/>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49FD728-D8C1-34EA-DBE9-A6820A064FB9}"/>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4B1A968A-3433-6182-549B-9E2B1426FF5D}"/>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5138A72-4C16-5453-4747-6804C02944BC}"/>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688218A-E203-7FD6-FA98-F780378F953C}"/>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7CD73841-B943-D05F-1F4F-507D90228AA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1A4A0AEE-83A9-9E3D-9CA1-0D8C7B9A251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E8354DAF-B386-E4FB-B280-358007508055}"/>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EDE47F8-BEE3-B8B5-AA42-E598E0B18E51}"/>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F51135A7-1F24-CEF5-4058-E05465805B36}"/>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00749467-287A-76B3-16C5-A3074972AAAF}"/>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9FAF9E7B-4B3D-C8F7-3472-50FC309C8796}"/>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0E96E10B-1514-3013-558D-F38256E6713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F1D0FAC1-C6C2-CEC9-5EFA-177156C0B425}"/>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6F64B76-9282-989F-51C1-2973B7ECE83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C5F48322-063D-BB20-FCC4-23A3D669519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5770577B-BFAC-5C44-8A46-E1D905BE423A}"/>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882DAE8-5691-D8C4-61CA-1FF78DBDFEC9}"/>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3F377795-4CFD-5E32-C995-665DEC2D0782}"/>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ADFBF762-558B-0B5E-DE4B-D24D5C8A0DB0}"/>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CD0ED42-F7E8-3A92-A997-9C5C466E3A51}"/>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8FEB0A33-183B-1B0F-1E08-5B4403258FEE}"/>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5904F6B-7A2E-0656-31CD-0D0E6AB0922B}"/>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8BDCC4B-4A57-D5A3-9D08-63D353BB3271}"/>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E589D98-4A99-DAF1-1F03-0E3DA50A346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3C4425F-A547-78D2-14F9-4EE257921823}"/>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B8BC61CC-81E3-23F2-FBBC-5383BD52DA78}"/>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79B1B47B-6D59-5124-4D5F-C4AC015708B6}"/>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4682C130-FD50-F62E-575E-F82C7DFE10D2}"/>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3" name="Group 2">
            <a:extLst>
              <a:ext uri="{FF2B5EF4-FFF2-40B4-BE49-F238E27FC236}">
                <a16:creationId xmlns:a16="http://schemas.microsoft.com/office/drawing/2014/main" id="{B9DBEA81-5C4E-2955-95F7-A601FE71DAF3}"/>
              </a:ext>
            </a:extLst>
          </p:cNvPr>
          <p:cNvGrpSpPr/>
          <p:nvPr/>
        </p:nvGrpSpPr>
        <p:grpSpPr>
          <a:xfrm>
            <a:off x="470612" y="2432992"/>
            <a:ext cx="7539256" cy="964771"/>
            <a:chOff x="470612" y="2905128"/>
            <a:chExt cx="7539256" cy="964771"/>
          </a:xfrm>
        </p:grpSpPr>
        <p:sp>
          <p:nvSpPr>
            <p:cNvPr id="4" name="TextBox 3">
              <a:extLst>
                <a:ext uri="{FF2B5EF4-FFF2-40B4-BE49-F238E27FC236}">
                  <a16:creationId xmlns:a16="http://schemas.microsoft.com/office/drawing/2014/main" id="{D9B6C014-A5B4-5FB5-1878-D8BB928DECC7}"/>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a:cs typeface="Helvetica"/>
                </a:rPr>
                <a:t>Goals and initiatives</a:t>
              </a:r>
            </a:p>
          </p:txBody>
        </p:sp>
        <p:sp>
          <p:nvSpPr>
            <p:cNvPr id="5" name="Rectangle 4">
              <a:extLst>
                <a:ext uri="{FF2B5EF4-FFF2-40B4-BE49-F238E27FC236}">
                  <a16:creationId xmlns:a16="http://schemas.microsoft.com/office/drawing/2014/main" id="{F4B21B53-3289-CDCA-2FF5-23CCECFFCA70}"/>
                </a:ext>
              </a:extLst>
            </p:cNvPr>
            <p:cNvSpPr/>
            <p:nvPr/>
          </p:nvSpPr>
          <p:spPr>
            <a:xfrm>
              <a:off x="608469" y="3807425"/>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7" name="Graphic 6">
            <a:extLst>
              <a:ext uri="{FF2B5EF4-FFF2-40B4-BE49-F238E27FC236}">
                <a16:creationId xmlns:a16="http://schemas.microsoft.com/office/drawing/2014/main" id="{F4E94A90-7938-8F5C-C2E3-CCBE968FE7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149992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AE00D-5948-E691-596C-F4D646AF6442}"/>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6546041A-DD11-342F-3E61-002BA998AC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7071" y="992611"/>
            <a:ext cx="11157858" cy="5047794"/>
          </a:xfrm>
          <a:prstGeom prst="rect">
            <a:avLst/>
          </a:prstGeom>
        </p:spPr>
      </p:pic>
      <p:sp>
        <p:nvSpPr>
          <p:cNvPr id="29" name="Rectangle 28">
            <a:extLst>
              <a:ext uri="{FF2B5EF4-FFF2-40B4-BE49-F238E27FC236}">
                <a16:creationId xmlns:a16="http://schemas.microsoft.com/office/drawing/2014/main" id="{1A00E25D-A125-5FE8-F796-6839CA4A9D1C}"/>
              </a:ext>
            </a:extLst>
          </p:cNvPr>
          <p:cNvSpPr/>
          <p:nvPr/>
        </p:nvSpPr>
        <p:spPr>
          <a:xfrm>
            <a:off x="300539" y="191204"/>
            <a:ext cx="10604167" cy="400110"/>
          </a:xfrm>
          <a:prstGeom prst="rect">
            <a:avLst/>
          </a:prstGeom>
        </p:spPr>
        <p:txBody>
          <a:bodyPr wrap="square" lIns="91440" tIns="45720" rIns="91440" bIns="45720" anchor="t">
            <a:spAutoFit/>
          </a:bodyPr>
          <a:lstStyle/>
          <a:p>
            <a:pPr>
              <a:defRPr/>
            </a:pP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Top 10 goals </a:t>
            </a:r>
            <a:r>
              <a:rPr lang="en-US" sz="2000" b="1">
                <a:solidFill>
                  <a:srgbClr val="000000"/>
                </a:solidFill>
                <a:latin typeface="Helvetica"/>
                <a:cs typeface="Helvetica"/>
                <a:sym typeface="Arial"/>
              </a:rPr>
              <a:t>of government</a:t>
            </a: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 agencies and </a:t>
            </a:r>
            <a:r>
              <a:rPr lang="en-US" sz="2000" b="1">
                <a:solidFill>
                  <a:srgbClr val="000000"/>
                </a:solidFill>
                <a:latin typeface="Helvetica"/>
                <a:cs typeface="Helvetica"/>
                <a:sym typeface="Arial"/>
              </a:rPr>
              <a:t>all </a:t>
            </a: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organisations </a:t>
            </a:r>
            <a:r>
              <a:rPr lang="en-US" sz="2000" b="1">
                <a:solidFill>
                  <a:srgbClr val="000000"/>
                </a:solidFill>
                <a:latin typeface="Helvetica"/>
                <a:cs typeface="Helvetica"/>
                <a:sym typeface="Arial"/>
              </a:rPr>
              <a:t>(2026)</a:t>
            </a:r>
            <a:endParaRPr lang="en-US" sz="2000" b="1" i="0" u="none" strike="noStrike" kern="1200" cap="none" spc="0" normalizeH="0" baseline="0" noProof="0">
              <a:ln>
                <a:noFill/>
              </a:ln>
              <a:solidFill>
                <a:srgbClr val="000000"/>
              </a:solidFill>
              <a:effectLst/>
              <a:uLnTx/>
              <a:uFillTx/>
              <a:latin typeface="Helvetica"/>
              <a:cs typeface="Helvetica"/>
            </a:endParaRPr>
          </a:p>
        </p:txBody>
      </p:sp>
      <p:sp>
        <p:nvSpPr>
          <p:cNvPr id="3" name="TextBox 2">
            <a:extLst>
              <a:ext uri="{FF2B5EF4-FFF2-40B4-BE49-F238E27FC236}">
                <a16:creationId xmlns:a16="http://schemas.microsoft.com/office/drawing/2014/main" id="{3DD6CD23-F253-20FC-4023-D7E1FF8D468A}"/>
              </a:ext>
            </a:extLst>
          </p:cNvPr>
          <p:cNvSpPr txBox="1"/>
          <p:nvPr/>
        </p:nvSpPr>
        <p:spPr>
          <a:xfrm>
            <a:off x="5749046" y="6415011"/>
            <a:ext cx="6442953" cy="43088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Data and AI, Security and Government Edge Surveys in Feb, Apr, May and Jun 2026. </a:t>
            </a:r>
          </a:p>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Sample size: 625 Australian CIOs, CDAOs, CISOs and Government leaders, 139 from Government</a:t>
            </a:r>
          </a:p>
        </p:txBody>
      </p:sp>
    </p:spTree>
    <p:extLst>
      <p:ext uri="{BB962C8B-B14F-4D97-AF65-F5344CB8AC3E}">
        <p14:creationId xmlns:p14="http://schemas.microsoft.com/office/powerpoint/2010/main" val="143969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13281-466C-59A7-A27B-748B0BCC3DFA}"/>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8518F83B-1606-035B-0F4E-B7512FB4DB99}"/>
              </a:ext>
            </a:extLst>
          </p:cNvPr>
          <p:cNvSpPr/>
          <p:nvPr/>
        </p:nvSpPr>
        <p:spPr>
          <a:xfrm>
            <a:off x="300539" y="191204"/>
            <a:ext cx="10604167" cy="400110"/>
          </a:xfrm>
          <a:prstGeom prst="rect">
            <a:avLst/>
          </a:prstGeom>
        </p:spPr>
        <p:txBody>
          <a:bodyPr wrap="square" lIns="91440" tIns="45720" rIns="91440" bIns="45720" anchor="t">
            <a:spAutoFit/>
          </a:bodyPr>
          <a:lstStyle/>
          <a:p>
            <a:pPr>
              <a:defRPr/>
            </a:pPr>
            <a:r>
              <a:rPr kumimoji="0" lang="en-US" sz="2000" b="1" i="0" u="none" strike="noStrike" kern="1200" cap="none" spc="0" normalizeH="0" baseline="0" noProof="0">
                <a:ln>
                  <a:noFill/>
                </a:ln>
                <a:solidFill>
                  <a:srgbClr val="000000"/>
                </a:solidFill>
                <a:effectLst/>
                <a:uLnTx/>
                <a:uFillTx/>
                <a:latin typeface="Helvetica"/>
                <a:ea typeface="+mn-ea"/>
                <a:cs typeface="Helvetica"/>
                <a:sym typeface="Arial"/>
              </a:rPr>
              <a:t>Top 10 initiatives</a:t>
            </a:r>
            <a:r>
              <a:rPr lang="en-US" sz="2000" b="1">
                <a:solidFill>
                  <a:srgbClr val="000000"/>
                </a:solidFill>
                <a:latin typeface="Helvetica"/>
                <a:cs typeface="Helvetica"/>
                <a:sym typeface="Arial"/>
              </a:rPr>
              <a:t> of government agencies and all organisations (2026)</a:t>
            </a:r>
            <a:endParaRPr lang="en-US" sz="2000" b="1" i="0" u="none" strike="noStrike" kern="1200" cap="none" spc="0" normalizeH="0" baseline="0" noProof="0">
              <a:ln>
                <a:noFill/>
              </a:ln>
              <a:solidFill>
                <a:srgbClr val="000000"/>
              </a:solidFill>
              <a:effectLst/>
              <a:uLnTx/>
              <a:uFillTx/>
              <a:latin typeface="Helvetica"/>
              <a:cs typeface="Helvetica"/>
            </a:endParaRPr>
          </a:p>
        </p:txBody>
      </p:sp>
      <p:sp>
        <p:nvSpPr>
          <p:cNvPr id="3" name="TextBox 2">
            <a:extLst>
              <a:ext uri="{FF2B5EF4-FFF2-40B4-BE49-F238E27FC236}">
                <a16:creationId xmlns:a16="http://schemas.microsoft.com/office/drawing/2014/main" id="{E3D4A2F9-7602-408D-0ECB-E665F42EE371}"/>
              </a:ext>
            </a:extLst>
          </p:cNvPr>
          <p:cNvSpPr txBox="1"/>
          <p:nvPr/>
        </p:nvSpPr>
        <p:spPr>
          <a:xfrm>
            <a:off x="5749046" y="6415011"/>
            <a:ext cx="6442953" cy="43088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ADAPT CIO, Data and AI, Security and Government Edge Surveys in Feb, Apr, May and Jun 2026. Sample size: 612 Australian CIOs, CDAOs, CISOs and Government leaders, 131 from Government</a:t>
            </a:r>
          </a:p>
        </p:txBody>
      </p:sp>
      <p:pic>
        <p:nvPicPr>
          <p:cNvPr id="2" name="Graphic 1">
            <a:extLst>
              <a:ext uri="{FF2B5EF4-FFF2-40B4-BE49-F238E27FC236}">
                <a16:creationId xmlns:a16="http://schemas.microsoft.com/office/drawing/2014/main" id="{4CF7E491-3F9A-76F0-D31E-DF4D2E2559F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17072" y="992611"/>
            <a:ext cx="11157856" cy="5047794"/>
          </a:xfrm>
          <a:prstGeom prst="rect">
            <a:avLst/>
          </a:prstGeom>
        </p:spPr>
      </p:pic>
    </p:spTree>
    <p:extLst>
      <p:ext uri="{BB962C8B-B14F-4D97-AF65-F5344CB8AC3E}">
        <p14:creationId xmlns:p14="http://schemas.microsoft.com/office/powerpoint/2010/main" val="331161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ABD23-F8F6-EDC2-37DC-E66CF58F69B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6B2664-A04E-00DB-05E9-37B17437DCFC}"/>
              </a:ext>
            </a:extLst>
          </p:cNvPr>
          <p:cNvSpPr txBox="1"/>
          <p:nvPr/>
        </p:nvSpPr>
        <p:spPr>
          <a:xfrm>
            <a:off x="507508" y="1932771"/>
            <a:ext cx="3625313" cy="39963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The #1 goal of Australian government leaders is to develop AI </a:t>
            </a:r>
            <a:r>
              <a:rPr lang="en-US" sz="1200" b="1">
                <a:solidFill>
                  <a:prstClr val="black"/>
                </a:solidFill>
                <a:latin typeface="Helvetica"/>
                <a:cs typeface="Helvetica"/>
              </a:rPr>
              <a:t>strategies</a:t>
            </a:r>
            <a:r>
              <a:rPr kumimoji="0" lang="en-US" sz="1200" b="1" i="0" u="none" strike="noStrike" kern="1200" cap="none" spc="0" normalizeH="0" baseline="0" noProof="0">
                <a:ln>
                  <a:noFill/>
                </a:ln>
                <a:solidFill>
                  <a:prstClr val="black"/>
                </a:solidFill>
                <a:effectLst/>
                <a:uLnTx/>
                <a:uFillTx/>
                <a:latin typeface="Helvetica"/>
                <a:ea typeface="+mn-ea"/>
                <a:cs typeface="Helvetica"/>
              </a:rPr>
              <a:t> and </a:t>
            </a:r>
            <a:r>
              <a:rPr lang="en-US" sz="1200" b="1">
                <a:solidFill>
                  <a:prstClr val="black"/>
                </a:solidFill>
                <a:latin typeface="Helvetica"/>
                <a:cs typeface="Helvetica"/>
              </a:rPr>
              <a:t>roadmaps</a:t>
            </a:r>
            <a:r>
              <a:rPr kumimoji="0" lang="en-US" sz="1200" b="1" i="0" u="none" strike="noStrike" kern="1200" cap="none" spc="0" normalizeH="0" baseline="0" noProof="0">
                <a:ln>
                  <a:noFill/>
                </a:ln>
                <a:solidFill>
                  <a:prstClr val="black"/>
                </a:solidFill>
                <a:effectLst/>
                <a:uLnTx/>
                <a:uFillTx/>
                <a:latin typeface="Helvetica"/>
                <a:ea typeface="+mn-ea"/>
                <a:cs typeface="Helvetica"/>
              </a:rPr>
              <a:t>, which strongly aligns with the #1 goal </a:t>
            </a:r>
            <a:br>
              <a:rPr kumimoji="0" lang="en-US" sz="1200" b="1" i="0" u="none" strike="noStrike" kern="1200" cap="none" spc="0" normalizeH="0" baseline="0" noProof="0">
                <a:ln>
                  <a:noFill/>
                </a:ln>
                <a:solidFill>
                  <a:prstClr val="black"/>
                </a:solidFill>
                <a:effectLst/>
                <a:uLnTx/>
                <a:uFillTx/>
                <a:latin typeface="Helvetica"/>
                <a:ea typeface="+mn-ea"/>
                <a:cs typeface="Helvetica"/>
              </a:rPr>
            </a:br>
            <a:r>
              <a:rPr kumimoji="0" lang="en-US" sz="1200" b="1" i="0" u="none" strike="noStrike" kern="1200" cap="none" spc="0" normalizeH="0" baseline="0" noProof="0">
                <a:ln>
                  <a:noFill/>
                </a:ln>
                <a:solidFill>
                  <a:prstClr val="black"/>
                </a:solidFill>
                <a:effectLst/>
                <a:uLnTx/>
                <a:uFillTx/>
                <a:latin typeface="Helvetica"/>
                <a:ea typeface="+mn-ea"/>
                <a:cs typeface="Helvetica"/>
              </a:rPr>
              <a:t>of other sectors.</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Improving citizen </a:t>
            </a:r>
            <a:r>
              <a:rPr lang="en-US" sz="1200">
                <a:solidFill>
                  <a:prstClr val="black"/>
                </a:solidFill>
                <a:latin typeface="Helvetica"/>
                <a:ea typeface="Calibri" panose="020F0502020204030204"/>
                <a:cs typeface="Helvetica"/>
              </a:rPr>
              <a:t>experiences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is unique to government, while other sectors focus on driving business growth and customer outcomes.</a:t>
            </a:r>
            <a:endParaRPr kumimoji="0" lang="en-US" sz="1200" b="0" i="0" u="none" strike="noStrike" kern="1200" cap="none" spc="0" normalizeH="0" baseline="0" noProof="0">
              <a:ln>
                <a:noFill/>
              </a:ln>
              <a:solidFill>
                <a:prstClr val="black"/>
              </a:solidFill>
              <a:effectLst/>
              <a:uLnTx/>
              <a:uFillTx/>
              <a:latin typeface="Helvetica"/>
              <a:ea typeface="+mn-ea"/>
              <a:cs typeface="Helvetica"/>
            </a:endParaRP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Like the #1 goal, government leaders and other sectors share the same #1 initiative priority, which is ‘adopting and scaling AI’.</a:t>
            </a:r>
          </a:p>
          <a:p>
            <a:pPr marL="171450" marR="0" lvl="0" indent="-171450" algn="l" defTabSz="914400" rtl="0" eaLnBrk="1" fontAlgn="auto" latinLnBrk="0" hangingPunct="1">
              <a:lnSpc>
                <a:spcPct val="125000"/>
              </a:lnSpc>
              <a:spcBef>
                <a:spcPts val="0"/>
              </a:spcBef>
              <a:spcAft>
                <a:spcPts val="6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AI governance and agentic AI are ranked higher in other sectors compared with government leaders who focus more on initiatives that secure and </a:t>
            </a:r>
            <a:r>
              <a:rPr lang="en-US" sz="1200">
                <a:solidFill>
                  <a:prstClr val="black"/>
                </a:solidFill>
                <a:latin typeface="Helvetica"/>
                <a:cs typeface="Helvetica"/>
              </a:rPr>
              <a:t>modernise</a:t>
            </a:r>
            <a:r>
              <a:rPr kumimoji="0" lang="en-US" sz="1200" b="0" i="0" u="none" strike="noStrike" kern="1200" cap="none" spc="0" normalizeH="0" baseline="0" noProof="0">
                <a:ln>
                  <a:noFill/>
                </a:ln>
                <a:solidFill>
                  <a:prstClr val="black"/>
                </a:solidFill>
                <a:effectLst/>
                <a:uLnTx/>
                <a:uFillTx/>
                <a:latin typeface="Helvetica"/>
                <a:ea typeface="+mn-ea"/>
                <a:cs typeface="Helvetica"/>
              </a:rPr>
              <a:t> tech foundations.</a:t>
            </a:r>
            <a:endParaRPr lang="en-US"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73D8886C-E805-9144-02D2-74B4E935E5A6}"/>
              </a:ext>
            </a:extLst>
          </p:cNvPr>
          <p:cNvSpPr/>
          <p:nvPr/>
        </p:nvSpPr>
        <p:spPr>
          <a:xfrm>
            <a:off x="519119" y="974720"/>
            <a:ext cx="3613704"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AI outcomes </a:t>
            </a:r>
            <a:br>
              <a:rPr kumimoji="0" lang="en-US" sz="2400" b="1" i="0" u="none" strike="noStrike" kern="1200" cap="none" spc="0" normalizeH="0" baseline="0" noProof="0">
                <a:ln>
                  <a:noFill/>
                </a:ln>
                <a:solidFill>
                  <a:prstClr val="black"/>
                </a:solidFill>
                <a:effectLst/>
                <a:uLnTx/>
                <a:uFillTx/>
                <a:latin typeface="Helvetica"/>
                <a:ea typeface="+mn-ea"/>
                <a:cs typeface="Helvetica"/>
              </a:rPr>
            </a:br>
            <a:r>
              <a:rPr kumimoji="0" lang="en-US" sz="2400" b="1" i="0" u="none" strike="noStrike" kern="1200" cap="none" spc="0" normalizeH="0" baseline="0" noProof="0">
                <a:ln>
                  <a:noFill/>
                </a:ln>
                <a:solidFill>
                  <a:prstClr val="black"/>
                </a:solidFill>
                <a:effectLst/>
                <a:uLnTx/>
                <a:uFillTx/>
                <a:latin typeface="Helvetica"/>
                <a:ea typeface="+mn-ea"/>
                <a:cs typeface="Helvetica"/>
              </a:rPr>
              <a:t>and foundations</a:t>
            </a:r>
          </a:p>
        </p:txBody>
      </p:sp>
      <p:sp>
        <p:nvSpPr>
          <p:cNvPr id="6" name="Rectangle 5">
            <a:extLst>
              <a:ext uri="{FF2B5EF4-FFF2-40B4-BE49-F238E27FC236}">
                <a16:creationId xmlns:a16="http://schemas.microsoft.com/office/drawing/2014/main" id="{F6B9D654-5361-F1F4-76C9-FE1BF9617668}"/>
              </a:ext>
            </a:extLst>
          </p:cNvPr>
          <p:cNvSpPr/>
          <p:nvPr/>
        </p:nvSpPr>
        <p:spPr>
          <a:xfrm>
            <a:off x="519119" y="666943"/>
            <a:ext cx="3613705"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Persona Mapping: Government </a:t>
            </a:r>
            <a:r>
              <a:rPr lang="en-US" sz="1400" b="1">
                <a:solidFill>
                  <a:srgbClr val="E7534F"/>
                </a:solidFill>
                <a:latin typeface="Helvetica"/>
                <a:ea typeface="Calibri" panose="020F0502020204030204"/>
                <a:cs typeface="Helvetica"/>
              </a:rPr>
              <a:t>leaders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68333346-840D-23E7-12B1-4C1347724CCB}"/>
              </a:ext>
            </a:extLst>
          </p:cNvPr>
          <p:cNvCxnSpPr>
            <a:cxnSpLocks/>
          </p:cNvCxnSpPr>
          <p:nvPr/>
        </p:nvCxnSpPr>
        <p:spPr>
          <a:xfrm flipV="1">
            <a:off x="4426513" y="189000"/>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7D8E085-EDCA-1F94-B751-82768908D8D9}"/>
              </a:ext>
            </a:extLst>
          </p:cNvPr>
          <p:cNvSpPr txBox="1"/>
          <p:nvPr/>
        </p:nvSpPr>
        <p:spPr>
          <a:xfrm>
            <a:off x="4735709" y="232323"/>
            <a:ext cx="7212256" cy="676633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Australian government leaders focus more on AI and efficiency over driving revenue growth</a:t>
            </a: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Just like executives from other sectors,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Australian government leaders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aim to </a:t>
            </a:r>
            <a:r>
              <a:rPr lang="en-US" sz="1200">
                <a:solidFill>
                  <a:prstClr val="black"/>
                </a:solidFill>
                <a:latin typeface="Helvetica"/>
                <a:ea typeface="Calibri" panose="020F0502020204030204"/>
                <a:cs typeface="Helvetica"/>
              </a:rPr>
              <a:t>build effective</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AI </a:t>
            </a:r>
            <a:r>
              <a:rPr lang="en-US" sz="1200">
                <a:solidFill>
                  <a:prstClr val="black"/>
                </a:solidFill>
                <a:latin typeface="Helvetica"/>
                <a:ea typeface="Calibri" panose="020F0502020204030204"/>
                <a:cs typeface="Helvetica"/>
              </a:rPr>
              <a:t>strategies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and </a:t>
            </a:r>
            <a:r>
              <a:rPr lang="en-US" sz="1200">
                <a:solidFill>
                  <a:prstClr val="black"/>
                </a:solidFill>
                <a:latin typeface="Helvetica"/>
                <a:ea typeface="Calibri" panose="020F0502020204030204"/>
                <a:cs typeface="Helvetica"/>
              </a:rPr>
              <a:t>roadmaps</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AI is increasingly viewed as reliant on modern tech to enhance productivity and promote long-term efficiency, rather than as a direct revenue generator, as seen in other sectors. </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lvl="0" indent="-171450">
              <a:lnSpc>
                <a:spcPct val="125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This aligns with </a:t>
            </a:r>
            <a:r>
              <a:rPr lang="en-US" sz="1200">
                <a:solidFill>
                  <a:prstClr val="black"/>
                </a:solidFill>
                <a:latin typeface="Helvetica"/>
                <a:ea typeface="Calibri" panose="020F0502020204030204"/>
                <a:cs typeface="Helvetica"/>
              </a:rPr>
              <a:t>a</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30% year-on-year reduction in the IT budget, reinforcing the need to optimise costs through AI (ADAPT Government Edge Survey, Jun 2026).</a:t>
            </a:r>
            <a:endParaRPr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Citizen-centric service delivery remains central</a:t>
            </a:r>
            <a:endPar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indent="-171450">
              <a:lnSpc>
                <a:spcPct val="125000"/>
              </a:lnSpc>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Government a</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gencies are expected to ensure measurable public value. As a result, investments must be linked to citizen-facing outcomes, not only internal efficiency metrics. Delivering the right capabilities is critical to achieving this.</a:t>
            </a:r>
            <a:endParaRPr lang="en-US" sz="1200">
              <a:solidFill>
                <a:prstClr val="black"/>
              </a:solidFill>
              <a:latin typeface="Helvetica"/>
              <a:ea typeface="Calibri" panose="020F0502020204030204"/>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a:solidFill>
                  <a:prstClr val="black"/>
                </a:solidFill>
                <a:latin typeface="Helvetica"/>
                <a:ea typeface="Calibri" panose="020F0502020204030204"/>
                <a:cs typeface="Helvetica"/>
              </a:rPr>
              <a:t>The strong emphasis on governance underscores that successful AI adoption depends on both technology and trust. Data maturity, digital transformation and stakeholder expectation management, (now emerging as an additional priority), are also important factors. However, these are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viewed more as operational realities rather than key strategic goals.</a:t>
            </a:r>
          </a:p>
          <a:p>
            <a:pPr marL="0" marR="0" lvl="0" indent="0" algn="l" defTabSz="914400" rtl="0" eaLnBrk="1" fontAlgn="auto" latinLnBrk="0" hangingPunct="1">
              <a:lnSpc>
                <a:spcPct val="125000"/>
              </a:lnSpc>
              <a:spcBef>
                <a:spcPts val="0"/>
              </a:spcBef>
              <a:spcAft>
                <a:spcPts val="0"/>
              </a:spcAft>
              <a:buClr>
                <a:srgbClr val="E7534F"/>
              </a:buClr>
              <a:buSzTx/>
              <a:buFontTx/>
              <a:buNone/>
              <a:tabLst/>
              <a:defRPr/>
            </a:pPr>
            <a:r>
              <a:rPr lang="en-US" sz="1200" b="1">
                <a:solidFill>
                  <a:prstClr val="black"/>
                </a:solidFill>
                <a:latin typeface="Helvetica"/>
                <a:ea typeface="Calibri" panose="020F0502020204030204"/>
                <a:cs typeface="Helvetica"/>
              </a:rPr>
              <a:t>The top 10 initiatives reflect a security-first, infrastructure-led agenda</a:t>
            </a:r>
            <a:endPar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b="1">
                <a:solidFill>
                  <a:prstClr val="black"/>
                </a:solidFill>
                <a:latin typeface="Helvetica"/>
                <a:ea typeface="Calibri" panose="020F0502020204030204"/>
                <a:cs typeface="Helvetica"/>
              </a:rPr>
              <a:t>Top</a:t>
            </a: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 5 initiatives: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Government and other sectors shared the same #1 initiative</a:t>
            </a:r>
            <a:r>
              <a:rPr lang="en-US" sz="1200">
                <a:solidFill>
                  <a:prstClr val="black"/>
                </a:solidFill>
                <a:latin typeface="Helvetica"/>
                <a:ea typeface="Calibri" panose="020F0502020204030204"/>
                <a:cs typeface="Helvetica"/>
              </a:rPr>
              <a: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t>
            </a:r>
            <a:r>
              <a:rPr lang="en-US" sz="1200">
                <a:solidFill>
                  <a:prstClr val="black"/>
                </a:solidFill>
                <a:latin typeface="Helvetica"/>
                <a:ea typeface="Calibri" panose="020F0502020204030204"/>
                <a:cs typeface="Helvetica"/>
              </a:rPr>
              <a:t>AI.</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The #2 initiative highlights the importance of integrating cyber security uplift into every major digital and AI initiative. The 3</a:t>
            </a:r>
            <a:r>
              <a:rPr kumimoji="0" lang="en-US" sz="1200" b="0" i="0" u="none" strike="noStrike" kern="1200" cap="none" spc="0" normalizeH="0" baseline="30000" noProof="0">
                <a:ln>
                  <a:noFill/>
                </a:ln>
                <a:solidFill>
                  <a:prstClr val="black"/>
                </a:solidFill>
                <a:effectLst/>
                <a:uLnTx/>
                <a:uFillTx/>
                <a:latin typeface="Helvetica"/>
                <a:ea typeface="Calibri" panose="020F0502020204030204"/>
                <a:cs typeface="Helvetica"/>
              </a:rPr>
              <a:t>rd</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and 4</a:t>
            </a:r>
            <a:r>
              <a:rPr kumimoji="0" lang="en-US" sz="1200" b="0" i="0" u="none" strike="noStrike" kern="1200" cap="none" spc="0" normalizeH="0" baseline="30000" noProof="0">
                <a:ln>
                  <a:noFill/>
                </a:ln>
                <a:solidFill>
                  <a:prstClr val="black"/>
                </a:solidFill>
                <a:effectLst/>
                <a:uLnTx/>
                <a:uFillTx/>
                <a:latin typeface="Helvetica"/>
                <a:ea typeface="Calibri" panose="020F0502020204030204"/>
                <a:cs typeface="Helvetica"/>
              </a:rPr>
              <a:t>th</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initiatives reflect a deeper understanding that transformation outcomes</a:t>
            </a:r>
            <a:r>
              <a:rPr lang="en-US" sz="1200">
                <a:solidFill>
                  <a:prstClr val="black"/>
                </a:solidFill>
                <a:latin typeface="Helvetica"/>
                <a:ea typeface="Calibri" panose="020F0502020204030204"/>
                <a:cs typeface="Helvetica"/>
              </a:rPr>
              <a:t> </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depend not just on modernising tech, but also on creating a connected and interoperable digital environment. </a:t>
            </a:r>
            <a:r>
              <a:rPr lang="en-US" sz="1200">
                <a:solidFill>
                  <a:prstClr val="black"/>
                </a:solidFill>
                <a:latin typeface="Helvetica"/>
                <a:ea typeface="Calibri" panose="020F0502020204030204"/>
                <a:cs typeface="Helvetica"/>
              </a:rPr>
              <a:t>T</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he 5</a:t>
            </a:r>
            <a:r>
              <a:rPr kumimoji="0" lang="en-US" sz="1200" b="0" i="0" u="none" strike="noStrike" kern="1200" cap="none" spc="0" normalizeH="0" baseline="30000" noProof="0">
                <a:ln>
                  <a:noFill/>
                </a:ln>
                <a:solidFill>
                  <a:prstClr val="black"/>
                </a:solidFill>
                <a:effectLst/>
                <a:uLnTx/>
                <a:uFillTx/>
                <a:latin typeface="Helvetica"/>
                <a:ea typeface="Calibri" panose="020F0502020204030204"/>
                <a:cs typeface="Helvetica"/>
              </a:rPr>
              <a:t>th</a:t>
            </a:r>
            <a:r>
              <a:rPr kumimoji="0" lang="en-US" sz="1200" b="0" i="0" u="none" strike="noStrike" kern="1200" cap="none" spc="0" normalizeH="0" baseline="0" noProof="0">
                <a:ln>
                  <a:noFill/>
                </a:ln>
                <a:solidFill>
                  <a:prstClr val="black"/>
                </a:solidFill>
                <a:effectLst/>
                <a:uLnTx/>
                <a:uFillTx/>
                <a:latin typeface="Helvetica"/>
                <a:ea typeface="Calibri" panose="020F0502020204030204"/>
                <a:cs typeface="Helvetica"/>
              </a:rPr>
              <a:t>  initiative </a:t>
            </a:r>
            <a:r>
              <a:rPr lang="en-US" sz="1200">
                <a:solidFill>
                  <a:prstClr val="black"/>
                </a:solidFill>
                <a:latin typeface="Helvetica"/>
                <a:ea typeface="Calibri" panose="020F0502020204030204"/>
                <a:cs typeface="Helvetica"/>
              </a:rPr>
              <a:t>signals a strong intent to make AI a core organisational capability.</a:t>
            </a:r>
          </a:p>
          <a:p>
            <a:pPr marL="182245" indent="-182245">
              <a:lnSpc>
                <a:spcPct val="125000"/>
              </a:lnSpc>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Calibri" panose="020F0502020204030204"/>
                <a:cs typeface="Helvetica"/>
              </a:rPr>
              <a:t>Bottom 5 initiatives: </a:t>
            </a:r>
            <a:r>
              <a:rPr lang="en-US" sz="1200">
                <a:solidFill>
                  <a:prstClr val="black"/>
                </a:solidFill>
                <a:latin typeface="Helvetica"/>
                <a:ea typeface="Calibri" panose="020F0502020204030204"/>
                <a:cs typeface="Helvetica"/>
              </a:rPr>
              <a:t>Infrastructure modernisation and systems rationalisation strongly align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with the need to scale AI on secure, modernised technology foundations. Similarly, data analytics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and visualisation aim to improve decision-making and increase visibility across operations.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Aside from integrating AI with tech, governance is essential to ensure responsible oversight </a:t>
            </a:r>
            <a:br>
              <a:rPr lang="en-US" sz="1200">
                <a:solidFill>
                  <a:prstClr val="black"/>
                </a:solidFill>
                <a:latin typeface="Helvetica"/>
                <a:ea typeface="Calibri" panose="020F0502020204030204"/>
                <a:cs typeface="Helvetica"/>
              </a:rPr>
            </a:br>
            <a:r>
              <a:rPr lang="en-US" sz="1200">
                <a:solidFill>
                  <a:prstClr val="black"/>
                </a:solidFill>
                <a:latin typeface="Helvetica"/>
                <a:ea typeface="Calibri" panose="020F0502020204030204"/>
                <a:cs typeface="Helvetica"/>
              </a:rPr>
              <a:t>and maintain public trust.</a:t>
            </a:r>
          </a:p>
        </p:txBody>
      </p:sp>
    </p:spTree>
    <p:extLst>
      <p:ext uri="{BB962C8B-B14F-4D97-AF65-F5344CB8AC3E}">
        <p14:creationId xmlns:p14="http://schemas.microsoft.com/office/powerpoint/2010/main" val="420359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F4A4-CA82-262B-6314-8CD64A5B0877}"/>
            </a:ext>
          </a:extLst>
        </p:cNvPr>
        <p:cNvGrpSpPr/>
        <p:nvPr/>
      </p:nvGrpSpPr>
      <p:grpSpPr>
        <a:xfrm>
          <a:off x="0" y="0"/>
          <a:ext cx="0" cy="0"/>
          <a:chOff x="0" y="0"/>
          <a:chExt cx="0" cy="0"/>
        </a:xfrm>
      </p:grpSpPr>
      <p:grpSp>
        <p:nvGrpSpPr>
          <p:cNvPr id="9" name="ADAPT WHITE GRID" hidden="1">
            <a:extLst>
              <a:ext uri="{FF2B5EF4-FFF2-40B4-BE49-F238E27FC236}">
                <a16:creationId xmlns:a16="http://schemas.microsoft.com/office/drawing/2014/main" id="{C1933DC1-F9FE-B162-4B7B-AF30BD449ACC}"/>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5FF02D27-3082-1C37-7B6F-8864E6E8C915}"/>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C6F24121-B84F-FF42-4D9C-1E2E8608FF65}"/>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A1C03E3A-3F9F-D08C-C958-260648DDFEDD}"/>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89B1080B-E353-129C-C64F-E463091201E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9E0FC3F0-47DB-E894-5C04-17D36BB2B9C7}"/>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244D8627-3C03-A020-2A71-701FADB4221D}"/>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AA522729-9005-2655-417A-F2D84352E57C}"/>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29C0F15B-FE16-22EA-9876-79BAD7FEA981}"/>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58B8E231-52BC-F05B-EFC4-6831A0600DF7}"/>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1BE37E88-63DB-A141-DE8C-90C4768AA66F}"/>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3A8EC93A-4D0E-967D-DCD3-B95431E4F58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B362B086-14EB-458E-ED8C-3993E0282BD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C0D8905A-1369-669D-A838-19157462C050}"/>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7468749A-7CE1-9760-95D6-0F7FA5E963B2}"/>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9F310311-400F-D1FB-A3F8-C56228B02D25}"/>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8" name="Rectangle 47">
                <a:extLst>
                  <a:ext uri="{FF2B5EF4-FFF2-40B4-BE49-F238E27FC236}">
                    <a16:creationId xmlns:a16="http://schemas.microsoft.com/office/drawing/2014/main" id="{8C85A8A0-D2A3-F2A9-66B7-50493942591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49" name="Rectangle 48">
                <a:extLst>
                  <a:ext uri="{FF2B5EF4-FFF2-40B4-BE49-F238E27FC236}">
                    <a16:creationId xmlns:a16="http://schemas.microsoft.com/office/drawing/2014/main" id="{591B1498-6809-D048-3A4E-07FC0C6C7AB7}"/>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1" name="ADAPT GRID MARGIN">
              <a:extLst>
                <a:ext uri="{FF2B5EF4-FFF2-40B4-BE49-F238E27FC236}">
                  <a16:creationId xmlns:a16="http://schemas.microsoft.com/office/drawing/2014/main" id="{50FE7CD9-3A26-C32D-ECAE-FB7F84349F18}"/>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7347718E-D807-8EB3-1BE5-19E921D31742}"/>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E2F7E163-EE42-FB66-217E-C55259B670C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2" name="Rectangle 31">
                <a:extLst>
                  <a:ext uri="{FF2B5EF4-FFF2-40B4-BE49-F238E27FC236}">
                    <a16:creationId xmlns:a16="http://schemas.microsoft.com/office/drawing/2014/main" id="{23626BB1-1150-F7E0-86D7-2095CE8B85D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109406B9-568D-B28C-3A2C-0CCA194462A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Helvetica" panose="020B0403020202020204" pitchFamily="34" charset="0"/>
                  <a:ea typeface="+mn-ea"/>
                  <a:cs typeface="+mn-cs"/>
                </a:endParaRPr>
              </a:p>
            </p:txBody>
          </p:sp>
        </p:grpSp>
        <p:grpSp>
          <p:nvGrpSpPr>
            <p:cNvPr id="12" name="ADAPT GRID 12x6">
              <a:extLst>
                <a:ext uri="{FF2B5EF4-FFF2-40B4-BE49-F238E27FC236}">
                  <a16:creationId xmlns:a16="http://schemas.microsoft.com/office/drawing/2014/main" id="{D590E834-57F7-2FA1-E35A-967D2F15BC95}"/>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8A257954-A6BB-84B8-5715-382BD61EB96E}"/>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DC811BD4-43A2-839D-0056-359A1B9851FD}"/>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E5A2AD42-323D-2E3D-4736-830059937012}"/>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F0EAFE9-CAFB-5609-F745-F12D4A2FC50C}"/>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9CF7011C-8F20-151A-C9D5-24B8DD455AA3}"/>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C383CA47-B81A-E2FC-5933-692E1905AA8C}"/>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F9A285A6-B5FC-1692-1700-16EB12AB30EF}"/>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C72A2A9D-3F13-D901-4ADF-2C8B02045948}"/>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49614A25-A26A-3EC6-4097-8DBCE7A6D4C0}"/>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F138C54B-0EF5-1126-071B-83A2E1236055}"/>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DFE8F6-6B92-F93B-FB2A-D07A6DCF2E5D}"/>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866880E9-16D0-478B-70C0-D4E84F02A1FC}"/>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C014A85-4F39-F6E2-859C-65B10BEAE4AA}"/>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C641253-E404-1BE7-2D2C-D9653216B795}"/>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7AD32BC8-57BE-31D2-81B7-55295AF571C4}"/>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BD169E44-3044-A2E5-388E-421CB7DB9BE5}"/>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04936EF8-A6B8-E36F-CAD9-21BC3CED3000}"/>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grpSp>
      <p:grpSp>
        <p:nvGrpSpPr>
          <p:cNvPr id="6" name="Group 5">
            <a:extLst>
              <a:ext uri="{FF2B5EF4-FFF2-40B4-BE49-F238E27FC236}">
                <a16:creationId xmlns:a16="http://schemas.microsoft.com/office/drawing/2014/main" id="{B437DB36-6B3A-4A9A-996D-34D5FE6810DE}"/>
              </a:ext>
            </a:extLst>
          </p:cNvPr>
          <p:cNvGrpSpPr/>
          <p:nvPr/>
        </p:nvGrpSpPr>
        <p:grpSpPr>
          <a:xfrm>
            <a:off x="470612" y="2432992"/>
            <a:ext cx="7539256" cy="964771"/>
            <a:chOff x="470612" y="2905128"/>
            <a:chExt cx="7539256" cy="964771"/>
          </a:xfrm>
        </p:grpSpPr>
        <p:sp>
          <p:nvSpPr>
            <p:cNvPr id="7" name="TextBox 6">
              <a:extLst>
                <a:ext uri="{FF2B5EF4-FFF2-40B4-BE49-F238E27FC236}">
                  <a16:creationId xmlns:a16="http://schemas.microsoft.com/office/drawing/2014/main" id="{315E4B45-D39D-59B9-C94A-946C91DBAB0A}"/>
                </a:ext>
              </a:extLst>
            </p:cNvPr>
            <p:cNvSpPr txBox="1"/>
            <p:nvPr/>
          </p:nvSpPr>
          <p:spPr>
            <a:xfrm>
              <a:off x="470612" y="2905128"/>
              <a:ext cx="7539256" cy="769441"/>
            </a:xfrm>
            <a:prstGeom prst="rect">
              <a:avLst/>
            </a:prstGeom>
            <a:noFill/>
          </p:spPr>
          <p:txBody>
            <a:bodyPr wrap="square" lIns="91440" tIns="45720" rIns="91440" bIns="45720" rtlCol="0" anchor="t">
              <a:spAutoFit/>
            </a:bodyPr>
            <a:lstStyle/>
            <a:p>
              <a:pPr lvl="0">
                <a:defRPr/>
              </a:pPr>
              <a:r>
                <a:rPr lang="en-US" sz="4400" b="1">
                  <a:solidFill>
                    <a:srgbClr val="000000"/>
                  </a:solidFill>
                  <a:latin typeface="Helvetica"/>
                  <a:cs typeface="Helvetica"/>
                </a:rPr>
                <a:t>Investment priorities</a:t>
              </a:r>
            </a:p>
          </p:txBody>
        </p:sp>
        <p:sp>
          <p:nvSpPr>
            <p:cNvPr id="8" name="Rectangle 7">
              <a:extLst>
                <a:ext uri="{FF2B5EF4-FFF2-40B4-BE49-F238E27FC236}">
                  <a16:creationId xmlns:a16="http://schemas.microsoft.com/office/drawing/2014/main" id="{69F1DDD6-47FD-DD6C-0E54-B49474E1C8B9}"/>
                </a:ext>
              </a:extLst>
            </p:cNvPr>
            <p:cNvSpPr/>
            <p:nvPr/>
          </p:nvSpPr>
          <p:spPr>
            <a:xfrm>
              <a:off x="608469" y="3807425"/>
              <a:ext cx="359064" cy="62474"/>
            </a:xfrm>
            <a:prstGeom prst="rect">
              <a:avLst/>
            </a:prstGeom>
            <a:solidFill>
              <a:srgbClr val="E753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pic>
        <p:nvPicPr>
          <p:cNvPr id="4" name="Graphic 3">
            <a:extLst>
              <a:ext uri="{FF2B5EF4-FFF2-40B4-BE49-F238E27FC236}">
                <a16:creationId xmlns:a16="http://schemas.microsoft.com/office/drawing/2014/main" id="{EE37E316-B53D-C0CF-800D-66F24ACF2C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5991" y="6054255"/>
            <a:ext cx="944008" cy="228222"/>
          </a:xfrm>
          <a:prstGeom prst="rect">
            <a:avLst/>
          </a:prstGeom>
        </p:spPr>
      </p:pic>
    </p:spTree>
    <p:extLst>
      <p:ext uri="{BB962C8B-B14F-4D97-AF65-F5344CB8AC3E}">
        <p14:creationId xmlns:p14="http://schemas.microsoft.com/office/powerpoint/2010/main" val="348673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9E9FB-13C0-15A1-F4E8-79E22772C4CE}"/>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D617A468-8786-E8F1-7251-33980761A4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0114" y="967227"/>
            <a:ext cx="11451772" cy="5203832"/>
          </a:xfrm>
          <a:prstGeom prst="rect">
            <a:avLst/>
          </a:prstGeom>
        </p:spPr>
      </p:pic>
      <p:sp>
        <p:nvSpPr>
          <p:cNvPr id="15" name="TextBox 14">
            <a:extLst>
              <a:ext uri="{FF2B5EF4-FFF2-40B4-BE49-F238E27FC236}">
                <a16:creationId xmlns:a16="http://schemas.microsoft.com/office/drawing/2014/main" id="{DCF8B72F-8F97-7D8E-44EE-FC20B53CD988}"/>
              </a:ext>
            </a:extLst>
          </p:cNvPr>
          <p:cNvSpPr txBox="1"/>
          <p:nvPr/>
        </p:nvSpPr>
        <p:spPr>
          <a:xfrm>
            <a:off x="3343838" y="6532244"/>
            <a:ext cx="8833089"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a:ln>
                  <a:noFill/>
                </a:ln>
                <a:solidFill>
                  <a:schemeClr val="bg1">
                    <a:lumMod val="50000"/>
                  </a:schemeClr>
                </a:solidFill>
                <a:effectLst/>
                <a:uLnTx/>
                <a:uFillTx/>
                <a:latin typeface="Helvetica Neue"/>
                <a:ea typeface="Helvetica Neue"/>
                <a:cs typeface="Helvetica Neue"/>
                <a:sym typeface="Helvetica Neue"/>
              </a:rPr>
              <a:t>Source : ADAPT Government Edge Survey in June 2026. Sample size : 103 Australian Government Leaders</a:t>
            </a:r>
          </a:p>
        </p:txBody>
      </p:sp>
      <p:sp>
        <p:nvSpPr>
          <p:cNvPr id="21" name="Rectangle 20">
            <a:extLst>
              <a:ext uri="{FF2B5EF4-FFF2-40B4-BE49-F238E27FC236}">
                <a16:creationId xmlns:a16="http://schemas.microsoft.com/office/drawing/2014/main" id="{914930AC-214F-3B17-99D6-A03ADD4CE065}"/>
              </a:ext>
            </a:extLst>
          </p:cNvPr>
          <p:cNvSpPr/>
          <p:nvPr/>
        </p:nvSpPr>
        <p:spPr>
          <a:xfrm>
            <a:off x="233209" y="149927"/>
            <a:ext cx="1049575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srgbClr val="000000"/>
                </a:solidFill>
                <a:effectLst/>
                <a:uLnTx/>
                <a:uFillTx/>
                <a:latin typeface="Helvetica"/>
                <a:cs typeface="Helvetica Neue" panose="02000503000000020004" pitchFamily="2"/>
                <a:sym typeface="Arial"/>
              </a:rPr>
              <a:t>Investment priorities of </a:t>
            </a:r>
            <a:r>
              <a:rPr lang="en-US" sz="2400" b="1" spc="-50">
                <a:solidFill>
                  <a:srgbClr val="000000"/>
                </a:solidFill>
                <a:latin typeface="Helvetica"/>
                <a:cs typeface="Helvetica Neue" panose="02000503000000020004" pitchFamily="2"/>
                <a:sym typeface="Arial"/>
              </a:rPr>
              <a:t>government</a:t>
            </a:r>
            <a:r>
              <a:rPr kumimoji="0" lang="en-US" sz="2400" b="1" i="0" u="none" strike="noStrike" kern="1200" cap="none" spc="-50" normalizeH="0" baseline="0" noProof="0">
                <a:ln>
                  <a:noFill/>
                </a:ln>
                <a:solidFill>
                  <a:srgbClr val="000000"/>
                </a:solidFill>
                <a:effectLst/>
                <a:uLnTx/>
                <a:uFillTx/>
                <a:latin typeface="Helvetica"/>
                <a:cs typeface="Helvetica Neue" panose="02000503000000020004" pitchFamily="2"/>
                <a:sym typeface="Arial"/>
              </a:rPr>
              <a:t> leaders in the next 12 months</a:t>
            </a:r>
            <a:endParaRPr kumimoji="0" lang="en-US" sz="1400" b="0" i="0" u="none" strike="noStrike" kern="0" cap="none" spc="0" normalizeH="0" baseline="0" noProof="0">
              <a:ln>
                <a:noFill/>
              </a:ln>
              <a:solidFill>
                <a:srgbClr val="000000"/>
              </a:solidFill>
              <a:effectLst/>
              <a:uLnTx/>
              <a:uFillTx/>
              <a:latin typeface="Helvetica"/>
              <a:cs typeface="Arial"/>
              <a:sym typeface="Arial"/>
            </a:endParaRPr>
          </a:p>
        </p:txBody>
      </p:sp>
    </p:spTree>
    <p:extLst>
      <p:ext uri="{BB962C8B-B14F-4D97-AF65-F5344CB8AC3E}">
        <p14:creationId xmlns:p14="http://schemas.microsoft.com/office/powerpoint/2010/main" val="3633311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1EDD8-B4E8-46A1-3FF4-60A5146B6328}"/>
            </a:ext>
          </a:extLst>
        </p:cNvPr>
        <p:cNvGrpSpPr/>
        <p:nvPr/>
      </p:nvGrpSpPr>
      <p:grpSpPr>
        <a:xfrm>
          <a:off x="0" y="0"/>
          <a:ext cx="0" cy="0"/>
          <a:chOff x="0" y="0"/>
          <a:chExt cx="0" cy="0"/>
        </a:xfrm>
      </p:grpSpPr>
      <p:pic>
        <p:nvPicPr>
          <p:cNvPr id="11" name="Graphic 10">
            <a:extLst>
              <a:ext uri="{FF2B5EF4-FFF2-40B4-BE49-F238E27FC236}">
                <a16:creationId xmlns:a16="http://schemas.microsoft.com/office/drawing/2014/main" id="{E45B3996-8C82-933F-BBE7-7FFD00B8CD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7070" y="996649"/>
            <a:ext cx="11157858" cy="5047794"/>
          </a:xfrm>
          <a:prstGeom prst="rect">
            <a:avLst/>
          </a:prstGeom>
        </p:spPr>
      </p:pic>
      <p:sp>
        <p:nvSpPr>
          <p:cNvPr id="29" name="Rectangle 28">
            <a:extLst>
              <a:ext uri="{FF2B5EF4-FFF2-40B4-BE49-F238E27FC236}">
                <a16:creationId xmlns:a16="http://schemas.microsoft.com/office/drawing/2014/main" id="{2F84448C-C173-65A6-AE36-2AB65769CBF2}"/>
              </a:ext>
            </a:extLst>
          </p:cNvPr>
          <p:cNvSpPr/>
          <p:nvPr/>
        </p:nvSpPr>
        <p:spPr>
          <a:xfrm>
            <a:off x="300539" y="191204"/>
            <a:ext cx="10184581" cy="461665"/>
          </a:xfrm>
          <a:prstGeom prst="rect">
            <a:avLst/>
          </a:prstGeom>
        </p:spPr>
        <p:txBody>
          <a:bodyPr wrap="square" lIns="91440" tIns="45720" rIns="91440" bIns="45720" anchor="t">
            <a:spAutoFit/>
          </a:bodyPr>
          <a:lstStyle/>
          <a:p>
            <a:pPr>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Investment priorities of </a:t>
            </a:r>
            <a:r>
              <a:rPr lang="en-US" sz="2400" b="1">
                <a:solidFill>
                  <a:srgbClr val="000000"/>
                </a:solidFill>
                <a:latin typeface="Helvetica"/>
                <a:cs typeface="Helvetica"/>
                <a:sym typeface="Arial"/>
              </a:rPr>
              <a:t>government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 leaders </a:t>
            </a:r>
            <a:r>
              <a:rPr lang="en-US" sz="2400" b="1">
                <a:solidFill>
                  <a:srgbClr val="000000"/>
                </a:solidFill>
                <a:latin typeface="Helvetica"/>
                <a:cs typeface="Helvetica"/>
                <a:sym typeface="Arial"/>
              </a:rPr>
              <a:t>(</a:t>
            </a: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2025 vs 2026</a:t>
            </a:r>
            <a:r>
              <a:rPr lang="en-US" sz="2400" b="1">
                <a:solidFill>
                  <a:srgbClr val="000000"/>
                </a:solidFill>
                <a:latin typeface="Helvetica"/>
                <a:cs typeface="Helvetica"/>
                <a:sym typeface="Arial"/>
              </a:rPr>
              <a:t>)</a:t>
            </a: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 name="TextBox 2">
            <a:extLst>
              <a:ext uri="{FF2B5EF4-FFF2-40B4-BE49-F238E27FC236}">
                <a16:creationId xmlns:a16="http://schemas.microsoft.com/office/drawing/2014/main" id="{EA350DBF-1A6E-59A0-1AA8-E62E2F892613}"/>
              </a:ext>
            </a:extLst>
          </p:cNvPr>
          <p:cNvSpPr txBox="1"/>
          <p:nvPr/>
        </p:nvSpPr>
        <p:spPr>
          <a:xfrm>
            <a:off x="914400" y="6512287"/>
            <a:ext cx="11126019" cy="2616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 typeface="Arial"/>
              <a:buNone/>
              <a:tabLst/>
              <a:defRPr/>
            </a:pPr>
            <a:r>
              <a:rPr kumimoji="0" lang="en-US" sz="1100" b="0" i="1" u="none" strike="noStrike" kern="1200" cap="none" spc="0" normalizeH="0" baseline="0" noProof="0">
                <a:ln>
                  <a:noFill/>
                </a:ln>
                <a:solidFill>
                  <a:srgbClr val="7F7F7F"/>
                </a:solidFill>
                <a:effectLst/>
                <a:uLnTx/>
                <a:uFillTx/>
                <a:latin typeface="Helvetica" panose="020B0403020202020204" pitchFamily="34" charset="0"/>
                <a:ea typeface="+mn-ea"/>
                <a:cs typeface="Helvetica Neue" panose="02000503000000020004" pitchFamily="2"/>
                <a:sym typeface="Arial"/>
              </a:rPr>
              <a:t>Source: ADAPT Government Edge Surveys in November 2025 and June 2026. Sample size: 242 Australian Government leaders</a:t>
            </a:r>
          </a:p>
        </p:txBody>
      </p:sp>
    </p:spTree>
    <p:extLst>
      <p:ext uri="{BB962C8B-B14F-4D97-AF65-F5344CB8AC3E}">
        <p14:creationId xmlns:p14="http://schemas.microsoft.com/office/powerpoint/2010/main" val="212453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0E17BF-38A4-4EAA-A055-A9BCB9A26417}">
  <ds:schemaRefs>
    <ds:schemaRef ds:uri="http://schemas.microsoft.com/sharepoint/v3/contenttype/forms"/>
  </ds:schemaRefs>
</ds:datastoreItem>
</file>

<file path=customXml/itemProps2.xml><?xml version="1.0" encoding="utf-8"?>
<ds:datastoreItem xmlns:ds="http://schemas.openxmlformats.org/officeDocument/2006/customXml" ds:itemID="{AD426366-81F3-4467-81A4-BB10C38C1BCF}">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ED8BA95-AD92-430A-BB1E-1338B1C24105}">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19</Notes>
  <HiddenSlides>0</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5_Custom Design</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resources you can access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4</cp:revision>
  <dcterms:created xsi:type="dcterms:W3CDTF">2026-05-20T04:53:02Z</dcterms:created>
  <dcterms:modified xsi:type="dcterms:W3CDTF">2026-07-07T03:51:25Z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