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7" r:id="rId5"/>
    <p:sldMasterId id="2147483702" r:id="rId6"/>
    <p:sldMasterId id="2147483704" r:id="rId7"/>
    <p:sldMasterId id="2147483706" r:id="rId8"/>
    <p:sldMasterId id="2147483735" r:id="rId9"/>
  </p:sldMasterIdLst>
  <p:notesMasterIdLst>
    <p:notesMasterId r:id="rId34"/>
  </p:notesMasterIdLst>
  <p:sldIdLst>
    <p:sldId id="257" r:id="rId10"/>
    <p:sldId id="258" r:id="rId11"/>
    <p:sldId id="259" r:id="rId12"/>
    <p:sldId id="283" r:id="rId13"/>
    <p:sldId id="256" r:id="rId14"/>
    <p:sldId id="2147376995" r:id="rId15"/>
    <p:sldId id="260" r:id="rId16"/>
    <p:sldId id="2147483646" r:id="rId17"/>
    <p:sldId id="2147376608" r:id="rId18"/>
    <p:sldId id="261" r:id="rId19"/>
    <p:sldId id="2147483647" r:id="rId20"/>
    <p:sldId id="2147376997" r:id="rId21"/>
    <p:sldId id="266" r:id="rId22"/>
    <p:sldId id="271" r:id="rId23"/>
    <p:sldId id="298" r:id="rId24"/>
    <p:sldId id="264" r:id="rId25"/>
    <p:sldId id="262" r:id="rId26"/>
    <p:sldId id="263" r:id="rId27"/>
    <p:sldId id="2147483645" r:id="rId28"/>
    <p:sldId id="265" r:id="rId29"/>
    <p:sldId id="2147483643" r:id="rId30"/>
    <p:sldId id="267" r:id="rId31"/>
    <p:sldId id="268" r:id="rId32"/>
    <p:sldId id="26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5BA5FF-5A14-4AE7-B6DD-2AE102CD71F8}" v="1" dt="2026-07-06T08:04:45.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240"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CFBB7B-F673-4043-9339-7B2EAA4B0CCA}" type="datetimeFigureOut">
              <a:rPr lang="en-PH" smtClean="0"/>
              <a:t>06/07/2026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D9C367-F255-4767-8ECA-C6E328202A37}" type="slidenum">
              <a:rPr lang="en-PH" smtClean="0"/>
              <a:t>‹#›</a:t>
            </a:fld>
            <a:endParaRPr lang="en-PH"/>
          </a:p>
        </p:txBody>
      </p:sp>
    </p:spTree>
    <p:extLst>
      <p:ext uri="{BB962C8B-B14F-4D97-AF65-F5344CB8AC3E}">
        <p14:creationId xmlns:p14="http://schemas.microsoft.com/office/powerpoint/2010/main" val="2693969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AF119-64E8-13D6-EF22-9D4500132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CA907-DF89-BEEB-BA86-098F1A4DAE42}"/>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69598E3-B298-1F22-BFF4-E5B863E475ED}"/>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4E1C728E-CAD7-EF5F-6493-6CEA0B2E8D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14759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7844B-0D64-EE1D-BAEE-EF3C05E0C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A1ED4-2F8A-9871-E445-F8EDF491FA9E}"/>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556CE12-7C79-26CA-15F4-9634664D7B73}"/>
              </a:ext>
            </a:extLst>
          </p:cNvPr>
          <p:cNvSpPr>
            <a:spLocks noGrp="1"/>
          </p:cNvSpPr>
          <p:nvPr>
            <p:ph type="body" idx="1"/>
          </p:nvPr>
        </p:nvSpPr>
        <p:spPr/>
        <p:txBody>
          <a:bodyPr/>
          <a:lstStyle/>
          <a:p>
            <a:pPr marL="158750" indent="0">
              <a:buNone/>
            </a:pPr>
            <a:endParaRPr lang="en-PH"/>
          </a:p>
        </p:txBody>
      </p:sp>
      <p:sp>
        <p:nvSpPr>
          <p:cNvPr id="4" name="Slide Number Placeholder 3">
            <a:extLst>
              <a:ext uri="{FF2B5EF4-FFF2-40B4-BE49-F238E27FC236}">
                <a16:creationId xmlns:a16="http://schemas.microsoft.com/office/drawing/2014/main" id="{482F891F-8FAE-E143-D926-0D6597A313A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6959D5-C357-46BF-9639-11938FBD7A27}"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680084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E4308-F3F2-E6E1-3950-A8C85D561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E371F4-2252-5136-6268-CA799669A17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306C35E-148D-1EA2-B63D-7E5DB208A7C4}"/>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84386EE-4310-4595-FD22-2611EFDA77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3031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EF38-C91C-947B-2B06-E69C0F44AE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7C1E3-DAAD-7B2D-4420-3DADAD6B6E6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AEB5C3F-6BC1-8042-F3C7-1E200562034A}"/>
              </a:ext>
            </a:extLst>
          </p:cNvPr>
          <p:cNvSpPr>
            <a:spLocks noGrp="1"/>
          </p:cNvSpPr>
          <p:nvPr>
            <p:ph type="body" idx="1"/>
          </p:nvPr>
        </p:nvSpPr>
        <p:spPr/>
        <p:txBody>
          <a:bodyPr/>
          <a:lstStyle/>
          <a:p>
            <a:pPr marL="158750" indent="0">
              <a:buNone/>
            </a:pPr>
            <a:endParaRPr lang="en-PH" b="0"/>
          </a:p>
        </p:txBody>
      </p:sp>
    </p:spTree>
    <p:extLst>
      <p:ext uri="{BB962C8B-B14F-4D97-AF65-F5344CB8AC3E}">
        <p14:creationId xmlns:p14="http://schemas.microsoft.com/office/powerpoint/2010/main" val="411160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a:extLst>
            <a:ext uri="{FF2B5EF4-FFF2-40B4-BE49-F238E27FC236}">
              <a16:creationId xmlns:a16="http://schemas.microsoft.com/office/drawing/2014/main" id="{91FF5025-15E0-6578-EF8D-39F53D71B86D}"/>
            </a:ext>
          </a:extLst>
        </p:cNvPr>
        <p:cNvGrpSpPr/>
        <p:nvPr/>
      </p:nvGrpSpPr>
      <p:grpSpPr>
        <a:xfrm>
          <a:off x="0" y="0"/>
          <a:ext cx="0" cy="0"/>
          <a:chOff x="0" y="0"/>
          <a:chExt cx="0" cy="0"/>
        </a:xfrm>
      </p:grpSpPr>
      <p:sp>
        <p:nvSpPr>
          <p:cNvPr id="126" name="Google Shape;126;p6:notes">
            <a:extLst>
              <a:ext uri="{FF2B5EF4-FFF2-40B4-BE49-F238E27FC236}">
                <a16:creationId xmlns:a16="http://schemas.microsoft.com/office/drawing/2014/main" id="{2A9B46F3-A11A-C895-E637-8F67ACF3C7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6:notes">
            <a:extLst>
              <a:ext uri="{FF2B5EF4-FFF2-40B4-BE49-F238E27FC236}">
                <a16:creationId xmlns:a16="http://schemas.microsoft.com/office/drawing/2014/main" id="{F2D74DD0-275C-7339-1962-A976222242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2648696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8638-6DE9-DB5B-881E-FEC891EE8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FABCD-FE6A-017C-E269-19BE8F166CE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8ABDD6F-1DB2-741D-75DD-0CBBC0A14AD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A38E8C34-A078-FDA5-6AA0-DE815D1BD1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5216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9C5EB-5C7A-9671-ECAA-E4A479611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4910A-5094-7B5F-E44B-FAC691154E58}"/>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494ED0A0-298A-61FD-6638-F923897F74F6}"/>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80E9B490-7094-ED43-F992-3495973DAE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1169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43C6-628E-F13E-EFE7-E461AA138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4748C-B234-6373-4168-4DB8E11717F7}"/>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3EDC776-CD59-6DC3-5232-6CD8078A60B3}"/>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C24D537B-363E-B8D1-031C-DC2640E417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701547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E9BD-D4C3-FF63-F316-DEB9B329B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6D7FE-054A-EEEB-3D8B-DFADFAE35AF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2C470D0-C482-6D45-F2CA-069196BE7C39}"/>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0DCAC1D-A16F-A18B-2B74-58A4BD0FE0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76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None/>
            </a:pPr>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7817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2C696-0DBA-F327-380A-FBC2888F2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36500-E582-8C13-D72B-6ADD38D703B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DF67DEC-C98E-2411-DE31-16C34A28518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E73804A-3865-14A9-E934-F27FB33CFD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4098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3B9A-0E87-0920-9EF2-412812774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85E6E-D383-E5C1-2409-81A1661065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24E47CB-1F07-A8E9-87C3-828D297615C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D8C9742-F9B4-EF3A-9A49-5F8602F0B2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44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79327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6711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5605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DAPT PM Cov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4B1F4F-B8A4-47DD-86CE-16D76F4AEC1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2000" cy="3429001"/>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4248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935794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DAPT PM Cover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704335-BD39-F15B-3E3D-6A1CAE9A35B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001001" y="-11682"/>
            <a:ext cx="4191000" cy="6865474"/>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24949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53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566839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182095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97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805397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08973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779831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4888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299255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188413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5531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410105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941324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46527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8703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2836410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474976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25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83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00396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3372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08306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5539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3824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8076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5079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4.xml"/><Relationship Id="rId1"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5.xml"/><Relationship Id="rId1"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172536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73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27986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3000162903"/>
      </p:ext>
    </p:extLst>
  </p:cSld>
  <p:clrMap bg1="lt1" tx1="dk1" bg2="lt2" tx2="dk2" accent1="accent1" accent2="accent2" accent3="accent3" accent4="accent4" accent5="accent5" accent6="accent6" hlink="hlink" folHlink="folHlink"/>
  <p:sldLayoutIdLst>
    <p:sldLayoutId id="2147483703"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3141838640"/>
      </p:ext>
    </p:extLst>
  </p:cSld>
  <p:clrMap bg1="lt1" tx1="dk1" bg2="lt2" tx2="dk2" accent1="accent1" accent2="accent2" accent3="accent3" accent4="accent4" accent5="accent5" accent6="accent6" hlink="hlink" folHlink="folHlink"/>
  <p:sldLayoutIdLst>
    <p:sldLayoutId id="2147483705"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102412"/>
      </p:ext>
    </p:extLst>
  </p:cSld>
  <p:clrMap bg1="lt1" tx1="dk1" bg2="lt2" tx2="dk2" accent1="accent1" accent2="accent2" accent3="accent3" accent4="accent4" accent5="accent5" accent6="accent6" hlink="hlink" folHlink="folHlink"/>
  <p:sldLayoutIdLst>
    <p:sldLayoutId id="214748370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529221527"/>
      </p:ext>
    </p:extLst>
  </p:cSld>
  <p:clrMap bg1="lt1" tx1="dk1" bg2="lt2" tx2="dk2" accent1="accent1" accent2="accent2" accent3="accent3" accent4="accent4" accent5="accent5" accent6="accent6" hlink="hlink" folHlink="folHlink"/>
  <p:sldLayoutIdLst>
    <p:sldLayoutId id="2147483736" r:id="rId1"/>
    <p:sldLayoutId id="2147483737"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hyperlink" Target="https://research.adapt.com.au/filter-types/market-trend-reports" TargetMode="External"/><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hyperlink" Target="mailto:success@adapt.com.au" TargetMode="External"/><Relationship Id="rId16" Type="http://schemas.openxmlformats.org/officeDocument/2006/relationships/image" Target="../media/image36.png"/><Relationship Id="rId1" Type="http://schemas.openxmlformats.org/officeDocument/2006/relationships/slideLayout" Target="../slideLayouts/slideLayout2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1.png"/><Relationship Id="rId5" Type="http://schemas.openxmlformats.org/officeDocument/2006/relationships/hyperlink" Target="https://research.adapt.com.au/data-insights/" TargetMode="External"/><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9.png"/><Relationship Id="rId1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2113A510-6840-C3E0-A028-B758C9AF4769}"/>
              </a:ext>
            </a:extLst>
          </p:cNvPr>
          <p:cNvGrpSpPr/>
          <p:nvPr/>
        </p:nvGrpSpPr>
        <p:grpSpPr>
          <a:xfrm>
            <a:off x="470610" y="3813149"/>
            <a:ext cx="8601390" cy="1566340"/>
            <a:chOff x="633193" y="2554238"/>
            <a:chExt cx="7801389" cy="1566340"/>
          </a:xfrm>
        </p:grpSpPr>
        <p:sp>
          <p:nvSpPr>
            <p:cNvPr id="3" name="TextBox 2">
              <a:extLst>
                <a:ext uri="{FF2B5EF4-FFF2-40B4-BE49-F238E27FC236}">
                  <a16:creationId xmlns:a16="http://schemas.microsoft.com/office/drawing/2014/main" id="{D972D360-9D04-9285-6D17-065580BDDD42}"/>
                </a:ext>
              </a:extLst>
            </p:cNvPr>
            <p:cNvSpPr txBox="1"/>
            <p:nvPr/>
          </p:nvSpPr>
          <p:spPr>
            <a:xfrm>
              <a:off x="633193" y="2920249"/>
              <a:ext cx="7801389" cy="1200329"/>
            </a:xfrm>
            <a:prstGeom prst="rect">
              <a:avLst/>
            </a:prstGeom>
            <a:noFill/>
          </p:spPr>
          <p:txBody>
            <a:bodyPr wrap="square" lIns="91440" tIns="45720" rIns="91440" bIns="45720" rtlCol="0" anchor="t">
              <a:spAutoFit/>
            </a:bodyPr>
            <a:lstStyle/>
            <a:p>
              <a:pPr>
                <a:spcAft>
                  <a:spcPts val="2400"/>
                </a:spcAft>
                <a:defRPr/>
              </a:pPr>
              <a:r>
                <a:rPr lang="en-US" sz="3600" b="1" dirty="0">
                  <a:solidFill>
                    <a:srgbClr val="000000"/>
                  </a:solidFill>
                  <a:latin typeface="Helvetica"/>
                  <a:cs typeface="Helvetica"/>
                </a:rPr>
                <a:t>CDOs are Now Aligning</a:t>
              </a:r>
              <a:r>
                <a:rPr kumimoji="0" lang="en-US" sz="3600" b="1" i="0" u="none" strike="noStrike" kern="1200" cap="none" spc="0" normalizeH="0" baseline="0" noProof="0" dirty="0">
                  <a:ln>
                    <a:noFill/>
                  </a:ln>
                  <a:solidFill>
                    <a:srgbClr val="000000"/>
                  </a:solidFill>
                  <a:effectLst/>
                  <a:uLnTx/>
                  <a:uFillTx/>
                  <a:latin typeface="Helvetica"/>
                  <a:ea typeface="+mn-ea"/>
                  <a:cs typeface="Helvetica"/>
                </a:rPr>
                <a:t> </a:t>
              </a:r>
              <a:r>
                <a:rPr lang="en-US" sz="3600" b="1" dirty="0">
                  <a:solidFill>
                    <a:srgbClr val="000000"/>
                  </a:solidFill>
                  <a:latin typeface="Helvetica"/>
                  <a:cs typeface="Helvetica"/>
                </a:rPr>
                <a:t>AI </a:t>
              </a:r>
              <a:r>
                <a:rPr kumimoji="0" lang="en-US" sz="3600" b="1" i="0" u="none" strike="noStrike" kern="1200" cap="none" spc="0" normalizeH="0" baseline="0" noProof="0" dirty="0">
                  <a:ln>
                    <a:noFill/>
                  </a:ln>
                  <a:solidFill>
                    <a:srgbClr val="000000"/>
                  </a:solidFill>
                  <a:effectLst/>
                  <a:uLnTx/>
                  <a:uFillTx/>
                  <a:latin typeface="Helvetica"/>
                  <a:ea typeface="+mn-ea"/>
                  <a:cs typeface="Helvetica"/>
                </a:rPr>
                <a:t>with </a:t>
              </a:r>
              <a:r>
                <a:rPr lang="en-US" sz="3600" b="1" dirty="0">
                  <a:solidFill>
                    <a:srgbClr val="000000"/>
                  </a:solidFill>
                  <a:latin typeface="Helvetica"/>
                  <a:cs typeface="Helvetica"/>
                </a:rPr>
                <a:t>Productivity</a:t>
              </a:r>
              <a:r>
                <a:rPr kumimoji="0" lang="en-US" sz="3600" b="1" i="0" u="none" strike="noStrike" kern="1200" cap="none" spc="0" normalizeH="0" baseline="0" noProof="0" dirty="0">
                  <a:ln>
                    <a:noFill/>
                  </a:ln>
                  <a:solidFill>
                    <a:srgbClr val="000000"/>
                  </a:solidFill>
                  <a:effectLst/>
                  <a:uLnTx/>
                  <a:uFillTx/>
                  <a:latin typeface="Helvetica"/>
                  <a:ea typeface="+mn-ea"/>
                  <a:cs typeface="Helvetica"/>
                </a:rPr>
                <a:t> and </a:t>
              </a:r>
              <a:r>
                <a:rPr lang="en-US" sz="3600" b="1" dirty="0">
                  <a:solidFill>
                    <a:srgbClr val="000000"/>
                  </a:solidFill>
                  <a:latin typeface="Helvetica"/>
                  <a:cs typeface="Helvetica"/>
                </a:rPr>
                <a:t>Growth</a:t>
              </a:r>
              <a:r>
                <a:rPr kumimoji="0" lang="en-US" sz="3600" b="1" i="0" u="none" strike="noStrike" kern="1200" cap="none" spc="0" normalizeH="0" baseline="0" noProof="0" dirty="0">
                  <a:ln>
                    <a:noFill/>
                  </a:ln>
                  <a:solidFill>
                    <a:srgbClr val="000000"/>
                  </a:solidFill>
                  <a:effectLst/>
                  <a:uLnTx/>
                  <a:uFillTx/>
                  <a:latin typeface="Helvetica"/>
                  <a:ea typeface="+mn-ea"/>
                  <a:cs typeface="Helvetica"/>
                </a:rPr>
                <a:t> </a:t>
              </a:r>
              <a:r>
                <a:rPr lang="en-US" sz="3600" b="1" dirty="0">
                  <a:solidFill>
                    <a:srgbClr val="000000"/>
                  </a:solidFill>
                  <a:latin typeface="Helvetica"/>
                  <a:cs typeface="Helvetica"/>
                </a:rPr>
                <a:t>Outcomes</a:t>
              </a:r>
              <a:endParaRPr kumimoji="0" lang="en-US" sz="3600" b="1" i="0" u="none" strike="noStrike" kern="1200" cap="none" spc="0" normalizeH="0" baseline="0" noProof="0" dirty="0">
                <a:ln>
                  <a:noFill/>
                </a:ln>
                <a:solidFill>
                  <a:srgbClr val="000000"/>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7" name="Graphic 6">
            <a:extLst>
              <a:ext uri="{FF2B5EF4-FFF2-40B4-BE49-F238E27FC236}">
                <a16:creationId xmlns:a16="http://schemas.microsoft.com/office/drawing/2014/main" id="{F8BE9D13-3F2D-F3F6-A259-AEACE2119C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444F7-4F1A-2FC7-1F48-0E2E64BCCDD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22777BF-AF68-0024-14F5-CA86A7D03203}"/>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8EF79D2-6B92-D77D-87C3-915F8E94130E}"/>
              </a:ext>
            </a:extLst>
          </p:cNvPr>
          <p:cNvSpPr txBox="1"/>
          <p:nvPr/>
        </p:nvSpPr>
        <p:spPr>
          <a:xfrm>
            <a:off x="518231" y="1584028"/>
            <a:ext cx="3629348" cy="453245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US" sz="1200" b="1">
                <a:solidFill>
                  <a:prstClr val="black"/>
                </a:solidFill>
                <a:latin typeface="Helvetica"/>
                <a:cs typeface="Helvetica"/>
              </a:rPr>
              <a:t>About 77% of Australian CDOs say their organisations are planning to invest in </a:t>
            </a:r>
            <a:br>
              <a:rPr lang="en-US" sz="1200" b="1">
                <a:solidFill>
                  <a:prstClr val="black"/>
                </a:solidFill>
                <a:latin typeface="Helvetica"/>
                <a:cs typeface="Helvetica"/>
              </a:rPr>
            </a:br>
            <a:r>
              <a:rPr lang="en-US" sz="1200" b="1">
                <a:solidFill>
                  <a:prstClr val="black"/>
                </a:solidFill>
                <a:latin typeface="Helvetica"/>
                <a:cs typeface="Helvetica"/>
              </a:rPr>
              <a:t>agentic AI in the next 12 months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top 3 investment priorities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are AI-related areas:</a:t>
            </a:r>
          </a:p>
          <a:p>
            <a:pPr marL="355600" lvl="1" indent="-173038">
              <a:lnSpc>
                <a:spcPct val="125000"/>
              </a:lnSpc>
              <a:spcAft>
                <a:spcPts val="600"/>
              </a:spcAft>
              <a:buClr>
                <a:srgbClr val="E7534F"/>
              </a:buClr>
              <a:buFont typeface="+mj-lt"/>
              <a:buAutoNum type="arabicPeriod"/>
              <a:defRPr/>
            </a:pPr>
            <a:r>
              <a:rPr lang="en-US" sz="1200">
                <a:solidFill>
                  <a:prstClr val="black"/>
                </a:solidFill>
                <a:latin typeface="Helvetica"/>
                <a:ea typeface="Calibri" panose="020F0502020204030204"/>
                <a:cs typeface="Helvetica"/>
              </a:rPr>
              <a:t>agentic AI</a:t>
            </a:r>
          </a:p>
          <a:p>
            <a:pPr marL="355600" lvl="1" indent="-173038">
              <a:lnSpc>
                <a:spcPct val="125000"/>
              </a:lnSpc>
              <a:spcAft>
                <a:spcPts val="600"/>
              </a:spcAft>
              <a:buClr>
                <a:srgbClr val="E7534F"/>
              </a:buClr>
              <a:buFont typeface="+mj-lt"/>
              <a:buAutoNum type="arabicPeriod"/>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chatbots and conversational AI</a:t>
            </a:r>
          </a:p>
          <a:p>
            <a:pPr marL="355600" lvl="1" indent="-173038">
              <a:lnSpc>
                <a:spcPct val="125000"/>
              </a:lnSpc>
              <a:spcAft>
                <a:spcPts val="600"/>
              </a:spcAft>
              <a:buClr>
                <a:srgbClr val="E7534F"/>
              </a:buClr>
              <a:buFont typeface="+mj-lt"/>
              <a:buAutoNum type="arabicPeriod"/>
              <a:defRPr/>
            </a:pPr>
            <a:r>
              <a:rPr lang="en-US" sz="1200">
                <a:solidFill>
                  <a:prstClr val="black"/>
                </a:solidFill>
                <a:latin typeface="Helvetica"/>
                <a:ea typeface="Calibri" panose="020F0502020204030204"/>
                <a:cs typeface="Helvetica"/>
              </a:rPr>
              <a:t>AI development platforms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Four of the top 10 IPs relate to improving customer experiences.</a:t>
            </a:r>
          </a:p>
          <a:p>
            <a:pPr marL="355600" lvl="1" indent="-173038">
              <a:lnSpc>
                <a:spcPct val="125000"/>
              </a:lnSpc>
              <a:spcAft>
                <a:spcPts val="600"/>
              </a:spcAft>
              <a:buClr>
                <a:srgbClr val="E7534F"/>
              </a:buClr>
              <a:buFont typeface="Wingdings" panose="05000000000000000000" pitchFamily="2" charset="2"/>
              <a:buChar char="Ø"/>
              <a:defRPr/>
            </a:pPr>
            <a:r>
              <a:rPr lang="en-US" sz="1200">
                <a:solidFill>
                  <a:prstClr val="black"/>
                </a:solidFill>
                <a:latin typeface="Helvetica"/>
                <a:cs typeface="Helvetica"/>
              </a:rPr>
              <a:t>customer engagement platforms</a:t>
            </a:r>
          </a:p>
          <a:p>
            <a:pPr marL="355600" lvl="1" indent="-173038">
              <a:lnSpc>
                <a:spcPct val="125000"/>
              </a:lnSpc>
              <a:spcAft>
                <a:spcPts val="600"/>
              </a:spcAft>
              <a:buClr>
                <a:srgbClr val="E7534F"/>
              </a:buClr>
              <a:buFont typeface="Wingdings" panose="05000000000000000000" pitchFamily="2" charset="2"/>
              <a:buChar char="Ø"/>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digital experience platforms</a:t>
            </a:r>
          </a:p>
          <a:p>
            <a:pPr marL="355600" lvl="1" indent="-173038">
              <a:lnSpc>
                <a:spcPct val="125000"/>
              </a:lnSpc>
              <a:spcAft>
                <a:spcPts val="600"/>
              </a:spcAft>
              <a:buClr>
                <a:srgbClr val="E7534F"/>
              </a:buClr>
              <a:buFont typeface="Wingdings" panose="05000000000000000000" pitchFamily="2" charset="2"/>
              <a:buChar char="Ø"/>
              <a:defRPr/>
            </a:pPr>
            <a:r>
              <a:rPr kumimoji="0" lang="en-US" sz="1200" b="0" i="0" u="none" strike="noStrike" kern="1200" cap="none" spc="0" normalizeH="0" baseline="0" noProof="0" err="1">
                <a:ln>
                  <a:noFill/>
                </a:ln>
                <a:solidFill>
                  <a:prstClr val="black"/>
                </a:solidFill>
                <a:effectLst/>
                <a:uLnTx/>
                <a:uFillTx/>
                <a:latin typeface="Helvetica"/>
                <a:ea typeface="+mn-ea"/>
                <a:cs typeface="Helvetica"/>
              </a:rPr>
              <a:t>personalisation</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lvl="1" indent="-173038">
              <a:lnSpc>
                <a:spcPct val="125000"/>
              </a:lnSpc>
              <a:spcAft>
                <a:spcPts val="600"/>
              </a:spcAft>
              <a:buClr>
                <a:srgbClr val="E7534F"/>
              </a:buClr>
              <a:buFont typeface="Wingdings" panose="05000000000000000000" pitchFamily="2" charset="2"/>
              <a:buChar char="Ø"/>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CRM and customer engagement suites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Data governance and collaboration tools are foundational capabilities investments for AI.</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399E4F95-B544-312A-0FE7-304CC0DB7156}"/>
              </a:ext>
            </a:extLst>
          </p:cNvPr>
          <p:cNvSpPr/>
          <p:nvPr/>
        </p:nvSpPr>
        <p:spPr>
          <a:xfrm>
            <a:off x="518231" y="1034477"/>
            <a:ext cx="356730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Investment priorities</a:t>
            </a:r>
          </a:p>
        </p:txBody>
      </p:sp>
      <p:sp>
        <p:nvSpPr>
          <p:cNvPr id="6" name="Rectangle 5">
            <a:extLst>
              <a:ext uri="{FF2B5EF4-FFF2-40B4-BE49-F238E27FC236}">
                <a16:creationId xmlns:a16="http://schemas.microsoft.com/office/drawing/2014/main" id="{79EE3AC9-B2CA-C203-C173-3EAD44996871}"/>
              </a:ext>
            </a:extLst>
          </p:cNvPr>
          <p:cNvSpPr/>
          <p:nvPr/>
        </p:nvSpPr>
        <p:spPr>
          <a:xfrm>
            <a:off x="518231" y="726700"/>
            <a:ext cx="35673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F104B9C-C4A8-2868-D209-31C252E1A4C2}"/>
              </a:ext>
            </a:extLst>
          </p:cNvPr>
          <p:cNvCxnSpPr>
            <a:cxnSpLocks/>
          </p:cNvCxnSpPr>
          <p:nvPr/>
        </p:nvCxnSpPr>
        <p:spPr>
          <a:xfrm flipV="1">
            <a:off x="438135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BF0A9D-12DB-4F22-7D5C-B49B976E5C71}"/>
              </a:ext>
            </a:extLst>
          </p:cNvPr>
          <p:cNvSpPr txBox="1"/>
          <p:nvPr/>
        </p:nvSpPr>
        <p:spPr>
          <a:xfrm>
            <a:off x="4722320" y="1075554"/>
            <a:ext cx="7201479" cy="476579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CDOs are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prioritising</a:t>
            </a:r>
            <a:r>
              <a:rPr kumimoji="0" lang="en-US" sz="1200" b="1" i="0" u="none" strike="noStrike" kern="1200" cap="none" spc="0" normalizeH="0" baseline="0" noProof="0">
                <a:ln>
                  <a:noFill/>
                </a:ln>
                <a:solidFill>
                  <a:prstClr val="black"/>
                </a:solidFill>
                <a:effectLst/>
                <a:uLnTx/>
                <a:uFillTx/>
                <a:latin typeface="Helvetica"/>
                <a:ea typeface="+mn-ea"/>
                <a:cs typeface="Helvetica"/>
              </a:rPr>
              <a:t> AI execution platforms</a:t>
            </a: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high investment in agentic AI, chatbots, conversational AI, and AI development platforms highlights the necessity of robust support for implementing AI initiatives, including the expansion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into more autonomous workflows.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ea typeface="Calibri" panose="020F0502020204030204"/>
                <a:cs typeface="Helvetica"/>
              </a:rPr>
              <a:t>Generative AI, ranked 5</a:t>
            </a:r>
            <a:r>
              <a:rPr lang="en-US" sz="1200" baseline="30000">
                <a:solidFill>
                  <a:prstClr val="black"/>
                </a:solidFill>
                <a:latin typeface="Helvetica"/>
                <a:ea typeface="Calibri" panose="020F0502020204030204"/>
                <a:cs typeface="Helvetica"/>
              </a:rPr>
              <a:t>th</a:t>
            </a:r>
            <a:r>
              <a:rPr lang="en-US" sz="1200">
                <a:solidFill>
                  <a:prstClr val="black"/>
                </a:solidFill>
                <a:latin typeface="Helvetica"/>
                <a:ea typeface="Calibri" panose="020F0502020204030204"/>
                <a:cs typeface="Helvetica"/>
              </a:rPr>
              <a:t> in the investment areas, is tightly linked to customer and workforce transformation. This is increasingly viewed as a capability that augments employees across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the </a:t>
            </a:r>
            <a:r>
              <a:rPr lang="en-US" sz="1200" err="1">
                <a:solidFill>
                  <a:prstClr val="black"/>
                </a:solidFill>
                <a:latin typeface="Helvetica"/>
                <a:ea typeface="Calibri" panose="020F0502020204030204"/>
                <a:cs typeface="Helvetica"/>
              </a:rPr>
              <a:t>organisation</a:t>
            </a:r>
            <a:r>
              <a:rPr lang="en-US" sz="1200">
                <a:solidFill>
                  <a:prstClr val="black"/>
                </a:solidFill>
                <a:latin typeface="Helvetica"/>
                <a:ea typeface="Calibri" panose="020F0502020204030204"/>
                <a:cs typeface="Helvetica"/>
              </a:rPr>
              <a:t>.</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Customer engagement remains critical, but increasingly AI-enabled</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Increased investments in customer engagement platforms, digital experience platforms,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personalisation</a:t>
            </a:r>
            <a:r>
              <a:rPr lang="en-US" sz="1200">
                <a:solidFill>
                  <a:prstClr val="black"/>
                </a:solidFill>
                <a:latin typeface="Helvetica"/>
                <a:ea typeface="Calibri" panose="020F0502020204030204"/>
                <a:cs typeface="Helvetica"/>
              </a:rPr>
              <a:t>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and CRM suites show that customer experience remains central to digital strategy.</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However, the focus is evolving from traditional omnichannel delivery toward AI-enhanced engagement and real-time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personalisation</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For CDOs, this creates a greater need to unify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customer data,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modernise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engagement architectures and balance automation with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human-centric experiences.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Foundational capabilities are becoming essential to AI scale and governance</a:t>
            </a:r>
          </a:p>
          <a:p>
            <a:pPr marL="171450" indent="-171450">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Data governance and productivity tool investments highlight that CDOs recognise AI success depends on strong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foundations.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As investment shifts toward agentic and generative AI, CDOs will need to ensure their organisations can manage risk and maintain trust while integrating AI into existing operating models.</a:t>
            </a:r>
          </a:p>
        </p:txBody>
      </p:sp>
    </p:spTree>
    <p:extLst>
      <p:ext uri="{BB962C8B-B14F-4D97-AF65-F5344CB8AC3E}">
        <p14:creationId xmlns:p14="http://schemas.microsoft.com/office/powerpoint/2010/main" val="269200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F293-E6DF-AD81-F258-37B96F33C2FE}"/>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7FD502AA-6220-B7BE-B0A6-A43D6E89F854}"/>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EB1E1F0F-B919-DC3C-D22D-283DC386E95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225AE0AD-CC3A-74F0-9546-527747489052}"/>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E38BCA3-9F1B-7F38-3E83-6B7E824E7AD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D8B3664-AF71-8817-4BA9-3DB3570DBBC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38D4ABA6-431A-F73E-27BA-DC37FE9879B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C0E5F3FC-AA84-3AFC-0209-61DB5F0E62C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EBE848DC-E04A-101B-33C4-56BB3010C64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A9BBC7D2-84C7-0592-D186-A15894C2D91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7C3ED88-FD1E-69C6-AE43-003645136F3F}"/>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5C46B4-34FF-A01D-EF38-705C122BF0B8}"/>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C8F6814F-7B00-85C3-CBE3-145DDDADCD0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F399675-10AB-5653-14F8-AC5230E64E3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9465170-5DB1-5BC2-72CC-00FF52EF3FB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3330D54-9846-F567-33E6-688C46FD5C4F}"/>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E5A78B8-3B96-FECD-548D-24C35BC718A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15708765-5FDE-B656-AF52-21DD0568AB5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76AB32F-A960-E0F6-09FB-F10FF8F8F05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EA521C93-40E1-F0E7-D405-6B0D8F2E6D16}"/>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2B289D0-35DE-7CD7-E5F6-B5BFED1D2EE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AEFD3886-7F8C-23E7-355E-23E67CF167E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EA0EFA85-94A2-2D86-A9A0-314A7F2D1D9F}"/>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B6A9F78-8ACA-23BB-C41F-190029E634BC}"/>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1A477C9-9095-E430-3B2E-4E98523DF9F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AB980AA6-8D9D-8AAE-BC20-2F741BE40FC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EE10DE68-27FB-165F-AF4B-D5CD8757068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106A2E64-349F-E256-8D55-40C6012C80BE}"/>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1BEF93E-1BB9-364D-F467-D1EAF40001F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B8E3612-2529-F8AF-3F4E-88E49EB8E5C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889A0E5-3967-8729-020C-CC70162256B7}"/>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2E4C8B4-09FC-D75E-ED87-BF3C9B00E89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07665E18-76FE-0FE5-9180-AA9E484FFF3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D8123ED5-655D-FCAF-2FB4-C0E261664F5B}"/>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B8689C8-189D-A5B4-D8E7-2E3168D89D0C}"/>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750B20C0-A2C8-C51E-54FB-CC2C9C750DC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F2A3886-BA6F-DAD9-549A-0398F55BB9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5D81E73B-BC92-627F-109A-A305B387555C}"/>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30B4B8F1-6153-EFCC-D424-84B08D6D8AB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9C5B48-AF68-5921-BBB7-35DE178735B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0013F6EF-D2BA-0AA8-BCBB-B44D2C9987D2}"/>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01E6DBD-C4EF-5CFC-4C52-5C4B3863719A}"/>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7C8F3562-CE04-27B9-EF09-5CFB31D1F818}"/>
              </a:ext>
            </a:extLst>
          </p:cNvPr>
          <p:cNvGrpSpPr/>
          <p:nvPr/>
        </p:nvGrpSpPr>
        <p:grpSpPr>
          <a:xfrm>
            <a:off x="470612" y="2605481"/>
            <a:ext cx="7539256" cy="888739"/>
            <a:chOff x="470612" y="2319637"/>
            <a:chExt cx="7539256" cy="888739"/>
          </a:xfrm>
        </p:grpSpPr>
        <p:sp>
          <p:nvSpPr>
            <p:cNvPr id="4" name="TextBox 3">
              <a:extLst>
                <a:ext uri="{FF2B5EF4-FFF2-40B4-BE49-F238E27FC236}">
                  <a16:creationId xmlns:a16="http://schemas.microsoft.com/office/drawing/2014/main" id="{B4043DFE-90B8-74A8-3226-AA440A63AC02}"/>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Challenges</a:t>
              </a:r>
            </a:p>
          </p:txBody>
        </p:sp>
        <p:sp>
          <p:nvSpPr>
            <p:cNvPr id="5" name="Rectangle 4">
              <a:extLst>
                <a:ext uri="{FF2B5EF4-FFF2-40B4-BE49-F238E27FC236}">
                  <a16:creationId xmlns:a16="http://schemas.microsoft.com/office/drawing/2014/main" id="{E231CF85-0AB2-5354-E4D5-58F12F4869B4}"/>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7" name="Graphic 6">
            <a:extLst>
              <a:ext uri="{FF2B5EF4-FFF2-40B4-BE49-F238E27FC236}">
                <a16:creationId xmlns:a16="http://schemas.microsoft.com/office/drawing/2014/main" id="{893B2C0D-D723-521D-BB2D-3F0DAD23FB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70825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3DDA7-0E94-A26B-B413-BDE9B23046C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A3473FB-A118-B994-5CDA-E5FBA319623F}"/>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ADAPT Digital Edge Surveys in June 2025 and June 2026. Sample size: 234 Australian CDOs</a:t>
            </a:r>
          </a:p>
        </p:txBody>
      </p:sp>
      <p:sp>
        <p:nvSpPr>
          <p:cNvPr id="9" name="Rectangle 8">
            <a:extLst>
              <a:ext uri="{FF2B5EF4-FFF2-40B4-BE49-F238E27FC236}">
                <a16:creationId xmlns:a16="http://schemas.microsoft.com/office/drawing/2014/main" id="{7163EEF0-08CB-2087-6195-787F8E0DC22E}"/>
              </a:ext>
            </a:extLst>
          </p:cNvPr>
          <p:cNvSpPr/>
          <p:nvPr/>
        </p:nvSpPr>
        <p:spPr>
          <a:xfrm>
            <a:off x="300539" y="191204"/>
            <a:ext cx="10184581" cy="461665"/>
          </a:xfrm>
          <a:prstGeom prst="rect">
            <a:avLst/>
          </a:prstGeom>
        </p:spPr>
        <p:txBody>
          <a:bodyPr wrap="square" lIns="91440" tIns="45720" rIns="91440" bIns="45720" anchor="t">
            <a:spAutoFit/>
          </a:bodyPr>
          <a:lstStyle/>
          <a:p>
            <a:pPr lvl="0">
              <a:defRPr/>
            </a:pPr>
            <a:r>
              <a:rPr lang="en-US" sz="2400" b="1">
                <a:solidFill>
                  <a:srgbClr val="000000"/>
                </a:solidFill>
                <a:latin typeface="Helvetica"/>
                <a:cs typeface="Helvetica"/>
                <a:sym typeface="Arial"/>
              </a:rPr>
              <a:t>Top execution barriers</a:t>
            </a:r>
          </a:p>
        </p:txBody>
      </p:sp>
      <p:pic>
        <p:nvPicPr>
          <p:cNvPr id="2" name="Graphic 1">
            <a:extLst>
              <a:ext uri="{FF2B5EF4-FFF2-40B4-BE49-F238E27FC236}">
                <a16:creationId xmlns:a16="http://schemas.microsoft.com/office/drawing/2014/main" id="{5154A7EC-F517-F4C9-58A4-F7F36A3A27D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55445" y="1058681"/>
            <a:ext cx="11081109" cy="5047794"/>
          </a:xfrm>
          <a:prstGeom prst="rect">
            <a:avLst/>
          </a:prstGeom>
        </p:spPr>
      </p:pic>
    </p:spTree>
    <p:extLst>
      <p:ext uri="{BB962C8B-B14F-4D97-AF65-F5344CB8AC3E}">
        <p14:creationId xmlns:p14="http://schemas.microsoft.com/office/powerpoint/2010/main" val="200252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68745-EA8C-0D97-1848-2D5D2CA4D5C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0C064AC-905C-10A9-BC62-4518728978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1409" y="837711"/>
            <a:ext cx="11421808" cy="5580222"/>
          </a:xfrm>
          <a:prstGeom prst="rect">
            <a:avLst/>
          </a:prstGeom>
        </p:spPr>
      </p:pic>
      <p:grpSp>
        <p:nvGrpSpPr>
          <p:cNvPr id="16" name="Group 15" hidden="1">
            <a:extLst>
              <a:ext uri="{FF2B5EF4-FFF2-40B4-BE49-F238E27FC236}">
                <a16:creationId xmlns:a16="http://schemas.microsoft.com/office/drawing/2014/main" id="{911C219C-81AE-DF34-3847-5093032190E6}"/>
              </a:ext>
            </a:extLst>
          </p:cNvPr>
          <p:cNvGrpSpPr>
            <a:grpSpLocks noGrp="1" noUngrp="1" noRot="1" noMove="1" noResize="1"/>
          </p:cNvGrpSpPr>
          <p:nvPr/>
        </p:nvGrpSpPr>
        <p:grpSpPr>
          <a:xfrm>
            <a:off x="300539" y="819807"/>
            <a:ext cx="11590922" cy="5692480"/>
            <a:chOff x="300539" y="819807"/>
            <a:chExt cx="11590922" cy="5692480"/>
          </a:xfrm>
        </p:grpSpPr>
        <p:sp>
          <p:nvSpPr>
            <p:cNvPr id="13" name="Rectangle 12">
              <a:extLst>
                <a:ext uri="{FF2B5EF4-FFF2-40B4-BE49-F238E27FC236}">
                  <a16:creationId xmlns:a16="http://schemas.microsoft.com/office/drawing/2014/main" id="{C2E1B798-64D3-FFEF-D861-CA064555064F}"/>
                </a:ext>
              </a:extLst>
            </p:cNvPr>
            <p:cNvSpPr>
              <a:spLocks noGrp="1" noRot="1" noMove="1" noResize="1" noEditPoints="1" noAdjustHandles="1" noChangeArrowheads="1" noChangeShapeType="1"/>
            </p:cNvSpPr>
            <p:nvPr/>
          </p:nvSpPr>
          <p:spPr>
            <a:xfrm>
              <a:off x="300539" y="819807"/>
              <a:ext cx="3647909" cy="56924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4015BCF-2231-4E2F-5214-BA9B31B711C3}"/>
                </a:ext>
              </a:extLst>
            </p:cNvPr>
            <p:cNvSpPr>
              <a:spLocks noGrp="1" noRot="1" noMove="1" noResize="1" noEditPoints="1" noAdjustHandles="1" noChangeArrowheads="1" noChangeShapeType="1"/>
            </p:cNvSpPr>
            <p:nvPr/>
          </p:nvSpPr>
          <p:spPr>
            <a:xfrm>
              <a:off x="4272045" y="819807"/>
              <a:ext cx="3647909" cy="56924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7D116E8-D046-EAD5-A7BB-08737E10A3FE}"/>
                </a:ext>
              </a:extLst>
            </p:cNvPr>
            <p:cNvSpPr>
              <a:spLocks noGrp="1" noRot="1" noMove="1" noResize="1" noEditPoints="1" noAdjustHandles="1" noChangeArrowheads="1" noChangeShapeType="1"/>
            </p:cNvSpPr>
            <p:nvPr/>
          </p:nvSpPr>
          <p:spPr>
            <a:xfrm>
              <a:off x="8243552" y="819807"/>
              <a:ext cx="3647909" cy="56924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7E4055DA-2328-0A07-F3A8-ECA224B4DE08}"/>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 ADAPT CIO, Government and Digital Edge Surveys in Feb and June 2026. Sample size : 418 Australian CIOs, Government leaders and CDOs</a:t>
            </a:r>
          </a:p>
        </p:txBody>
      </p:sp>
      <p:sp>
        <p:nvSpPr>
          <p:cNvPr id="12" name="Rectangle 11">
            <a:extLst>
              <a:ext uri="{FF2B5EF4-FFF2-40B4-BE49-F238E27FC236}">
                <a16:creationId xmlns:a16="http://schemas.microsoft.com/office/drawing/2014/main" id="{A5BEBE7A-CC96-AFED-E27C-6FB0CA703118}"/>
              </a:ext>
            </a:extLst>
          </p:cNvPr>
          <p:cNvSpPr/>
          <p:nvPr/>
        </p:nvSpPr>
        <p:spPr>
          <a:xfrm>
            <a:off x="300539" y="191204"/>
            <a:ext cx="10184581" cy="430887"/>
          </a:xfrm>
          <a:prstGeom prst="rect">
            <a:avLst/>
          </a:prstGeom>
        </p:spPr>
        <p:txBody>
          <a:bodyPr wrap="square" lIns="91440" tIns="45720" rIns="91440" bIns="45720" anchor="t">
            <a:spAutoFit/>
          </a:bodyPr>
          <a:lstStyle/>
          <a:p>
            <a:pPr lvl="0">
              <a:defRPr/>
            </a:pPr>
            <a:r>
              <a:rPr lang="en-US" sz="2200" b="1">
                <a:solidFill>
                  <a:srgbClr val="000000"/>
                </a:solidFill>
                <a:latin typeface="Helvetica"/>
                <a:cs typeface="Helvetica"/>
                <a:sym typeface="Arial"/>
              </a:rPr>
              <a:t>Top agentic AI constraints across C-suite personas execution barriers</a:t>
            </a:r>
          </a:p>
        </p:txBody>
      </p:sp>
    </p:spTree>
    <p:extLst>
      <p:ext uri="{BB962C8B-B14F-4D97-AF65-F5344CB8AC3E}">
        <p14:creationId xmlns:p14="http://schemas.microsoft.com/office/powerpoint/2010/main" val="252910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19FBB-76E4-CCED-5E6B-CBC85A4C385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BFCE00C-FCAC-EE19-07F3-5318E061E21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A20C831-871B-8C54-15E4-014AA13A346A}"/>
              </a:ext>
            </a:extLst>
          </p:cNvPr>
          <p:cNvSpPr txBox="1"/>
          <p:nvPr/>
        </p:nvSpPr>
        <p:spPr>
          <a:xfrm>
            <a:off x="520447" y="2752270"/>
            <a:ext cx="3538278" cy="260911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#1 execution barrier of Australian CDOs is the lack of funding &amp; resources.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lack of a clear AI roadmap </a:t>
            </a:r>
            <a:r>
              <a:rPr lang="en-US" sz="1200">
                <a:solidFill>
                  <a:prstClr val="black"/>
                </a:solidFill>
                <a:latin typeface="Helvetica"/>
                <a:ea typeface="Calibri" panose="020F0502020204030204"/>
                <a:cs typeface="Helvetica"/>
              </a:rPr>
              <a:t>emerges as a top 10 execution barrier</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F</a:t>
            </a:r>
            <a:r>
              <a:rPr kumimoji="0" lang="en-US" sz="1200" b="0" i="0" u="none" strike="noStrike" kern="1200" cap="none" spc="0" normalizeH="0" baseline="0" noProof="0" err="1">
                <a:ln>
                  <a:noFill/>
                </a:ln>
                <a:solidFill>
                  <a:prstClr val="black"/>
                </a:solidFill>
                <a:effectLst/>
                <a:uLnTx/>
                <a:uFillTx/>
                <a:latin typeface="Helvetica"/>
                <a:ea typeface="+mn-ea"/>
                <a:cs typeface="Helvetica"/>
              </a:rPr>
              <a:t>ragmented</a:t>
            </a:r>
            <a:r>
              <a:rPr kumimoji="0" lang="en-US" sz="1200" b="0" i="0" u="none" strike="noStrike" kern="1200" cap="none" spc="0" normalizeH="0" baseline="0" noProof="0">
                <a:ln>
                  <a:noFill/>
                </a:ln>
                <a:solidFill>
                  <a:prstClr val="black"/>
                </a:solidFill>
                <a:effectLst/>
                <a:uLnTx/>
                <a:uFillTx/>
                <a:latin typeface="Helvetica"/>
                <a:ea typeface="+mn-ea"/>
                <a:cs typeface="Helvetica"/>
              </a:rPr>
              <a:t> data foundations and processes are also new challenges of CDOs.</a:t>
            </a: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biggest constraints holding back agentic AI aren't technical</a:t>
            </a:r>
            <a:r>
              <a:rPr lang="en-US" sz="1200">
                <a:solidFill>
                  <a:prstClr val="black"/>
                </a:solidFill>
                <a:latin typeface="Helvetica"/>
                <a:cs typeface="Helvetica"/>
              </a:rPr>
              <a:t>.</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CIOs, </a:t>
            </a:r>
            <a:r>
              <a:rPr kumimoji="0" lang="en-US" sz="1200" b="0" i="0" u="none" strike="noStrike" kern="1200" cap="none" spc="0" normalizeH="0" baseline="0" noProof="0">
                <a:ln>
                  <a:noFill/>
                </a:ln>
                <a:solidFill>
                  <a:prstClr val="black"/>
                </a:solidFill>
                <a:effectLst/>
                <a:uLnTx/>
                <a:uFillTx/>
                <a:latin typeface="Helvetica"/>
                <a:ea typeface="+mn-ea"/>
                <a:cs typeface="Helvetica"/>
              </a:rPr>
              <a:t>government leaders, and CDOs don’t fully align on what these constraints are.</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8860A807-C02F-E971-3128-3AD9D1A0FF5C}"/>
              </a:ext>
            </a:extLst>
          </p:cNvPr>
          <p:cNvSpPr/>
          <p:nvPr/>
        </p:nvSpPr>
        <p:spPr>
          <a:xfrm>
            <a:off x="520447" y="1833261"/>
            <a:ext cx="3567309"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Execution barriers and agentic AI constraints</a:t>
            </a:r>
          </a:p>
        </p:txBody>
      </p:sp>
      <p:sp>
        <p:nvSpPr>
          <p:cNvPr id="6" name="Rectangle 5">
            <a:extLst>
              <a:ext uri="{FF2B5EF4-FFF2-40B4-BE49-F238E27FC236}">
                <a16:creationId xmlns:a16="http://schemas.microsoft.com/office/drawing/2014/main" id="{B4A20B60-478A-F2D5-E8C6-27FF3AA06401}"/>
              </a:ext>
            </a:extLst>
          </p:cNvPr>
          <p:cNvSpPr/>
          <p:nvPr/>
        </p:nvSpPr>
        <p:spPr>
          <a:xfrm>
            <a:off x="520447" y="1525484"/>
            <a:ext cx="356730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F471EA82-3176-EACC-2492-AA17BEA3C83D}"/>
              </a:ext>
            </a:extLst>
          </p:cNvPr>
          <p:cNvCxnSpPr>
            <a:cxnSpLocks/>
          </p:cNvCxnSpPr>
          <p:nvPr/>
        </p:nvCxnSpPr>
        <p:spPr>
          <a:xfrm flipV="1">
            <a:off x="4365593"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A3CA09-E4D5-4F9C-3740-55CDCE1F1BA7}"/>
              </a:ext>
            </a:extLst>
          </p:cNvPr>
          <p:cNvSpPr txBox="1"/>
          <p:nvPr/>
        </p:nvSpPr>
        <p:spPr>
          <a:xfrm>
            <a:off x="4672462" y="508617"/>
            <a:ext cx="7170016" cy="607384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Funding, competing priorities, workforce, and cultural resistance remain major execution risks</a:t>
            </a: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These challenges continue to limit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ability to effectively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operationalise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AI and digital strategies. Adverse culture and user resistance is also becoming as critical as tech implementation.</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Compared with last year's barriers, CDOs are </a:t>
            </a:r>
            <a:r>
              <a:rPr lang="en-US" sz="1200">
                <a:solidFill>
                  <a:prstClr val="black"/>
                </a:solidFill>
                <a:latin typeface="Helvetica"/>
                <a:ea typeface="Calibri" panose="020F0502020204030204"/>
                <a:cs typeface="Helvetica"/>
              </a:rPr>
              <a:t>sifting their focus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toward internal capability and operational barriers, rather than executive sponsorship and vendor management.</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AI ambition is accelerating faster than </a:t>
            </a:r>
            <a:r>
              <a:rPr kumimoji="0" lang="en-US" sz="1200" b="1" i="0" u="none" strike="noStrike" kern="1200" cap="none" spc="0" normalizeH="0" baseline="0" noProof="0" err="1">
                <a:ln>
                  <a:noFill/>
                </a:ln>
                <a:solidFill>
                  <a:prstClr val="black"/>
                </a:solidFill>
                <a:effectLst/>
                <a:uLnTx/>
                <a:uFillTx/>
                <a:latin typeface="Helvetica"/>
                <a:ea typeface="Calibri" panose="020F0502020204030204"/>
                <a:cs typeface="Helvetica"/>
              </a:rPr>
              <a:t>organisational</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readiness</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rise of a ‘lack of a clear AI roadmap’, from #12 in 2025 to #7 in 2026, highlights that many organisations are struggling to translate AI initiatives into execution.</a:t>
            </a:r>
          </a:p>
          <a:p>
            <a:pPr marL="17145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While CDOs are under pressure to scale AI initiatives, many organisations lack governance structures and enterprise-wide implementation plans.</a:t>
            </a:r>
            <a:r>
              <a:rPr lang="en-US" sz="1200">
                <a:solidFill>
                  <a:prstClr val="black"/>
                </a:solidFill>
                <a:latin typeface="Helvetica"/>
                <a:ea typeface="Calibri" panose="020F0502020204030204"/>
                <a:cs typeface="Helvetica"/>
              </a:rPr>
              <a:t> Only</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7% of organisations have enterprise-wide governance with board involvement (ADAPT Digital and AI Edge Survey, Jun 2026).</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Legacy environments and fragmented foundations are limiting transformation outcomes</a:t>
            </a:r>
          </a:p>
          <a:p>
            <a:pPr marL="171450" indent="-171450">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CDOs recognise that fragmented architectures and siloed processes can reduce the scalability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and effectiveness of AI-driven initiatives. This is driving urgency around achieving their AI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strategy goals.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ea typeface="Calibri" panose="020F0502020204030204"/>
                <a:cs typeface="Helvetica"/>
              </a:rPr>
              <a:t>As a result, it’s crucial for CDOs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to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modernise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core platforms,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standardise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workflows and improve enterprise-wide data integration before pursuing advanced automation and agentic AI capabilities.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Alignment on agentic AI barriers, but executive leaders have different execution risks</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CDOs are focused on operational readiness and transformation execution. They place </a:t>
            </a:r>
            <a:r>
              <a:rPr lang="en-US" sz="1200">
                <a:solidFill>
                  <a:prstClr val="black"/>
                </a:solidFill>
                <a:latin typeface="Helvetica"/>
                <a:ea typeface="Calibri" panose="020F0502020204030204"/>
                <a:cs typeface="Helvetica"/>
              </a:rPr>
              <a:t>strong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emphasis on data readiness and complete business process re-engineering. </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Compared with CIOs and government leaders, they’re more concerned about whether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workflows and operating models are sufficiently mature to support agentic AI deployment. This reinforces the pressure on CDOs to define practical AI operating models and measurable success metrics.</a:t>
            </a:r>
          </a:p>
        </p:txBody>
      </p:sp>
    </p:spTree>
    <p:extLst>
      <p:ext uri="{BB962C8B-B14F-4D97-AF65-F5344CB8AC3E}">
        <p14:creationId xmlns:p14="http://schemas.microsoft.com/office/powerpoint/2010/main" val="176013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B61F9-5CFF-3BFC-1E21-DCD730F5E970}"/>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87832AC-BBE0-7F3C-62BE-025A28DABF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6676" y="871781"/>
            <a:ext cx="11689510" cy="5488034"/>
          </a:xfrm>
          <a:prstGeom prst="rect">
            <a:avLst/>
          </a:prstGeom>
        </p:spPr>
      </p:pic>
      <p:grpSp>
        <p:nvGrpSpPr>
          <p:cNvPr id="15" name="Group 14" hidden="1">
            <a:extLst>
              <a:ext uri="{FF2B5EF4-FFF2-40B4-BE49-F238E27FC236}">
                <a16:creationId xmlns:a16="http://schemas.microsoft.com/office/drawing/2014/main" id="{B224CE92-D4C3-C404-54D4-AF9409E46CC2}"/>
              </a:ext>
            </a:extLst>
          </p:cNvPr>
          <p:cNvGrpSpPr>
            <a:grpSpLocks noGrp="1" noUngrp="1" noRot="1" noMove="1" noResize="1"/>
          </p:cNvGrpSpPr>
          <p:nvPr/>
        </p:nvGrpSpPr>
        <p:grpSpPr>
          <a:xfrm>
            <a:off x="300539" y="804041"/>
            <a:ext cx="11590924" cy="6053959"/>
            <a:chOff x="300539" y="804041"/>
            <a:chExt cx="11590924" cy="6053959"/>
          </a:xfrm>
        </p:grpSpPr>
        <p:sp>
          <p:nvSpPr>
            <p:cNvPr id="12" name="Rectangle 11">
              <a:extLst>
                <a:ext uri="{FF2B5EF4-FFF2-40B4-BE49-F238E27FC236}">
                  <a16:creationId xmlns:a16="http://schemas.microsoft.com/office/drawing/2014/main" id="{60A901E5-C474-C92D-BCD8-07C552F6439C}"/>
                </a:ext>
              </a:extLst>
            </p:cNvPr>
            <p:cNvSpPr>
              <a:spLocks noGrp="1" noRot="1" noMove="1" noResize="1" noEditPoints="1" noAdjustHandles="1" noChangeArrowheads="1" noChangeShapeType="1"/>
            </p:cNvSpPr>
            <p:nvPr/>
          </p:nvSpPr>
          <p:spPr>
            <a:xfrm>
              <a:off x="300539" y="804041"/>
              <a:ext cx="5577840" cy="605395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03E36-6E5B-49AD-A272-EBE58E351048}"/>
                </a:ext>
              </a:extLst>
            </p:cNvPr>
            <p:cNvSpPr>
              <a:spLocks noGrp="1" noRot="1" noMove="1" noResize="1" noEditPoints="1" noAdjustHandles="1" noChangeArrowheads="1" noChangeShapeType="1"/>
            </p:cNvSpPr>
            <p:nvPr/>
          </p:nvSpPr>
          <p:spPr>
            <a:xfrm>
              <a:off x="6313623" y="804041"/>
              <a:ext cx="5577840" cy="605395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00E1479F-4146-0C51-0824-3E0556251468}"/>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 ADAPT Digital Edge Survey in June 2026. Sample size : 221 Australian CDOs</a:t>
            </a:r>
          </a:p>
        </p:txBody>
      </p:sp>
      <p:sp>
        <p:nvSpPr>
          <p:cNvPr id="8" name="Rectangle 7">
            <a:extLst>
              <a:ext uri="{FF2B5EF4-FFF2-40B4-BE49-F238E27FC236}">
                <a16:creationId xmlns:a16="http://schemas.microsoft.com/office/drawing/2014/main" id="{AC29C4E8-6245-B27E-AC67-57154C36BA8A}"/>
              </a:ext>
            </a:extLst>
          </p:cNvPr>
          <p:cNvSpPr/>
          <p:nvPr/>
        </p:nvSpPr>
        <p:spPr>
          <a:xfrm>
            <a:off x="300539" y="191204"/>
            <a:ext cx="10184581" cy="430887"/>
          </a:xfrm>
          <a:prstGeom prst="rect">
            <a:avLst/>
          </a:prstGeom>
        </p:spPr>
        <p:txBody>
          <a:bodyPr wrap="square" lIns="91440" tIns="45720" rIns="91440" bIns="45720" anchor="t">
            <a:spAutoFit/>
          </a:bodyPr>
          <a:lstStyle/>
          <a:p>
            <a:pPr lvl="0">
              <a:defRPr/>
            </a:pPr>
            <a:r>
              <a:rPr lang="en-US" sz="2200" b="1">
                <a:solidFill>
                  <a:srgbClr val="000000"/>
                </a:solidFill>
                <a:latin typeface="Helvetica"/>
                <a:cs typeface="Helvetica"/>
                <a:sym typeface="Arial"/>
              </a:rPr>
              <a:t>Top challenges in delivering customer experience strategies</a:t>
            </a:r>
          </a:p>
        </p:txBody>
      </p:sp>
    </p:spTree>
    <p:extLst>
      <p:ext uri="{BB962C8B-B14F-4D97-AF65-F5344CB8AC3E}">
        <p14:creationId xmlns:p14="http://schemas.microsoft.com/office/powerpoint/2010/main" val="197519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EA69E19E-1C25-53E0-5B38-96AB1CFC68C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BE0EC2A-F9C4-009B-2505-0BBA5D83EB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2313" y="914400"/>
            <a:ext cx="11744359" cy="5513784"/>
          </a:xfrm>
          <a:prstGeom prst="rect">
            <a:avLst/>
          </a:prstGeom>
        </p:spPr>
      </p:pic>
      <p:grpSp>
        <p:nvGrpSpPr>
          <p:cNvPr id="8" name="Group 7" hidden="1">
            <a:extLst>
              <a:ext uri="{FF2B5EF4-FFF2-40B4-BE49-F238E27FC236}">
                <a16:creationId xmlns:a16="http://schemas.microsoft.com/office/drawing/2014/main" id="{BB7D7827-12DC-729B-E8C8-443E18B76116}"/>
              </a:ext>
            </a:extLst>
          </p:cNvPr>
          <p:cNvGrpSpPr>
            <a:grpSpLocks noGrp="1" noUngrp="1" noRot="1" noMove="1" noResize="1"/>
          </p:cNvGrpSpPr>
          <p:nvPr/>
        </p:nvGrpSpPr>
        <p:grpSpPr>
          <a:xfrm>
            <a:off x="300539" y="804041"/>
            <a:ext cx="11590924" cy="6053959"/>
            <a:chOff x="300539" y="804041"/>
            <a:chExt cx="11590924" cy="6053959"/>
          </a:xfrm>
        </p:grpSpPr>
        <p:sp>
          <p:nvSpPr>
            <p:cNvPr id="9" name="Rectangle 8">
              <a:extLst>
                <a:ext uri="{FF2B5EF4-FFF2-40B4-BE49-F238E27FC236}">
                  <a16:creationId xmlns:a16="http://schemas.microsoft.com/office/drawing/2014/main" id="{D311A535-A01E-C421-1D89-53E3D6E3F271}"/>
                </a:ext>
              </a:extLst>
            </p:cNvPr>
            <p:cNvSpPr>
              <a:spLocks noGrp="1" noRot="1" noMove="1" noResize="1" noEditPoints="1" noAdjustHandles="1" noChangeArrowheads="1" noChangeShapeType="1"/>
            </p:cNvSpPr>
            <p:nvPr/>
          </p:nvSpPr>
          <p:spPr>
            <a:xfrm>
              <a:off x="300539" y="804041"/>
              <a:ext cx="5577840" cy="605395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58DE90-27F5-DA5F-538B-3AAD96FFE39C}"/>
                </a:ext>
              </a:extLst>
            </p:cNvPr>
            <p:cNvSpPr>
              <a:spLocks noGrp="1" noRot="1" noMove="1" noResize="1" noEditPoints="1" noAdjustHandles="1" noChangeArrowheads="1" noChangeShapeType="1"/>
            </p:cNvSpPr>
            <p:nvPr/>
          </p:nvSpPr>
          <p:spPr>
            <a:xfrm>
              <a:off x="6313623" y="804041"/>
              <a:ext cx="5577840" cy="605395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1AE0B764-4A67-41A3-6EA8-F6C0AF909648}"/>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 ADAPT Digital Edge Survey in June 2026. Sample size : 221 Australian CDOs</a:t>
            </a:r>
          </a:p>
        </p:txBody>
      </p:sp>
      <p:sp>
        <p:nvSpPr>
          <p:cNvPr id="7" name="Rectangle 6">
            <a:extLst>
              <a:ext uri="{FF2B5EF4-FFF2-40B4-BE49-F238E27FC236}">
                <a16:creationId xmlns:a16="http://schemas.microsoft.com/office/drawing/2014/main" id="{7DC93F22-A9EA-C2FE-B53C-AC90484FE843}"/>
              </a:ext>
            </a:extLst>
          </p:cNvPr>
          <p:cNvSpPr/>
          <p:nvPr/>
        </p:nvSpPr>
        <p:spPr>
          <a:xfrm>
            <a:off x="300539" y="170884"/>
            <a:ext cx="10184581" cy="400110"/>
          </a:xfrm>
          <a:prstGeom prst="rect">
            <a:avLst/>
          </a:prstGeom>
        </p:spPr>
        <p:txBody>
          <a:bodyPr wrap="square" lIns="91440" tIns="45720" rIns="91440" bIns="45720" anchor="t">
            <a:spAutoFit/>
          </a:bodyPr>
          <a:lstStyle/>
          <a:p>
            <a:pPr lvl="0">
              <a:defRPr/>
            </a:pPr>
            <a:r>
              <a:rPr lang="en-US" sz="2000" b="1">
                <a:latin typeface="Helvetica Neue"/>
                <a:ea typeface="Helvetica Neue"/>
                <a:cs typeface="Helvetica Neue"/>
                <a:sym typeface="Helvetica Neue"/>
              </a:rPr>
              <a:t>How seamless do you think your employee experience is in the following areas?</a:t>
            </a:r>
            <a:endParaRPr lang="en-US" sz="2000" b="1">
              <a:solidFill>
                <a:srgbClr val="000000"/>
              </a:solidFill>
              <a:latin typeface="Helvetica"/>
              <a:cs typeface="Helvetica"/>
              <a:sym typeface="Arial"/>
            </a:endParaRPr>
          </a:p>
        </p:txBody>
      </p:sp>
    </p:spTree>
    <p:extLst>
      <p:ext uri="{BB962C8B-B14F-4D97-AF65-F5344CB8AC3E}">
        <p14:creationId xmlns:p14="http://schemas.microsoft.com/office/powerpoint/2010/main" val="107419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54C50-05B0-1A8C-F062-0EA050B096F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9624E14-7CDB-16DE-7DBD-1FDAA40377B5}"/>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FFD3FDB-2D78-7A6F-09EC-165368EE8C8A}"/>
              </a:ext>
            </a:extLst>
          </p:cNvPr>
          <p:cNvSpPr txBox="1"/>
          <p:nvPr/>
        </p:nvSpPr>
        <p:spPr>
          <a:xfrm>
            <a:off x="518565" y="1665984"/>
            <a:ext cx="3910092" cy="4378827"/>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 2026, the top </a:t>
            </a:r>
            <a:r>
              <a:rPr lang="en-US" sz="1200" b="1">
                <a:solidFill>
                  <a:prstClr val="black"/>
                </a:solidFill>
                <a:latin typeface="Helvetica"/>
                <a:cs typeface="Helvetica"/>
              </a:rPr>
              <a:t>challenge for organisations building </a:t>
            </a:r>
            <a:r>
              <a:rPr kumimoji="0" lang="en-US" sz="1200" b="1" i="0" u="none" strike="noStrike" kern="1200" cap="none" spc="0" normalizeH="0" baseline="0" noProof="0">
                <a:ln>
                  <a:noFill/>
                </a:ln>
                <a:solidFill>
                  <a:prstClr val="black"/>
                </a:solidFill>
                <a:effectLst/>
                <a:uLnTx/>
                <a:uFillTx/>
                <a:latin typeface="Helvetica"/>
                <a:ea typeface="+mn-ea"/>
                <a:cs typeface="Helvetica"/>
              </a:rPr>
              <a:t>CX </a:t>
            </a:r>
            <a:r>
              <a:rPr lang="en-US" sz="1200" b="1">
                <a:solidFill>
                  <a:prstClr val="black"/>
                </a:solidFill>
                <a:latin typeface="Helvetica"/>
                <a:cs typeface="Helvetica"/>
              </a:rPr>
              <a:t>strategies is dealing with legacy systems</a:t>
            </a:r>
            <a:r>
              <a:rPr kumimoji="0" lang="en-US" sz="1200" b="1" i="0" u="none" strike="noStrike" kern="1200" cap="none" spc="0" normalizeH="0" baseline="0" noProof="0">
                <a:ln>
                  <a:noFill/>
                </a:ln>
                <a:solidFill>
                  <a:prstClr val="black"/>
                </a:solidFill>
                <a:effectLst/>
                <a:uLnTx/>
                <a:uFillTx/>
                <a:latin typeface="Helvetica"/>
                <a:ea typeface="+mn-ea"/>
                <a:cs typeface="Helvetica"/>
              </a:rPr>
              <a:t>. Last year, it </a:t>
            </a:r>
            <a:r>
              <a:rPr lang="en-US" sz="1200" b="1">
                <a:solidFill>
                  <a:prstClr val="black"/>
                </a:solidFill>
                <a:latin typeface="Helvetica"/>
                <a:cs typeface="Helvetica"/>
              </a:rPr>
              <a:t>was broken</a:t>
            </a:r>
            <a:r>
              <a:rPr kumimoji="0" lang="en-US" sz="1200" b="1" i="0" u="none" strike="noStrike" kern="1200" cap="none" spc="0" normalizeH="0" baseline="0" noProof="0">
                <a:ln>
                  <a:noFill/>
                </a:ln>
                <a:solidFill>
                  <a:prstClr val="black"/>
                </a:solidFill>
                <a:effectLst/>
                <a:uLnTx/>
                <a:uFillTx/>
                <a:latin typeface="Helvetica"/>
                <a:ea typeface="+mn-ea"/>
                <a:cs typeface="Helvetica"/>
              </a:rPr>
              <a:t> omnichannel experiences.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Friction created by AI and trust issues remain relatively low compared with other CX strategies.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Compared with 2025, friction levels have increased significantly across nearly every EX measure, particularly in: </a:t>
            </a:r>
            <a:endParaRPr lang="en-US" sz="1200" b="0" i="0" u="none" strike="noStrike" kern="1200" cap="none" spc="0" normalizeH="0" baseline="0" noProof="0">
              <a:ln>
                <a:noFill/>
              </a:ln>
              <a:solidFill>
                <a:prstClr val="black"/>
              </a:solidFill>
              <a:effectLst/>
              <a:uLnTx/>
              <a:uFillTx/>
              <a:latin typeface="Helvetica"/>
              <a:cs typeface="Helvetica"/>
            </a:endParaRPr>
          </a:p>
          <a:p>
            <a:pPr marL="354012" lvl="1" indent="-171450">
              <a:lnSpc>
                <a:spcPct val="125000"/>
              </a:lnSpc>
              <a:spcAft>
                <a:spcPts val="600"/>
              </a:spcAft>
              <a:buClr>
                <a:schemeClr val="tx1"/>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workflow redesign (+20%)</a:t>
            </a:r>
          </a:p>
          <a:p>
            <a:pPr marL="354012" lvl="1" indent="-171450">
              <a:lnSpc>
                <a:spcPct val="125000"/>
              </a:lnSpc>
              <a:spcAft>
                <a:spcPts val="600"/>
              </a:spcAft>
              <a:buClr>
                <a:schemeClr val="tx1"/>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decision-making (+18%)</a:t>
            </a:r>
          </a:p>
          <a:p>
            <a:pPr marL="354012" lvl="1" indent="-171450">
              <a:lnSpc>
                <a:spcPct val="125000"/>
              </a:lnSpc>
              <a:spcAft>
                <a:spcPts val="600"/>
              </a:spcAft>
              <a:buClr>
                <a:schemeClr val="tx1"/>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knowledge access and time with experts (17%)</a:t>
            </a:r>
          </a:p>
          <a:p>
            <a:pPr marL="354330" lvl="1" indent="-171450">
              <a:lnSpc>
                <a:spcPct val="125000"/>
              </a:lnSpc>
              <a:spcAft>
                <a:spcPts val="600"/>
              </a:spcAft>
              <a:buClr>
                <a:schemeClr val="tx1"/>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locating relevant information (+13</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354330" lvl="1" indent="-171450">
              <a:lnSpc>
                <a:spcPct val="125000"/>
              </a:lnSpc>
              <a:spcAft>
                <a:spcPts val="600"/>
              </a:spcAft>
              <a:buClr>
                <a:schemeClr val="tx1"/>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automating key processes (+11</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Hybrid workplace collaboration remains the strongest performing area</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2FC179C-54CF-A2EB-BB69-F777F85B4A3D}"/>
              </a:ext>
            </a:extLst>
          </p:cNvPr>
          <p:cNvSpPr/>
          <p:nvPr/>
        </p:nvSpPr>
        <p:spPr>
          <a:xfrm>
            <a:off x="518565" y="1108043"/>
            <a:ext cx="363584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CX and EX challenges</a:t>
            </a:r>
          </a:p>
        </p:txBody>
      </p:sp>
      <p:sp>
        <p:nvSpPr>
          <p:cNvPr id="6" name="Rectangle 5">
            <a:extLst>
              <a:ext uri="{FF2B5EF4-FFF2-40B4-BE49-F238E27FC236}">
                <a16:creationId xmlns:a16="http://schemas.microsoft.com/office/drawing/2014/main" id="{F968F2CA-9193-88BB-C008-3AA4A25F0AD9}"/>
              </a:ext>
            </a:extLst>
          </p:cNvPr>
          <p:cNvSpPr/>
          <p:nvPr/>
        </p:nvSpPr>
        <p:spPr>
          <a:xfrm>
            <a:off x="518565" y="800266"/>
            <a:ext cx="363584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44CE988C-2234-B0A6-9DC3-CCAC3F1641D5}"/>
              </a:ext>
            </a:extLst>
          </p:cNvPr>
          <p:cNvCxnSpPr>
            <a:cxnSpLocks/>
          </p:cNvCxnSpPr>
          <p:nvPr/>
        </p:nvCxnSpPr>
        <p:spPr>
          <a:xfrm flipV="1">
            <a:off x="4478354"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E44EE6-3967-D135-4B0B-45A8C8D9CD8D}"/>
              </a:ext>
            </a:extLst>
          </p:cNvPr>
          <p:cNvSpPr txBox="1"/>
          <p:nvPr/>
        </p:nvSpPr>
        <p:spPr>
          <a:xfrm>
            <a:off x="4678426" y="624033"/>
            <a:ext cx="7292672" cy="560993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CX challenges are evolving from channel issues to enterprise operational constraints</a:t>
            </a: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Some customer experience pain points are improving, but execution gaps remain significant. Compared with 2025, several challenges have significantly declined. In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2025, the dominant CX challenges reflected a strong focus on front-end experience delivery issues. In 2026, the top CX challenges show CDOs recognise the structural and technology limitations underpinning CX failures.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This may also indicate CDOs have made progress in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modernising</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those areas.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Organisations are becoming more realistic about the limitations of AI without strong foundations</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Friction surrounding AI and trust remains comparatively lower than operational and data-related issues. This suggests organisations still see AI as an enabler rather than </a:t>
            </a:r>
            <a:r>
              <a:rPr lang="en-US" sz="1200">
                <a:solidFill>
                  <a:prstClr val="black"/>
                </a:solidFill>
                <a:latin typeface="Helvetica"/>
                <a:ea typeface="Calibri" panose="020F0502020204030204"/>
                <a:cs typeface="Helvetica"/>
              </a:rPr>
              <a:t>a</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barrier.</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However, the persistence of unclear CX measurement, fragmented ownership and self-service not reducing effort, highlights that many organisations still lack the governance maturity required to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realise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AI-enabled CX outcomes.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EX challenges are worsening as AI and digital transformation outpace operational design</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Organisations are struggling to translate digital investment into workforce efficiency.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ea typeface="Calibri" panose="020F0502020204030204"/>
                <a:cs typeface="Helvetica"/>
              </a:rPr>
              <a:t>M</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any organisations are introducing AI and emerging tech capabilities faster than they’re redefining processes, governance structures and ways of working.</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Hybrid collaboration remains comparatively </a:t>
            </a:r>
            <a:r>
              <a:rPr lang="en-US" sz="1200" b="1">
                <a:solidFill>
                  <a:prstClr val="black"/>
                </a:solidFill>
                <a:latin typeface="Helvetica"/>
                <a:ea typeface="Calibri" panose="020F0502020204030204"/>
                <a:cs typeface="Helvetica"/>
              </a:rPr>
              <a:t>low</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despite broader operational strain</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This could mean that organisations have generally matured their collaboration tooling and hybrid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work capabilities compared with other operational areas.</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slight increase in friction, from 19% in 2025 to 25% in 2026, indicates that employee challenges are no longer mainly about enabling remote work, but about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complexity, fragmented processes and inconsistent operating models (</a:t>
            </a:r>
            <a:r>
              <a:rPr kumimoji="0" lang="en-US" sz="1200" b="0" i="0" u="none" strike="noStrike" kern="1200" cap="none" spc="0" normalizeH="0" baseline="0" noProof="0">
                <a:ln>
                  <a:noFill/>
                </a:ln>
                <a:solidFill>
                  <a:srgbClr val="E7534F"/>
                </a:solidFill>
                <a:effectLst/>
                <a:uLnTx/>
                <a:uFillTx/>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13</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t>
            </a:r>
          </a:p>
        </p:txBody>
      </p:sp>
    </p:spTree>
    <p:extLst>
      <p:ext uri="{BB962C8B-B14F-4D97-AF65-F5344CB8AC3E}">
        <p14:creationId xmlns:p14="http://schemas.microsoft.com/office/powerpoint/2010/main" val="305494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D1B01EC6-FC08-8EB5-C972-2272CEC9C6CA}"/>
              </a:ext>
            </a:extLst>
          </p:cNvPr>
          <p:cNvGrpSpPr/>
          <p:nvPr/>
        </p:nvGrpSpPr>
        <p:grpSpPr>
          <a:xfrm>
            <a:off x="470612" y="2605481"/>
            <a:ext cx="7539256" cy="888739"/>
            <a:chOff x="470612" y="2319637"/>
            <a:chExt cx="7539256" cy="888739"/>
          </a:xfrm>
        </p:grpSpPr>
        <p:sp>
          <p:nvSpPr>
            <p:cNvPr id="4" name="TextBox 3">
              <a:extLst>
                <a:ext uri="{FF2B5EF4-FFF2-40B4-BE49-F238E27FC236}">
                  <a16:creationId xmlns:a16="http://schemas.microsoft.com/office/drawing/2014/main" id="{9E9DED51-A333-0FB9-0782-50A28AB6569B}"/>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Survey demographics</a:t>
              </a:r>
            </a:p>
          </p:txBody>
        </p:sp>
        <p:sp>
          <p:nvSpPr>
            <p:cNvPr id="5" name="Rectangle 4">
              <a:extLst>
                <a:ext uri="{FF2B5EF4-FFF2-40B4-BE49-F238E27FC236}">
                  <a16:creationId xmlns:a16="http://schemas.microsoft.com/office/drawing/2014/main" id="{ABAEEAF3-5556-2264-B210-B7A9EEB4DF46}"/>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7" name="Graphic 6">
            <a:extLst>
              <a:ext uri="{FF2B5EF4-FFF2-40B4-BE49-F238E27FC236}">
                <a16:creationId xmlns:a16="http://schemas.microsoft.com/office/drawing/2014/main" id="{5828A615-C83A-8DCB-8578-4925D475EB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F57CBD6-7E33-E1C3-38F7-CD89FE3BC7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500" y="687361"/>
            <a:ext cx="12099995" cy="5863606"/>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89004" y="169748"/>
            <a:ext cx="7151125"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CDOs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Tree>
    <p:extLst>
      <p:ext uri="{BB962C8B-B14F-4D97-AF65-F5344CB8AC3E}">
        <p14:creationId xmlns:p14="http://schemas.microsoft.com/office/powerpoint/2010/main" val="23754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4475247" y="541479"/>
            <a:ext cx="7380000" cy="5976000"/>
          </a:xfrm>
          <a:prstGeom prst="rect">
            <a:avLst/>
          </a:prstGeom>
          <a:noFill/>
        </p:spPr>
        <p:txBody>
          <a:bodyPr wrap="square" lIns="91440" tIns="45720" rIns="91440" bIns="45720" anchor="t">
            <a:spAutoFit/>
          </a:bodyPr>
          <a:lstStyle/>
          <a:p>
            <a:pPr>
              <a:lnSpc>
                <a:spcPct val="125000"/>
              </a:lnSpc>
              <a:spcAft>
                <a:spcPts val="1200"/>
              </a:spcAft>
              <a:buClr>
                <a:srgbClr val="E7534F"/>
              </a:buCl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This report </a:t>
            </a:r>
            <a:r>
              <a:rPr lang="en-US" sz="1200">
                <a:solidFill>
                  <a:prstClr val="black"/>
                </a:solidFill>
                <a:latin typeface="Helvetica"/>
                <a:cs typeface="Helvetica"/>
              </a:rPr>
              <a:t>examines </a:t>
            </a:r>
            <a:r>
              <a:rPr kumimoji="0" lang="en-US" sz="1200" b="0" i="0" u="none" strike="noStrike" kern="1200" cap="none" spc="0" normalizeH="0" baseline="0" noProof="0">
                <a:ln>
                  <a:noFill/>
                </a:ln>
                <a:solidFill>
                  <a:prstClr val="black"/>
                </a:solidFill>
                <a:effectLst/>
                <a:uLnTx/>
                <a:uFillTx/>
                <a:latin typeface="Helvetica"/>
                <a:ea typeface="+mn-ea"/>
                <a:cs typeface="Helvetica"/>
              </a:rPr>
              <a:t>why Australian CDOs are becoming more strategic in AI,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linking it with productivity and growth outcomes.</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Becoming more strategic in AI</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CDOs aim </a:t>
            </a:r>
            <a:r>
              <a:rPr lang="en-US" sz="1200">
                <a:solidFill>
                  <a:prstClr val="black"/>
                </a:solidFill>
                <a:latin typeface="Helvetica"/>
                <a:cs typeface="Helvetica"/>
              </a:rPr>
              <a:t>for </a:t>
            </a:r>
            <a:r>
              <a:rPr kumimoji="0" lang="en-US" sz="1200" b="0" i="0" u="none" strike="noStrike" kern="1200" cap="none" spc="0" normalizeH="0" baseline="0" noProof="0">
                <a:ln>
                  <a:noFill/>
                </a:ln>
                <a:solidFill>
                  <a:prstClr val="black"/>
                </a:solidFill>
                <a:effectLst/>
                <a:uLnTx/>
                <a:uFillTx/>
                <a:latin typeface="Helvetica"/>
                <a:ea typeface="+mn-ea"/>
                <a:cs typeface="Helvetica"/>
              </a:rPr>
              <a:t>effective AI </a:t>
            </a:r>
            <a:r>
              <a:rPr lang="en-US" sz="1200">
                <a:solidFill>
                  <a:prstClr val="black"/>
                </a:solidFill>
                <a:latin typeface="Helvetica"/>
                <a:cs typeface="Helvetica"/>
              </a:rPr>
              <a:t>strategies</a:t>
            </a:r>
            <a:r>
              <a:rPr kumimoji="0" lang="en-US" sz="1200" b="0" i="0" u="none" strike="noStrike" kern="1200" cap="none" spc="0" normalizeH="0" baseline="0" noProof="0">
                <a:ln>
                  <a:noFill/>
                </a:ln>
                <a:solidFill>
                  <a:prstClr val="black"/>
                </a:solidFill>
                <a:effectLst/>
                <a:uLnTx/>
                <a:uFillTx/>
                <a:latin typeface="Helvetica"/>
                <a:ea typeface="+mn-ea"/>
                <a:cs typeface="Helvetica"/>
              </a:rPr>
              <a:t> and </a:t>
            </a:r>
            <a:r>
              <a:rPr lang="en-US" sz="1200">
                <a:solidFill>
                  <a:prstClr val="black"/>
                </a:solidFill>
                <a:latin typeface="Helvetica"/>
                <a:cs typeface="Helvetica"/>
              </a:rPr>
              <a:t>roadmaps that</a:t>
            </a:r>
            <a:r>
              <a:rPr kumimoji="0" lang="en-US" sz="1200" b="0" i="0" u="none" strike="noStrike" kern="1200" cap="none" spc="0" normalizeH="0" baseline="0" noProof="0">
                <a:ln>
                  <a:noFill/>
                </a:ln>
                <a:solidFill>
                  <a:prstClr val="black"/>
                </a:solidFill>
                <a:effectLst/>
                <a:uLnTx/>
                <a:uFillTx/>
                <a:latin typeface="Helvetica"/>
                <a:ea typeface="+mn-ea"/>
                <a:cs typeface="Helvetica"/>
              </a:rPr>
              <a:t> align technology investment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and business value</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increasing need for a clear AI roadmap and robust data foundations is driving CDOs to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expedite their AI strategies. Additionally, AI is now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recognised</a:t>
            </a:r>
            <a:r>
              <a:rPr kumimoji="0" lang="en-US" sz="1200" b="0" i="0" u="none" strike="noStrike" kern="1200" cap="none" spc="0" normalizeH="0" baseline="0" noProof="0">
                <a:ln>
                  <a:noFill/>
                </a:ln>
                <a:solidFill>
                  <a:prstClr val="black"/>
                </a:solidFill>
                <a:effectLst/>
                <a:uLnTx/>
                <a:uFillTx/>
                <a:latin typeface="Helvetica"/>
                <a:ea typeface="+mn-ea"/>
                <a:cs typeface="Helvetica"/>
              </a:rPr>
              <a:t> as a key driver for business growth.</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a:solidFill>
                  <a:prstClr val="black"/>
                </a:solidFill>
                <a:latin typeface="Helvetica"/>
                <a:cs typeface="Helvetica"/>
              </a:rPr>
              <a:t>Preparing organisations to work with AI</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CDOs are preparing their</a:t>
            </a:r>
            <a:r>
              <a:rPr lang="en-US" sz="1200">
                <a:solidFill>
                  <a:prstClr val="black"/>
                </a:solidFill>
                <a:latin typeface="Helvetica"/>
                <a:ea typeface="Calibri" panose="020F0502020204030204"/>
                <a:cs typeface="Helvetica"/>
              </a:rPr>
              <a:t> organisations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to work with AI enterprise-wide.</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While there is strong intent to support the foundations of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operationalising</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AI, priorities in sales capability uplift and digital workplace experience have declined.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cs typeface="Helvetica"/>
              </a:rPr>
              <a:t>Aligning investments with</a:t>
            </a:r>
            <a:r>
              <a:rPr lang="en-US" sz="1200" b="1">
                <a:solidFill>
                  <a:prstClr val="black"/>
                </a:solidFill>
                <a:latin typeface="Helvetica"/>
                <a:cs typeface="Helvetica"/>
              </a:rPr>
              <a:t> driving AI transformation and better experiences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top investment focus of CDOs closely aligns with AI initiatives, including autonomous execution. </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CDOs view AI as a tool for enhancing customer and workforce transformation. While investing in customer experience is essential, it’s important to balance AI integration with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modernisation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The success of AI depends on strong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mn-ea"/>
                <a:cs typeface="Helvetica"/>
              </a:rPr>
              <a:t> foundations, making governance investments crucial. </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a:solidFill>
                  <a:prstClr val="black"/>
                </a:solidFill>
                <a:latin typeface="Helvetica"/>
                <a:cs typeface="Helvetica"/>
              </a:rPr>
              <a:t>Top challenges in execution, CX and EX</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Budget issues are a constant challenge for CDOs, as the pace of AI ambition outstrips their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readiness to adapt. Scaling agentic AI requires mature data foundations, complete process re-engineering and workforce readiness. </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While trust concerns and friction caused by AI are not issues for CDOs, legacy systems impede their ability to deliver a better CX. Although hybrid collaboration has generally advanced, many EX areas have seen increased friction, especially in workflow design.</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20447" y="1832179"/>
            <a:ext cx="3528000" cy="39171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a:t>
            </a:r>
            <a:r>
              <a:rPr lang="en-US" sz="1200" b="1">
                <a:solidFill>
                  <a:prstClr val="black"/>
                </a:solidFill>
                <a:latin typeface="Helvetica"/>
                <a:cs typeface="Helvetica"/>
              </a:rPr>
              <a:t>Digital and AI </a:t>
            </a:r>
            <a:r>
              <a:rPr kumimoji="0" lang="en-US" sz="1200" b="1" i="0" u="none" strike="noStrike" kern="1200" cap="none" spc="0" normalizeH="0" baseline="0" noProof="0">
                <a:ln>
                  <a:noFill/>
                </a:ln>
                <a:solidFill>
                  <a:prstClr val="black"/>
                </a:solidFill>
                <a:effectLst/>
                <a:uLnTx/>
                <a:uFillTx/>
                <a:latin typeface="Helvetica"/>
                <a:ea typeface="+mn-ea"/>
                <a:cs typeface="Helvetica"/>
              </a:rPr>
              <a:t>Edge Survey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(Jun 2026), reveals that the #1 goal of Australian C</a:t>
            </a:r>
            <a:r>
              <a:rPr lang="en-US" sz="1200" b="1" err="1">
                <a:solidFill>
                  <a:prstClr val="black"/>
                </a:solidFill>
                <a:latin typeface="Helvetica"/>
                <a:cs typeface="Helvetica"/>
              </a:rPr>
              <a:t>hief</a:t>
            </a:r>
            <a:r>
              <a:rPr lang="en-US" sz="1200" b="1">
                <a:solidFill>
                  <a:prstClr val="black"/>
                </a:solidFill>
                <a:latin typeface="Helvetica"/>
                <a:cs typeface="Helvetica"/>
              </a:rPr>
              <a:t> Digital Officers (CDOs) </a:t>
            </a:r>
            <a:br>
              <a:rPr lang="en-US" sz="1200" b="1">
                <a:solidFill>
                  <a:prstClr val="black"/>
                </a:solidFill>
                <a:latin typeface="Helvetic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is developing AI </a:t>
            </a:r>
            <a:r>
              <a:rPr lang="en-US" sz="1200" b="1">
                <a:solidFill>
                  <a:prstClr val="black"/>
                </a:solidFill>
                <a:latin typeface="Helvetica"/>
                <a:cs typeface="Helvetica"/>
              </a:rPr>
              <a:t>strategies</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lang="en-US" sz="1200" b="1">
                <a:solidFill>
                  <a:prstClr val="black"/>
                </a:solidFill>
                <a:latin typeface="Helvetica"/>
                <a:cs typeface="Helvetica"/>
              </a:rPr>
              <a:t>roadmaps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initiative is to adopt and scale AI</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while t</a:t>
            </a:r>
            <a:r>
              <a:rPr kumimoji="0" lang="en-US" sz="1200" b="0" i="0" u="none" strike="noStrike" kern="1200" cap="none" spc="0" normalizeH="0" baseline="0" noProof="0">
                <a:ln>
                  <a:noFill/>
                </a:ln>
                <a:solidFill>
                  <a:prstClr val="black"/>
                </a:solidFill>
                <a:effectLst/>
                <a:uLnTx/>
                <a:uFillTx/>
                <a:latin typeface="Helvetica"/>
                <a:ea typeface="+mn-ea"/>
                <a:cs typeface="Helvetica"/>
              </a:rPr>
              <a:t>he #1 investment priority is agentic AI.</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lack of funding and resources remains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#1 execution barrier.</a:t>
            </a: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agentic AI barrier is </a:t>
            </a:r>
            <a:r>
              <a:rPr lang="en-US" sz="1200">
                <a:solidFill>
                  <a:prstClr val="black"/>
                </a:solidFill>
                <a:latin typeface="Helvetica"/>
                <a:cs typeface="Helvetica"/>
              </a:rPr>
              <a:t>that data</a:t>
            </a:r>
            <a:r>
              <a:rPr kumimoji="0" lang="en-US" sz="1200" b="0" i="0" u="none" strike="noStrike" kern="1200" cap="none" spc="0" normalizeH="0" baseline="0" noProof="0">
                <a:ln>
                  <a:noFill/>
                </a:ln>
                <a:solidFill>
                  <a:prstClr val="black"/>
                </a:solidFill>
                <a:effectLst/>
                <a:uLnTx/>
                <a:uFillTx/>
                <a:latin typeface="Helvetica"/>
                <a:ea typeface="+mn-ea"/>
                <a:cs typeface="Helvetica"/>
              </a:rPr>
              <a:t> foundations </a:t>
            </a:r>
            <a:r>
              <a:rPr lang="en-US" sz="1200">
                <a:solidFill>
                  <a:prstClr val="black"/>
                </a:solidFill>
                <a:latin typeface="Helvetica"/>
                <a:cs typeface="Helvetica"/>
              </a:rPr>
              <a:t>are not ready.</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#1 challenge in delivering customer experience (CX) strategy is legacy systems.</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top employee experience (EX) area that has increased in friction is workflow redesign (+20%).</a:t>
            </a:r>
          </a:p>
        </p:txBody>
      </p:sp>
      <p:sp>
        <p:nvSpPr>
          <p:cNvPr id="3" name="Rectangle 2">
            <a:extLst>
              <a:ext uri="{FF2B5EF4-FFF2-40B4-BE49-F238E27FC236}">
                <a16:creationId xmlns:a16="http://schemas.microsoft.com/office/drawing/2014/main" id="{FCDB4BEB-E898-C416-1F0D-8AA44DED8E6F}"/>
              </a:ext>
            </a:extLst>
          </p:cNvPr>
          <p:cNvSpPr/>
          <p:nvPr/>
        </p:nvSpPr>
        <p:spPr>
          <a:xfrm>
            <a:off x="520447" y="1260561"/>
            <a:ext cx="3357747"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20448" y="952784"/>
            <a:ext cx="3357750"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210861"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err="1">
                <a:ln>
                  <a:noFill/>
                </a:ln>
                <a:solidFill>
                  <a:srgbClr val="000000"/>
                </a:solidFill>
                <a:effectLst/>
                <a:uLnTx/>
                <a:uFillTx/>
                <a:latin typeface="Helvetica Neue" panose="02000503000000020004" pitchFamily="2"/>
                <a:ea typeface="+mn-ea"/>
                <a:cs typeface="+mn-cs"/>
              </a:rPr>
              <a:t>adapt.com.au</a:t>
            </a: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   |   </a:t>
            </a:r>
            <a:r>
              <a:rPr kumimoji="0" lang="en-US" sz="1800" b="0" i="0" u="none" strike="noStrike" kern="1200" cap="none" spc="0" normalizeH="0" baseline="30000" noProof="0" err="1">
                <a:ln>
                  <a:noFill/>
                </a:ln>
                <a:solidFill>
                  <a:srgbClr val="000000"/>
                </a:solidFill>
                <a:effectLst/>
                <a:uLnTx/>
                <a:uFillTx/>
                <a:latin typeface="Helvetica Neue" panose="02000503000000020004" pitchFamily="2"/>
                <a:ea typeface="+mn-ea"/>
                <a:cs typeface="+mn-cs"/>
              </a:rPr>
              <a:t>hello@adapt.com.au</a:t>
            </a: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605481"/>
            <a:ext cx="7539256" cy="888739"/>
            <a:chOff x="470612" y="2319637"/>
            <a:chExt cx="7539256" cy="888739"/>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Goals and initiatives</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4" name="Graphic 3">
            <a:extLst>
              <a:ext uri="{FF2B5EF4-FFF2-40B4-BE49-F238E27FC236}">
                <a16:creationId xmlns:a16="http://schemas.microsoft.com/office/drawing/2014/main" id="{363AEA21-D386-9D21-9111-CDB0FBDE16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9831-3E0E-52D5-24AA-7B3CF3485359}"/>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B51CB1B7-2FDA-64DD-6CCC-EEECC76F9C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7071" y="1058681"/>
            <a:ext cx="11157858" cy="5047794"/>
          </a:xfrm>
          <a:prstGeom prst="rect">
            <a:avLst/>
          </a:prstGeom>
        </p:spPr>
      </p:pic>
      <p:sp>
        <p:nvSpPr>
          <p:cNvPr id="29" name="Rectangle 28">
            <a:extLst>
              <a:ext uri="{FF2B5EF4-FFF2-40B4-BE49-F238E27FC236}">
                <a16:creationId xmlns:a16="http://schemas.microsoft.com/office/drawing/2014/main" id="{CF2C02D1-F1B9-829A-9E22-8487260A2773}"/>
              </a:ext>
            </a:extLst>
          </p:cNvPr>
          <p:cNvSpPr/>
          <p:nvPr/>
        </p:nvSpPr>
        <p:spPr>
          <a:xfrm>
            <a:off x="300539" y="191204"/>
            <a:ext cx="10184581" cy="461665"/>
          </a:xfrm>
          <a:prstGeom prst="rect">
            <a:avLst/>
          </a:prstGeom>
        </p:spPr>
        <p:txBody>
          <a:bodyPr wrap="square" lIns="91440" tIns="45720" rIns="91440" bIns="45720" anchor="t">
            <a:spAutoFit/>
          </a:bodyPr>
          <a:lstStyle/>
          <a:p>
            <a:pPr lvl="0">
              <a:buClrTx/>
              <a:defRPr/>
            </a:pPr>
            <a:r>
              <a:rPr lang="en-US" sz="2400" b="1" kern="1200">
                <a:latin typeface="Helvetica"/>
                <a:cs typeface="Helvetica"/>
              </a:rPr>
              <a:t>CDOs’ top goals in 2025 and 2026</a:t>
            </a:r>
            <a:endParaRPr lang="en-US" sz="1800" kern="1200">
              <a:highlight>
                <a:srgbClr val="00FF00"/>
              </a:highlight>
              <a:latin typeface="Calibri" panose="020F0502020204030204"/>
            </a:endParaRPr>
          </a:p>
        </p:txBody>
      </p:sp>
      <p:sp>
        <p:nvSpPr>
          <p:cNvPr id="3" name="TextBox 2">
            <a:extLst>
              <a:ext uri="{FF2B5EF4-FFF2-40B4-BE49-F238E27FC236}">
                <a16:creationId xmlns:a16="http://schemas.microsoft.com/office/drawing/2014/main" id="{DA7BFD38-FD29-962B-E1A4-C860D68048D6}"/>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Digital Edge Surveys in June 2025 and June 2026. Sample size: 240 Australian CDOs</a:t>
            </a:r>
          </a:p>
        </p:txBody>
      </p:sp>
    </p:spTree>
    <p:extLst>
      <p:ext uri="{BB962C8B-B14F-4D97-AF65-F5344CB8AC3E}">
        <p14:creationId xmlns:p14="http://schemas.microsoft.com/office/powerpoint/2010/main" val="188907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87">
            <a:extLst>
              <a:ext uri="{FF2B5EF4-FFF2-40B4-BE49-F238E27FC236}">
                <a16:creationId xmlns:a16="http://schemas.microsoft.com/office/drawing/2014/main" id="{78726967-3B37-6CB7-E4F5-EBF192D5A0FF}"/>
              </a:ext>
            </a:extLst>
          </p:cNvPr>
          <p:cNvSpPr txBox="1"/>
          <p:nvPr/>
        </p:nvSpPr>
        <p:spPr>
          <a:xfrm>
            <a:off x="1065981" y="6440871"/>
            <a:ext cx="11126019" cy="43088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CIO, Data and AI, Security, Government and Digital Edge Surveys </a:t>
            </a: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rPr>
              <a:t>from Feb to Jun 2026</a:t>
            </a: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Sample size: 739 Australian CIOs, CDAOs, CISOs, Government leaders and CDOs</a:t>
            </a:r>
          </a:p>
        </p:txBody>
      </p:sp>
      <p:sp>
        <p:nvSpPr>
          <p:cNvPr id="4" name="Rectangle 3">
            <a:extLst>
              <a:ext uri="{FF2B5EF4-FFF2-40B4-BE49-F238E27FC236}">
                <a16:creationId xmlns:a16="http://schemas.microsoft.com/office/drawing/2014/main" id="{E6BFB8B5-1F58-540D-562A-2D00424DAB6B}"/>
              </a:ext>
            </a:extLst>
          </p:cNvPr>
          <p:cNvSpPr/>
          <p:nvPr/>
        </p:nvSpPr>
        <p:spPr>
          <a:xfrm>
            <a:off x="300539" y="191204"/>
            <a:ext cx="10184581" cy="461665"/>
          </a:xfrm>
          <a:prstGeom prst="rect">
            <a:avLst/>
          </a:prstGeom>
        </p:spPr>
        <p:txBody>
          <a:bodyPr wrap="square" lIns="91440" tIns="45720" rIns="91440" bIns="45720" anchor="t">
            <a:spAutoFit/>
          </a:bodyPr>
          <a:lstStyle/>
          <a:p>
            <a:pPr lvl="0">
              <a:defRPr/>
            </a:pPr>
            <a:r>
              <a:rPr lang="en-US" sz="2400" b="1">
                <a:solidFill>
                  <a:srgbClr val="000000"/>
                </a:solidFill>
                <a:latin typeface="Helvetica" panose="020B0604020202020204" pitchFamily="34" charset="0"/>
                <a:cs typeface="Helvetica" panose="020B0604020202020204" pitchFamily="34" charset="0"/>
                <a:sym typeface="Arial"/>
              </a:rPr>
              <a:t>Top 10 goals across personas</a:t>
            </a:r>
            <a:r>
              <a:rPr lang="en-US" sz="2400" b="1">
                <a:solidFill>
                  <a:srgbClr val="000000"/>
                </a:solidFill>
                <a:latin typeface="Helvetica" panose="020B0604020202020204" pitchFamily="34" charset="0"/>
                <a:ea typeface="Cambria" pitchFamily="34" charset="-122"/>
                <a:cs typeface="Helvetica" panose="020B0604020202020204" pitchFamily="34" charset="0"/>
              </a:rPr>
              <a:t>: Priority heat map matrix</a:t>
            </a:r>
            <a:endParaRPr lang="en-US" sz="2400">
              <a:solidFill>
                <a:srgbClr val="000000"/>
              </a:solidFill>
              <a:latin typeface="Helvetica" panose="020B0604020202020204" pitchFamily="34" charset="0"/>
              <a:cs typeface="Helvetica" panose="020B0604020202020204" pitchFamily="34" charset="0"/>
            </a:endParaRPr>
          </a:p>
        </p:txBody>
      </p:sp>
      <p:sp>
        <p:nvSpPr>
          <p:cNvPr id="8" name="Text 1">
            <a:extLst>
              <a:ext uri="{FF2B5EF4-FFF2-40B4-BE49-F238E27FC236}">
                <a16:creationId xmlns:a16="http://schemas.microsoft.com/office/drawing/2014/main" id="{8C863DBF-84C3-580F-A010-46587103BF95}"/>
              </a:ext>
            </a:extLst>
          </p:cNvPr>
          <p:cNvSpPr/>
          <p:nvPr/>
        </p:nvSpPr>
        <p:spPr>
          <a:xfrm>
            <a:off x="300539" y="732771"/>
            <a:ext cx="11430000" cy="2651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effectLst/>
                <a:uLnTx/>
                <a:uFillTx/>
                <a:latin typeface="Helvetica" panose="020B0604020202020204" pitchFamily="34" charset="0"/>
                <a:ea typeface="Calibri" pitchFamily="34" charset="-122"/>
                <a:cs typeface="Helvetica" panose="020B0604020202020204" pitchFamily="34" charset="0"/>
              </a:rPr>
              <a:t>Color intensity = rank importance (darker red = higher priority, black = lower priority). Empty = goal not in top 10 for that persona.</a:t>
            </a:r>
            <a:endParaRPr kumimoji="0" lang="en-US" sz="1000" b="0" i="0" u="none" strike="noStrike" kern="1200" cap="none" spc="0" normalizeH="0" baseline="0" noProof="0">
              <a:ln>
                <a:noFill/>
              </a:ln>
              <a:effectLst/>
              <a:uLnTx/>
              <a:uFillTx/>
              <a:latin typeface="Helvetica" panose="020B0604020202020204" pitchFamily="34" charset="0"/>
              <a:ea typeface="+mn-ea"/>
              <a:cs typeface="Helvetica" panose="020B0604020202020204" pitchFamily="34" charset="0"/>
            </a:endParaRPr>
          </a:p>
        </p:txBody>
      </p:sp>
      <p:pic>
        <p:nvPicPr>
          <p:cNvPr id="12" name="Graphic 11">
            <a:extLst>
              <a:ext uri="{FF2B5EF4-FFF2-40B4-BE49-F238E27FC236}">
                <a16:creationId xmlns:a16="http://schemas.microsoft.com/office/drawing/2014/main" id="{10602FF1-4B0F-A685-E1AC-21BDCB5BA9D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2880" y="1130916"/>
            <a:ext cx="11907520" cy="5059585"/>
          </a:xfrm>
          <a:prstGeom prst="rect">
            <a:avLst/>
          </a:prstGeom>
        </p:spPr>
      </p:pic>
    </p:spTree>
    <p:extLst>
      <p:ext uri="{BB962C8B-B14F-4D97-AF65-F5344CB8AC3E}">
        <p14:creationId xmlns:p14="http://schemas.microsoft.com/office/powerpoint/2010/main" val="285361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DF01-41E3-BCF1-2EFC-AAD59DFF90C8}"/>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449F4A89-1102-8D96-3A89-FF80B23D72FC}"/>
              </a:ext>
            </a:extLst>
          </p:cNvPr>
          <p:cNvSpPr/>
          <p:nvPr/>
        </p:nvSpPr>
        <p:spPr>
          <a:xfrm>
            <a:off x="300539"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sym typeface="Arial"/>
              </a:rPr>
              <a:t>CDOs’ top digital or CX initiatives </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cs typeface="Helvetica"/>
                <a:sym typeface="Arial"/>
              </a:rPr>
              <a:t>2025 and 2026</a:t>
            </a:r>
            <a:r>
              <a:rPr lang="en-US" sz="2400" b="1">
                <a:solidFill>
                  <a:srgbClr val="000000"/>
                </a:solidFill>
                <a:latin typeface="Helvetica"/>
                <a:cs typeface="Helvetica"/>
                <a:sym typeface="Arial"/>
              </a:rPr>
              <a:t>)</a:t>
            </a:r>
            <a:endParaRPr kumimoji="0" lang="en-US" sz="1800" b="0" i="0" u="none" strike="noStrike" kern="1200" cap="none" spc="0" normalizeH="0" baseline="0" noProof="0">
              <a:ln>
                <a:noFill/>
              </a:ln>
              <a:solidFill>
                <a:srgbClr val="000000"/>
              </a:solidFill>
              <a:effectLst/>
              <a:highlight>
                <a:srgbClr val="00FF00"/>
              </a:highlight>
              <a:uLnTx/>
              <a:uFillTx/>
              <a:latin typeface="Calibri" panose="020F0502020204030204"/>
              <a:cs typeface="Arial"/>
              <a:sym typeface="Arial"/>
            </a:endParaRPr>
          </a:p>
        </p:txBody>
      </p:sp>
      <p:sp>
        <p:nvSpPr>
          <p:cNvPr id="3" name="TextBox 2">
            <a:extLst>
              <a:ext uri="{FF2B5EF4-FFF2-40B4-BE49-F238E27FC236}">
                <a16:creationId xmlns:a16="http://schemas.microsoft.com/office/drawing/2014/main" id="{98DC14DB-D260-9DDA-78B2-BBE87FE23F50}"/>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cs typeface="Helvetica Neue" panose="02000503000000020004" pitchFamily="2"/>
                <a:sym typeface="Arial"/>
              </a:rPr>
              <a:t>Source: ADAPT Digital Edge Surveys in June 2025 and June 2026. Sample size: 234 Australian CDOs</a:t>
            </a:r>
          </a:p>
        </p:txBody>
      </p:sp>
      <p:pic>
        <p:nvPicPr>
          <p:cNvPr id="2" name="Graphic 1">
            <a:extLst>
              <a:ext uri="{FF2B5EF4-FFF2-40B4-BE49-F238E27FC236}">
                <a16:creationId xmlns:a16="http://schemas.microsoft.com/office/drawing/2014/main" id="{4A129846-3578-E58A-61BE-E346EA69DF1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7072" y="1058681"/>
            <a:ext cx="11157856" cy="5047794"/>
          </a:xfrm>
          <a:prstGeom prst="rect">
            <a:avLst/>
          </a:prstGeom>
        </p:spPr>
      </p:pic>
    </p:spTree>
    <p:extLst>
      <p:ext uri="{BB962C8B-B14F-4D97-AF65-F5344CB8AC3E}">
        <p14:creationId xmlns:p14="http://schemas.microsoft.com/office/powerpoint/2010/main" val="3304933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E59DA50-B4FE-3AEA-B881-7AEC155E498C}"/>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F6B2664-A04E-00DB-05E9-37B17437DCFC}"/>
              </a:ext>
            </a:extLst>
          </p:cNvPr>
          <p:cNvSpPr txBox="1"/>
          <p:nvPr/>
        </p:nvSpPr>
        <p:spPr>
          <a:xfrm>
            <a:off x="525483" y="2203989"/>
            <a:ext cx="3614834" cy="31838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Developing an AI strategy is now the #1 goal of Australian CDOs in 2026, up from 7th place in 2025. This goal </a:t>
            </a:r>
            <a:r>
              <a:rPr lang="en-US" sz="1200" b="1">
                <a:solidFill>
                  <a:prstClr val="black"/>
                </a:solidFill>
                <a:latin typeface="Helvetica"/>
                <a:cs typeface="Helvetica"/>
              </a:rPr>
              <a:t>strongly aligns with the top goal of most C-suite personas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2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Eight of the top 10 goals remain essential. ‘</a:t>
            </a:r>
            <a:r>
              <a:rPr lang="en-US" sz="1200">
                <a:solidFill>
                  <a:prstClr val="black"/>
                </a:solidFill>
                <a:latin typeface="Helvetica"/>
                <a:ea typeface="Calibri" panose="020F0502020204030204"/>
                <a:cs typeface="Helvetica"/>
              </a:rPr>
              <a:t>Being more secure and trusted’ and ‘evolving operating models’ have dropped out of the top 10 goals.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initiative is to adopt and scale AI, which closely aligns with the top initiatives of CIOs and government leaders.</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Workflow </a:t>
            </a:r>
            <a:r>
              <a:rPr lang="en-US" sz="1200" err="1">
                <a:solidFill>
                  <a:prstClr val="black"/>
                </a:solidFill>
                <a:latin typeface="Helvetica"/>
                <a:cs typeface="Helvetica"/>
              </a:rPr>
              <a:t>digitisation</a:t>
            </a:r>
            <a:r>
              <a:rPr lang="en-US" sz="1200">
                <a:solidFill>
                  <a:prstClr val="black"/>
                </a:solidFill>
                <a:latin typeface="Helvetica"/>
                <a:cs typeface="Helvetica"/>
              </a:rPr>
              <a:t> and agentic AI have also emerged as new priority initiatives for CDOs.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73D8886C-E805-9144-02D2-74B4E935E5A6}"/>
              </a:ext>
            </a:extLst>
          </p:cNvPr>
          <p:cNvSpPr/>
          <p:nvPr/>
        </p:nvSpPr>
        <p:spPr>
          <a:xfrm>
            <a:off x="525483" y="1628316"/>
            <a:ext cx="356730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Goals and initiatives</a:t>
            </a:r>
          </a:p>
        </p:txBody>
      </p:sp>
      <p:sp>
        <p:nvSpPr>
          <p:cNvPr id="6" name="Rectangle 5">
            <a:extLst>
              <a:ext uri="{FF2B5EF4-FFF2-40B4-BE49-F238E27FC236}">
                <a16:creationId xmlns:a16="http://schemas.microsoft.com/office/drawing/2014/main" id="{F6B9D654-5361-F1F4-76C9-FE1BF9617668}"/>
              </a:ext>
            </a:extLst>
          </p:cNvPr>
          <p:cNvSpPr/>
          <p:nvPr/>
        </p:nvSpPr>
        <p:spPr>
          <a:xfrm>
            <a:off x="525483" y="1320539"/>
            <a:ext cx="356586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33406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575331" y="310290"/>
            <a:ext cx="7374930" cy="651934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Achieving an effective AI strategy and roadmap</a:t>
            </a:r>
          </a:p>
          <a:p>
            <a:pPr marL="171450" marR="0" lvl="0" indent="-171450" algn="l" defTabSz="914400" rtl="0" eaLnBrk="1" fontAlgn="auto" latinLnBrk="0" hangingPunct="1">
              <a:lnSpc>
                <a:spcPct val="12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CDOs indicate a clear intent </a:t>
            </a:r>
            <a:r>
              <a:rPr lang="en-US" sz="1200">
                <a:solidFill>
                  <a:prstClr val="black"/>
                </a:solidFill>
                <a:latin typeface="Helvetica"/>
                <a:ea typeface="Calibri" panose="020F0502020204030204"/>
                <a:cs typeface="Helvetica"/>
              </a:rPr>
              <a:t>to align</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technology investment </a:t>
            </a:r>
            <a:r>
              <a:rPr lang="en-US" sz="1200">
                <a:solidFill>
                  <a:prstClr val="black"/>
                </a:solidFill>
                <a:latin typeface="Helvetica"/>
                <a:ea typeface="Calibri" panose="020F0502020204030204"/>
                <a:cs typeface="Helvetica"/>
              </a:rPr>
              <a:t>with</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business value. They’re now expected to define how AI aligns with customer and growth outcomes, measurable productivity, long-term competitive advantage (#5 to #6 goals), and new service models. Additionally, CDOs face pressure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to establish a clear AI roadmap, build mature data foundations, and implement consistent operating models. These challenges are driving the need to develop an effective AI strategy and roadmap.</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Growth remains critical, with AI as a key driver</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indent="-171450">
              <a:lnSpc>
                <a:spcPct val="120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Although growth is no longer the #1 goal, it remains a core priority and is increasingly tied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to AI-enabled transformation.</a:t>
            </a:r>
          </a:p>
          <a:p>
            <a:pPr marL="171450" indent="-171450">
              <a:lnSpc>
                <a:spcPct val="120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CDOs are placing greater emphasis on customer and operational outcomes before pursuing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revenue growth</a:t>
            </a:r>
            <a:r>
              <a:rPr lang="en-US" sz="1200">
                <a:solidFill>
                  <a:prstClr val="black"/>
                </a:solidFill>
                <a:latin typeface="Helvetica"/>
                <a:ea typeface="Calibri" panose="020F0502020204030204"/>
                <a:cs typeface="Helvetica"/>
              </a:rPr>
              <a:t>. These goals are closely linked to cost </a:t>
            </a:r>
            <a:r>
              <a:rPr lang="en-US" sz="1200" err="1">
                <a:solidFill>
                  <a:prstClr val="black"/>
                </a:solidFill>
                <a:latin typeface="Helvetica"/>
                <a:ea typeface="Calibri" panose="020F0502020204030204"/>
                <a:cs typeface="Helvetica"/>
              </a:rPr>
              <a:t>optimisation</a:t>
            </a:r>
            <a:r>
              <a:rPr lang="en-US" sz="1200">
                <a:solidFill>
                  <a:prstClr val="black"/>
                </a:solidFill>
                <a:latin typeface="Helvetica"/>
                <a:ea typeface="Calibri" panose="020F0502020204030204"/>
                <a:cs typeface="Helvetica"/>
              </a:rPr>
              <a:t>, tech </a:t>
            </a:r>
            <a:r>
              <a:rPr lang="en-US" sz="1200" err="1">
                <a:solidFill>
                  <a:prstClr val="black"/>
                </a:solidFill>
                <a:latin typeface="Helvetica"/>
                <a:ea typeface="Calibri" panose="020F0502020204030204"/>
                <a:cs typeface="Helvetica"/>
              </a:rPr>
              <a:t>modernisation</a:t>
            </a:r>
            <a:r>
              <a:rPr lang="en-US" sz="1200">
                <a:solidFill>
                  <a:prstClr val="black"/>
                </a:solidFill>
                <a:latin typeface="Helvetica"/>
                <a:ea typeface="Calibri" panose="020F0502020204030204"/>
                <a:cs typeface="Helvetica"/>
              </a:rPr>
              <a:t>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and digital transformation.</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Developing new products and services remains essential to meet market demands. </a:t>
            </a:r>
            <a:r>
              <a:rPr lang="en-US" sz="1200">
                <a:solidFill>
                  <a:prstClr val="black"/>
                </a:solidFill>
                <a:latin typeface="Helvetica"/>
                <a:ea typeface="Calibri" panose="020F0502020204030204"/>
                <a:cs typeface="Helvetica"/>
              </a:rPr>
              <a:t>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he increased </a:t>
            </a:r>
            <a:r>
              <a:rPr lang="en-US" sz="1200">
                <a:solidFill>
                  <a:prstClr val="black"/>
                </a:solidFill>
                <a:latin typeface="Helvetica"/>
                <a:ea typeface="Calibri" panose="020F0502020204030204"/>
                <a:cs typeface="Helvetica"/>
              </a:rPr>
              <a:t>focus on</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workforce and data-driven approaches is also linked to the top challenges associated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lang="en-US" sz="1200">
                <a:solidFill>
                  <a:prstClr val="black"/>
                </a:solidFill>
                <a:latin typeface="Helvetica"/>
                <a:ea typeface="Calibri" panose="020F0502020204030204"/>
                <a:cs typeface="Helvetica"/>
              </a:rPr>
              <a:t>with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scaling agentic AI</a:t>
            </a:r>
            <a:r>
              <a:rPr lang="en-US" sz="1200">
                <a:solidFill>
                  <a:prstClr val="black"/>
                </a:solidFill>
                <a:latin typeface="Helvetica"/>
                <a:ea typeface="Calibri" panose="020F0502020204030204"/>
                <a:cs typeface="Helvetica"/>
              </a:rPr>
              <a:t>.</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lvl="0">
              <a:lnSpc>
                <a:spcPct val="120000"/>
              </a:lnSpc>
              <a:buClr>
                <a:srgbClr val="E7534F"/>
              </a:buClr>
              <a:defRPr/>
            </a:pPr>
            <a:r>
              <a:rPr lang="en-US" sz="1200" b="1">
                <a:solidFill>
                  <a:prstClr val="black"/>
                </a:solidFill>
                <a:latin typeface="Helvetica"/>
                <a:ea typeface="Calibri" panose="020F0502020204030204"/>
                <a:cs typeface="Helvetica"/>
              </a:rPr>
              <a:t>Preparing for a new operating model </a:t>
            </a:r>
          </a:p>
          <a:p>
            <a:pPr marL="171450" lvl="0" indent="-171450">
              <a:lnSpc>
                <a:spcPct val="12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The rising priority of initiatives such as AI adoption, foundational AI, automation and agentic AI suggests that CDOs are preparing organisations to operate across AI-enabled workflows,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augmented decision-making and autonomous execution. These initiatives are essential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for improved customer experience.</a:t>
            </a:r>
          </a:p>
          <a:p>
            <a:pPr lvl="0">
              <a:lnSpc>
                <a:spcPct val="120000"/>
              </a:lnSpc>
              <a:buClr>
                <a:srgbClr val="E7534F"/>
              </a:buClr>
              <a:defRPr/>
            </a:pPr>
            <a:r>
              <a:rPr lang="en-US" sz="1200" b="1">
                <a:solidFill>
                  <a:prstClr val="black"/>
                </a:solidFill>
                <a:latin typeface="Helvetica"/>
                <a:ea typeface="Calibri" panose="020F0502020204030204"/>
                <a:cs typeface="Helvetica"/>
              </a:rPr>
              <a:t>Foundations of AI maturity as operational necessities </a:t>
            </a:r>
          </a:p>
          <a:p>
            <a:pPr marL="171450" lvl="0" indent="-171450">
              <a:lnSpc>
                <a:spcPct val="12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Initiatives ranked #4, #6, #8 and #10 remain crucial as they support the foundations to enable enterprise-wide AI. At the same time, the increased emphasis on workflow </a:t>
            </a:r>
            <a:r>
              <a:rPr lang="en-US" sz="1200" err="1">
                <a:solidFill>
                  <a:prstClr val="black"/>
                </a:solidFill>
                <a:latin typeface="Helvetica"/>
                <a:ea typeface="Calibri" panose="020F0502020204030204"/>
                <a:cs typeface="Helvetica"/>
              </a:rPr>
              <a:t>digitisation</a:t>
            </a:r>
            <a:r>
              <a:rPr lang="en-US" sz="1200">
                <a:solidFill>
                  <a:prstClr val="black"/>
                </a:solidFill>
                <a:latin typeface="Helvetica"/>
                <a:ea typeface="Calibri" panose="020F0502020204030204"/>
                <a:cs typeface="Helvetica"/>
              </a:rPr>
              <a:t> and automation indicates a greater need to redesign internal operations to </a:t>
            </a:r>
            <a:r>
              <a:rPr lang="en-US" sz="1200" err="1">
                <a:solidFill>
                  <a:prstClr val="black"/>
                </a:solidFill>
                <a:latin typeface="Helvetica"/>
                <a:ea typeface="Calibri" panose="020F0502020204030204"/>
                <a:cs typeface="Helvetica"/>
              </a:rPr>
              <a:t>operationalise</a:t>
            </a:r>
            <a:r>
              <a:rPr lang="en-US" sz="1200">
                <a:solidFill>
                  <a:prstClr val="black"/>
                </a:solidFill>
                <a:latin typeface="Helvetica"/>
                <a:ea typeface="Calibri" panose="020F0502020204030204"/>
                <a:cs typeface="Helvetica"/>
              </a:rPr>
              <a:t> AI at scale.</a:t>
            </a:r>
          </a:p>
          <a:p>
            <a:pPr marL="171450" lvl="0" indent="-171450">
              <a:lnSpc>
                <a:spcPct val="12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The declining focus on sales capability uplift and digital workplace experience reflects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 shift in priority toward preparing organisations to effectively work with AI.</a:t>
            </a:r>
          </a:p>
        </p:txBody>
      </p:sp>
    </p:spTree>
    <p:extLst>
      <p:ext uri="{BB962C8B-B14F-4D97-AF65-F5344CB8AC3E}">
        <p14:creationId xmlns:p14="http://schemas.microsoft.com/office/powerpoint/2010/main" val="420359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F4A4-CA82-262B-6314-8CD64A5B0877}"/>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C1933DC1-F9FE-B162-4B7B-AF30BD449ACC}"/>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5FF02D27-3082-1C37-7B6F-8864E6E8C91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C6F24121-B84F-FF42-4D9C-1E2E8608FF65}"/>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A1C03E3A-3F9F-D08C-C958-260648DDFEDD}"/>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89B1080B-E353-129C-C64F-E463091201E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9E0FC3F0-47DB-E894-5C04-17D36BB2B9C7}"/>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244D8627-3C03-A020-2A71-701FADB4221D}"/>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AA522729-9005-2655-417A-F2D84352E57C}"/>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29C0F15B-FE16-22EA-9876-79BAD7FEA9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8B8E231-52BC-F05B-EFC4-6831A0600DF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1BE37E88-63DB-A141-DE8C-90C4768AA66F}"/>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3A8EC93A-4D0E-967D-DCD3-B95431E4F58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B362B086-14EB-458E-ED8C-3993E0282BD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0D8905A-1369-669D-A838-19157462C05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468749A-7CE1-9760-95D6-0F7FA5E963B2}"/>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F310311-400F-D1FB-A3F8-C56228B02D25}"/>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C85A8A0-D2A3-F2A9-66B7-50493942591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591B1498-6809-D048-3A4E-07FC0C6C7AB7}"/>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50FE7CD9-3A26-C32D-ECAE-FB7F84349F18}"/>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347718E-D807-8EB3-1BE5-19E921D3174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2F7E163-EE42-FB66-217E-C55259B670C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23626BB1-1150-F7E0-86D7-2095CE8B85D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9406B9-568D-B28C-3A2C-0CCA194462A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D590E834-57F7-2FA1-E35A-967D2F15BC95}"/>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8A257954-A6BB-84B8-5715-382BD61EB96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DC811BD4-43A2-839D-0056-359A1B9851F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5A2AD42-323D-2E3D-4736-83005993701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F0EAFE9-CAFB-5609-F745-F12D4A2FC50C}"/>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9CF7011C-8F20-151A-C9D5-24B8DD455AA3}"/>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383CA47-B81A-E2FC-5933-692E1905AA8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F9A285A6-B5FC-1692-1700-16EB12AB30EF}"/>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72A2A9D-3F13-D901-4ADF-2C8B0204594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9614A25-A26A-3EC6-4097-8DBCE7A6D4C0}"/>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138C54B-0EF5-1126-071B-83A2E1236055}"/>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DFE8F6-6B92-F93B-FB2A-D07A6DCF2E5D}"/>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66880E9-16D0-478B-70C0-D4E84F02A1FC}"/>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C014A85-4F39-F6E2-859C-65B10BEAE4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C641253-E404-1BE7-2D2C-D9653216B795}"/>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D32BC8-57BE-31D2-81B7-55295AF571C4}"/>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BD169E44-3044-A2E5-388E-421CB7DB9BE5}"/>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4936EF8-A6B8-E36F-CAD9-21BC3CED3000}"/>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3486285E-8F81-A946-9F38-6FEA05AC4A2D}"/>
              </a:ext>
            </a:extLst>
          </p:cNvPr>
          <p:cNvGrpSpPr/>
          <p:nvPr/>
        </p:nvGrpSpPr>
        <p:grpSpPr>
          <a:xfrm>
            <a:off x="470612" y="2605481"/>
            <a:ext cx="7539256" cy="888739"/>
            <a:chOff x="470612" y="2319637"/>
            <a:chExt cx="7539256" cy="888739"/>
          </a:xfrm>
        </p:grpSpPr>
        <p:sp>
          <p:nvSpPr>
            <p:cNvPr id="4" name="TextBox 3">
              <a:extLst>
                <a:ext uri="{FF2B5EF4-FFF2-40B4-BE49-F238E27FC236}">
                  <a16:creationId xmlns:a16="http://schemas.microsoft.com/office/drawing/2014/main" id="{09503898-C0EF-D8E8-F66D-A1263D293902}"/>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Investment priorities</a:t>
              </a:r>
            </a:p>
          </p:txBody>
        </p:sp>
        <p:sp>
          <p:nvSpPr>
            <p:cNvPr id="5" name="Rectangle 4">
              <a:extLst>
                <a:ext uri="{FF2B5EF4-FFF2-40B4-BE49-F238E27FC236}">
                  <a16:creationId xmlns:a16="http://schemas.microsoft.com/office/drawing/2014/main" id="{2E1B5F13-F5B8-05BB-21DE-F5F6BB19D431}"/>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7" name="Graphic 6">
            <a:extLst>
              <a:ext uri="{FF2B5EF4-FFF2-40B4-BE49-F238E27FC236}">
                <a16:creationId xmlns:a16="http://schemas.microsoft.com/office/drawing/2014/main" id="{03A7C82D-A050-11F8-9CD6-978E036B3A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48673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DF63A4C-CA1C-11A1-E847-31FACBDA0F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2050" y="1124045"/>
            <a:ext cx="11634136" cy="5025611"/>
          </a:xfrm>
          <a:prstGeom prst="rect">
            <a:avLst/>
          </a:prstGeom>
        </p:spPr>
      </p:pic>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FFFFFF"/>
                </a:solidFill>
                <a:effectLst/>
                <a:uLnTx/>
                <a:uFillTx/>
                <a:latin typeface="Helvetica Neue" panose="02000503000000020004" pitchFamily="2"/>
                <a:ea typeface="+mn-ea"/>
                <a:cs typeface="Helvetica Neue" panose="02000503000000020004" pitchFamily="2"/>
                <a:sym typeface="Arial"/>
              </a:rPr>
              <a:t>Investment priorities of CDOs in the next 12 months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Google Shape;88;p1">
            <a:extLst>
              <a:ext uri="{FF2B5EF4-FFF2-40B4-BE49-F238E27FC236}">
                <a16:creationId xmlns:a16="http://schemas.microsoft.com/office/drawing/2014/main" id="{721BE5FC-8D09-C69C-B5D5-CCE5E10601F3}"/>
              </a:ext>
            </a:extLst>
          </p:cNvPr>
          <p:cNvSpPr txBox="1"/>
          <p:nvPr/>
        </p:nvSpPr>
        <p:spPr>
          <a:xfrm>
            <a:off x="6007608" y="6583680"/>
            <a:ext cx="6120000" cy="261570"/>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a:ln>
                  <a:noFill/>
                </a:ln>
                <a:solidFill>
                  <a:schemeClr val="tx1">
                    <a:lumMod val="65000"/>
                    <a:lumOff val="35000"/>
                  </a:schemeClr>
                </a:solidFill>
                <a:effectLst/>
                <a:uLnTx/>
                <a:uFillTx/>
                <a:latin typeface="Helvetica Neue"/>
                <a:ea typeface="Helvetica Neue"/>
                <a:cs typeface="Helvetica Neue"/>
                <a:sym typeface="Helvetica Neue"/>
              </a:rPr>
              <a:t>Source : ADAPT Digital Edge Survey in June 2026. Sample size : 116 Australian CDOs</a:t>
            </a:r>
            <a:endParaRPr kumimoji="0" sz="1400" b="0" i="0" u="none" strike="noStrike" kern="0" cap="none" spc="0" normalizeH="0" baseline="0" noProof="0">
              <a:ln>
                <a:noFill/>
              </a:ln>
              <a:solidFill>
                <a:schemeClr val="tx1">
                  <a:lumMod val="65000"/>
                  <a:lumOff val="35000"/>
                </a:schemeClr>
              </a:solidFill>
              <a:effectLst/>
              <a:uLnTx/>
              <a:uFillTx/>
              <a:latin typeface="Arial"/>
              <a:cs typeface="Arial"/>
              <a:sym typeface="Arial"/>
            </a:endParaRPr>
          </a:p>
        </p:txBody>
      </p:sp>
      <p:sp>
        <p:nvSpPr>
          <p:cNvPr id="3" name="Text 4">
            <a:extLst>
              <a:ext uri="{FF2B5EF4-FFF2-40B4-BE49-F238E27FC236}">
                <a16:creationId xmlns:a16="http://schemas.microsoft.com/office/drawing/2014/main" id="{37C10A7C-7264-8D22-6944-9F3F1DA891AD}"/>
              </a:ext>
            </a:extLst>
          </p:cNvPr>
          <p:cNvSpPr/>
          <p:nvPr/>
        </p:nvSpPr>
        <p:spPr>
          <a:xfrm>
            <a:off x="302050" y="807136"/>
            <a:ext cx="11335607" cy="316909"/>
          </a:xfrm>
          <a:prstGeom prst="rect">
            <a:avLst/>
          </a:prstGeom>
          <a:noFill/>
          <a:ln/>
        </p:spPr>
        <p:txBody>
          <a:bodyPr wrap="square" lIns="121888" tIns="60944" rIns="121888" bIns="60944" rtlCol="0" anchor="ctr"/>
          <a:lstStyle>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Helvetica" panose="020B0403020202020204" pitchFamily="34" charset="0"/>
              <a:ea typeface="+mn-ea"/>
              <a:cs typeface="Arial"/>
            </a:endParaRPr>
          </a:p>
        </p:txBody>
      </p:sp>
    </p:spTree>
    <p:extLst>
      <p:ext uri="{BB962C8B-B14F-4D97-AF65-F5344CB8AC3E}">
        <p14:creationId xmlns:p14="http://schemas.microsoft.com/office/powerpoint/2010/main" val="122157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369740-DCB9-4746-85DB-5143DC3DF2CD}">
  <ds:schemaRefs>
    <ds:schemaRef ds:uri="507dee17-6aae-496b-8a1e-0f1e47f95f1a"/>
    <ds:schemaRef ds:uri="http://schemas.microsoft.com/office/2006/metadata/properties"/>
    <ds:schemaRef ds:uri="http://purl.org/dc/terms/"/>
    <ds:schemaRef ds:uri="http://purl.org/dc/dcmityp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6b548529-d317-4b85-942f-248fe0d44d93"/>
    <ds:schemaRef ds:uri="http://www.w3.org/XML/1998/namespace"/>
  </ds:schemaRefs>
</ds:datastoreItem>
</file>

<file path=customXml/itemProps2.xml><?xml version="1.0" encoding="utf-8"?>
<ds:datastoreItem xmlns:ds="http://schemas.openxmlformats.org/officeDocument/2006/customXml" ds:itemID="{E9ABB204-575A-41F3-A5ED-8CC193BFC1A1}">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46972D6-3056-4D95-816F-89E513C366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48</TotalTime>
  <Words>3440</Words>
  <Application>Microsoft Office PowerPoint</Application>
  <PresentationFormat>Widescreen</PresentationFormat>
  <Paragraphs>201</Paragraphs>
  <Slides>24</Slides>
  <Notes>20</Notes>
  <HiddenSlides>0</HiddenSlides>
  <MMClips>0</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1_office theme</vt:lpstr>
      <vt:lpstr>5_Custom Design</vt:lpstr>
      <vt:lpstr>1_Slide Footer</vt:lpstr>
      <vt:lpstr>4_Office Theme</vt:lpstr>
      <vt:lpstr>Title White</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lastModifiedBy>Francis Olivier</cp:lastModifiedBy>
  <cp:revision>4</cp:revision>
  <dcterms:created xsi:type="dcterms:W3CDTF">2026-05-20T04:54:19Z</dcterms:created>
  <dcterms:modified xsi:type="dcterms:W3CDTF">2026-07-07T01:57:02Z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