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4"/>
  </p:sldMasterIdLst>
  <p:notesMasterIdLst>
    <p:notesMasterId r:id="rId28"/>
  </p:notesMasterIdLst>
  <p:sldIdLst>
    <p:sldId id="257" r:id="rId5"/>
    <p:sldId id="258" r:id="rId6"/>
    <p:sldId id="259" r:id="rId7"/>
    <p:sldId id="281" r:id="rId8"/>
    <p:sldId id="262" r:id="rId9"/>
    <p:sldId id="260" r:id="rId10"/>
    <p:sldId id="2147483646" r:id="rId11"/>
    <p:sldId id="273" r:id="rId12"/>
    <p:sldId id="271" r:id="rId13"/>
    <p:sldId id="272" r:id="rId14"/>
    <p:sldId id="270" r:id="rId15"/>
    <p:sldId id="256" r:id="rId16"/>
    <p:sldId id="2147376998" r:id="rId17"/>
    <p:sldId id="261" r:id="rId18"/>
    <p:sldId id="263" r:id="rId19"/>
    <p:sldId id="277" r:id="rId20"/>
    <p:sldId id="265" r:id="rId21"/>
    <p:sldId id="278" r:id="rId22"/>
    <p:sldId id="2147483606" r:id="rId23"/>
    <p:sldId id="2147483643" r:id="rId24"/>
    <p:sldId id="267" r:id="rId25"/>
    <p:sldId id="268" r:id="rId26"/>
    <p:sldId id="26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113C87-FBD3-42DD-B0B3-425784C7C265}">
          <p14:sldIdLst>
            <p14:sldId id="257"/>
            <p14:sldId id="258"/>
            <p14:sldId id="259"/>
            <p14:sldId id="281"/>
            <p14:sldId id="262"/>
            <p14:sldId id="260"/>
            <p14:sldId id="2147483646"/>
            <p14:sldId id="273"/>
            <p14:sldId id="271"/>
            <p14:sldId id="272"/>
            <p14:sldId id="270"/>
            <p14:sldId id="256"/>
            <p14:sldId id="2147376998"/>
            <p14:sldId id="261"/>
            <p14:sldId id="263"/>
            <p14:sldId id="277"/>
            <p14:sldId id="265"/>
            <p14:sldId id="278"/>
            <p14:sldId id="2147483606"/>
            <p14:sldId id="2147483643"/>
            <p14:sldId id="267"/>
            <p14:sldId id="268"/>
            <p14:sldId id="26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363833-6674-544C-94E9-2F5B3C18A40C}" v="27" dt="2026-06-09T00:46:54.014"/>
    <p1510:client id="{7927F959-D88D-1E0A-573D-83EB76845C88}" v="5" dt="2026-06-08T22:55:42.5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snapToGrid="0">
      <p:cViewPr varScale="1">
        <p:scale>
          <a:sx n="75" d="100"/>
          <a:sy n="75" d="100"/>
        </p:scale>
        <p:origin x="869"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9611BF-35CB-4442-9EA6-A6ECDF583465}" type="datetimeFigureOut">
              <a:rPr lang="en-PH" smtClean="0"/>
              <a:t>25/06/2026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0AC064-E37C-425F-9732-2D29535C7CA3}" type="slidenum">
              <a:rPr lang="en-PH" smtClean="0"/>
              <a:t>‹#›</a:t>
            </a:fld>
            <a:endParaRPr lang="en-PH"/>
          </a:p>
        </p:txBody>
      </p:sp>
    </p:spTree>
    <p:extLst>
      <p:ext uri="{BB962C8B-B14F-4D97-AF65-F5344CB8AC3E}">
        <p14:creationId xmlns:p14="http://schemas.microsoft.com/office/powerpoint/2010/main" val="1462089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339E7-9A32-8D4A-3865-02BB96118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9EB1E-9C14-85A6-07C1-24DCE5D6ED0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36F3CF9-D5B9-8493-1938-FC0D25650B0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672E4D6C-C537-A73D-DCCD-CFD12AD6EB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299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93B9A-0E87-0920-9EF2-412812774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85E6E-D383-E5C1-2409-81A16610656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24E47CB-1F07-A8E9-87C3-828D297615C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D8C9742-F9B4-EF3A-9A49-5F8602F0B2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944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2000D-4057-563E-DF4C-B9DF3DEAE0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D617C4-2F4A-C2BD-24B3-634C63753778}"/>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784AC6FB-F311-53AA-AB25-2EE3AD7D88BF}"/>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9E9B93A3-994C-7746-EFFE-C09F4AD2D7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17020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1FEB5-799D-85FB-D4D1-63843C9992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C351E-42EB-8842-0FD1-E53CB917544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E13A6DD-83A2-BD60-C6FB-51C22464965D}"/>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E0ABDD44-778F-D0A9-75A7-9D37841926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2618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a:extLst>
            <a:ext uri="{FF2B5EF4-FFF2-40B4-BE49-F238E27FC236}">
              <a16:creationId xmlns:a16="http://schemas.microsoft.com/office/drawing/2014/main" id="{596AF28A-C029-7841-3E80-256737547988}"/>
            </a:ext>
          </a:extLst>
        </p:cNvPr>
        <p:cNvGrpSpPr/>
        <p:nvPr/>
      </p:nvGrpSpPr>
      <p:grpSpPr>
        <a:xfrm>
          <a:off x="0" y="0"/>
          <a:ext cx="0" cy="0"/>
          <a:chOff x="0" y="0"/>
          <a:chExt cx="0" cy="0"/>
        </a:xfrm>
      </p:grpSpPr>
      <p:sp>
        <p:nvSpPr>
          <p:cNvPr id="171" name="Google Shape;171;p11:notes">
            <a:extLst>
              <a:ext uri="{FF2B5EF4-FFF2-40B4-BE49-F238E27FC236}">
                <a16:creationId xmlns:a16="http://schemas.microsoft.com/office/drawing/2014/main" id="{B0534FDF-856A-C853-4670-A1357CD4D0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2" name="Google Shape;172;p11:notes">
            <a:extLst>
              <a:ext uri="{FF2B5EF4-FFF2-40B4-BE49-F238E27FC236}">
                <a16:creationId xmlns:a16="http://schemas.microsoft.com/office/drawing/2014/main" id="{04F730F0-5ADA-20A8-4291-4597D68A5DA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PH"/>
          </a:p>
        </p:txBody>
      </p:sp>
    </p:spTree>
    <p:extLst>
      <p:ext uri="{BB962C8B-B14F-4D97-AF65-F5344CB8AC3E}">
        <p14:creationId xmlns:p14="http://schemas.microsoft.com/office/powerpoint/2010/main" val="3259754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171D5-DC57-CDAB-9FD2-D449FCC83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2D583-0563-DE87-88D5-C3384D99111D}"/>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3970E126-DAC5-6663-4DAE-B255D0ED5388}"/>
              </a:ext>
            </a:extLst>
          </p:cNvPr>
          <p:cNvSpPr>
            <a:spLocks noGrp="1"/>
          </p:cNvSpPr>
          <p:nvPr>
            <p:ph type="body" idx="1"/>
          </p:nvPr>
        </p:nvSpPr>
        <p:spPr/>
        <p:txBody>
          <a:bodyPr/>
          <a:lstStyle/>
          <a:p>
            <a:pPr marL="0" indent="0">
              <a:buFontTx/>
              <a:buNone/>
            </a:pPr>
            <a:endParaRPr lang="en-PH" dirty="0"/>
          </a:p>
        </p:txBody>
      </p:sp>
      <p:sp>
        <p:nvSpPr>
          <p:cNvPr id="4" name="Slide Number Placeholder 3">
            <a:extLst>
              <a:ext uri="{FF2B5EF4-FFF2-40B4-BE49-F238E27FC236}">
                <a16:creationId xmlns:a16="http://schemas.microsoft.com/office/drawing/2014/main" id="{895B78A2-FA16-F7A9-F854-CD55EFE6E9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573536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B8814-85F7-A16B-C85B-A38DADA773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0A12F-3CF5-264A-2387-951E11E9F582}"/>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37542A92-0A00-391F-43BE-D7594B4680FB}"/>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6A7F191F-FF6F-BC16-BDF6-E55E01ADB2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26896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D1A0-0A0B-2D36-8AE6-6D3F16D96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D0195-F125-4289-5EBE-9F39B9D6ED4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BC23788-3DBB-5DE9-D851-BE79A43C5E9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77E69A7-13A1-CE95-B2C9-21231804D9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655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2E9BD-D4C3-FF63-F316-DEB9B329B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6D7FE-054A-EEEB-3D8B-DFADFAE35AF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2C470D0-C482-6D45-F2CA-069196BE7C39}"/>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0DCAC1D-A16F-A18B-2B74-58A4BD0FE0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1760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A6A86-5F6F-AA1A-A6AE-E6F792D41E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C388D-73AB-EC1A-31F1-09A9FE766145}"/>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049CF1E3-D423-B5DC-92D8-76708714836E}"/>
              </a:ext>
            </a:extLst>
          </p:cNvPr>
          <p:cNvSpPr>
            <a:spLocks noGrp="1"/>
          </p:cNvSpPr>
          <p:nvPr>
            <p:ph type="body" idx="1"/>
          </p:nvPr>
        </p:nvSpPr>
        <p:spPr/>
        <p:txBody>
          <a:bodyPr/>
          <a:lstStyle/>
          <a:p>
            <a:pPr marL="0" indent="0">
              <a:buNone/>
            </a:pPr>
            <a:endParaRPr lang="en-AU" sz="1800"/>
          </a:p>
        </p:txBody>
      </p:sp>
      <p:sp>
        <p:nvSpPr>
          <p:cNvPr id="4" name="Slide Number Placeholder 3">
            <a:extLst>
              <a:ext uri="{FF2B5EF4-FFF2-40B4-BE49-F238E27FC236}">
                <a16:creationId xmlns:a16="http://schemas.microsoft.com/office/drawing/2014/main" id="{1C4E3A42-1E4A-72B2-EEAD-D05ED68611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926473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60DE2-1AC9-7438-2546-F0B974CFBE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A1083B-1D2A-E7E3-A9F0-A8EE6CE7B74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382550C5-51AC-7B72-29F6-06DD3AD3EEE2}"/>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9BB2D4C4-79E3-DFE1-DB3D-E36417D144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5221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a:extLst>
            <a:ext uri="{FF2B5EF4-FFF2-40B4-BE49-F238E27FC236}">
              <a16:creationId xmlns:a16="http://schemas.microsoft.com/office/drawing/2014/main" id="{D5D1AB1C-707F-3A03-B358-762E9801509D}"/>
            </a:ext>
          </a:extLst>
        </p:cNvPr>
        <p:cNvGrpSpPr/>
        <p:nvPr/>
      </p:nvGrpSpPr>
      <p:grpSpPr>
        <a:xfrm>
          <a:off x="0" y="0"/>
          <a:ext cx="0" cy="0"/>
          <a:chOff x="0" y="0"/>
          <a:chExt cx="0" cy="0"/>
        </a:xfrm>
      </p:grpSpPr>
      <p:sp>
        <p:nvSpPr>
          <p:cNvPr id="171" name="Google Shape;171;p11:notes">
            <a:extLst>
              <a:ext uri="{FF2B5EF4-FFF2-40B4-BE49-F238E27FC236}">
                <a16:creationId xmlns:a16="http://schemas.microsoft.com/office/drawing/2014/main" id="{25859A4B-EC2D-3281-7DC0-A09E667723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2" name="Google Shape;172;p11:notes">
            <a:extLst>
              <a:ext uri="{FF2B5EF4-FFF2-40B4-BE49-F238E27FC236}">
                <a16:creationId xmlns:a16="http://schemas.microsoft.com/office/drawing/2014/main" id="{D40FA716-D739-5BEE-263F-829AF27A16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PH"/>
          </a:p>
        </p:txBody>
      </p:sp>
    </p:spTree>
    <p:extLst>
      <p:ext uri="{BB962C8B-B14F-4D97-AF65-F5344CB8AC3E}">
        <p14:creationId xmlns:p14="http://schemas.microsoft.com/office/powerpoint/2010/main" val="4249398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73278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9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859266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161810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995672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06493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dirty="0"/>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59311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dirty="0"/>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34759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618851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20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dirty="0"/>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99694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White_Title Slide (for 2 lines)">
    <p:bg>
      <p:bgPr>
        <a:solidFill>
          <a:schemeClr val="bg2">
            <a:lumMod val="10000"/>
          </a:schemeClr>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dirty="0"/>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50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dirty="0"/>
              <a:t>Click to edit Master text styles</a:t>
            </a:r>
          </a:p>
        </p:txBody>
      </p:sp>
      <p:pic>
        <p:nvPicPr>
          <p:cNvPr id="6" name="Picture 5" descr="A picture containing text, clipart&#10;&#10;Description automatically generated">
            <a:extLst>
              <a:ext uri="{FF2B5EF4-FFF2-40B4-BE49-F238E27FC236}">
                <a16:creationId xmlns:a16="http://schemas.microsoft.com/office/drawing/2014/main" id="{C222FF3C-2C22-80E5-C3A2-B5C2B7D585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060122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70119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187641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9" r:id="rId11"/>
    <p:sldLayoutId id="2147483750" r:id="rId12"/>
    <p:sldLayoutId id="214748369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https://research.adapt.com.au/data-platforms-strategy/community-interviews/why-trust-governance-and-economics-not-technology-now-decide-ai-succes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hyperlink" Target="https://research.adapt.com.au/filter-types/market-trend-reports" TargetMode="External"/><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hyperlink" Target="mailto:success@adapt.com.au" TargetMode="External"/><Relationship Id="rId16" Type="http://schemas.openxmlformats.org/officeDocument/2006/relationships/image" Target="../media/image30.png"/><Relationship Id="rId1" Type="http://schemas.openxmlformats.org/officeDocument/2006/relationships/slideLayout" Target="../slideLayouts/slideLayout13.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25.png"/><Relationship Id="rId5" Type="http://schemas.openxmlformats.org/officeDocument/2006/relationships/hyperlink" Target="https://research.adapt.com.au/data-insights/" TargetMode="External"/><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3.png"/><Relationship Id="rId1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696570" y="5993999"/>
            <a:ext cx="3063424" cy="329695"/>
          </a:xfrm>
          <a:prstGeom prst="rect">
            <a:avLst/>
          </a:prstGeom>
        </p:spPr>
      </p:pic>
      <p:grpSp>
        <p:nvGrpSpPr>
          <p:cNvPr id="6" name="Group 5">
            <a:extLst>
              <a:ext uri="{FF2B5EF4-FFF2-40B4-BE49-F238E27FC236}">
                <a16:creationId xmlns:a16="http://schemas.microsoft.com/office/drawing/2014/main" id="{2113A510-6840-C3E0-A028-B758C9AF4769}"/>
              </a:ext>
            </a:extLst>
          </p:cNvPr>
          <p:cNvGrpSpPr/>
          <p:nvPr/>
        </p:nvGrpSpPr>
        <p:grpSpPr>
          <a:xfrm>
            <a:off x="470610" y="3813149"/>
            <a:ext cx="9625386" cy="1566340"/>
            <a:chOff x="633193" y="2554238"/>
            <a:chExt cx="7801389" cy="1566340"/>
          </a:xfrm>
        </p:grpSpPr>
        <p:sp>
          <p:nvSpPr>
            <p:cNvPr id="3" name="TextBox 2">
              <a:extLst>
                <a:ext uri="{FF2B5EF4-FFF2-40B4-BE49-F238E27FC236}">
                  <a16:creationId xmlns:a16="http://schemas.microsoft.com/office/drawing/2014/main" id="{D972D360-9D04-9285-6D17-065580BDDD42}"/>
                </a:ext>
              </a:extLst>
            </p:cNvPr>
            <p:cNvSpPr txBox="1"/>
            <p:nvPr/>
          </p:nvSpPr>
          <p:spPr>
            <a:xfrm>
              <a:off x="633193" y="2920249"/>
              <a:ext cx="7801389" cy="1200329"/>
            </a:xfrm>
            <a:prstGeom prst="rect">
              <a:avLst/>
            </a:prstGeom>
            <a:noFill/>
          </p:spPr>
          <p:txBody>
            <a:bodyPr wrap="square" lIns="91440" tIns="45720" rIns="91440" bIns="45720" rtlCol="0" anchor="t">
              <a:spAutoFit/>
            </a:bodyPr>
            <a:lstStyle/>
            <a:p>
              <a:pPr>
                <a:spcAft>
                  <a:spcPts val="2400"/>
                </a:spcAft>
                <a:defRPr/>
              </a:pPr>
              <a:r>
                <a:rPr lang="en-US" sz="3600" b="1" dirty="0">
                  <a:latin typeface="Helvetica"/>
                  <a:cs typeface="Helvetica"/>
                </a:rPr>
                <a:t>Empowering the Modern CISO to Drive Business Growth and Safe AI Adoption</a:t>
              </a:r>
              <a:endParaRPr lang="en-US" dirty="0">
                <a:ea typeface="+mn-ea"/>
              </a:endParaRP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a:extLst>
            <a:ext uri="{FF2B5EF4-FFF2-40B4-BE49-F238E27FC236}">
              <a16:creationId xmlns:a16="http://schemas.microsoft.com/office/drawing/2014/main" id="{1438451A-891C-5CE3-7D2C-1897475F067E}"/>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CEE9C66D-FE52-7711-3F36-4A6BF854A6F6}"/>
              </a:ext>
            </a:extLst>
          </p:cNvPr>
          <p:cNvSpPr txBox="1"/>
          <p:nvPr/>
        </p:nvSpPr>
        <p:spPr>
          <a:xfrm>
            <a:off x="170543" y="6238655"/>
            <a:ext cx="4020653" cy="430887"/>
          </a:xfrm>
          <a:prstGeom prst="rect">
            <a:avLst/>
          </a:prstGeom>
          <a:noFill/>
        </p:spPr>
        <p:txBody>
          <a:bodyPr wrap="square" rtlCol="0">
            <a:spAutoFit/>
          </a:bodyPr>
          <a:lstStyle/>
          <a:p>
            <a:r>
              <a:rPr lang="en-PH" sz="1100" dirty="0">
                <a:latin typeface="Helvetica" panose="020B0604020202020204" pitchFamily="34" charset="0"/>
                <a:cs typeface="Helvetica" panose="020B0604020202020204" pitchFamily="34" charset="0"/>
              </a:rPr>
              <a:t>Refer to Appendix 1 and 2 for the </a:t>
            </a:r>
            <a:r>
              <a:rPr lang="en-PH" sz="1100" dirty="0">
                <a:solidFill>
                  <a:schemeClr val="accent1"/>
                </a:solidFill>
                <a:latin typeface="Helvetica" panose="020B0604020202020204" pitchFamily="34" charset="0"/>
                <a:cs typeface="Helvetica" panose="020B0604020202020204" pitchFamily="34" charset="0"/>
                <a:hlinkClick r:id="" action="ppaction://noaction">
                  <a:extLst>
                    <a:ext uri="{A12FA001-AC4F-418D-AE19-62706E023703}">
                      <ahyp:hlinkClr xmlns:ahyp="http://schemas.microsoft.com/office/drawing/2018/hyperlinkcolor" val="tx"/>
                    </a:ext>
                  </a:extLst>
                </a:hlinkClick>
              </a:rPr>
              <a:t>sub-security budget areas </a:t>
            </a:r>
            <a:r>
              <a:rPr lang="en-PH" sz="1100" dirty="0">
                <a:latin typeface="Helvetica" panose="020B0604020202020204" pitchFamily="34" charset="0"/>
                <a:cs typeface="Helvetica" panose="020B0604020202020204" pitchFamily="34" charset="0"/>
              </a:rPr>
              <a:t>and their corresponding </a:t>
            </a:r>
            <a:r>
              <a:rPr lang="en-PH" sz="1100" dirty="0">
                <a:solidFill>
                  <a:schemeClr val="accent1"/>
                </a:solidFill>
                <a:latin typeface="Helvetica" panose="020B0604020202020204" pitchFamily="34" charset="0"/>
                <a:cs typeface="Helvetica" panose="020B0604020202020204" pitchFamily="34" charset="0"/>
                <a:hlinkClick r:id="rId3" action="ppaction://hlinksldjump">
                  <a:extLst>
                    <a:ext uri="{A12FA001-AC4F-418D-AE19-62706E023703}">
                      <ahyp:hlinkClr xmlns:ahyp="http://schemas.microsoft.com/office/drawing/2018/hyperlinkcolor" val="tx"/>
                    </a:ext>
                  </a:extLst>
                </a:hlinkClick>
              </a:rPr>
              <a:t>allocation</a:t>
            </a:r>
            <a:r>
              <a:rPr lang="en-PH" sz="1100" dirty="0">
                <a:solidFill>
                  <a:schemeClr val="accent1"/>
                </a:solidFill>
                <a:latin typeface="Helvetica" panose="020B0604020202020204" pitchFamily="34" charset="0"/>
                <a:cs typeface="Helvetica" panose="020B0604020202020204" pitchFamily="34" charset="0"/>
              </a:rPr>
              <a:t>.</a:t>
            </a:r>
          </a:p>
        </p:txBody>
      </p:sp>
      <p:sp>
        <p:nvSpPr>
          <p:cNvPr id="15" name="Content Placeholder 14">
            <a:extLst>
              <a:ext uri="{FF2B5EF4-FFF2-40B4-BE49-F238E27FC236}">
                <a16:creationId xmlns:a16="http://schemas.microsoft.com/office/drawing/2014/main" id="{FB1E6E02-E8D5-0B74-5BDD-C886FD83562F}"/>
              </a:ext>
            </a:extLst>
          </p:cNvPr>
          <p:cNvSpPr>
            <a:spLocks noGrp="1"/>
          </p:cNvSpPr>
          <p:nvPr>
            <p:ph sz="quarter" idx="10"/>
          </p:nvPr>
        </p:nvSpPr>
        <p:spPr/>
        <p:txBody>
          <a:bodyPr/>
          <a:lstStyle/>
          <a:p>
            <a:r>
              <a:rPr lang="en-US" dirty="0">
                <a:latin typeface="Helvetica"/>
                <a:ea typeface="Helvetica Neue"/>
                <a:cs typeface="Helvetica"/>
                <a:sym typeface="Helvetica Neue"/>
              </a:rPr>
              <a:t>Security budget allocation: 2025 vs 2026</a:t>
            </a:r>
            <a:endParaRPr lang="en-GB" dirty="0"/>
          </a:p>
        </p:txBody>
      </p:sp>
      <p:sp>
        <p:nvSpPr>
          <p:cNvPr id="16" name="Content Placeholder 15">
            <a:extLst>
              <a:ext uri="{FF2B5EF4-FFF2-40B4-BE49-F238E27FC236}">
                <a16:creationId xmlns:a16="http://schemas.microsoft.com/office/drawing/2014/main" id="{B592BFE8-9338-73B5-4015-B1B1DD6C5052}"/>
              </a:ext>
            </a:extLst>
          </p:cNvPr>
          <p:cNvSpPr>
            <a:spLocks noGrp="1"/>
          </p:cNvSpPr>
          <p:nvPr>
            <p:ph sz="quarter" idx="11"/>
          </p:nvPr>
        </p:nvSpPr>
        <p:spPr/>
        <p:txBody>
          <a:bodyPr/>
          <a:lstStyle/>
          <a:p>
            <a:r>
              <a:rPr lang="en-US" dirty="0"/>
              <a:t>Source : ADAPT Security Edge Survey in Oct 2025 and May 2026. Sample size : 85 Australian CISOs</a:t>
            </a:r>
          </a:p>
          <a:p>
            <a:endParaRPr lang="en-GB" dirty="0"/>
          </a:p>
        </p:txBody>
      </p:sp>
      <p:pic>
        <p:nvPicPr>
          <p:cNvPr id="3" name="Graphic 2">
            <a:extLst>
              <a:ext uri="{FF2B5EF4-FFF2-40B4-BE49-F238E27FC236}">
                <a16:creationId xmlns:a16="http://schemas.microsoft.com/office/drawing/2014/main" id="{4A4029FA-FAEF-4923-97D4-8F61B0EAE5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3035" y="865416"/>
            <a:ext cx="11825930" cy="5257800"/>
          </a:xfrm>
          <a:prstGeom prst="rect">
            <a:avLst/>
          </a:prstGeom>
        </p:spPr>
      </p:pic>
    </p:spTree>
    <p:extLst>
      <p:ext uri="{BB962C8B-B14F-4D97-AF65-F5344CB8AC3E}">
        <p14:creationId xmlns:p14="http://schemas.microsoft.com/office/powerpoint/2010/main" val="3633054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709A6-82DD-078F-32A2-4B2EF3F0F1BA}"/>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2D7D0BE-806E-DACC-3536-71BFBEC7E729}"/>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93ED826-323C-7A61-AE7A-CD1B873F01B3}"/>
              </a:ext>
            </a:extLst>
          </p:cNvPr>
          <p:cNvSpPr txBox="1"/>
          <p:nvPr/>
        </p:nvSpPr>
        <p:spPr>
          <a:xfrm>
            <a:off x="500160" y="2074758"/>
            <a:ext cx="3333904" cy="3378554"/>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IAM and infrastructure </a:t>
            </a:r>
            <a:r>
              <a:rPr lang="en-US" sz="1200" b="1" dirty="0">
                <a:solidFill>
                  <a:prstClr val="black"/>
                </a:solidFill>
                <a:latin typeface="Helvetica"/>
                <a:cs typeface="Helvetica"/>
              </a:rPr>
              <a:t>are the largest budget areas at</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17%.</a:t>
            </a:r>
          </a:p>
          <a:p>
            <a:pPr marL="346075"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Budgets for </a:t>
            </a:r>
            <a:r>
              <a:rPr kumimoji="0" lang="en-US" sz="1200" i="0" u="none" strike="noStrike" kern="1200" cap="none" spc="0" normalizeH="0" baseline="0" noProof="0" dirty="0">
                <a:ln>
                  <a:noFill/>
                </a:ln>
                <a:solidFill>
                  <a:prstClr val="black"/>
                </a:solidFill>
                <a:effectLst/>
                <a:uLnTx/>
                <a:uFillTx/>
                <a:latin typeface="Helvetica"/>
                <a:ea typeface="+mn-ea"/>
                <a:cs typeface="Helvetica"/>
              </a:rPr>
              <a:t>third-party &amp; supply chain risk</a:t>
            </a:r>
            <a:r>
              <a:rPr lang="en-US" sz="1200" dirty="0">
                <a:solidFill>
                  <a:prstClr val="black"/>
                </a:solidFill>
                <a:latin typeface="Helvetica"/>
                <a:cs typeface="Helvetica"/>
              </a:rPr>
              <a:t> increased by 2%.</a:t>
            </a:r>
            <a:endParaRPr lang="en-US" sz="1200" i="0" u="none" strike="noStrike" kern="1200" cap="none" spc="0" normalizeH="0" baseline="0" noProof="0" dirty="0">
              <a:ln>
                <a:noFill/>
              </a:ln>
              <a:solidFill>
                <a:prstClr val="black"/>
              </a:solidFill>
              <a:effectLst/>
              <a:uLnTx/>
              <a:uFillTx/>
              <a:latin typeface="Helvetica"/>
              <a:cs typeface="Helvetica"/>
            </a:endParaRPr>
          </a:p>
          <a:p>
            <a:pPr marL="346075"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Budgets for people, culture &amp; emerging risk as well as application</a:t>
            </a:r>
            <a:r>
              <a:rPr kumimoji="0" lang="en-US" sz="1200" i="0" u="none" strike="noStrike" kern="1200" cap="none" spc="0" normalizeH="0" baseline="0" noProof="0" dirty="0">
                <a:ln>
                  <a:noFill/>
                </a:ln>
                <a:solidFill>
                  <a:prstClr val="black"/>
                </a:solidFill>
                <a:effectLst/>
                <a:uLnTx/>
                <a:uFillTx/>
                <a:latin typeface="Helvetica"/>
                <a:ea typeface="+mn-ea"/>
                <a:cs typeface="Helvetica"/>
              </a:rPr>
              <a:t> &amp; data security</a:t>
            </a:r>
            <a:r>
              <a:rPr lang="en-US" sz="1200" dirty="0">
                <a:solidFill>
                  <a:prstClr val="black"/>
                </a:solidFill>
                <a:latin typeface="Helvetica"/>
                <a:cs typeface="Helvetica"/>
              </a:rPr>
              <a:t> increased by 1%.</a:t>
            </a:r>
            <a:endParaRPr lang="en-US" sz="1200" i="0" u="none" strike="noStrike" kern="1200" cap="none" spc="0" normalizeH="0" baseline="0" noProof="0" dirty="0">
              <a:ln>
                <a:noFill/>
              </a:ln>
              <a:solidFill>
                <a:prstClr val="black"/>
              </a:solidFill>
              <a:effectLst/>
              <a:uLnTx/>
              <a:uFillTx/>
              <a:latin typeface="Helvetica"/>
              <a:cs typeface="Helvetica"/>
            </a:endParaRPr>
          </a:p>
          <a:p>
            <a:pPr marL="346075"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Budgets for security operations and governance, risk and compliance (GRC) decreased by 1%.</a:t>
            </a:r>
            <a:endParaRPr lang="en-US" sz="1200" b="1" dirty="0">
              <a:solidFill>
                <a:prstClr val="black"/>
              </a:solidFill>
              <a:latin typeface="Helvetica"/>
              <a:cs typeface="Helvetica"/>
            </a:endParaRPr>
          </a:p>
          <a:p>
            <a:pPr marL="346075"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CISOs report no change in their budget allocations for IAM</a:t>
            </a:r>
            <a:r>
              <a:rPr kumimoji="0" lang="en-US" sz="1200" i="0" u="none" strike="noStrike" kern="1200" cap="none" spc="0" normalizeH="0" baseline="0" noProof="0" dirty="0">
                <a:ln>
                  <a:noFill/>
                </a:ln>
                <a:solidFill>
                  <a:prstClr val="black"/>
                </a:solidFill>
                <a:effectLst/>
                <a:uLnTx/>
                <a:uFillTx/>
                <a:latin typeface="Helvetica"/>
                <a:ea typeface="+mn-ea"/>
                <a:cs typeface="Helvetica"/>
              </a:rPr>
              <a:t>, infrastructure, resilience </a:t>
            </a:r>
            <a:r>
              <a:rPr lang="en-US" sz="1200" dirty="0">
                <a:solidFill>
                  <a:prstClr val="black"/>
                </a:solidFill>
                <a:latin typeface="Helvetica"/>
                <a:cs typeface="Helvetica"/>
              </a:rPr>
              <a:t>and </a:t>
            </a:r>
            <a:r>
              <a:rPr kumimoji="0" lang="en-US" sz="1200" i="0" u="none" strike="noStrike" kern="1200" cap="none" spc="0" normalizeH="0" baseline="0" noProof="0" dirty="0">
                <a:ln>
                  <a:noFill/>
                </a:ln>
                <a:solidFill>
                  <a:prstClr val="black"/>
                </a:solidFill>
                <a:effectLst/>
                <a:uLnTx/>
                <a:uFillTx/>
                <a:latin typeface="Helvetica"/>
                <a:ea typeface="+mn-ea"/>
                <a:cs typeface="Helvetica"/>
              </a:rPr>
              <a:t>continuity</a:t>
            </a:r>
            <a:r>
              <a:rPr lang="en-US" sz="1200" dirty="0">
                <a:solidFill>
                  <a:prstClr val="black"/>
                </a:solidFill>
                <a:latin typeface="Helvetica"/>
                <a:cs typeface="Helvetica"/>
              </a:rPr>
              <a:t>.</a:t>
            </a:r>
            <a:endParaRPr lang="en-US" sz="120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8A7A9048-1AB9-0871-5492-E6B2C4C9B7D2}"/>
              </a:ext>
            </a:extLst>
          </p:cNvPr>
          <p:cNvSpPr/>
          <p:nvPr/>
        </p:nvSpPr>
        <p:spPr>
          <a:xfrm>
            <a:off x="500159" y="1613093"/>
            <a:ext cx="333390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Helvetica"/>
                <a:cs typeface="Helvetica"/>
              </a:rPr>
              <a:t>Security b</a:t>
            </a:r>
            <a:r>
              <a:rPr kumimoji="0" lang="en-US" sz="2400" b="1" i="0" u="none" strike="noStrike" kern="1200" cap="none" spc="0" normalizeH="0" baseline="0" noProof="0" dirty="0">
                <a:ln>
                  <a:noFill/>
                </a:ln>
                <a:solidFill>
                  <a:prstClr val="black"/>
                </a:solidFill>
                <a:effectLst/>
                <a:uLnTx/>
                <a:uFillTx/>
                <a:latin typeface="Helvetica"/>
                <a:ea typeface="+mn-ea"/>
                <a:cs typeface="Helvetica"/>
              </a:rPr>
              <a:t>udgets</a:t>
            </a:r>
          </a:p>
        </p:txBody>
      </p:sp>
      <p:sp>
        <p:nvSpPr>
          <p:cNvPr id="6" name="Rectangle 5">
            <a:extLst>
              <a:ext uri="{FF2B5EF4-FFF2-40B4-BE49-F238E27FC236}">
                <a16:creationId xmlns:a16="http://schemas.microsoft.com/office/drawing/2014/main" id="{89D9EFD3-B03D-5E4E-CA79-A0329F918288}"/>
              </a:ext>
            </a:extLst>
          </p:cNvPr>
          <p:cNvSpPr/>
          <p:nvPr/>
        </p:nvSpPr>
        <p:spPr>
          <a:xfrm>
            <a:off x="500160" y="1305316"/>
            <a:ext cx="333390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4F1DB11B-C565-DAA7-8E1B-C56F8AD7C53A}"/>
              </a:ext>
            </a:extLst>
          </p:cNvPr>
          <p:cNvCxnSpPr>
            <a:cxnSpLocks/>
          </p:cNvCxnSpPr>
          <p:nvPr/>
        </p:nvCxnSpPr>
        <p:spPr>
          <a:xfrm flipV="1">
            <a:off x="4045857"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BB2F9B2-9727-E0D6-7AB5-00628DBDFC93}"/>
              </a:ext>
            </a:extLst>
          </p:cNvPr>
          <p:cNvSpPr txBox="1"/>
          <p:nvPr/>
        </p:nvSpPr>
        <p:spPr>
          <a:xfrm>
            <a:off x="4394648" y="393201"/>
            <a:ext cx="7321248" cy="630467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IAM and infrastructure hold the crown, but AI is the wild card</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IAM and infrastructure </a:t>
            </a:r>
            <a:r>
              <a:rPr lang="en-US" sz="1200" dirty="0">
                <a:solidFill>
                  <a:prstClr val="black"/>
                </a:solidFill>
                <a:latin typeface="Helvetica"/>
                <a:ea typeface="Calibri" panose="020F0502020204030204"/>
                <a:cs typeface="Helvetica"/>
              </a:rPr>
              <a:t>are</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 the biggest spending areas, but AI governance is the #1 IP. AI risk is being funded invisibly in people, </a:t>
            </a:r>
            <a:r>
              <a:rPr lang="en-US" sz="1200" dirty="0">
                <a:solidFill>
                  <a:prstClr val="black"/>
                </a:solidFill>
                <a:latin typeface="Helvetica"/>
                <a:ea typeface="Calibri" panose="020F0502020204030204"/>
                <a:cs typeface="Helvetica"/>
              </a:rPr>
              <a:t>culture and emerging risks.</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ea typeface="Calibri" panose="020F0502020204030204"/>
                <a:cs typeface="Helvetica"/>
              </a:rPr>
              <a:t>As the focus shifts to growing the business and driving AI strategy, dominant budget allocations are no longer justified primarily based on protection. They must demonstrate business enablement value.</a:t>
            </a:r>
          </a:p>
          <a:p>
            <a:pPr lvl="0">
              <a:lnSpc>
                <a:spcPct val="125000"/>
              </a:lnSpc>
              <a:buClr>
                <a:srgbClr val="E7534F"/>
              </a:buClr>
              <a:defRPr/>
            </a:pPr>
            <a:r>
              <a:rPr lang="en-US" sz="1200" b="1" dirty="0">
                <a:solidFill>
                  <a:prstClr val="black"/>
                </a:solidFill>
                <a:latin typeface="Helvetica"/>
                <a:ea typeface="Calibri" panose="020F0502020204030204"/>
                <a:cs typeface="Helvetica"/>
              </a:rPr>
              <a:t>Increasing budgets</a:t>
            </a:r>
            <a:endParaRPr lang="en-US" sz="1200" dirty="0">
              <a:solidFill>
                <a:prstClr val="black"/>
              </a:solidFill>
              <a:latin typeface="Helvetica"/>
              <a:ea typeface="Calibri" panose="020F0502020204030204"/>
              <a:cs typeface="Helvetica"/>
            </a:endParaRP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Third-party and supply chain risk has increased by 2%, the largest increase. This area has consistently ranked in the top 10 IPs from 2025 to 2026 (ADAPT Security Edge Surveys in 2025 and 2026).</a:t>
            </a:r>
          </a:p>
          <a:p>
            <a:pPr marL="171450" lvl="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AI strategy, the #2 goal directly connects to AI governance as the #1 IP. This explains the uplift to people, culture, and the emerging risk budget related to AI.</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dirty="0">
                <a:solidFill>
                  <a:prstClr val="black"/>
                </a:solidFill>
                <a:latin typeface="Helvetica"/>
                <a:ea typeface="Calibri" panose="020F0502020204030204"/>
                <a:cs typeface="Helvetica"/>
              </a:rPr>
              <a:t>Decreasing budgets</a:t>
            </a:r>
            <a:endPar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Security operations budgets have declined by 1%, despite cyber incident detection and response ranking as the #2 initiative</a:t>
            </a:r>
            <a:r>
              <a:rPr lang="en-US" sz="1200" dirty="0">
                <a:solidFill>
                  <a:prstClr val="black"/>
                </a:solidFill>
                <a:latin typeface="Helvetica"/>
                <a:ea typeface="Calibri" panose="020F0502020204030204"/>
                <a:cs typeface="Helvetica"/>
              </a:rPr>
              <a:t>. This suggests that organisations are driving greater efficiency in this area or delivering outcomes within existing operational structures.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ea typeface="Calibri" panose="020F0502020204030204"/>
                <a:cs typeface="Helvetica"/>
              </a:rPr>
              <a:t>Governance has dropped from #8 in 2025 to #11 in 2026, reflecting the 1% decrease in GRC budget. However, improving governance and compliance remains the top initiative, indicating a focus on optimisation and efficiency rather than </a:t>
            </a:r>
            <a:r>
              <a:rPr lang="en-US" sz="1200">
                <a:solidFill>
                  <a:prstClr val="black"/>
                </a:solidFill>
                <a:latin typeface="Helvetica"/>
                <a:ea typeface="Calibri" panose="020F0502020204030204"/>
                <a:cs typeface="Helvetica"/>
              </a:rPr>
              <a:t>deprioritisation</a:t>
            </a:r>
            <a:r>
              <a:rPr lang="en-US" sz="1200" dirty="0">
                <a:solidFill>
                  <a:prstClr val="black"/>
                </a:solidFill>
                <a:latin typeface="Helvetica"/>
                <a:ea typeface="Calibri" panose="020F0502020204030204"/>
                <a:cs typeface="Helvetica"/>
              </a:rPr>
              <a:t>.</a:t>
            </a:r>
            <a:endParaRPr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dirty="0">
                <a:solidFill>
                  <a:prstClr val="black"/>
                </a:solidFill>
                <a:latin typeface="Helvetica"/>
                <a:ea typeface="Calibri" panose="020F0502020204030204"/>
                <a:cs typeface="Helvetica"/>
              </a:rPr>
              <a:t>No budget change</a:t>
            </a:r>
            <a:endParaRPr kumimoji="0" lang="en-US" sz="1200" b="1"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Even with budget reallocation, CISOs express that it's never enough. The #1 barrier remains a lack of funding and resources. With inflation and market challenges rising as the top 10 CISO barriers (</a:t>
            </a:r>
            <a:r>
              <a:rPr lang="en-US" sz="1200" dirty="0">
                <a:solidFill>
                  <a:prstClr val="black"/>
                </a:solidFill>
                <a:latin typeface="Helvetica"/>
                <a:ea typeface="Calibri" panose="020F0502020204030204"/>
                <a:cs typeface="Helvetica"/>
                <a:hlinkClick r:id="rId3" action="ppaction://hlinksldjump">
                  <a:extLst>
                    <a:ext uri="{A12FA001-AC4F-418D-AE19-62706E023703}">
                      <ahyp:hlinkClr xmlns:ahyp="http://schemas.microsoft.com/office/drawing/2018/hyperlinkcolor" val="tx"/>
                    </a:ext>
                  </a:extLst>
                </a:hlinkClick>
              </a:rPr>
              <a:t>see slide 14</a:t>
            </a:r>
            <a:r>
              <a:rPr lang="en-US" sz="1200" dirty="0">
                <a:solidFill>
                  <a:prstClr val="black"/>
                </a:solidFill>
                <a:latin typeface="Helvetica"/>
                <a:ea typeface="Calibri" panose="020F0502020204030204"/>
                <a:cs typeface="Helvetica"/>
              </a:rPr>
              <a:t>), budget shifts are incremental rather than transformational.</a:t>
            </a: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Cloud security has dropped from #2 in 2025 to #10 in 2026 as an IP. This may explain why infrastructure and platform security are not growing. Similarly, resilience and continuity show no change in budget allocation.</a:t>
            </a:r>
          </a:p>
        </p:txBody>
      </p:sp>
    </p:spTree>
    <p:extLst>
      <p:ext uri="{BB962C8B-B14F-4D97-AF65-F5344CB8AC3E}">
        <p14:creationId xmlns:p14="http://schemas.microsoft.com/office/powerpoint/2010/main" val="395394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ED8F293-E6DF-AD81-F258-37B96F33C2FE}"/>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7D242209-3181-324B-A7C1-2DC3033677E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7FD502AA-6220-B7BE-B0A6-A43D6E89F854}"/>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EB1E1F0F-B919-DC3C-D22D-283DC386E95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225AE0AD-CC3A-74F0-9546-527747489052}"/>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E38BCA3-9F1B-7F38-3E83-6B7E824E7AD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D8B3664-AF71-8817-4BA9-3DB3570DBBC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38D4ABA6-431A-F73E-27BA-DC37FE9879B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C0E5F3FC-AA84-3AFC-0209-61DB5F0E62CA}"/>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EBE848DC-E04A-101B-33C4-56BB3010C64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A9BBC7D2-84C7-0592-D186-A15894C2D91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57C3ED88-FD1E-69C6-AE43-003645136F3F}"/>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5C46B4-34FF-A01D-EF38-705C122BF0B8}"/>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C8F6814F-7B00-85C3-CBE3-145DDDADCD0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F399675-10AB-5653-14F8-AC5230E64E3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E9465170-5DB1-5BC2-72CC-00FF52EF3FB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73330D54-9846-F567-33E6-688C46FD5C4F}"/>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E5A78B8-3B96-FECD-548D-24C35BC718A4}"/>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15708765-5FDE-B656-AF52-21DD0568AB5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76AB32F-A960-E0F6-09FB-F10FF8F8F05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EA521C93-40E1-F0E7-D405-6B0D8F2E6D16}"/>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2B289D0-35DE-7CD7-E5F6-B5BFED1D2EEF}"/>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AEFD3886-7F8C-23E7-355E-23E67CF167E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EA0EFA85-94A2-2D86-A9A0-314A7F2D1D9F}"/>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B6A9F78-8ACA-23BB-C41F-190029E634BC}"/>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C1A477C9-9095-E430-3B2E-4E98523DF9F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AB980AA6-8D9D-8AAE-BC20-2F741BE40FC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EE10DE68-27FB-165F-AF4B-D5CD8757068D}"/>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106A2E64-349F-E256-8D55-40C6012C80BE}"/>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1BEF93E-1BB9-364D-F467-D1EAF40001F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B8E3612-2529-F8AF-3F4E-88E49EB8E5C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889A0E5-3967-8729-020C-CC70162256B7}"/>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2E4C8B4-09FC-D75E-ED87-BF3C9B00E89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07665E18-76FE-0FE5-9180-AA9E484FFF3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D8123ED5-655D-FCAF-2FB4-C0E261664F5B}"/>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3B8689C8-189D-A5B4-D8E7-2E3168D89D0C}"/>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750B20C0-A2C8-C51E-54FB-CC2C9C750DC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F2A3886-BA6F-DAD9-549A-0398F55BB9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5D81E73B-BC92-627F-109A-A305B387555C}"/>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30B4B8F1-6153-EFCC-D424-84B08D6D8AB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7A9C5B48-AF68-5921-BBB7-35DE178735B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0013F6EF-D2BA-0AA8-BCBB-B44D2C9987D2}"/>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01E6DBD-C4EF-5CFC-4C52-5C4B3863719A}"/>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C983BF34-6F6A-4BA4-2953-784A80CB2760}"/>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5DAB033B-91C1-62F7-8830-5691631A4A89}"/>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lvl="0">
                <a:defRPr/>
              </a:pPr>
              <a:r>
                <a:rPr lang="en-US" sz="4400" b="1" dirty="0">
                  <a:solidFill>
                    <a:srgbClr val="000000"/>
                  </a:solidFill>
                  <a:latin typeface="Helvetica"/>
                  <a:cs typeface="Helvetica"/>
                </a:rPr>
                <a:t>Execution barriers</a:t>
              </a:r>
            </a:p>
          </p:txBody>
        </p:sp>
        <p:sp>
          <p:nvSpPr>
            <p:cNvPr id="8" name="Rectangle 7">
              <a:extLst>
                <a:ext uri="{FF2B5EF4-FFF2-40B4-BE49-F238E27FC236}">
                  <a16:creationId xmlns:a16="http://schemas.microsoft.com/office/drawing/2014/main" id="{2E018953-BC2B-A2B1-1595-8925C302C0DA}"/>
                </a:ext>
              </a:extLst>
            </p:cNvPr>
            <p:cNvSpPr/>
            <p:nvPr/>
          </p:nvSpPr>
          <p:spPr>
            <a:xfrm>
              <a:off x="608469" y="380742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70825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CA7A2-1112-1FBB-7CBD-B8D019B59E4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B0D2A78-2C70-D21C-E17A-E5D6383606FF}"/>
              </a:ext>
            </a:extLst>
          </p:cNvPr>
          <p:cNvSpPr>
            <a:spLocks noGrp="1"/>
          </p:cNvSpPr>
          <p:nvPr>
            <p:ph sz="quarter" idx="10"/>
          </p:nvPr>
        </p:nvSpPr>
        <p:spPr/>
        <p:txBody>
          <a:bodyPr/>
          <a:lstStyle/>
          <a:p>
            <a:r>
              <a:rPr lang="en-US" dirty="0"/>
              <a:t>CISOs' top execution barriers (May 2026)</a:t>
            </a:r>
          </a:p>
        </p:txBody>
      </p:sp>
      <p:sp>
        <p:nvSpPr>
          <p:cNvPr id="6" name="Content Placeholder 5">
            <a:extLst>
              <a:ext uri="{FF2B5EF4-FFF2-40B4-BE49-F238E27FC236}">
                <a16:creationId xmlns:a16="http://schemas.microsoft.com/office/drawing/2014/main" id="{0C91E474-C0A1-ED34-650E-CB44E32F2B32}"/>
              </a:ext>
            </a:extLst>
          </p:cNvPr>
          <p:cNvSpPr>
            <a:spLocks noGrp="1"/>
          </p:cNvSpPr>
          <p:nvPr>
            <p:ph sz="quarter" idx="11"/>
          </p:nvPr>
        </p:nvSpPr>
        <p:spPr/>
        <p:txBody>
          <a:bodyPr/>
          <a:lstStyle/>
          <a:p>
            <a:r>
              <a:rPr lang="en-US" dirty="0"/>
              <a:t>Source : ADAPT Security Edge Survey in May 2026. Sample size : 94 Australian CISOs</a:t>
            </a:r>
          </a:p>
        </p:txBody>
      </p:sp>
      <p:pic>
        <p:nvPicPr>
          <p:cNvPr id="2" name="Graphic 1">
            <a:extLst>
              <a:ext uri="{FF2B5EF4-FFF2-40B4-BE49-F238E27FC236}">
                <a16:creationId xmlns:a16="http://schemas.microsoft.com/office/drawing/2014/main" id="{137184EE-9B52-AC50-B359-8721CC44775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43643" y="889256"/>
            <a:ext cx="10504714" cy="5690169"/>
          </a:xfrm>
          <a:prstGeom prst="rect">
            <a:avLst/>
          </a:prstGeom>
        </p:spPr>
      </p:pic>
    </p:spTree>
    <p:extLst>
      <p:ext uri="{BB962C8B-B14F-4D97-AF65-F5344CB8AC3E}">
        <p14:creationId xmlns:p14="http://schemas.microsoft.com/office/powerpoint/2010/main" val="118399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BA7AE-7A85-CBD2-5233-18380CB2B31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5D2584C-E90F-D22E-6A8A-3AA9296C8A9C}"/>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70EDEA5-A7AA-C9C8-54B1-04105A08F80F}"/>
              </a:ext>
            </a:extLst>
          </p:cNvPr>
          <p:cNvSpPr txBox="1"/>
          <p:nvPr/>
        </p:nvSpPr>
        <p:spPr>
          <a:xfrm>
            <a:off x="485444" y="1644750"/>
            <a:ext cx="3172152" cy="330160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The #1 execution barrier </a:t>
            </a:r>
            <a:r>
              <a:rPr lang="en-US" sz="1200" b="1" dirty="0">
                <a:solidFill>
                  <a:prstClr val="black"/>
                </a:solidFill>
                <a:latin typeface="Helvetica"/>
                <a:cs typeface="Helvetica"/>
              </a:rPr>
              <a:t>for</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Australian CISOs is </a:t>
            </a:r>
            <a:r>
              <a:rPr lang="en-US" sz="1200" b="1" dirty="0">
                <a:solidFill>
                  <a:prstClr val="black"/>
                </a:solidFill>
                <a:latin typeface="Helvetica"/>
                <a:cs typeface="Helvetica"/>
              </a:rPr>
              <a:t>a</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lack of </a:t>
            </a:r>
            <a:r>
              <a:rPr kumimoji="0" lang="en-US" sz="1200" b="1" i="0" u="none" strike="noStrike" kern="1200" cap="none" spc="0" normalizeH="0" baseline="0" noProof="0" dirty="0" err="1">
                <a:ln>
                  <a:noFill/>
                </a:ln>
                <a:solidFill>
                  <a:prstClr val="black"/>
                </a:solidFill>
                <a:effectLst/>
                <a:uLnTx/>
                <a:uFillTx/>
                <a:latin typeface="Helvetica"/>
                <a:ea typeface="+mn-ea"/>
                <a:cs typeface="Helvetica"/>
              </a:rPr>
              <a:t>fundin</a:t>
            </a:r>
            <a:r>
              <a:rPr lang="en-US" sz="1200" b="1" dirty="0">
                <a:solidFill>
                  <a:prstClr val="black"/>
                </a:solidFill>
                <a:latin typeface="Helvetica"/>
                <a:cs typeface="Helvetica"/>
              </a:rPr>
              <a:t>g and resources</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Fragmented processes and inconsistent operating models are new execution barriers.</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#6 to #9 execution barriers highlight a significant challenge </a:t>
            </a:r>
            <a:r>
              <a:rPr lang="en-US" sz="1200" dirty="0">
                <a:solidFill>
                  <a:prstClr val="black"/>
                </a:solidFill>
                <a:latin typeface="Helvetica"/>
                <a:cs typeface="Helvetica"/>
              </a:rPr>
              <a:t>in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balancing AI with security.</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Macroeconomic pressures are emerging as a significant barrier for CISOs, much like the challenges posed by operational fragmentation. </a:t>
            </a:r>
          </a:p>
        </p:txBody>
      </p:sp>
      <p:sp>
        <p:nvSpPr>
          <p:cNvPr id="3" name="Rectangle 2">
            <a:extLst>
              <a:ext uri="{FF2B5EF4-FFF2-40B4-BE49-F238E27FC236}">
                <a16:creationId xmlns:a16="http://schemas.microsoft.com/office/drawing/2014/main" id="{E0F21142-3C89-0305-D1DC-5A0D38148DC5}"/>
              </a:ext>
            </a:extLst>
          </p:cNvPr>
          <p:cNvSpPr/>
          <p:nvPr/>
        </p:nvSpPr>
        <p:spPr>
          <a:xfrm>
            <a:off x="485443" y="1183085"/>
            <a:ext cx="317215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Execution barrier</a:t>
            </a:r>
          </a:p>
        </p:txBody>
      </p:sp>
      <p:sp>
        <p:nvSpPr>
          <p:cNvPr id="6" name="Rectangle 5">
            <a:extLst>
              <a:ext uri="{FF2B5EF4-FFF2-40B4-BE49-F238E27FC236}">
                <a16:creationId xmlns:a16="http://schemas.microsoft.com/office/drawing/2014/main" id="{EA5DEBC7-467B-7CCD-3201-F9F30D151882}"/>
              </a:ext>
            </a:extLst>
          </p:cNvPr>
          <p:cNvSpPr/>
          <p:nvPr/>
        </p:nvSpPr>
        <p:spPr>
          <a:xfrm>
            <a:off x="485444" y="875308"/>
            <a:ext cx="3172150"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BD8F45AA-4814-B076-4CD5-043722F3FE80}"/>
              </a:ext>
            </a:extLst>
          </p:cNvPr>
          <p:cNvCxnSpPr>
            <a:cxnSpLocks/>
          </p:cNvCxnSpPr>
          <p:nvPr/>
        </p:nvCxnSpPr>
        <p:spPr>
          <a:xfrm flipV="1">
            <a:off x="4050280"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EC18D15-8595-6F5C-BCE3-2A46FABCD34C}"/>
              </a:ext>
            </a:extLst>
          </p:cNvPr>
          <p:cNvSpPr txBox="1"/>
          <p:nvPr/>
        </p:nvSpPr>
        <p:spPr>
          <a:xfrm>
            <a:off x="4442965" y="834668"/>
            <a:ext cx="7444232" cy="561384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CISOs are primarily constrained by structural and </a:t>
            </a:r>
            <a:r>
              <a:rPr kumimoji="0" lang="en-US" sz="1100" b="1" i="0" u="none" strike="noStrike" kern="1200" cap="none" spc="0" normalizeH="0" baseline="0" noProof="0">
                <a:ln>
                  <a:noFill/>
                </a:ln>
                <a:solidFill>
                  <a:prstClr val="black"/>
                </a:solidFill>
                <a:effectLst/>
                <a:uLnTx/>
                <a:uFillTx/>
                <a:latin typeface="Helvetica"/>
                <a:ea typeface="+mn-ea"/>
                <a:cs typeface="Helvetica"/>
              </a:rPr>
              <a:t>organisational</a:t>
            </a:r>
            <a:r>
              <a:rPr kumimoji="0" lang="en-US" sz="1100" b="1" i="0" u="none" strike="noStrike" kern="1200" cap="none" spc="0" normalizeH="0" baseline="0" noProof="0" dirty="0">
                <a:ln>
                  <a:noFill/>
                </a:ln>
                <a:solidFill>
                  <a:prstClr val="black"/>
                </a:solidFill>
                <a:effectLst/>
                <a:uLnTx/>
                <a:uFillTx/>
                <a:latin typeface="Helvetica"/>
                <a:ea typeface="+mn-ea"/>
                <a:cs typeface="Helvetica"/>
              </a:rPr>
              <a:t> execution</a:t>
            </a:r>
          </a:p>
          <a:p>
            <a:pPr marL="171450" marR="0" lvl="0" indent="-171450"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Security budgets still lag as organisations face financial constraints and competing demands </a:t>
            </a:r>
            <a:b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b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for capital expenditure. </a:t>
            </a:r>
          </a:p>
          <a:p>
            <a:pPr marL="171450" marR="0" lvl="0" indent="-171450"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CISOs are adjusting their budgets to allocate more resources toward people while still maintaining </a:t>
            </a:r>
            <a:b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b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security controls.</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The #2 barrier suggests an ongoing tension in securing executive and board-level commitment, where revenue-generating, AI goals and optimisation </a:t>
            </a:r>
            <a:r>
              <a:rPr lang="en-US" sz="1100" dirty="0">
                <a:solidFill>
                  <a:prstClr val="black"/>
                </a:solidFill>
                <a:latin typeface="Helvetica"/>
                <a:ea typeface="Calibri" panose="020F0502020204030204"/>
                <a:cs typeface="Helvetica"/>
              </a:rPr>
              <a:t>programs</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overshadow security investments in budget allocation.</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Calibri" panose="020F0502020204030204"/>
                <a:cs typeface="Helvetica"/>
              </a:rPr>
              <a:t>Insufficient skills and staff, and operational fragmentation stall cyber execution</a:t>
            </a:r>
            <a:endPar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indent="-171450">
              <a:lnSpc>
                <a:spcPct val="125000"/>
              </a:lnSpc>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Despite being the largest spending area (</a:t>
            </a:r>
            <a:r>
              <a:rPr lang="en-US" sz="1100" dirty="0">
                <a:solidFill>
                  <a:schemeClr val="accent1"/>
                </a:solidFill>
                <a:latin typeface="Helvetica"/>
                <a:ea typeface="Calibri" panose="020F0502020204030204"/>
                <a:cs typeface="Helvetica"/>
                <a:hlinkClick r:id="rId3" action="ppaction://hlinksldjump">
                  <a:extLst>
                    <a:ext uri="{A12FA001-AC4F-418D-AE19-62706E023703}">
                      <ahyp:hlinkClr xmlns:ahyp="http://schemas.microsoft.com/office/drawing/2018/hyperlinkcolor" val="tx"/>
                    </a:ext>
                  </a:extLst>
                </a:hlinkClick>
              </a:rPr>
              <a:t>see slide 9</a:t>
            </a:r>
            <a:r>
              <a:rPr lang="en-US" sz="1100" dirty="0">
                <a:solidFill>
                  <a:prstClr val="black"/>
                </a:solidFill>
                <a:latin typeface="Helvetica"/>
                <a:ea typeface="Calibri" panose="020F0502020204030204"/>
                <a:cs typeface="Helvetica"/>
              </a:rPr>
              <a:t>), t</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alent shortages remain acute across </a:t>
            </a:r>
            <a:r>
              <a:rPr kumimoji="0" lang="en-US" sz="1100" b="0" i="0" u="none" strike="noStrike" kern="1200" cap="none" spc="0" normalizeH="0" baseline="0" noProof="0">
                <a:ln>
                  <a:noFill/>
                </a:ln>
                <a:solidFill>
                  <a:prstClr val="black"/>
                </a:solidFill>
                <a:effectLst/>
                <a:uLnTx/>
                <a:uFillTx/>
                <a:latin typeface="Helvetica"/>
                <a:ea typeface="Calibri" panose="020F0502020204030204"/>
                <a:cs typeface="Helvetica"/>
              </a:rPr>
              <a:t>specialised</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cyber functions. Additionally, CISOs face capability gaps within existing teams, highlighting upskilling challenges.</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While improving operational effectiveness has decreased in priority from #4 in 2025 to #8 in 2026, operational inconsistencies are reducing execution effectiveness and slowing security coordination.</a:t>
            </a:r>
          </a:p>
          <a:p>
            <a:pPr>
              <a:lnSpc>
                <a:spcPct val="125000"/>
              </a:lnSpc>
              <a:buClr>
                <a:srgbClr val="E7534F"/>
              </a:buClr>
              <a:defRPr/>
            </a:pPr>
            <a:r>
              <a:rPr lang="en-US" sz="1100" b="1" dirty="0">
                <a:solidFill>
                  <a:prstClr val="black"/>
                </a:solidFill>
                <a:latin typeface="Helvetica"/>
                <a:ea typeface="Calibri" panose="020F0502020204030204"/>
                <a:cs typeface="Helvetica"/>
              </a:rPr>
              <a:t>Tech debt, adverse culture, evolving threats and unclear regulatory requirements</a:t>
            </a:r>
            <a:endPar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lvl="0" indent="-171450">
              <a:lnSpc>
                <a:spcPct val="125000"/>
              </a:lnSpc>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With AI adoption emerging as a new initiative, older infrastructure continues to constrain modern security architectures and resilience efforts. Organisational resistance remains a hindrance to security change adoption. An </a:t>
            </a:r>
            <a:r>
              <a:rPr lang="en-US" sz="1100" dirty="0">
                <a:solidFill>
                  <a:schemeClr val="accent1"/>
                </a:solidFill>
                <a:latin typeface="Helvetica"/>
                <a:ea typeface="Calibri" panose="020F0502020204030204"/>
                <a:cs typeface="Helvetica"/>
                <a:hlinkClick r:id="rId4">
                  <a:extLst>
                    <a:ext uri="{A12FA001-AC4F-418D-AE19-62706E023703}">
                      <ahyp:hlinkClr xmlns:ahyp="http://schemas.microsoft.com/office/drawing/2018/hyperlinkcolor" val="tx"/>
                    </a:ext>
                  </a:extLst>
                </a:hlinkClick>
              </a:rPr>
              <a:t>ADAPT Community Interview</a:t>
            </a:r>
            <a:r>
              <a:rPr lang="en-US" sz="1100" dirty="0">
                <a:solidFill>
                  <a:schemeClr val="accent1"/>
                </a:solidFill>
                <a:latin typeface="Helvetica"/>
                <a:ea typeface="Calibri" panose="020F0502020204030204"/>
                <a:cs typeface="Helvetica"/>
              </a:rPr>
              <a:t> </a:t>
            </a:r>
            <a:r>
              <a:rPr lang="en-US" sz="1100" dirty="0">
                <a:solidFill>
                  <a:prstClr val="black"/>
                </a:solidFill>
                <a:latin typeface="Helvetica"/>
                <a:ea typeface="Calibri" panose="020F0502020204030204"/>
                <a:cs typeface="Helvetica"/>
              </a:rPr>
              <a:t>(May 2026) </a:t>
            </a:r>
            <a:r>
              <a:rPr lang="en-US" sz="1100">
                <a:solidFill>
                  <a:prstClr val="black"/>
                </a:solidFill>
                <a:latin typeface="Helvetica"/>
                <a:ea typeface="Calibri" panose="020F0502020204030204"/>
                <a:cs typeface="Helvetica"/>
              </a:rPr>
              <a:t>emphasises</a:t>
            </a:r>
            <a:r>
              <a:rPr lang="en-US" sz="1100" dirty="0">
                <a:solidFill>
                  <a:prstClr val="black"/>
                </a:solidFill>
                <a:latin typeface="Helvetica"/>
                <a:ea typeface="Calibri" panose="020F0502020204030204"/>
                <a:cs typeface="Helvetica"/>
              </a:rPr>
              <a:t> that trust collapses when AI is forced into </a:t>
            </a:r>
            <a:br>
              <a:rPr lang="en-US" sz="1100" dirty="0">
                <a:solidFill>
                  <a:prstClr val="black"/>
                </a:solidFill>
                <a:latin typeface="Helvetica"/>
                <a:ea typeface="Calibri" panose="020F0502020204030204"/>
                <a:cs typeface="Helvetica"/>
              </a:rPr>
            </a:br>
            <a:r>
              <a:rPr lang="en-US" sz="1100" dirty="0">
                <a:solidFill>
                  <a:prstClr val="black"/>
                </a:solidFill>
                <a:latin typeface="Helvetica"/>
                <a:ea typeface="Calibri" panose="020F0502020204030204"/>
                <a:cs typeface="Helvetica"/>
              </a:rPr>
              <a:t>old business models.</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As CISOs focus on cyber incident detection and response, </a:t>
            </a:r>
            <a:r>
              <a:rPr lang="en-US" sz="1100" dirty="0">
                <a:solidFill>
                  <a:prstClr val="black"/>
                </a:solidFill>
                <a:latin typeface="Helvetica"/>
                <a:ea typeface="Calibri" panose="020F0502020204030204"/>
                <a:cs typeface="Helvetica"/>
              </a:rPr>
              <a:t>in addition</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to governance and compliance, they recognise that threat complexity is outpacing their </a:t>
            </a:r>
            <a:r>
              <a:rPr kumimoji="0" lang="en-US" sz="1100" b="0" i="0" u="none" strike="noStrike" kern="1200" cap="none" spc="0" normalizeH="0" baseline="0" noProof="0">
                <a:ln>
                  <a:noFill/>
                </a:ln>
                <a:solidFill>
                  <a:prstClr val="black"/>
                </a:solidFill>
                <a:effectLst/>
                <a:uLnTx/>
                <a:uFillTx/>
                <a:latin typeface="Helvetica"/>
                <a:ea typeface="Calibri" panose="020F0502020204030204"/>
                <a:cs typeface="Helvetica"/>
              </a:rPr>
              <a:t>organisations's</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ability to detect and respond effectively. Unclear regulatory requirements continue to add operational burdens.</a:t>
            </a:r>
          </a:p>
          <a:p>
            <a:pPr>
              <a:lnSpc>
                <a:spcPct val="125000"/>
              </a:lnSpc>
              <a:buClr>
                <a:srgbClr val="E7534F"/>
              </a:buClr>
              <a:defRPr/>
            </a:pPr>
            <a:r>
              <a:rPr lang="en-US" sz="1100" b="1" dirty="0">
                <a:solidFill>
                  <a:prstClr val="black"/>
                </a:solidFill>
                <a:latin typeface="Helvetica"/>
                <a:ea typeface="Calibri" panose="020F0502020204030204"/>
                <a:cs typeface="Helvetica"/>
              </a:rPr>
              <a:t>Inflation and market challenges emerge as a new execution barriers for CISOs</a:t>
            </a:r>
            <a:endParaRPr lang="en-US" sz="1100" dirty="0">
              <a:solidFill>
                <a:prstClr val="black"/>
              </a:solidFill>
              <a:latin typeface="Helvetica"/>
              <a:ea typeface="Calibri" panose="020F0502020204030204"/>
              <a:cs typeface="Helvetica"/>
            </a:endParaRPr>
          </a:p>
          <a:p>
            <a:pPr marL="171450" lvl="0" indent="-171450">
              <a:lnSpc>
                <a:spcPct val="125000"/>
              </a:lnSpc>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Macroeconomic pressures are affecting cyber investment and execution capabilities.</a:t>
            </a:r>
          </a:p>
          <a:p>
            <a:pPr marL="171450" lvl="0" indent="-171450">
              <a:lnSpc>
                <a:spcPct val="125000"/>
              </a:lnSpc>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This constrains CISOs from vendor negotiations, increases the cost of security tooling and makes it harder </a:t>
            </a:r>
            <a:br>
              <a:rPr lang="en-US" sz="1100" dirty="0">
                <a:solidFill>
                  <a:prstClr val="black"/>
                </a:solidFill>
                <a:latin typeface="Helvetica"/>
                <a:ea typeface="Calibri" panose="020F0502020204030204"/>
                <a:cs typeface="Helvetica"/>
              </a:rPr>
            </a:br>
            <a:r>
              <a:rPr lang="en-US" sz="1100" dirty="0">
                <a:solidFill>
                  <a:prstClr val="black"/>
                </a:solidFill>
                <a:latin typeface="Helvetica"/>
                <a:ea typeface="Calibri" panose="020F0502020204030204"/>
                <a:cs typeface="Helvetica"/>
              </a:rPr>
              <a:t>to attract and retain skilled security talents.</a:t>
            </a:r>
          </a:p>
        </p:txBody>
      </p:sp>
    </p:spTree>
    <p:extLst>
      <p:ext uri="{BB962C8B-B14F-4D97-AF65-F5344CB8AC3E}">
        <p14:creationId xmlns:p14="http://schemas.microsoft.com/office/powerpoint/2010/main" val="219559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A941B655-57D9-AF93-01CA-F483349E02A2}"/>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CCC25C12-B7C1-C575-754C-D4E15A348DAF}"/>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Survey demographics</a:t>
              </a:r>
            </a:p>
          </p:txBody>
        </p:sp>
        <p:sp>
          <p:nvSpPr>
            <p:cNvPr id="8" name="Rectangle 7">
              <a:extLst>
                <a:ext uri="{FF2B5EF4-FFF2-40B4-BE49-F238E27FC236}">
                  <a16:creationId xmlns:a16="http://schemas.microsoft.com/office/drawing/2014/main" id="{14CDBA43-F04E-32F7-DA9E-81D5916C6574}"/>
                </a:ext>
              </a:extLst>
            </p:cNvPr>
            <p:cNvSpPr/>
            <p:nvPr/>
          </p:nvSpPr>
          <p:spPr>
            <a:xfrm>
              <a:off x="608469" y="380742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24686F-6B6A-A729-F567-56AF88823316}"/>
              </a:ext>
            </a:extLst>
          </p:cNvPr>
          <p:cNvSpPr>
            <a:spLocks noGrp="1"/>
          </p:cNvSpPr>
          <p:nvPr>
            <p:ph sz="quarter" idx="10"/>
          </p:nvPr>
        </p:nvSpPr>
        <p:spPr/>
        <p:txBody>
          <a:bodyPr/>
          <a:lstStyle/>
          <a:p>
            <a:r>
              <a:rPr lang="en-US" dirty="0">
                <a:solidFill>
                  <a:srgbClr val="000000"/>
                </a:solidFill>
                <a:latin typeface="Helvetica Neue" panose="02000503000000020004"/>
                <a:cs typeface="Helvetica"/>
              </a:rPr>
              <a:t>Survey demographics: Australian CISOs in 2026</a:t>
            </a:r>
            <a:endParaRPr lang="en-AU" dirty="0">
              <a:solidFill>
                <a:srgbClr val="000000"/>
              </a:solidFill>
              <a:latin typeface="Helvetica Neue" panose="02000503000000020004"/>
              <a:cs typeface="Helvetica"/>
            </a:endParaRPr>
          </a:p>
        </p:txBody>
      </p:sp>
      <p:pic>
        <p:nvPicPr>
          <p:cNvPr id="107" name="Graphic 106">
            <a:extLst>
              <a:ext uri="{FF2B5EF4-FFF2-40B4-BE49-F238E27FC236}">
                <a16:creationId xmlns:a16="http://schemas.microsoft.com/office/drawing/2014/main" id="{A17CCDDA-969B-A556-2BC8-8382E61007F3}"/>
              </a:ext>
            </a:extLst>
          </p:cNvPr>
          <p:cNvPicPr>
            <a:picLocks noChangeAspect="1"/>
          </p:cNvPicPr>
          <p:nvPr/>
        </p:nvPicPr>
        <p:blipFill>
          <a:blip>
            <a:extLst>
              <a:ext uri="{96DAC541-7B7A-43D3-8B79-37D633B846F1}">
                <asvg:svgBlip xmlns:asvg="http://schemas.microsoft.com/office/drawing/2016/SVG/main" r:embed="rId2"/>
              </a:ext>
            </a:extLst>
          </a:blip>
          <a:srcRect l="2555"/>
          <a:stretch>
            <a:fillRect/>
          </a:stretch>
        </p:blipFill>
        <p:spPr>
          <a:xfrm>
            <a:off x="166357" y="718461"/>
            <a:ext cx="11843268" cy="6008920"/>
          </a:xfrm>
          <a:prstGeom prst="rect">
            <a:avLst/>
          </a:prstGeom>
        </p:spPr>
      </p:pic>
    </p:spTree>
    <p:extLst>
      <p:ext uri="{BB962C8B-B14F-4D97-AF65-F5344CB8AC3E}">
        <p14:creationId xmlns:p14="http://schemas.microsoft.com/office/powerpoint/2010/main" val="2415414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B27013-5E52-A56B-1E1F-E49E0AF0160D}"/>
              </a:ext>
            </a:extLst>
          </p:cNvPr>
          <p:cNvSpPr>
            <a:spLocks noGrp="1"/>
          </p:cNvSpPr>
          <p:nvPr>
            <p:ph sz="quarter" idx="10"/>
          </p:nvPr>
        </p:nvSpPr>
        <p:spPr/>
        <p:txBody>
          <a:bodyPr/>
          <a:lstStyle/>
          <a:p>
            <a:r>
              <a:rPr lang="en-US" dirty="0">
                <a:solidFill>
                  <a:schemeClr val="accent1"/>
                </a:solidFill>
              </a:rPr>
              <a:t>Appendix 1: </a:t>
            </a:r>
            <a:r>
              <a:rPr lang="en-US" dirty="0"/>
              <a:t>Security budget area </a:t>
            </a:r>
            <a:r>
              <a:rPr lang="en-US"/>
              <a:t>recategorised</a:t>
            </a:r>
            <a:r>
              <a:rPr lang="en-US" dirty="0"/>
              <a:t> groups</a:t>
            </a:r>
            <a:endParaRPr lang="en-GB" dirty="0"/>
          </a:p>
        </p:txBody>
      </p:sp>
      <p:sp>
        <p:nvSpPr>
          <p:cNvPr id="3" name="Content Placeholder 2">
            <a:extLst>
              <a:ext uri="{FF2B5EF4-FFF2-40B4-BE49-F238E27FC236}">
                <a16:creationId xmlns:a16="http://schemas.microsoft.com/office/drawing/2014/main" id="{4788F2BD-ADA3-FC0E-099D-81F1143F8F00}"/>
              </a:ext>
            </a:extLst>
          </p:cNvPr>
          <p:cNvSpPr>
            <a:spLocks noGrp="1"/>
          </p:cNvSpPr>
          <p:nvPr>
            <p:ph sz="quarter" idx="11"/>
          </p:nvPr>
        </p:nvSpPr>
        <p:spPr/>
        <p:txBody>
          <a:bodyPr/>
          <a:lstStyle/>
          <a:p>
            <a:r>
              <a:rPr lang="en-US" dirty="0"/>
              <a:t>Source : ADAPT Security Edge Survey in Oct 2025 and May 2026. Sample size : 85 Australian CISOs</a:t>
            </a:r>
          </a:p>
          <a:p>
            <a:endParaRPr lang="en-GB" dirty="0"/>
          </a:p>
        </p:txBody>
      </p:sp>
      <p:pic>
        <p:nvPicPr>
          <p:cNvPr id="6" name="Graphic 5">
            <a:extLst>
              <a:ext uri="{FF2B5EF4-FFF2-40B4-BE49-F238E27FC236}">
                <a16:creationId xmlns:a16="http://schemas.microsoft.com/office/drawing/2014/main" id="{45C46BEA-2761-B769-F860-28596B9F43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85250" y="881742"/>
            <a:ext cx="8621500" cy="5388438"/>
          </a:xfrm>
          <a:prstGeom prst="rect">
            <a:avLst/>
          </a:prstGeom>
        </p:spPr>
      </p:pic>
    </p:spTree>
    <p:extLst>
      <p:ext uri="{BB962C8B-B14F-4D97-AF65-F5344CB8AC3E}">
        <p14:creationId xmlns:p14="http://schemas.microsoft.com/office/powerpoint/2010/main" val="5343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a:extLst>
            <a:ext uri="{FF2B5EF4-FFF2-40B4-BE49-F238E27FC236}">
              <a16:creationId xmlns:a16="http://schemas.microsoft.com/office/drawing/2014/main" id="{31431F39-4667-DFC5-CEBC-9EDD4D8204F5}"/>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023CB76-4CF1-8715-BD10-1A7492E27C93}"/>
              </a:ext>
            </a:extLst>
          </p:cNvPr>
          <p:cNvSpPr>
            <a:spLocks noGrp="1"/>
          </p:cNvSpPr>
          <p:nvPr>
            <p:ph sz="quarter" idx="10"/>
          </p:nvPr>
        </p:nvSpPr>
        <p:spPr/>
        <p:txBody>
          <a:bodyPr/>
          <a:lstStyle/>
          <a:p>
            <a:r>
              <a:rPr lang="en-US" sz="2000" dirty="0">
                <a:solidFill>
                  <a:schemeClr val="accent1"/>
                </a:solidFill>
                <a:latin typeface="Helvetica Neue"/>
                <a:ea typeface="Helvetica Neue"/>
                <a:cs typeface="Helvetica Neue"/>
                <a:sym typeface="Helvetica Neue"/>
              </a:rPr>
              <a:t>Appendix 2: </a:t>
            </a:r>
            <a:r>
              <a:rPr lang="en-US" sz="2000" dirty="0">
                <a:latin typeface="Helvetica Neue"/>
                <a:ea typeface="Helvetica Neue"/>
                <a:cs typeface="Helvetica Neue"/>
                <a:sym typeface="Helvetica Neue"/>
              </a:rPr>
              <a:t>Security budget allocation before applying the </a:t>
            </a:r>
            <a:r>
              <a:rPr lang="en-US" sz="2000">
                <a:latin typeface="Helvetica Neue"/>
                <a:ea typeface="Helvetica Neue"/>
                <a:cs typeface="Helvetica Neue"/>
                <a:sym typeface="Helvetica Neue"/>
              </a:rPr>
              <a:t>recategorisation</a:t>
            </a:r>
            <a:endParaRPr lang="en-GB" sz="2000" dirty="0"/>
          </a:p>
        </p:txBody>
      </p:sp>
      <p:sp>
        <p:nvSpPr>
          <p:cNvPr id="9" name="Content Placeholder 8">
            <a:extLst>
              <a:ext uri="{FF2B5EF4-FFF2-40B4-BE49-F238E27FC236}">
                <a16:creationId xmlns:a16="http://schemas.microsoft.com/office/drawing/2014/main" id="{85728916-2453-9B1C-5096-29DDA76DFDFE}"/>
              </a:ext>
            </a:extLst>
          </p:cNvPr>
          <p:cNvSpPr>
            <a:spLocks noGrp="1"/>
          </p:cNvSpPr>
          <p:nvPr>
            <p:ph sz="quarter" idx="11"/>
          </p:nvPr>
        </p:nvSpPr>
        <p:spPr/>
        <p:txBody>
          <a:bodyPr/>
          <a:lstStyle/>
          <a:p>
            <a:r>
              <a:rPr lang="en-US" dirty="0"/>
              <a:t>Source : ADAPT Security Edge Survey in Oct 2025 and May 2026. Sample size : 82 Australian CISOs</a:t>
            </a:r>
          </a:p>
        </p:txBody>
      </p:sp>
      <p:pic>
        <p:nvPicPr>
          <p:cNvPr id="4" name="Graphic 3">
            <a:extLst>
              <a:ext uri="{FF2B5EF4-FFF2-40B4-BE49-F238E27FC236}">
                <a16:creationId xmlns:a16="http://schemas.microsoft.com/office/drawing/2014/main" id="{6F61243C-76CD-7425-C45B-9B33F41147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78" y="800102"/>
            <a:ext cx="11965044" cy="5747666"/>
          </a:xfrm>
          <a:prstGeom prst="rect">
            <a:avLst/>
          </a:prstGeom>
        </p:spPr>
      </p:pic>
    </p:spTree>
    <p:extLst>
      <p:ext uri="{BB962C8B-B14F-4D97-AF65-F5344CB8AC3E}">
        <p14:creationId xmlns:p14="http://schemas.microsoft.com/office/powerpoint/2010/main" val="22028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898A455-8484-C20E-25BE-0AEB1706CDD0}"/>
              </a:ext>
            </a:extLst>
          </p:cNvPr>
          <p:cNvSpPr txBox="1"/>
          <p:nvPr/>
        </p:nvSpPr>
        <p:spPr>
          <a:xfrm>
            <a:off x="4399954" y="547089"/>
            <a:ext cx="7379008" cy="576382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This report explores why Australian CISOs are no longer positioning themselves as purely defensive gatekeepers, but as strategic enablers of business outcomes.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Aligning security strategy to business growth and AI strategy</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Australian CISOs will focus their security goals on driving growth outcomes and ensuring AI governance. Security and trust are now aligned with cost </a:t>
            </a:r>
            <a:r>
              <a:rPr kumimoji="0" lang="en-US" sz="1200" b="0"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rPr>
              <a:t>optimisation</a:t>
            </a: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 and resilience against risks.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rPr>
              <a:t>Modernising</a:t>
            </a: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 and </a:t>
            </a:r>
            <a:r>
              <a:rPr lang="en-US" sz="1200" dirty="0">
                <a:solidFill>
                  <a:prstClr val="black"/>
                </a:solidFill>
                <a:latin typeface="Helvetica" panose="020B0604020202020204" pitchFamily="34" charset="0"/>
                <a:cs typeface="Helvetica" panose="020B0604020202020204" pitchFamily="34" charset="0"/>
              </a:rPr>
              <a:t>improving operations </a:t>
            </a: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are no longer viewed as strategic goals. CISOs </a:t>
            </a:r>
            <a:r>
              <a:rPr lang="en-US" sz="1200" dirty="0">
                <a:solidFill>
                  <a:prstClr val="black"/>
                </a:solidFill>
                <a:latin typeface="Helvetica" panose="020B0604020202020204" pitchFamily="34" charset="0"/>
                <a:cs typeface="Helvetica" panose="020B0604020202020204" pitchFamily="34" charset="0"/>
              </a:rPr>
              <a:t>now place greater </a:t>
            </a: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emphasis on ESG commitments and digital transformation to promote broader sustainability.</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Maintaining security while ensuring initiatives actively evolve to cover AI-specific risks</a:t>
            </a:r>
          </a:p>
          <a:p>
            <a:pPr marL="171450" indent="-17145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Improving governance and compliance </a:t>
            </a:r>
            <a:r>
              <a:rPr lang="en-US" sz="1200" dirty="0">
                <a:solidFill>
                  <a:prstClr val="black"/>
                </a:solidFill>
                <a:latin typeface="Helvetica"/>
                <a:ea typeface="Calibri" panose="020F0502020204030204"/>
                <a:cs typeface="Helvetica"/>
              </a:rPr>
              <a:t>is</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 significant for CISOs. The top 5 security initiatives focus on cyber incident detection and response, configuration and vulnerability management, authentication and access management, and AI governance. </a:t>
            </a:r>
            <a:r>
              <a:rPr lang="en-US" sz="1200" dirty="0">
                <a:solidFill>
                  <a:prstClr val="black"/>
                </a:solidFill>
                <a:latin typeface="Helvetica"/>
                <a:ea typeface="Calibri" panose="020F0502020204030204"/>
                <a:cs typeface="Helvetica"/>
              </a:rPr>
              <a:t>Other initiatives </a:t>
            </a:r>
            <a:r>
              <a:rPr lang="en-US" sz="1200">
                <a:solidFill>
                  <a:prstClr val="black"/>
                </a:solidFill>
                <a:latin typeface="Helvetica"/>
                <a:ea typeface="Calibri" panose="020F0502020204030204"/>
                <a:cs typeface="Helvetica"/>
              </a:rPr>
              <a:t>emphasise</a:t>
            </a:r>
            <a:r>
              <a:rPr lang="en-US" sz="1200" dirty="0">
                <a:solidFill>
                  <a:prstClr val="black"/>
                </a:solidFill>
                <a:latin typeface="Helvetica"/>
                <a:ea typeface="Calibri" panose="020F0502020204030204"/>
                <a:cs typeface="Helvetica"/>
              </a:rPr>
              <a:t> consolidating systems, evolving operating models,</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 adopting AI, securing data foundations </a:t>
            </a:r>
            <a:r>
              <a:rPr lang="en-US" sz="1200" dirty="0">
                <a:solidFill>
                  <a:prstClr val="black"/>
                </a:solidFill>
                <a:latin typeface="Helvetica"/>
                <a:ea typeface="Calibri" panose="020F0502020204030204"/>
                <a:cs typeface="Helvetica"/>
              </a:rPr>
              <a:t>as well as</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 uplifting cyber skills</a:t>
            </a:r>
            <a:r>
              <a:rPr kumimoji="0" lang="en-US" sz="1200" b="0" i="0" u="none" strike="noStrike" kern="1200" cap="none" spc="0" normalizeH="0" baseline="0" noProof="0" dirty="0">
                <a:ln>
                  <a:noFill/>
                </a:ln>
                <a:solidFill>
                  <a:prstClr val="black"/>
                </a:solidFill>
                <a:effectLst/>
                <a:uLnTx/>
                <a:uFillTx/>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dirty="0">
                <a:solidFill>
                  <a:prstClr val="black"/>
                </a:solidFill>
                <a:latin typeface="Helvetica" panose="020B0604020202020204" pitchFamily="34" charset="0"/>
                <a:cs typeface="Helvetica" panose="020B0604020202020204" pitchFamily="34" charset="0"/>
              </a:rPr>
              <a:t>Greater alignment of security initiatives and investment priorities</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cs typeface="Helvetica"/>
              </a:rPr>
              <a:t>Despite AI governance being the #1 investment priority, the largest spending areas of CISOs include IAM and infrastructure. AI risk is being funded along with people and culture. Security budget shifts are incremental rather than transformational for CISOs as </a:t>
            </a:r>
            <a:r>
              <a:rPr lang="en-US" sz="1200" dirty="0">
                <a:solidFill>
                  <a:prstClr val="black"/>
                </a:solidFill>
                <a:latin typeface="Helvetica"/>
                <a:cs typeface="Helvetica"/>
              </a:rPr>
              <a:t>a</a:t>
            </a:r>
            <a:r>
              <a:rPr kumimoji="0" lang="en-US" sz="1200" b="0" i="0" u="none" strike="noStrike" kern="1200" cap="none" spc="0" normalizeH="0" baseline="0" noProof="0" dirty="0">
                <a:ln>
                  <a:noFill/>
                </a:ln>
                <a:solidFill>
                  <a:prstClr val="black"/>
                </a:solidFill>
                <a:effectLst/>
                <a:uLnTx/>
                <a:uFillTx/>
                <a:latin typeface="Helvetica"/>
                <a:cs typeface="Helvetica"/>
              </a:rPr>
              <a:t> lack of funding remains the #1 barrier.</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cs typeface="Helvetica"/>
              </a:rPr>
              <a:t>The #2 IPs are data loss prevention, securing AI models and configuration vulnerability management, which are aligned with the top 10 initiatives.</a:t>
            </a:r>
            <a:endParaRPr lang="en-US"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cs typeface="Helvetica"/>
              </a:rPr>
              <a:t>Funding and competing priorities remain entrenched as the top execution barriers</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cs typeface="Helvetica"/>
              </a:rPr>
              <a:t>Even with budget reallocation, CISOs stress that funding and resources are not enough. Competing priorities directly determine how limited resources are allocated. Fragmented processes and inflation challenges emerge as new barriers, affecting the AI deployment capability of </a:t>
            </a:r>
            <a:r>
              <a:rPr kumimoji="0" lang="en-US" sz="1200" b="0" i="0" u="none" strike="noStrike" kern="1200" cap="none" spc="0" normalizeH="0" baseline="0" noProof="0">
                <a:ln>
                  <a:noFill/>
                </a:ln>
                <a:solidFill>
                  <a:prstClr val="black"/>
                </a:solidFill>
                <a:effectLst/>
                <a:uLnTx/>
                <a:uFillTx/>
                <a:latin typeface="Helvetica"/>
                <a:cs typeface="Helvetica"/>
              </a:rPr>
              <a:t>organisations</a:t>
            </a:r>
            <a:r>
              <a:rPr lang="en-US" sz="1200" dirty="0">
                <a:solidFill>
                  <a:prstClr val="black"/>
                </a:solidFill>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endParaRPr>
          </a:p>
        </p:txBody>
      </p:sp>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491869" y="1439938"/>
            <a:ext cx="3409986" cy="391716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ADAPT’s Security Edge Survey (May 2026) reveals that the #1 goal of Chief Information and Security Officers (CISOs) is to grow the business.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#1 initiative is improving governance and compliance.</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#1 investment priority (IP) is AI governance.</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CISOs are allocating the highest portions of their security budgets towards:</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1" indent="-172720" algn="l" defTabSz="914400" rtl="0" eaLnBrk="1" fontAlgn="auto" latinLnBrk="0" hangingPunct="1">
              <a:lnSpc>
                <a:spcPct val="125000"/>
              </a:lnSpc>
              <a:spcBef>
                <a:spcPts val="0"/>
              </a:spcBef>
              <a:spcAft>
                <a:spcPts val="600"/>
              </a:spcAft>
              <a:buClr>
                <a:srgbClr val="E7534F"/>
              </a:buClr>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identity and access management, IAM (17%)</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1" indent="-172720" algn="l" defTabSz="914400" rtl="0" eaLnBrk="1" fontAlgn="auto" latinLnBrk="0" hangingPunct="1">
              <a:lnSpc>
                <a:spcPct val="125000"/>
              </a:lnSpc>
              <a:spcBef>
                <a:spcPts val="0"/>
              </a:spcBef>
              <a:spcAft>
                <a:spcPts val="600"/>
              </a:spcAft>
              <a:buClr>
                <a:srgbClr val="E7534F"/>
              </a:buClr>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infrastructure and platform security (17</a:t>
            </a:r>
            <a:r>
              <a:rPr lang="en-US" sz="1200" dirty="0">
                <a:solidFill>
                  <a:prstClr val="black"/>
                </a:solidFill>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#1 execution barrier is </a:t>
            </a:r>
            <a:r>
              <a:rPr lang="en-US" sz="1200" dirty="0">
                <a:solidFill>
                  <a:prstClr val="black"/>
                </a:solidFill>
                <a:latin typeface="Helvetica"/>
                <a:cs typeface="Helvetica"/>
              </a:rPr>
              <a:t>a</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lack of funding and resources.</a:t>
            </a:r>
          </a:p>
        </p:txBody>
      </p:sp>
      <p:sp>
        <p:nvSpPr>
          <p:cNvPr id="3" name="Rectangle 2">
            <a:extLst>
              <a:ext uri="{FF2B5EF4-FFF2-40B4-BE49-F238E27FC236}">
                <a16:creationId xmlns:a16="http://schemas.microsoft.com/office/drawing/2014/main" id="{FCDB4BEB-E898-C416-1F0D-8AA44DED8E6F}"/>
              </a:ext>
            </a:extLst>
          </p:cNvPr>
          <p:cNvSpPr/>
          <p:nvPr/>
        </p:nvSpPr>
        <p:spPr>
          <a:xfrm>
            <a:off x="491868" y="892641"/>
            <a:ext cx="340998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491869" y="584864"/>
            <a:ext cx="3409986"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16265"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2" name="object 2">
            <a:extLst>
              <a:ext uri="{FF2B5EF4-FFF2-40B4-BE49-F238E27FC236}">
                <a16:creationId xmlns:a16="http://schemas.microsoft.com/office/drawing/2014/main" id="{D456C075-ADDC-41D2-F0CE-36219B51212F}"/>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dirty="0">
                <a:latin typeface="Helvetica" panose="020B0604020202020204" pitchFamily="34" charset="0"/>
                <a:cs typeface="Helvetica" panose="020B0604020202020204" pitchFamily="34" charset="0"/>
              </a:rPr>
              <a:t>Additional</a:t>
            </a:r>
            <a:r>
              <a:rPr lang="en-US" kern="0" spc="-20" dirty="0">
                <a:latin typeface="Helvetica" panose="020B0604020202020204" pitchFamily="34" charset="0"/>
                <a:cs typeface="Helvetica" panose="020B0604020202020204" pitchFamily="34" charset="0"/>
              </a:rPr>
              <a:t> </a:t>
            </a:r>
            <a:r>
              <a:rPr lang="en-US" kern="0" dirty="0">
                <a:latin typeface="Helvetica" panose="020B0604020202020204" pitchFamily="34" charset="0"/>
                <a:cs typeface="Helvetica" panose="020B0604020202020204" pitchFamily="34" charset="0"/>
              </a:rPr>
              <a:t>resources</a:t>
            </a:r>
            <a:r>
              <a:rPr lang="en-US" kern="0" spc="-15" dirty="0">
                <a:latin typeface="Helvetica" panose="020B0604020202020204" pitchFamily="34" charset="0"/>
                <a:cs typeface="Helvetica" panose="020B0604020202020204" pitchFamily="34" charset="0"/>
              </a:rPr>
              <a:t> </a:t>
            </a:r>
            <a:r>
              <a:rPr lang="en-US" kern="0" dirty="0">
                <a:latin typeface="Helvetica" panose="020B0604020202020204" pitchFamily="34" charset="0"/>
                <a:cs typeface="Helvetica" panose="020B0604020202020204" pitchFamily="34" charset="0"/>
              </a:rPr>
              <a:t>you</a:t>
            </a:r>
            <a:r>
              <a:rPr lang="en-US" kern="0" spc="-20" dirty="0">
                <a:latin typeface="Helvetica" panose="020B0604020202020204" pitchFamily="34" charset="0"/>
                <a:cs typeface="Helvetica" panose="020B0604020202020204" pitchFamily="34" charset="0"/>
              </a:rPr>
              <a:t> </a:t>
            </a:r>
            <a:r>
              <a:rPr lang="en-US" kern="0" dirty="0">
                <a:latin typeface="Helvetica" panose="020B0604020202020204" pitchFamily="34" charset="0"/>
                <a:cs typeface="Helvetica" panose="020B0604020202020204" pitchFamily="34" charset="0"/>
              </a:rPr>
              <a:t>can</a:t>
            </a:r>
            <a:r>
              <a:rPr lang="en-US" kern="0" spc="-20" dirty="0">
                <a:latin typeface="Helvetica" panose="020B0604020202020204" pitchFamily="34" charset="0"/>
                <a:cs typeface="Helvetica" panose="020B0604020202020204" pitchFamily="34" charset="0"/>
              </a:rPr>
              <a:t> </a:t>
            </a:r>
            <a:r>
              <a:rPr lang="en-US" kern="0" spc="-10" dirty="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51B8DB5-906C-E3AB-6422-EA3398758FD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7FEB09B1-8013-1A5E-494F-88D6B59DE17A}"/>
              </a:ext>
            </a:extLst>
          </p:cNvPr>
          <p:cNvGrpSpPr/>
          <p:nvPr/>
        </p:nvGrpSpPr>
        <p:grpSpPr>
          <a:xfrm>
            <a:off x="470612" y="2432992"/>
            <a:ext cx="7539256" cy="964771"/>
            <a:chOff x="470612" y="2905128"/>
            <a:chExt cx="7539256" cy="964771"/>
          </a:xfrm>
        </p:grpSpPr>
        <p:sp>
          <p:nvSpPr>
            <p:cNvPr id="4" name="TextBox 3">
              <a:extLst>
                <a:ext uri="{FF2B5EF4-FFF2-40B4-BE49-F238E27FC236}">
                  <a16:creationId xmlns:a16="http://schemas.microsoft.com/office/drawing/2014/main" id="{70D059FD-A740-73F1-104D-6DBF880E8E42}"/>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lvl="0">
                <a:defRPr/>
              </a:pPr>
              <a:r>
                <a:rPr lang="en-US" sz="4400" b="1" dirty="0">
                  <a:solidFill>
                    <a:srgbClr val="000000"/>
                  </a:solidFill>
                  <a:latin typeface="Helvetica"/>
                  <a:cs typeface="Helvetica"/>
                </a:rPr>
                <a:t>Goals and initiatives</a:t>
              </a:r>
            </a:p>
          </p:txBody>
        </p:sp>
        <p:sp>
          <p:nvSpPr>
            <p:cNvPr id="5" name="Rectangle 4">
              <a:extLst>
                <a:ext uri="{FF2B5EF4-FFF2-40B4-BE49-F238E27FC236}">
                  <a16:creationId xmlns:a16="http://schemas.microsoft.com/office/drawing/2014/main" id="{5AAC309B-3E43-17B3-713F-82EB98271A24}"/>
                </a:ext>
              </a:extLst>
            </p:cNvPr>
            <p:cNvSpPr/>
            <p:nvPr/>
          </p:nvSpPr>
          <p:spPr>
            <a:xfrm>
              <a:off x="608469" y="380742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9992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AE00D-5948-E691-596C-F4D646AF644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144262-6E96-FA6E-7720-7E57A6039657}"/>
              </a:ext>
            </a:extLst>
          </p:cNvPr>
          <p:cNvSpPr>
            <a:spLocks noGrp="1"/>
          </p:cNvSpPr>
          <p:nvPr>
            <p:ph sz="quarter" idx="10"/>
          </p:nvPr>
        </p:nvSpPr>
        <p:spPr/>
        <p:txBody>
          <a:bodyPr/>
          <a:lstStyle/>
          <a:p>
            <a:r>
              <a:rPr lang="en-US" dirty="0">
                <a:solidFill>
                  <a:srgbClr val="000000"/>
                </a:solidFill>
                <a:latin typeface="Helvetica"/>
                <a:cs typeface="Helvetica"/>
                <a:sym typeface="Arial"/>
              </a:rPr>
              <a:t>CISOs’ top goals (2025 vs 2026)</a:t>
            </a:r>
            <a:endParaRPr lang="en-US" sz="1800" b="0" dirty="0">
              <a:solidFill>
                <a:srgbClr val="000000"/>
              </a:solidFill>
              <a:latin typeface="Calibri" panose="020F0502020204030204"/>
              <a:cs typeface="Arial"/>
              <a:sym typeface="Arial"/>
            </a:endParaRPr>
          </a:p>
          <a:p>
            <a:endParaRPr lang="en-GB" dirty="0"/>
          </a:p>
        </p:txBody>
      </p:sp>
      <p:sp>
        <p:nvSpPr>
          <p:cNvPr id="5" name="Content Placeholder 4">
            <a:extLst>
              <a:ext uri="{FF2B5EF4-FFF2-40B4-BE49-F238E27FC236}">
                <a16:creationId xmlns:a16="http://schemas.microsoft.com/office/drawing/2014/main" id="{6C72D541-3E50-B5AA-A5CF-0F6EF51083CD}"/>
              </a:ext>
            </a:extLst>
          </p:cNvPr>
          <p:cNvSpPr>
            <a:spLocks noGrp="1"/>
          </p:cNvSpPr>
          <p:nvPr>
            <p:ph sz="quarter" idx="11"/>
          </p:nvPr>
        </p:nvSpPr>
        <p:spPr/>
        <p:txBody>
          <a:bodyPr/>
          <a:lstStyle/>
          <a:p>
            <a:r>
              <a:rPr lang="en-US" dirty="0"/>
              <a:t>Source: ADAPT Security Edge Surveys in Apr and Oct 2025 and May 2026. Sample size: 326 Australian CISOs</a:t>
            </a:r>
          </a:p>
          <a:p>
            <a:endParaRPr lang="en-GB" dirty="0"/>
          </a:p>
        </p:txBody>
      </p:sp>
      <p:pic>
        <p:nvPicPr>
          <p:cNvPr id="10" name="Graphic 9">
            <a:extLst>
              <a:ext uri="{FF2B5EF4-FFF2-40B4-BE49-F238E27FC236}">
                <a16:creationId xmlns:a16="http://schemas.microsoft.com/office/drawing/2014/main" id="{341D48B7-ACC0-1B4F-A029-46A872FDFB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1654" y="881743"/>
            <a:ext cx="11648692" cy="5398860"/>
          </a:xfrm>
          <a:prstGeom prst="rect">
            <a:avLst/>
          </a:prstGeom>
        </p:spPr>
      </p:pic>
    </p:spTree>
    <p:extLst>
      <p:ext uri="{BB962C8B-B14F-4D97-AF65-F5344CB8AC3E}">
        <p14:creationId xmlns:p14="http://schemas.microsoft.com/office/powerpoint/2010/main" val="143969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B2FC1-291E-CE06-018A-AE796BB6E3D2}"/>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6671179-9E39-3016-15FB-B6EE9C5EF7B9}"/>
              </a:ext>
            </a:extLst>
          </p:cNvPr>
          <p:cNvSpPr>
            <a:spLocks noGrp="1"/>
          </p:cNvSpPr>
          <p:nvPr>
            <p:ph sz="quarter" idx="10"/>
          </p:nvPr>
        </p:nvSpPr>
        <p:spPr/>
        <p:txBody>
          <a:bodyPr/>
          <a:lstStyle/>
          <a:p>
            <a:r>
              <a:rPr lang="en-US" dirty="0">
                <a:solidFill>
                  <a:srgbClr val="000000"/>
                </a:solidFill>
                <a:latin typeface="Helvetica"/>
                <a:cs typeface="Helvetica"/>
                <a:sym typeface="Arial"/>
              </a:rPr>
              <a:t>CISOs' top initiatives (May 2026)</a:t>
            </a:r>
          </a:p>
          <a:p>
            <a:endParaRPr lang="en-GB" dirty="0"/>
          </a:p>
        </p:txBody>
      </p:sp>
      <p:sp>
        <p:nvSpPr>
          <p:cNvPr id="6" name="Content Placeholder 5">
            <a:extLst>
              <a:ext uri="{FF2B5EF4-FFF2-40B4-BE49-F238E27FC236}">
                <a16:creationId xmlns:a16="http://schemas.microsoft.com/office/drawing/2014/main" id="{2D9C9550-0E79-66ED-8A44-F0CB1C75846D}"/>
              </a:ext>
            </a:extLst>
          </p:cNvPr>
          <p:cNvSpPr>
            <a:spLocks noGrp="1"/>
          </p:cNvSpPr>
          <p:nvPr>
            <p:ph sz="quarter" idx="11"/>
          </p:nvPr>
        </p:nvSpPr>
        <p:spPr/>
        <p:txBody>
          <a:bodyPr/>
          <a:lstStyle/>
          <a:p>
            <a:r>
              <a:rPr lang="en-US"/>
              <a:t>Source : ADAPT Security Edge Survey in May 2026. Sample size : 97 Australian CISOs</a:t>
            </a:r>
          </a:p>
        </p:txBody>
      </p:sp>
      <p:pic>
        <p:nvPicPr>
          <p:cNvPr id="3" name="Graphic 2">
            <a:extLst>
              <a:ext uri="{FF2B5EF4-FFF2-40B4-BE49-F238E27FC236}">
                <a16:creationId xmlns:a16="http://schemas.microsoft.com/office/drawing/2014/main" id="{6E2AE675-0BAD-AA57-6F07-613F4896CF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3643" y="889256"/>
            <a:ext cx="10504714" cy="5690170"/>
          </a:xfrm>
          <a:prstGeom prst="rect">
            <a:avLst/>
          </a:prstGeom>
        </p:spPr>
      </p:pic>
    </p:spTree>
    <p:extLst>
      <p:ext uri="{BB962C8B-B14F-4D97-AF65-F5344CB8AC3E}">
        <p14:creationId xmlns:p14="http://schemas.microsoft.com/office/powerpoint/2010/main" val="37341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BD23-F8F6-EDC2-37DC-E66CF58F69B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E59DA50-B4FE-3AEA-B881-7AEC155E498C}"/>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F6B2664-A04E-00DB-05E9-37B17437DCFC}"/>
              </a:ext>
            </a:extLst>
          </p:cNvPr>
          <p:cNvSpPr txBox="1"/>
          <p:nvPr/>
        </p:nvSpPr>
        <p:spPr>
          <a:xfrm>
            <a:off x="532814" y="2796221"/>
            <a:ext cx="3629348" cy="283994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The </a:t>
            </a:r>
            <a:r>
              <a:rPr lang="en-US" sz="1200" b="1" dirty="0">
                <a:solidFill>
                  <a:prstClr val="black"/>
                </a:solidFill>
                <a:latin typeface="Helvetica"/>
                <a:cs typeface="Helvetica"/>
              </a:rPr>
              <a:t>top</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goal of Australian CISOs is to enable business growth. Last year, their primary focus was on enhancing security and </a:t>
            </a:r>
            <a:r>
              <a:rPr lang="en-US" sz="1200" b="1" dirty="0">
                <a:solidFill>
                  <a:prstClr val="black"/>
                </a:solidFill>
                <a:latin typeface="Helvetica"/>
                <a:cs typeface="Helvetica"/>
              </a:rPr>
              <a:t>building trust</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Modernisation and operational effectiveness have dropped out of the top 5 priorities, as CISOs shift their focus toward AI strategy and customer growth.</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a:t>
            </a:r>
            <a:r>
              <a:rPr lang="en-US" sz="1200" dirty="0">
                <a:solidFill>
                  <a:prstClr val="black"/>
                </a:solidFill>
                <a:latin typeface="Helvetica"/>
                <a:cs typeface="Helvetica"/>
              </a:rPr>
              <a:t> leading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initiative for CISOs is improving governance and compliance.</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Adopting and scaling AI is also emerging as a top 10 security initiative.</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73D8886C-E805-9144-02D2-74B4E935E5A6}"/>
              </a:ext>
            </a:extLst>
          </p:cNvPr>
          <p:cNvSpPr/>
          <p:nvPr/>
        </p:nvSpPr>
        <p:spPr>
          <a:xfrm>
            <a:off x="532814" y="1502182"/>
            <a:ext cx="3567309"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Aligning security strategy to business growth and AI strategy</a:t>
            </a:r>
          </a:p>
        </p:txBody>
      </p:sp>
      <p:sp>
        <p:nvSpPr>
          <p:cNvPr id="6" name="Rectangle 5">
            <a:extLst>
              <a:ext uri="{FF2B5EF4-FFF2-40B4-BE49-F238E27FC236}">
                <a16:creationId xmlns:a16="http://schemas.microsoft.com/office/drawing/2014/main" id="{F6B9D654-5361-F1F4-76C9-FE1BF9617668}"/>
              </a:ext>
            </a:extLst>
          </p:cNvPr>
          <p:cNvSpPr/>
          <p:nvPr/>
        </p:nvSpPr>
        <p:spPr>
          <a:xfrm>
            <a:off x="532814" y="1194405"/>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68333346-840D-23E7-12B1-4C1347724CCB}"/>
              </a:ext>
            </a:extLst>
          </p:cNvPr>
          <p:cNvCxnSpPr>
            <a:cxnSpLocks/>
          </p:cNvCxnSpPr>
          <p:nvPr/>
        </p:nvCxnSpPr>
        <p:spPr>
          <a:xfrm flipV="1">
            <a:off x="4286763"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7D8E085-EDCA-1F94-B751-82768908D8D9}"/>
              </a:ext>
            </a:extLst>
          </p:cNvPr>
          <p:cNvSpPr txBox="1"/>
          <p:nvPr/>
        </p:nvSpPr>
        <p:spPr>
          <a:xfrm>
            <a:off x="4538584" y="305677"/>
            <a:ext cx="7317348" cy="624664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Elevating the role of CISOs </a:t>
            </a:r>
            <a:r>
              <a:rPr lang="en-US" sz="1100" b="1" dirty="0">
                <a:solidFill>
                  <a:prstClr val="black"/>
                </a:solidFill>
                <a:latin typeface="Helvetica"/>
                <a:cs typeface="Helvetica"/>
              </a:rPr>
              <a:t>in</a:t>
            </a:r>
            <a:r>
              <a:rPr kumimoji="0" lang="en-US" sz="1100" b="1" i="0" u="none" strike="noStrike" kern="1200" cap="none" spc="0" normalizeH="0" baseline="0" noProof="0" dirty="0">
                <a:ln>
                  <a:noFill/>
                </a:ln>
                <a:solidFill>
                  <a:prstClr val="black"/>
                </a:solidFill>
                <a:effectLst/>
                <a:uLnTx/>
                <a:uFillTx/>
                <a:latin typeface="Helvetica"/>
                <a:ea typeface="+mn-ea"/>
                <a:cs typeface="Helvetica"/>
              </a:rPr>
              <a:t> business growth and AI strategy while maintaining security</a:t>
            </a:r>
          </a:p>
          <a:p>
            <a:pPr marL="171450" indent="-171450">
              <a:lnSpc>
                <a:spcPct val="125000"/>
              </a:lnSpc>
              <a:buClr>
                <a:srgbClr val="E7534F"/>
              </a:buClr>
              <a:buFont typeface="Arial" panose="020B0604020202020204" pitchFamily="34" charset="0"/>
              <a:buChar char="•"/>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Australian CISOs are now expected to </a:t>
            </a:r>
            <a:r>
              <a:rPr lang="en-US" sz="1100" dirty="0">
                <a:solidFill>
                  <a:prstClr val="black"/>
                </a:solidFill>
                <a:latin typeface="Helvetica"/>
                <a:ea typeface="Calibri" panose="020F0502020204030204"/>
                <a:cs typeface="Helvetica"/>
              </a:rPr>
              <a:t>act</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commercial contributors, not just protectors. </a:t>
            </a:r>
            <a:r>
              <a:rPr lang="en-US" sz="1100" dirty="0">
                <a:solidFill>
                  <a:prstClr val="black"/>
                </a:solidFill>
                <a:latin typeface="Helvetica"/>
                <a:ea typeface="Calibri" panose="020F0502020204030204"/>
                <a:cs typeface="Helvetica"/>
              </a:rPr>
              <a:t>They’re</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positioning security investments as strategic enablers of business outcomes. AI governance is now a core CISO accountability. </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The #3 goal highlights growing accountability for trust-based outcomes. </a:t>
            </a:r>
            <a:r>
              <a:rPr lang="en-US" sz="1100" dirty="0">
                <a:solidFill>
                  <a:prstClr val="black"/>
                </a:solidFill>
                <a:latin typeface="Helvetica"/>
                <a:ea typeface="Calibri" panose="020F0502020204030204"/>
                <a:cs typeface="Helvetica"/>
              </a:rPr>
              <a:t>Meanwhile</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the three goals tied at #4 reflect the need to balance tightening budgets with escalating regulatory obligations.</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Calibri" panose="020F0502020204030204"/>
                <a:cs typeface="Helvetica"/>
              </a:rPr>
              <a:t>Shifting from building capability to delivering outcomes</a:t>
            </a:r>
            <a:endPar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Helvetica"/>
                <a:ea typeface="Calibri" panose="020F0502020204030204"/>
                <a:cs typeface="Helvetica"/>
              </a:rPr>
              <a:t>Modernisation</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and operational efficiency have declined in priority</a:t>
            </a:r>
            <a:r>
              <a:rPr lang="en-US" sz="1100" dirty="0">
                <a:solidFill>
                  <a:prstClr val="black"/>
                </a:solidFill>
                <a:latin typeface="Helvetica"/>
                <a:ea typeface="Calibri" panose="020F0502020204030204"/>
                <a:cs typeface="Helvetica"/>
              </a:rPr>
              <a:t>, </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now viewed as routine capabilities rather than key strategic goals.</a:t>
            </a:r>
            <a:r>
              <a:rPr lang="en-US" sz="1100" b="1" dirty="0">
                <a:solidFill>
                  <a:prstClr val="black"/>
                </a:solidFill>
                <a:latin typeface="Helvetica"/>
                <a:ea typeface="Calibri" panose="020F0502020204030204"/>
                <a:cs typeface="Helvetica"/>
              </a:rPr>
              <a:t> </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The rise of ESG commitments suggests that boards and executives are increasingly linking cyber security posture to broader sustainability and governance narratives.</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100" b="0" i="0" u="none" strike="noStrike" kern="1200" cap="none" spc="0" normalizeH="0" baseline="0" noProof="0" dirty="0" err="1">
                <a:ln>
                  <a:noFill/>
                </a:ln>
                <a:solidFill>
                  <a:prstClr val="black"/>
                </a:solidFill>
                <a:effectLst/>
                <a:uLnTx/>
                <a:uFillTx/>
                <a:latin typeface="Helvetica"/>
                <a:ea typeface="Calibri" panose="020F0502020204030204"/>
                <a:cs typeface="Helvetica"/>
              </a:rPr>
              <a:t>Additionall</a:t>
            </a:r>
            <a:r>
              <a:rPr lang="en-US" sz="1100" dirty="0">
                <a:solidFill>
                  <a:prstClr val="black"/>
                </a:solidFill>
                <a:latin typeface="Helvetica"/>
                <a:ea typeface="Calibri" panose="020F0502020204030204"/>
                <a:cs typeface="Helvetica"/>
              </a:rPr>
              <a:t>y, the emergence of digital transformation as a priority indicates that CISOs are being drawn into transformation conversations earlier in the planning cycle.</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Calibri" panose="020F0502020204030204"/>
                <a:cs typeface="Helvetica"/>
              </a:rPr>
              <a:t>The top 5 security initiatives </a:t>
            </a:r>
            <a:r>
              <a:rPr kumimoji="0" lang="en-US" sz="1100" b="1" i="0" u="none" strike="noStrike" kern="1200" cap="none" spc="0" normalizeH="0" baseline="0" noProof="0">
                <a:ln>
                  <a:noFill/>
                </a:ln>
                <a:solidFill>
                  <a:prstClr val="black"/>
                </a:solidFill>
                <a:effectLst/>
                <a:uLnTx/>
                <a:uFillTx/>
                <a:latin typeface="Helvetica"/>
                <a:ea typeface="Calibri" panose="020F0502020204030204"/>
                <a:cs typeface="Helvetica"/>
              </a:rPr>
              <a:t>prioritise</a:t>
            </a:r>
            <a:r>
              <a:rPr kumimoji="0" lang="en-US" sz="1100" b="1" i="0" u="none" strike="noStrike" kern="1200" cap="none" spc="0" normalizeH="0" baseline="0" noProof="0" dirty="0">
                <a:ln>
                  <a:noFill/>
                </a:ln>
                <a:solidFill>
                  <a:prstClr val="black"/>
                </a:solidFill>
                <a:effectLst/>
                <a:uLnTx/>
                <a:uFillTx/>
                <a:latin typeface="Helvetica"/>
                <a:ea typeface="Calibri" panose="020F0502020204030204"/>
                <a:cs typeface="Helvetica"/>
              </a:rPr>
              <a:t> governance, detection and foundational control uplift </a:t>
            </a:r>
            <a:endParaRPr lang="en-US" sz="1100" b="1"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For CISOs, governance and compliance remain critical</a:t>
            </a:r>
            <a:r>
              <a:rPr lang="en-US" sz="1100" dirty="0">
                <a:solidFill>
                  <a:prstClr val="black"/>
                </a:solidFill>
                <a:latin typeface="Helvetica"/>
                <a:ea typeface="Calibri" panose="020F0502020204030204"/>
                <a:cs typeface="Helvetica"/>
              </a:rPr>
              <a:t>, while t</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he #2, #3 and #4 security initiatives highlight the need to remain acutely aware of sophisticated attacks, unpatched vulnerabilities and identity-based attack surfaces.</a:t>
            </a:r>
            <a:endParaRPr lang="en-US" sz="1100" dirty="0">
              <a:solidFill>
                <a:prstClr val="black"/>
              </a:solidFill>
              <a:latin typeface="Helvetica"/>
              <a:ea typeface="Calibri" panose="020F0502020204030204"/>
              <a:cs typeface="Helvetica"/>
            </a:endParaRPr>
          </a:p>
          <a:p>
            <a:pPr marL="171450" indent="-171450">
              <a:lnSpc>
                <a:spcPct val="125000"/>
              </a:lnSpc>
              <a:buClr>
                <a:srgbClr val="E7534F"/>
              </a:buClr>
              <a:buFont typeface="Arial" panose="020B0604020202020204" pitchFamily="34" charset="0"/>
              <a:buChar char="•"/>
              <a:defRPr/>
            </a:pPr>
            <a:r>
              <a:rPr lang="en-US" sz="1100" dirty="0">
                <a:solidFill>
                  <a:prstClr val="black"/>
                </a:solidFill>
                <a:latin typeface="Helvetica"/>
                <a:ea typeface="Calibri" panose="020F0502020204030204"/>
                <a:cs typeface="Helvetica"/>
              </a:rPr>
              <a:t>While governance</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is no longer in the top 10 CISO goals, </a:t>
            </a:r>
            <a:r>
              <a:rPr lang="en-US" sz="1100" dirty="0">
                <a:solidFill>
                  <a:prstClr val="black"/>
                </a:solidFill>
                <a:latin typeface="Helvetica"/>
                <a:ea typeface="Calibri" panose="020F0502020204030204"/>
                <a:cs typeface="Helvetica"/>
              </a:rPr>
              <a:t>this reflects its </a:t>
            </a:r>
            <a:r>
              <a:rPr lang="en-US" sz="1100">
                <a:solidFill>
                  <a:prstClr val="black"/>
                </a:solidFill>
                <a:latin typeface="Helvetica"/>
                <a:ea typeface="Calibri" panose="020F0502020204030204"/>
                <a:cs typeface="Helvetica"/>
              </a:rPr>
              <a:t>operationalisation</a:t>
            </a:r>
            <a:r>
              <a:rPr lang="en-US" sz="1100" dirty="0">
                <a:solidFill>
                  <a:prstClr val="black"/>
                </a:solidFill>
                <a:latin typeface="Helvetica"/>
                <a:ea typeface="Calibri" panose="020F0502020204030204"/>
                <a:cs typeface="Helvetica"/>
              </a:rPr>
              <a:t> rather than a reduction in importance</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As AI becomes central to security, its role is expanding rapidly. AI governance, now ranked as the fifth initiative, highlights the need for governance frameworks to evolve in response to AI-specific risks.</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Calibri" panose="020F0502020204030204"/>
                <a:cs typeface="Helvetica"/>
              </a:rPr>
              <a:t>The remaining 5 security initiatives focus on emerging priorities such as AI</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lang="en-US" sz="1100">
                <a:solidFill>
                  <a:prstClr val="black"/>
                </a:solidFill>
                <a:latin typeface="Helvetica"/>
                <a:ea typeface="Calibri" panose="020F0502020204030204"/>
                <a:cs typeface="Helvetica"/>
              </a:rPr>
              <a:t>Rationalisation</a:t>
            </a:r>
            <a:r>
              <a:rPr lang="en-US" sz="1100" dirty="0">
                <a:solidFill>
                  <a:prstClr val="black"/>
                </a:solidFill>
                <a:latin typeface="Helvetica"/>
                <a:ea typeface="Calibri" panose="020F0502020204030204"/>
                <a:cs typeface="Helvetica"/>
              </a:rPr>
              <a:t> and consolidation </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aim to streamline fragmented tech stacks and reduce reliance on legacy systems (</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hlinkClick r:id="rId3" action="ppaction://hlinksldjump"/>
              </a:rPr>
              <a:t>see slide 13</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 while operating model evolution focuses on aligning security </a:t>
            </a:r>
            <a:r>
              <a:rPr lang="en-US" sz="1100" dirty="0">
                <a:solidFill>
                  <a:prstClr val="black"/>
                </a:solidFill>
                <a:latin typeface="Helvetica"/>
                <a:ea typeface="Calibri" panose="020F0502020204030204"/>
                <a:cs typeface="Helvetica"/>
              </a:rPr>
              <a:t>with </a:t>
            </a: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revenue and AI strategy. </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rPr>
              <a:t>The inclusion of “adopt and scale AI” demonstrates that CISOs are now actively participating in AI deployment, not just in governing AI. The #9 and #10 security initiatives further emphasise the importance of securing foundational data investments and addressing the human element of security.</a:t>
            </a:r>
            <a:endParaRPr lang="en-US" sz="11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p:txBody>
      </p:sp>
    </p:spTree>
    <p:extLst>
      <p:ext uri="{BB962C8B-B14F-4D97-AF65-F5344CB8AC3E}">
        <p14:creationId xmlns:p14="http://schemas.microsoft.com/office/powerpoint/2010/main" val="420359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EC00F4A4-CA82-262B-6314-8CD64A5B087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FE07BFE-99B6-C3C5-8545-A3DEB209778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C1933DC1-F9FE-B162-4B7B-AF30BD449ACC}"/>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5FF02D27-3082-1C37-7B6F-8864E6E8C915}"/>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C6F24121-B84F-FF42-4D9C-1E2E8608FF65}"/>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A1C03E3A-3F9F-D08C-C958-260648DDFEDD}"/>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89B1080B-E353-129C-C64F-E463091201E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9E0FC3F0-47DB-E894-5C04-17D36BB2B9C7}"/>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244D8627-3C03-A020-2A71-701FADB4221D}"/>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AA522729-9005-2655-417A-F2D84352E57C}"/>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29C0F15B-FE16-22EA-9876-79BAD7FEA9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58B8E231-52BC-F05B-EFC4-6831A0600DF7}"/>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1BE37E88-63DB-A141-DE8C-90C4768AA66F}"/>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3A8EC93A-4D0E-967D-DCD3-B95431E4F58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B362B086-14EB-458E-ED8C-3993E0282BD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0D8905A-1369-669D-A838-19157462C05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7468749A-7CE1-9760-95D6-0F7FA5E963B2}"/>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F310311-400F-D1FB-A3F8-C56228B02D25}"/>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C85A8A0-D2A3-F2A9-66B7-50493942591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591B1498-6809-D048-3A4E-07FC0C6C7AB7}"/>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50FE7CD9-3A26-C32D-ECAE-FB7F84349F18}"/>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347718E-D807-8EB3-1BE5-19E921D31742}"/>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E2F7E163-EE42-FB66-217E-C55259B670C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23626BB1-1150-F7E0-86D7-2095CE8B85D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109406B9-568D-B28C-3A2C-0CCA194462A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D590E834-57F7-2FA1-E35A-967D2F15BC95}"/>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8A257954-A6BB-84B8-5715-382BD61EB96E}"/>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DC811BD4-43A2-839D-0056-359A1B9851FD}"/>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5A2AD42-323D-2E3D-4736-83005993701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F0EAFE9-CAFB-5609-F745-F12D4A2FC50C}"/>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9CF7011C-8F20-151A-C9D5-24B8DD455AA3}"/>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383CA47-B81A-E2FC-5933-692E1905AA8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F9A285A6-B5FC-1692-1700-16EB12AB30EF}"/>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C72A2A9D-3F13-D901-4ADF-2C8B0204594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9614A25-A26A-3EC6-4097-8DBCE7A6D4C0}"/>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138C54B-0EF5-1126-071B-83A2E1236055}"/>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DFE8F6-6B92-F93B-FB2A-D07A6DCF2E5D}"/>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866880E9-16D0-478B-70C0-D4E84F02A1FC}"/>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C014A85-4F39-F6E2-859C-65B10BEAE4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C641253-E404-1BE7-2D2C-D9653216B795}"/>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7AD32BC8-57BE-31D2-81B7-55295AF571C4}"/>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BD169E44-3044-A2E5-388E-421CB7DB9BE5}"/>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04936EF8-A6B8-E36F-CAD9-21BC3CED3000}"/>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F190B2DE-D811-D46D-1AC1-0267884C37FD}"/>
              </a:ext>
            </a:extLst>
          </p:cNvPr>
          <p:cNvGrpSpPr/>
          <p:nvPr/>
        </p:nvGrpSpPr>
        <p:grpSpPr>
          <a:xfrm>
            <a:off x="470612" y="2224426"/>
            <a:ext cx="7539256" cy="1613326"/>
            <a:chOff x="470612" y="2366935"/>
            <a:chExt cx="7539256" cy="1613326"/>
          </a:xfrm>
        </p:grpSpPr>
        <p:sp>
          <p:nvSpPr>
            <p:cNvPr id="53" name="TextBox 52">
              <a:extLst>
                <a:ext uri="{FF2B5EF4-FFF2-40B4-BE49-F238E27FC236}">
                  <a16:creationId xmlns:a16="http://schemas.microsoft.com/office/drawing/2014/main" id="{6C6B6BDB-D8C2-6ACE-3A0B-C7EE3B2EB5D2}"/>
                </a:ext>
              </a:extLst>
            </p:cNvPr>
            <p:cNvSpPr txBox="1"/>
            <p:nvPr/>
          </p:nvSpPr>
          <p:spPr>
            <a:xfrm>
              <a:off x="470612" y="2366935"/>
              <a:ext cx="7539256"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Helvetica"/>
                  <a:ea typeface="+mn-ea"/>
                  <a:cs typeface="Helvetica"/>
                </a:rPr>
                <a:t>Investment priorities </a:t>
              </a:r>
              <a:br>
                <a:rPr kumimoji="0" lang="en-US" sz="4400" b="1" i="0" u="none" strike="noStrike" kern="1200" cap="none" spc="0" normalizeH="0" baseline="0" noProof="0" dirty="0">
                  <a:ln>
                    <a:noFill/>
                  </a:ln>
                  <a:solidFill>
                    <a:srgbClr val="000000"/>
                  </a:solidFill>
                  <a:effectLst/>
                  <a:uLnTx/>
                  <a:uFillTx/>
                  <a:latin typeface="Helvetica"/>
                  <a:ea typeface="+mn-ea"/>
                  <a:cs typeface="Helvetica"/>
                </a:rPr>
              </a:br>
              <a:r>
                <a:rPr kumimoji="0" lang="en-US" sz="4400" b="1" i="0" u="none" strike="noStrike" kern="1200" cap="none" spc="0" normalizeH="0" baseline="0" noProof="0" dirty="0">
                  <a:ln>
                    <a:noFill/>
                  </a:ln>
                  <a:solidFill>
                    <a:srgbClr val="000000"/>
                  </a:solidFill>
                  <a:effectLst/>
                  <a:uLnTx/>
                  <a:uFillTx/>
                  <a:latin typeface="Helvetica"/>
                  <a:ea typeface="+mn-ea"/>
                  <a:cs typeface="Helvetica"/>
                </a:rPr>
                <a:t>and budgets</a:t>
              </a:r>
            </a:p>
          </p:txBody>
        </p:sp>
        <p:sp>
          <p:nvSpPr>
            <p:cNvPr id="54" name="Rectangle 53">
              <a:extLst>
                <a:ext uri="{FF2B5EF4-FFF2-40B4-BE49-F238E27FC236}">
                  <a16:creationId xmlns:a16="http://schemas.microsoft.com/office/drawing/2014/main" id="{DA2A68B2-CD64-8172-DFF7-E2F7C5B01A63}"/>
                </a:ext>
              </a:extLst>
            </p:cNvPr>
            <p:cNvSpPr/>
            <p:nvPr/>
          </p:nvSpPr>
          <p:spPr>
            <a:xfrm>
              <a:off x="608469" y="391778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48673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B16B5-1941-B092-C3B0-B82AF292BD84}"/>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81EED8A1-2951-65C6-D00E-5D47757AAB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0114" y="990375"/>
            <a:ext cx="11451772" cy="5203832"/>
          </a:xfrm>
          <a:prstGeom prst="rect">
            <a:avLst/>
          </a:prstGeom>
        </p:spPr>
      </p:pic>
      <p:sp>
        <p:nvSpPr>
          <p:cNvPr id="7" name="Content Placeholder 6">
            <a:extLst>
              <a:ext uri="{FF2B5EF4-FFF2-40B4-BE49-F238E27FC236}">
                <a16:creationId xmlns:a16="http://schemas.microsoft.com/office/drawing/2014/main" id="{2AD8ECB8-63D4-298A-2873-7B96828B53D4}"/>
              </a:ext>
            </a:extLst>
          </p:cNvPr>
          <p:cNvSpPr>
            <a:spLocks noGrp="1"/>
          </p:cNvSpPr>
          <p:nvPr>
            <p:ph sz="quarter" idx="10"/>
          </p:nvPr>
        </p:nvSpPr>
        <p:spPr/>
        <p:txBody>
          <a:bodyPr/>
          <a:lstStyle/>
          <a:p>
            <a:r>
              <a:rPr lang="en-US" dirty="0"/>
              <a:t>CISOs' investment priorities in the next 12 months</a:t>
            </a:r>
          </a:p>
          <a:p>
            <a:endParaRPr lang="en-GB" dirty="0"/>
          </a:p>
        </p:txBody>
      </p:sp>
      <p:sp>
        <p:nvSpPr>
          <p:cNvPr id="8" name="Content Placeholder 7">
            <a:extLst>
              <a:ext uri="{FF2B5EF4-FFF2-40B4-BE49-F238E27FC236}">
                <a16:creationId xmlns:a16="http://schemas.microsoft.com/office/drawing/2014/main" id="{0BC7C44D-8700-7E14-1317-B44AB27A43E0}"/>
              </a:ext>
            </a:extLst>
          </p:cNvPr>
          <p:cNvSpPr>
            <a:spLocks noGrp="1"/>
          </p:cNvSpPr>
          <p:nvPr>
            <p:ph sz="quarter" idx="11"/>
          </p:nvPr>
        </p:nvSpPr>
        <p:spPr/>
        <p:txBody>
          <a:bodyPr/>
          <a:lstStyle/>
          <a:p>
            <a:r>
              <a:rPr lang="en-US" dirty="0"/>
              <a:t>Source : ADAPT Security Edge Survey in May 2026. Sample size : 94 Australian CISOs</a:t>
            </a:r>
          </a:p>
          <a:p>
            <a:endParaRPr lang="en-GB" dirty="0"/>
          </a:p>
        </p:txBody>
      </p:sp>
    </p:spTree>
    <p:extLst>
      <p:ext uri="{BB962C8B-B14F-4D97-AF65-F5344CB8AC3E}">
        <p14:creationId xmlns:p14="http://schemas.microsoft.com/office/powerpoint/2010/main" val="14843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68667-9625-7EBC-C19D-3009A11DE75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93ADD91-5CF3-E524-A4FC-A9982712FF49}"/>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B348CAF-B127-4BCB-4344-0DA3E3059FE5}"/>
              </a:ext>
            </a:extLst>
          </p:cNvPr>
          <p:cNvSpPr txBox="1"/>
          <p:nvPr/>
        </p:nvSpPr>
        <p:spPr>
          <a:xfrm>
            <a:off x="491105" y="2820514"/>
            <a:ext cx="3388720" cy="207050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The #1 investment priority of Australian CISOs in 2026 is AI governance</a:t>
            </a:r>
            <a:r>
              <a:rPr lang="en-US" sz="1200" b="1" dirty="0">
                <a:solidFill>
                  <a:prstClr val="black"/>
                </a:solidFill>
                <a:latin typeface="Helvetica"/>
                <a:cs typeface="Helvetica"/>
              </a:rPr>
              <a:t>, followed by data loss prevention.</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The following </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investment priorities </a:t>
            </a:r>
            <a:r>
              <a:rPr lang="en-US" sz="1200" dirty="0">
                <a:solidFill>
                  <a:prstClr val="black"/>
                </a:solidFill>
                <a:latin typeface="Helvetica"/>
                <a:ea typeface="Calibri" panose="020F0502020204030204"/>
                <a:cs typeface="Helvetica"/>
              </a:rPr>
              <a:t>include</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 securing AI models and configuration vulnerability management.</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last 5 IPs focus on foundational security investments.</a:t>
            </a:r>
          </a:p>
        </p:txBody>
      </p:sp>
      <p:sp>
        <p:nvSpPr>
          <p:cNvPr id="3" name="Rectangle 2">
            <a:extLst>
              <a:ext uri="{FF2B5EF4-FFF2-40B4-BE49-F238E27FC236}">
                <a16:creationId xmlns:a16="http://schemas.microsoft.com/office/drawing/2014/main" id="{21FFC641-E567-2C81-175F-EC954D13D1A3}"/>
              </a:ext>
            </a:extLst>
          </p:cNvPr>
          <p:cNvSpPr/>
          <p:nvPr/>
        </p:nvSpPr>
        <p:spPr>
          <a:xfrm>
            <a:off x="491105" y="2351030"/>
            <a:ext cx="338872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Investment priorities</a:t>
            </a:r>
          </a:p>
        </p:txBody>
      </p:sp>
      <p:sp>
        <p:nvSpPr>
          <p:cNvPr id="6" name="Rectangle 5">
            <a:extLst>
              <a:ext uri="{FF2B5EF4-FFF2-40B4-BE49-F238E27FC236}">
                <a16:creationId xmlns:a16="http://schemas.microsoft.com/office/drawing/2014/main" id="{560B6A16-AEE5-6AF4-B1EB-57E42ADC1E61}"/>
              </a:ext>
            </a:extLst>
          </p:cNvPr>
          <p:cNvSpPr/>
          <p:nvPr/>
        </p:nvSpPr>
        <p:spPr>
          <a:xfrm>
            <a:off x="491104" y="2043253"/>
            <a:ext cx="343279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Persona Mapping: CISO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85443A5F-62FE-AD64-8503-BA1D3887E01A}"/>
              </a:ext>
            </a:extLst>
          </p:cNvPr>
          <p:cNvCxnSpPr>
            <a:cxnSpLocks/>
          </p:cNvCxnSpPr>
          <p:nvPr/>
        </p:nvCxnSpPr>
        <p:spPr>
          <a:xfrm flipV="1">
            <a:off x="4238361"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9B22D75-95E3-0BEA-EF46-92F9E3CACB29}"/>
              </a:ext>
            </a:extLst>
          </p:cNvPr>
          <p:cNvSpPr txBox="1"/>
          <p:nvPr/>
        </p:nvSpPr>
        <p:spPr>
          <a:xfrm>
            <a:off x="4596898" y="816394"/>
            <a:ext cx="7215176" cy="522521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AI adoption fuels increased investment in governance and data protection</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High investment priorities in AI governance reflects the speed at which AI has moved from an emerging technology to a board-level risk management imperative.</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Data loss prevention rising to #2 </a:t>
            </a:r>
            <a:r>
              <a:rPr lang="en-US" sz="1200" dirty="0">
                <a:solidFill>
                  <a:prstClr val="black"/>
                </a:solidFill>
                <a:latin typeface="Helvetica"/>
                <a:ea typeface="Calibri" panose="020F0502020204030204"/>
                <a:cs typeface="Helvetica"/>
              </a:rPr>
              <a:t>suggests</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 CISOs are concerned about the risk of sensitive data exfiltration, amplified by widespread adoption of generative AI tools.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Calibri" panose="020F0502020204030204"/>
                <a:cs typeface="Helvetica"/>
              </a:rPr>
              <a:t>Balancing emerging AI risks with persistent vulnerability and access threats</a:t>
            </a:r>
            <a:endPar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The joint ranking of securing AI models and managing configuration vulnerabilities shows that AI model security is rapidly maturing from a theoretical concern to a funded operational discipline. </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lang="en-US" sz="1200" dirty="0">
                <a:solidFill>
                  <a:prstClr val="black"/>
                </a:solidFill>
                <a:latin typeface="Helvetica"/>
                <a:ea typeface="Calibri" panose="020F0502020204030204"/>
                <a:cs typeface="Helvetica"/>
              </a:rPr>
              <a:t>Increased</a:t>
            </a:r>
            <a:r>
              <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rPr>
              <a:t> investment priorities in these areas indicate that CISOs ensure their current security testing capabilities extend to AI-specific attack vectors.</a:t>
            </a:r>
            <a:endParaRPr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ea typeface="Calibri" panose="020F0502020204030204"/>
                <a:cs typeface="Helvetica"/>
              </a:rPr>
              <a:t>Additionally, there is a greater need to address the enduring risk posed by insider threats and compromised credentials. Privileged access management and third-party risk management remain essential.</a:t>
            </a:r>
            <a:endParaRPr kumimoji="0"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lvl="0">
              <a:lnSpc>
                <a:spcPct val="125000"/>
              </a:lnSpc>
              <a:buClr>
                <a:srgbClr val="E7534F"/>
              </a:buClr>
              <a:defRPr/>
            </a:pPr>
            <a:r>
              <a:rPr lang="en-US" sz="1200" b="1" dirty="0">
                <a:solidFill>
                  <a:prstClr val="black"/>
                </a:solidFill>
                <a:latin typeface="Helvetica"/>
                <a:ea typeface="Calibri" panose="020F0502020204030204"/>
                <a:cs typeface="Helvetica"/>
              </a:rPr>
              <a:t>Foundational security investments remain critical amidst AI-led transformation</a:t>
            </a:r>
            <a:endParaRPr lang="en-US" sz="1200" dirty="0">
              <a:solidFill>
                <a:prstClr val="black"/>
              </a:solidFill>
              <a:latin typeface="Helvetica"/>
              <a:ea typeface="Calibri" panose="020F0502020204030204"/>
              <a:cs typeface="Helvetica"/>
            </a:endParaRP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Governance anchors the security strategy. This reinforces that regulatory pressure is both a strategic and funded priority, as aligned with the #1 initiative. Despite ongoing talent shortages </a:t>
            </a:r>
            <a:br>
              <a:rPr lang="en-US" sz="1200" dirty="0">
                <a:solidFill>
                  <a:prstClr val="black"/>
                </a:solidFill>
                <a:latin typeface="Helvetica"/>
                <a:ea typeface="Calibri" panose="020F0502020204030204"/>
                <a:cs typeface="Helvetica"/>
              </a:rPr>
            </a:br>
            <a:r>
              <a:rPr lang="en-US" sz="1200" dirty="0">
                <a:solidFill>
                  <a:prstClr val="black"/>
                </a:solidFill>
                <a:latin typeface="Helvetica"/>
                <a:ea typeface="Calibri" panose="020F0502020204030204"/>
                <a:cs typeface="Helvetica"/>
              </a:rPr>
              <a:t>(</a:t>
            </a:r>
            <a:r>
              <a:rPr lang="en-US" sz="1200" dirty="0">
                <a:solidFill>
                  <a:prstClr val="black"/>
                </a:solidFill>
                <a:latin typeface="Helvetica"/>
                <a:ea typeface="Calibri" panose="020F0502020204030204"/>
                <a:cs typeface="Helvetica"/>
                <a:hlinkClick r:id="rId3" action="ppaction://hlinksldjump"/>
              </a:rPr>
              <a:t>see slide 13</a:t>
            </a:r>
            <a:r>
              <a:rPr lang="en-US" sz="1200" dirty="0">
                <a:solidFill>
                  <a:prstClr val="black"/>
                </a:solidFill>
                <a:latin typeface="Helvetica"/>
                <a:ea typeface="Calibri" panose="020F0502020204030204"/>
                <a:cs typeface="Helvetica"/>
              </a:rPr>
              <a:t>), cyber security skills and awareness are </a:t>
            </a:r>
            <a:r>
              <a:rPr lang="en-US" sz="1200">
                <a:solidFill>
                  <a:prstClr val="black"/>
                </a:solidFill>
                <a:latin typeface="Helvetica"/>
                <a:ea typeface="Calibri" panose="020F0502020204030204"/>
                <a:cs typeface="Helvetica"/>
              </a:rPr>
              <a:t>recognised</a:t>
            </a:r>
            <a:r>
              <a:rPr lang="en-US" sz="1200" dirty="0">
                <a:solidFill>
                  <a:prstClr val="black"/>
                </a:solidFill>
                <a:latin typeface="Helvetica"/>
                <a:ea typeface="Calibri" panose="020F0502020204030204"/>
                <a:cs typeface="Helvetica"/>
              </a:rPr>
              <a:t> as essential but not differentiated, unlike emerging AI threats.</a:t>
            </a: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Investments in third-party and SaaS risk reflect ecosystem exposure. Organisations will therefore rely more on external vendors and SaaS platforms. </a:t>
            </a:r>
          </a:p>
          <a:p>
            <a:pPr marL="17145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ea typeface="Calibri" panose="020F0502020204030204"/>
                <a:cs typeface="Helvetica"/>
              </a:rPr>
              <a:t>Cloud security shows signs of maturity as it is now a #10 priority.</a:t>
            </a:r>
            <a:endParaRPr lang="en-US" sz="12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p:txBody>
      </p:sp>
    </p:spTree>
    <p:extLst>
      <p:ext uri="{BB962C8B-B14F-4D97-AF65-F5344CB8AC3E}">
        <p14:creationId xmlns:p14="http://schemas.microsoft.com/office/powerpoint/2010/main" val="239876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235CE02-B340-43E6-9629-2A9C7C00E8EF}">
  <we:reference id="wa200010001" version="1.0.0.1" store="en-US" storeType="OMEX"/>
  <we:alternateReferences>
    <we:reference id="WA200010001" version="1.0.0.1" store="WA20001000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2CEDA1-1897-418D-A6EC-B6E0D3DD5CFF}">
  <ds:schemaRefs>
    <ds:schemaRef ds:uri="http://schemas.microsoft.com/sharepoint/v3/contenttype/forms"/>
  </ds:schemaRefs>
</ds:datastoreItem>
</file>

<file path=customXml/itemProps2.xml><?xml version="1.0" encoding="utf-8"?>
<ds:datastoreItem xmlns:ds="http://schemas.openxmlformats.org/officeDocument/2006/customXml" ds:itemID="{FB6477FC-C98A-424F-9816-3DB4D88F993E}">
  <ds:schemaRefs>
    <ds:schemaRef ds:uri="http://schemas.microsoft.com/office/2006/metadata/properties"/>
    <ds:schemaRef ds:uri="6b548529-d317-4b85-942f-248fe0d44d93"/>
    <ds:schemaRef ds:uri="http://purl.org/dc/elements/1.1/"/>
    <ds:schemaRef ds:uri="http://schemas.microsoft.com/office/infopath/2007/PartnerControls"/>
    <ds:schemaRef ds:uri="http://purl.org/dc/dcmitype/"/>
    <ds:schemaRef ds:uri="http://www.w3.org/XML/1998/namespace"/>
    <ds:schemaRef ds:uri="http://schemas.microsoft.com/office/2006/documentManagement/types"/>
    <ds:schemaRef ds:uri="http://purl.org/dc/terms/"/>
    <ds:schemaRef ds:uri="http://schemas.openxmlformats.org/package/2006/metadata/core-properties"/>
    <ds:schemaRef ds:uri="507dee17-6aae-496b-8a1e-0f1e47f95f1a"/>
  </ds:schemaRefs>
</ds:datastoreItem>
</file>

<file path=customXml/itemProps3.xml><?xml version="1.0" encoding="utf-8"?>
<ds:datastoreItem xmlns:ds="http://schemas.openxmlformats.org/officeDocument/2006/customXml" ds:itemID="{09E43484-039F-4E7A-96A9-BC145E3082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2507</TotalTime>
  <Words>3411</Words>
  <Application>Microsoft Office PowerPoint</Application>
  <PresentationFormat>Widescreen</PresentationFormat>
  <Paragraphs>188</Paragraphs>
  <Slides>23</Slides>
  <Notes>18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2</cp:revision>
  <dcterms:created xsi:type="dcterms:W3CDTF">2026-04-20T23:21:30Z</dcterms:created>
  <dcterms:modified xsi:type="dcterms:W3CDTF">2026-06-25T07:41:19Z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