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8" r:id="rId5"/>
  </p:sldMasterIdLst>
  <p:notesMasterIdLst>
    <p:notesMasterId r:id="rId25"/>
  </p:notesMasterIdLst>
  <p:sldIdLst>
    <p:sldId id="2147483612" r:id="rId6"/>
    <p:sldId id="2147483613" r:id="rId7"/>
    <p:sldId id="2147483618" r:id="rId8"/>
    <p:sldId id="256" r:id="rId9"/>
    <p:sldId id="2147483647" r:id="rId10"/>
    <p:sldId id="276" r:id="rId11"/>
    <p:sldId id="259" r:id="rId12"/>
    <p:sldId id="258" r:id="rId13"/>
    <p:sldId id="274" r:id="rId14"/>
    <p:sldId id="282" r:id="rId15"/>
    <p:sldId id="260" r:id="rId16"/>
    <p:sldId id="261" r:id="rId17"/>
    <p:sldId id="2147483599" r:id="rId18"/>
    <p:sldId id="257" r:id="rId19"/>
    <p:sldId id="266" r:id="rId20"/>
    <p:sldId id="265" r:id="rId21"/>
    <p:sldId id="267" r:id="rId22"/>
    <p:sldId id="268" r:id="rId23"/>
    <p:sldId id="26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CB45892-016B-4342-8784-FD657C76F4BF}">
          <p14:sldIdLst>
            <p14:sldId id="2147483612"/>
            <p14:sldId id="2147483613"/>
            <p14:sldId id="2147483618"/>
            <p14:sldId id="256"/>
            <p14:sldId id="2147483647"/>
            <p14:sldId id="276"/>
            <p14:sldId id="259"/>
            <p14:sldId id="258"/>
            <p14:sldId id="274"/>
            <p14:sldId id="282"/>
            <p14:sldId id="260"/>
            <p14:sldId id="261"/>
            <p14:sldId id="2147483599"/>
            <p14:sldId id="257"/>
            <p14:sldId id="266"/>
            <p14:sldId id="265"/>
            <p14:sldId id="267"/>
            <p14:sldId id="268"/>
            <p14:sldId id="26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8FF026B-0093-C3A2-E8B8-B4BBF1138074}" name="Patricia Allen" initials="PA" userId="S::patricia.allen@adapt.com.au::346380ed-8562-4683-9b3e-72fe32eb1059" providerId="AD"/>
  <p188:author id="{B666F0A7-BAC1-9A13-4ABF-03AA0276E4F6}" name="Jim Berry" initials="JB" userId="S::jim.berry@adapt.com.au::b82c612f-c1c3-422c-9db6-9873b0756772"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DF5F5"/>
    <a:srgbClr val="FCEAEA"/>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30980E-6A35-4B73-9D93-3CB524AB0FA3}" v="16" dt="2026-06-02T22:57:25.879"/>
    <p1510:client id="{B0081BA3-8C5D-4D7B-A751-110E23CD96AA}" v="1" dt="2026-06-02T22:24:42.650"/>
    <p1510:client id="{BFEC72A9-6D0D-4C8E-A0B6-4B30FF001D54}" v="423" dt="2026-06-02T04:38:35.5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95" autoAdjust="0"/>
  </p:normalViewPr>
  <p:slideViewPr>
    <p:cSldViewPr snapToGrid="0">
      <p:cViewPr varScale="1">
        <p:scale>
          <a:sx n="66" d="100"/>
          <a:sy n="66" d="100"/>
        </p:scale>
        <p:origin x="1224"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B58FF0-9EBC-4638-B61B-EAA9BAF0B906}" type="datetimeFigureOut">
              <a:rPr lang="en-PH" smtClean="0"/>
              <a:t>25/06/2026</a:t>
            </a:fld>
            <a:endParaRPr lang="en-PH"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16FDB6-5101-48A0-90F8-D7AEDC57AFB7}" type="slidenum">
              <a:rPr lang="en-PH" smtClean="0"/>
              <a:t>‹#›</a:t>
            </a:fld>
            <a:endParaRPr lang="en-PH" dirty="0"/>
          </a:p>
        </p:txBody>
      </p:sp>
    </p:spTree>
    <p:extLst>
      <p:ext uri="{BB962C8B-B14F-4D97-AF65-F5344CB8AC3E}">
        <p14:creationId xmlns:p14="http://schemas.microsoft.com/office/powerpoint/2010/main" val="1877963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0191-EB30-A50C-3497-9FCD2BF11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1C8A1-B9ED-A113-1637-6490F5C03F7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76A7625-AF29-5B14-03B5-34FA17EAF270}"/>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DE95D6B9-8960-F1B2-F72F-24444B16E5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6508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B5917-72DC-C2AC-F008-0141708211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EB6CF3-D4C9-CD88-F382-66060E3D6AC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66273FD-59F6-A1A0-2A3E-0D5FA48C6C66}"/>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B81F25F0-7386-5DF8-30D8-776701CD43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2191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3CDA8-9CD8-8C01-1059-0A6D1AB36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7EB23D-A139-6EEF-EDD1-1D84A8D92E5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23D27D65-9329-5A2C-B587-37838EA80CB1}"/>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155193BF-0D67-108C-D7AA-618BE7C562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7777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dirty="0"/>
          </a:p>
        </p:txBody>
      </p:sp>
      <p:sp>
        <p:nvSpPr>
          <p:cNvPr id="3" name="Notes Placeholder 2"/>
          <p:cNvSpPr>
            <a:spLocks noGrp="1"/>
          </p:cNvSpPr>
          <p:nvPr>
            <p:ph type="body" idx="1"/>
          </p:nvPr>
        </p:nvSpPr>
        <p:spPr/>
        <p:txBody>
          <a:bodyPr/>
          <a:lstStyle/>
          <a:p>
            <a:endParaRPr lang="en-AU"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b="0" i="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3.sv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hyperlink" Target="mailto:hello@adapt.com.au" TargetMode="Externa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2.xml"/><Relationship Id="rId5" Type="http://schemas.openxmlformats.org/officeDocument/2006/relationships/image" Target="../media/image9.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7313B58-E491-00F5-C294-3DDF25FD9B5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67838" y="1914238"/>
            <a:ext cx="3186793" cy="3256071"/>
          </a:xfrm>
          <a:prstGeom prst="rect">
            <a:avLst/>
          </a:prstGeom>
        </p:spPr>
      </p:pic>
      <p:pic>
        <p:nvPicPr>
          <p:cNvPr id="2" name="Graphic 1">
            <a:extLst>
              <a:ext uri="{FF2B5EF4-FFF2-40B4-BE49-F238E27FC236}">
                <a16:creationId xmlns:a16="http://schemas.microsoft.com/office/drawing/2014/main" id="{90107B43-FFDA-240A-88B3-A33900666D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621361" y="293914"/>
            <a:ext cx="6882944" cy="6688877"/>
          </a:xfrm>
          <a:prstGeom prst="rect">
            <a:avLst/>
          </a:prstGeom>
        </p:spPr>
      </p:pic>
    </p:spTree>
    <p:extLst>
      <p:ext uri="{BB962C8B-B14F-4D97-AF65-F5344CB8AC3E}">
        <p14:creationId xmlns:p14="http://schemas.microsoft.com/office/powerpoint/2010/main" val="4285704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167683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010976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589686910"/>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2463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39459"/>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dirty="0"/>
          </a:p>
        </p:txBody>
      </p:sp>
    </p:spTree>
    <p:extLst>
      <p:ext uri="{BB962C8B-B14F-4D97-AF65-F5344CB8AC3E}">
        <p14:creationId xmlns:p14="http://schemas.microsoft.com/office/powerpoint/2010/main" val="428211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989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45715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015601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86728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a:extLst>
              <a:ext uri="{96DAC541-7B7A-43D3-8B79-37D633B846F1}">
                <asvg:svgBlip xmlns:asvg="http://schemas.microsoft.com/office/drawing/2016/SVG/main" r:embed="rId2"/>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233810461"/>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9CF9FD-7BC6-7F8B-3670-A53D771EF53C}"/>
              </a:ext>
            </a:extLst>
          </p:cNvPr>
          <p:cNvPicPr>
            <a:picLocks noChangeAspect="1"/>
          </p:cNvPicPr>
          <p:nvPr userDrawn="1"/>
        </p:nvPicPr>
        <p:blipFill>
          <a:blip r:embed="rId2">
            <a:extLst>
              <a:ext uri="{28A0092B-C50C-407E-A947-70E740481C1C}">
                <a14:useLocalDpi xmlns:a14="http://schemas.microsoft.com/office/drawing/2010/main" val="0"/>
              </a:ext>
            </a:extLst>
          </a:blip>
          <a:srcRect t="14935" b="14935"/>
          <a:stretch/>
        </p:blipFill>
        <p:spPr>
          <a:xfrm>
            <a:off x="0" y="-1"/>
            <a:ext cx="12192000" cy="4099855"/>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033207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DB06B-443B-8890-5172-519FF8802C0A}"/>
              </a:ext>
            </a:extLst>
          </p:cNvPr>
          <p:cNvPicPr>
            <a:picLocks noChangeAspect="1"/>
          </p:cNvPicPr>
          <p:nvPr userDrawn="1"/>
        </p:nvPicPr>
        <p:blipFill>
          <a:blip r:embed="rId2">
            <a:extLst>
              <a:ext uri="{28A0092B-C50C-407E-A947-70E740481C1C}">
                <a14:useLocalDpi xmlns:a14="http://schemas.microsoft.com/office/drawing/2010/main" val="0"/>
              </a:ext>
            </a:extLst>
          </a:blip>
          <a:srcRect l="56571" r="14903" b="14521"/>
          <a:stretch>
            <a:fillRect/>
          </a:stretch>
        </p:blipFill>
        <p:spPr>
          <a:xfrm>
            <a:off x="7419108" y="0"/>
            <a:ext cx="4772891" cy="6857995"/>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077988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27928275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3565844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94597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5661452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4964875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20050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dirty="0"/>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521816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dirty="0"/>
          </a:p>
        </p:txBody>
      </p:sp>
    </p:spTree>
    <p:extLst>
      <p:ext uri="{BB962C8B-B14F-4D97-AF65-F5344CB8AC3E}">
        <p14:creationId xmlns:p14="http://schemas.microsoft.com/office/powerpoint/2010/main" val="4148511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dirty="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dirty="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a:extLst>
              <a:ext uri="{96DAC541-7B7A-43D3-8B79-37D633B846F1}">
                <asvg:svgBlip xmlns:asvg="http://schemas.microsoft.com/office/drawing/2016/SVG/main" r:embed="rId5"/>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8930305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4716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dirty="0"/>
          </a:p>
        </p:txBody>
      </p:sp>
    </p:spTree>
    <p:extLst>
      <p:ext uri="{BB962C8B-B14F-4D97-AF65-F5344CB8AC3E}">
        <p14:creationId xmlns:p14="http://schemas.microsoft.com/office/powerpoint/2010/main" val="2685021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0596469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581774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081DD47-E63E-2C3E-0C55-0EF5177D965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49346" y="2062221"/>
            <a:ext cx="3186793" cy="3256071"/>
          </a:xfrm>
          <a:prstGeom prst="rect">
            <a:avLst/>
          </a:prstGeom>
        </p:spPr>
      </p:pic>
      <p:pic>
        <p:nvPicPr>
          <p:cNvPr id="4" name="Graphic 3">
            <a:extLst>
              <a:ext uri="{FF2B5EF4-FFF2-40B4-BE49-F238E27FC236}">
                <a16:creationId xmlns:a16="http://schemas.microsoft.com/office/drawing/2014/main" id="{05D425B4-68CD-F751-E4A0-53673C9EC48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2901271" y="345819"/>
            <a:ext cx="6882944" cy="6688877"/>
          </a:xfrm>
          <a:prstGeom prst="rect">
            <a:avLst/>
          </a:prstGeom>
        </p:spPr>
      </p:pic>
    </p:spTree>
    <p:extLst>
      <p:ext uri="{BB962C8B-B14F-4D97-AF65-F5344CB8AC3E}">
        <p14:creationId xmlns:p14="http://schemas.microsoft.com/office/powerpoint/2010/main" val="156276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8765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406398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Title Slide">
    <p:bg>
      <p:bgPr>
        <a:solidFill>
          <a:schemeClr val="accent6">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581696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027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734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2.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66244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91"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05122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hyperlink" Target="https://research.adapt.com.au/filter-types/market-trend-reports" TargetMode="External"/><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hyperlink" Target="mailto:success@adapt.com.au" TargetMode="External"/><Relationship Id="rId16" Type="http://schemas.openxmlformats.org/officeDocument/2006/relationships/image" Target="../media/image35.png"/><Relationship Id="rId1" Type="http://schemas.openxmlformats.org/officeDocument/2006/relationships/slideLayout" Target="../slideLayouts/slideLayout15.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0.png"/><Relationship Id="rId5" Type="http://schemas.openxmlformats.org/officeDocument/2006/relationships/hyperlink" Target="https://research.adapt.com.au/data-insights/" TargetMode="External"/><Relationship Id="rId15" Type="http://schemas.openxmlformats.org/officeDocument/2006/relationships/image" Target="../media/image34.pn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hyperlink" Target="https://research.adapt.com.au/filter-types/community-interviews" TargetMode="External"/><Relationship Id="rId9" Type="http://schemas.openxmlformats.org/officeDocument/2006/relationships/image" Target="../media/image28.png"/><Relationship Id="rId14" Type="http://schemas.openxmlformats.org/officeDocument/2006/relationships/image" Target="../media/image3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9440" y="698999"/>
            <a:ext cx="3486157" cy="375192"/>
          </a:xfrm>
          <a:prstGeom prst="rect">
            <a:avLst/>
          </a:prstGeom>
        </p:spPr>
      </p:pic>
      <p:sp>
        <p:nvSpPr>
          <p:cNvPr id="3" name="TextBox 2">
            <a:extLst>
              <a:ext uri="{FF2B5EF4-FFF2-40B4-BE49-F238E27FC236}">
                <a16:creationId xmlns:a16="http://schemas.microsoft.com/office/drawing/2014/main" id="{37AC7D29-1C54-3D35-0B0C-89E656C3BBDA}"/>
              </a:ext>
            </a:extLst>
          </p:cNvPr>
          <p:cNvSpPr txBox="1"/>
          <p:nvPr/>
        </p:nvSpPr>
        <p:spPr>
          <a:xfrm>
            <a:off x="549442" y="2570334"/>
            <a:ext cx="5546558" cy="193899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Helvetica"/>
                <a:ea typeface="+mn-ea"/>
                <a:cs typeface="Helvetica"/>
              </a:rPr>
              <a:t>Cyber </a:t>
            </a:r>
            <a:r>
              <a:rPr lang="en-US" sz="4000" dirty="0">
                <a:solidFill>
                  <a:prstClr val="white"/>
                </a:solidFill>
                <a:latin typeface="Helvetica"/>
                <a:cs typeface="Helvetica"/>
              </a:rPr>
              <a:t>Resiliency </a:t>
            </a:r>
            <a:br>
              <a:rPr lang="en-US" sz="4000" dirty="0">
                <a:solidFill>
                  <a:prstClr val="white"/>
                </a:solidFill>
                <a:latin typeface="Helvetica"/>
                <a:cs typeface="Helvetica"/>
              </a:rPr>
            </a:br>
            <a:r>
              <a:rPr kumimoji="0" lang="en-US" sz="4000" b="0" i="0" u="none" strike="noStrike" kern="1200" cap="none" spc="0" normalizeH="0" baseline="0" noProof="0" dirty="0">
                <a:ln>
                  <a:noFill/>
                </a:ln>
                <a:solidFill>
                  <a:prstClr val="white"/>
                </a:solidFill>
                <a:effectLst/>
                <a:uLnTx/>
                <a:uFillTx/>
                <a:latin typeface="Helvetica"/>
                <a:ea typeface="+mn-ea"/>
                <a:cs typeface="Helvetica"/>
              </a:rPr>
              <a:t>and </a:t>
            </a:r>
            <a:r>
              <a:rPr lang="en-US" sz="4000" dirty="0">
                <a:solidFill>
                  <a:prstClr val="white"/>
                </a:solidFill>
                <a:latin typeface="Helvetica"/>
                <a:cs typeface="Helvetica"/>
              </a:rPr>
              <a:t>Security</a:t>
            </a:r>
            <a:r>
              <a:rPr kumimoji="0" lang="en-US" sz="4000" b="0" i="0" u="none" strike="noStrike" kern="1200" cap="none" spc="0" normalizeH="0" baseline="0" noProof="0" dirty="0">
                <a:ln>
                  <a:noFill/>
                </a:ln>
                <a:solidFill>
                  <a:prstClr val="white"/>
                </a:solidFill>
                <a:effectLst/>
                <a:uLnTx/>
                <a:uFillTx/>
                <a:latin typeface="Helvetica"/>
                <a:ea typeface="+mn-ea"/>
                <a:cs typeface="Helvetica"/>
              </a:rPr>
              <a:t> </a:t>
            </a:r>
            <a:r>
              <a:rPr lang="en-US" sz="4000" dirty="0">
                <a:solidFill>
                  <a:prstClr val="white"/>
                </a:solidFill>
                <a:latin typeface="Helvetica"/>
                <a:cs typeface="Helvetica"/>
              </a:rPr>
              <a:t>Maturity</a:t>
            </a:r>
            <a:r>
              <a:rPr kumimoji="0" lang="en-US" sz="4000" b="0" i="0" u="none" strike="noStrike" kern="1200" cap="none" spc="0" normalizeH="0" baseline="0" noProof="0" dirty="0">
                <a:ln>
                  <a:noFill/>
                </a:ln>
                <a:solidFill>
                  <a:prstClr val="white"/>
                </a:solidFill>
                <a:effectLst/>
                <a:uLnTx/>
                <a:uFillTx/>
                <a:latin typeface="Helvetica"/>
                <a:ea typeface="+mn-ea"/>
                <a:cs typeface="Helvetica"/>
              </a:rPr>
              <a:t> </a:t>
            </a:r>
            <a:br>
              <a:rPr kumimoji="0" lang="en-US" sz="4000" b="0" i="0" u="none" strike="noStrike" kern="1200" cap="none" spc="0" normalizeH="0" baseline="0" noProof="0" dirty="0">
                <a:ln>
                  <a:noFill/>
                </a:ln>
                <a:solidFill>
                  <a:prstClr val="white"/>
                </a:solidFill>
                <a:effectLst/>
                <a:uLnTx/>
                <a:uFillTx/>
                <a:latin typeface="Helvetica"/>
                <a:ea typeface="+mn-ea"/>
                <a:cs typeface="Helvetica"/>
              </a:rPr>
            </a:br>
            <a:r>
              <a:rPr lang="en-US" sz="4000" dirty="0">
                <a:solidFill>
                  <a:prstClr val="white"/>
                </a:solidFill>
                <a:latin typeface="Helvetica"/>
                <a:cs typeface="Helvetica"/>
              </a:rPr>
              <a:t>Benchmark</a:t>
            </a:r>
            <a:endParaRPr kumimoji="0" lang="en-AU" sz="4000" b="0" i="0" u="none" strike="noStrike" kern="1200" cap="none" spc="0" normalizeH="0" baseline="0" noProof="0" dirty="0">
              <a:ln>
                <a:noFill/>
              </a:ln>
              <a:solidFill>
                <a:prstClr val="white"/>
              </a:solidFill>
              <a:effectLst/>
              <a:uLnTx/>
              <a:uFillTx/>
              <a:latin typeface="Helvetica"/>
              <a:ea typeface="+mn-ea"/>
              <a:cs typeface="Helvetica"/>
            </a:endParaRPr>
          </a:p>
        </p:txBody>
      </p:sp>
      <p:sp>
        <p:nvSpPr>
          <p:cNvPr id="4" name="TextBox 3">
            <a:extLst>
              <a:ext uri="{FF2B5EF4-FFF2-40B4-BE49-F238E27FC236}">
                <a16:creationId xmlns:a16="http://schemas.microsoft.com/office/drawing/2014/main" id="{D2154EAF-A74B-25CC-4278-300183B5687E}"/>
              </a:ext>
            </a:extLst>
          </p:cNvPr>
          <p:cNvSpPr txBox="1"/>
          <p:nvPr/>
        </p:nvSpPr>
        <p:spPr>
          <a:xfrm>
            <a:off x="565580" y="2204323"/>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srgbClr val="E7534F"/>
                </a:solidFill>
                <a:effectLst/>
                <a:uLnTx/>
                <a:uFillTx/>
                <a:latin typeface="Helvetica"/>
                <a:ea typeface="+mn-ea"/>
                <a:cs typeface="Helvetica"/>
              </a:rPr>
              <a:t>ADAPT Technology Trends</a:t>
            </a:r>
          </a:p>
        </p:txBody>
      </p:sp>
    </p:spTree>
    <p:extLst>
      <p:ext uri="{BB962C8B-B14F-4D97-AF65-F5344CB8AC3E}">
        <p14:creationId xmlns:p14="http://schemas.microsoft.com/office/powerpoint/2010/main" val="348909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8162A86-F159-3112-3643-146FF3146BFA}"/>
              </a:ext>
            </a:extLst>
          </p:cNvPr>
          <p:cNvSpPr>
            <a:spLocks noGrp="1"/>
          </p:cNvSpPr>
          <p:nvPr>
            <p:ph sz="quarter" idx="10"/>
          </p:nvPr>
        </p:nvSpPr>
        <p:spPr/>
        <p:txBody>
          <a:bodyPr/>
          <a:lstStyle/>
          <a:p>
            <a:r>
              <a:rPr lang="en-US" sz="1800" dirty="0"/>
              <a:t>What is the average Mean Time to Detect (MTTD) a security incident in your organisation? </a:t>
            </a:r>
            <a:endParaRPr lang="en-GB" sz="1800" dirty="0"/>
          </a:p>
        </p:txBody>
      </p:sp>
      <p:sp>
        <p:nvSpPr>
          <p:cNvPr id="10" name="Content Placeholder 9">
            <a:extLst>
              <a:ext uri="{FF2B5EF4-FFF2-40B4-BE49-F238E27FC236}">
                <a16:creationId xmlns:a16="http://schemas.microsoft.com/office/drawing/2014/main" id="{09D54A46-8D26-A1A4-849D-73D79AEB310D}"/>
              </a:ext>
            </a:extLst>
          </p:cNvPr>
          <p:cNvSpPr>
            <a:spLocks noGrp="1"/>
          </p:cNvSpPr>
          <p:nvPr>
            <p:ph sz="quarter" idx="11"/>
          </p:nvPr>
        </p:nvSpPr>
        <p:spPr/>
        <p:txBody>
          <a:bodyPr/>
          <a:lstStyle/>
          <a:p>
            <a:r>
              <a:rPr lang="en-US" dirty="0"/>
              <a:t>Source : ADAPT Security Edge Survey in May 2026. Sample size : 84 Australian CISO</a:t>
            </a:r>
          </a:p>
          <a:p>
            <a:endParaRPr lang="en-GB" dirty="0"/>
          </a:p>
        </p:txBody>
      </p:sp>
      <p:pic>
        <p:nvPicPr>
          <p:cNvPr id="3" name="Graphic 2">
            <a:extLst>
              <a:ext uri="{FF2B5EF4-FFF2-40B4-BE49-F238E27FC236}">
                <a16:creationId xmlns:a16="http://schemas.microsoft.com/office/drawing/2014/main" id="{46F9292C-EA77-34E1-9591-8C54F207BA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7012" y="1061361"/>
            <a:ext cx="11537976" cy="50945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71BCB05-3991-E754-80BC-A585452F3C26}"/>
              </a:ext>
            </a:extLst>
          </p:cNvPr>
          <p:cNvSpPr>
            <a:spLocks noGrp="1"/>
          </p:cNvSpPr>
          <p:nvPr>
            <p:ph sz="quarter" idx="10"/>
          </p:nvPr>
        </p:nvSpPr>
        <p:spPr/>
        <p:txBody>
          <a:bodyPr/>
          <a:lstStyle/>
          <a:p>
            <a:r>
              <a:rPr lang="en-US" sz="1800" dirty="0"/>
              <a:t>What is the average mean time to respond (MTTR) to a security incident once detected? </a:t>
            </a:r>
            <a:endParaRPr lang="en-GB" sz="1800" dirty="0"/>
          </a:p>
        </p:txBody>
      </p:sp>
      <p:sp>
        <p:nvSpPr>
          <p:cNvPr id="10" name="Content Placeholder 9">
            <a:extLst>
              <a:ext uri="{FF2B5EF4-FFF2-40B4-BE49-F238E27FC236}">
                <a16:creationId xmlns:a16="http://schemas.microsoft.com/office/drawing/2014/main" id="{B097F5B0-8FA8-8FA5-EC32-6C2C4E9163FF}"/>
              </a:ext>
            </a:extLst>
          </p:cNvPr>
          <p:cNvSpPr>
            <a:spLocks noGrp="1"/>
          </p:cNvSpPr>
          <p:nvPr>
            <p:ph sz="quarter" idx="11"/>
          </p:nvPr>
        </p:nvSpPr>
        <p:spPr/>
        <p:txBody>
          <a:bodyPr/>
          <a:lstStyle/>
          <a:p>
            <a:r>
              <a:rPr lang="en-US" dirty="0"/>
              <a:t>Source : ADAPT Security Edge Survey in May 2026. Sample size : 83 Australian CISOs</a:t>
            </a:r>
          </a:p>
          <a:p>
            <a:endParaRPr lang="en-GB" dirty="0"/>
          </a:p>
        </p:txBody>
      </p:sp>
      <p:pic>
        <p:nvPicPr>
          <p:cNvPr id="2" name="Graphic 1">
            <a:extLst>
              <a:ext uri="{FF2B5EF4-FFF2-40B4-BE49-F238E27FC236}">
                <a16:creationId xmlns:a16="http://schemas.microsoft.com/office/drawing/2014/main" id="{A9FB28E6-479B-47CD-D1C1-BF8B5DCAE98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327013" y="1061361"/>
            <a:ext cx="11537974" cy="50945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EBB58-FAA4-1D1F-AC6D-D824116F94C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5DA553E-9548-A511-4F22-AFA8B4E6B139}"/>
              </a:ext>
            </a:extLst>
          </p:cNvPr>
          <p:cNvSpPr txBox="1"/>
          <p:nvPr/>
        </p:nvSpPr>
        <p:spPr>
          <a:xfrm>
            <a:off x="501218" y="1281607"/>
            <a:ext cx="2910079" cy="3889976"/>
          </a:xfrm>
          <a:prstGeom prst="rect">
            <a:avLst/>
          </a:prstGeom>
          <a:noFill/>
        </p:spPr>
        <p:txBody>
          <a:bodyPr wrap="square" lIns="91440" tIns="45720" rIns="91440" bIns="45720" rtlCol="0" anchor="t">
            <a:spAutoFit/>
          </a:bodyPr>
          <a:lstStyle/>
          <a:p>
            <a:pPr>
              <a:lnSpc>
                <a:spcPct val="150000"/>
              </a:lnSpc>
              <a:spcAft>
                <a:spcPts val="1200"/>
              </a:spcAft>
              <a:buClr>
                <a:srgbClr val="E7534F"/>
              </a:buClr>
              <a:defRPr/>
            </a:pPr>
            <a:r>
              <a:rPr lang="en-US" sz="1200" b="1" dirty="0">
                <a:solidFill>
                  <a:srgbClr val="000000"/>
                </a:solidFill>
                <a:latin typeface="Helvetica"/>
                <a:cs typeface="Helvetica"/>
              </a:rPr>
              <a:t>Almost two-thirds (</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64</a:t>
            </a:r>
            <a:r>
              <a:rPr lang="en-US" sz="1200" b="1" dirty="0">
                <a:solidFill>
                  <a:srgbClr val="000000"/>
                </a:solidFill>
                <a:latin typeface="Helvetica"/>
                <a:cs typeface="Helvetica"/>
              </a:rPr>
              <a:t>%)</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of large enterprises </a:t>
            </a:r>
            <a:r>
              <a:rPr lang="en-US" sz="1200" b="1" dirty="0">
                <a:solidFill>
                  <a:srgbClr val="000000"/>
                </a:solidFill>
                <a:latin typeface="Helvetica"/>
                <a:cs typeface="Helvetica"/>
              </a:rPr>
              <a:t>operate their SOCs in-house, while 66% of enterprise organisations run them at least partially on-premises.</a:t>
            </a:r>
          </a:p>
          <a:p>
            <a:pPr marL="171450" indent="-171450">
              <a:lnSpc>
                <a:spcPct val="150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Among mid-market organisations, 61% operate their SOCs in-house partially, whereas all SMEs rely on fully outsourced SOCs.</a:t>
            </a:r>
          </a:p>
          <a:p>
            <a:pPr marL="171450" indent="-171450">
              <a:lnSpc>
                <a:spcPct val="150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Overall, 79% of organisations can detect incidents within 6 hours</a:t>
            </a:r>
            <a:r>
              <a:rPr lang="en-AU" sz="1200" dirty="0">
                <a:solidFill>
                  <a:srgbClr val="000000"/>
                </a:solidFill>
                <a:latin typeface="Helvetica"/>
                <a:cs typeface="Helvetica"/>
              </a:rPr>
              <a:t>, and 81% can respond to incidents within the same timeframe. </a:t>
            </a:r>
            <a:endParaRPr lang="en-AU" sz="1200" b="0" i="0" u="none" strike="noStrike" kern="1200" cap="none" spc="0" normalizeH="0" baseline="0" noProof="0" dirty="0">
              <a:ln>
                <a:noFill/>
              </a:ln>
              <a:solidFill>
                <a:srgbClr val="000000"/>
              </a:solidFill>
              <a:effectLst/>
              <a:uLnTx/>
              <a:uFillTx/>
              <a:latin typeface="Helvetica"/>
              <a:cs typeface="Helvetica"/>
            </a:endParaRPr>
          </a:p>
        </p:txBody>
      </p:sp>
      <p:sp>
        <p:nvSpPr>
          <p:cNvPr id="3" name="Rectangle 2">
            <a:extLst>
              <a:ext uri="{FF2B5EF4-FFF2-40B4-BE49-F238E27FC236}">
                <a16:creationId xmlns:a16="http://schemas.microsoft.com/office/drawing/2014/main" id="{12474EB0-AD6C-62E0-4A5E-C4EEA44A0E43}"/>
              </a:ext>
            </a:extLst>
          </p:cNvPr>
          <p:cNvSpPr/>
          <p:nvPr/>
        </p:nvSpPr>
        <p:spPr>
          <a:xfrm>
            <a:off x="501218" y="496777"/>
            <a:ext cx="2910074" cy="7848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dirty="0">
                <a:ln>
                  <a:noFill/>
                </a:ln>
                <a:solidFill>
                  <a:prstClr val="black"/>
                </a:solidFill>
                <a:effectLst/>
                <a:uLnTx/>
                <a:uFillTx/>
                <a:latin typeface="Helvetica"/>
                <a:ea typeface="+mn-ea"/>
                <a:cs typeface="Helvetica"/>
              </a:rPr>
              <a:t>SOC and </a:t>
            </a:r>
            <a:r>
              <a:rPr lang="en-US" sz="2250" b="1" spc="-50" dirty="0">
                <a:solidFill>
                  <a:prstClr val="black"/>
                </a:solidFill>
                <a:latin typeface="Helvetica"/>
                <a:cs typeface="Helvetica"/>
              </a:rPr>
              <a:t>average</a:t>
            </a:r>
            <a:r>
              <a:rPr kumimoji="0" lang="en-US" sz="2250" b="1" i="0" u="none" strike="noStrike" kern="1200" cap="none" spc="-50" normalizeH="0" baseline="0" noProof="0" dirty="0">
                <a:ln>
                  <a:noFill/>
                </a:ln>
                <a:solidFill>
                  <a:prstClr val="black"/>
                </a:solidFill>
                <a:effectLst/>
                <a:uLnTx/>
                <a:uFillTx/>
                <a:latin typeface="Helvetica"/>
                <a:ea typeface="+mn-ea"/>
                <a:cs typeface="Helvetica"/>
              </a:rPr>
              <a:t> MTTD and MTTR</a:t>
            </a:r>
          </a:p>
        </p:txBody>
      </p:sp>
      <p:sp>
        <p:nvSpPr>
          <p:cNvPr id="6" name="Rectangle 5">
            <a:extLst>
              <a:ext uri="{FF2B5EF4-FFF2-40B4-BE49-F238E27FC236}">
                <a16:creationId xmlns:a16="http://schemas.microsoft.com/office/drawing/2014/main" id="{9FE96A43-8D57-5691-888C-22539930B45D}"/>
              </a:ext>
            </a:extLst>
          </p:cNvPr>
          <p:cNvSpPr/>
          <p:nvPr/>
        </p:nvSpPr>
        <p:spPr>
          <a:xfrm>
            <a:off x="501218" y="189000"/>
            <a:ext cx="2910076"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0B886798-9601-AD84-8AC9-F3415F2DF919}"/>
              </a:ext>
            </a:extLst>
          </p:cNvPr>
          <p:cNvCxnSpPr>
            <a:cxnSpLocks/>
          </p:cNvCxnSpPr>
          <p:nvPr/>
        </p:nvCxnSpPr>
        <p:spPr>
          <a:xfrm flipV="1">
            <a:off x="3550926"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B65E0F7-D950-3757-A030-5C754DABB3E8}"/>
              </a:ext>
            </a:extLst>
          </p:cNvPr>
          <p:cNvSpPr txBox="1"/>
          <p:nvPr/>
        </p:nvSpPr>
        <p:spPr>
          <a:xfrm>
            <a:off x="3766240" y="121973"/>
            <a:ext cx="8161597" cy="661629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pitchFamily="2" charset="0"/>
                <a:ea typeface="+mn-ea"/>
                <a:cs typeface="Helvetica"/>
              </a:rPr>
              <a:t>Large enterprises predominantly operate their SOCs in-house.</a:t>
            </a:r>
            <a:endParaRPr kumimoji="0" lang="en-AU" sz="1200" b="1" i="0" u="none" strike="noStrike" kern="1200" cap="none" spc="0" normalizeH="0" baseline="0" noProof="0" dirty="0">
              <a:ln>
                <a:noFill/>
              </a:ln>
              <a:solidFill>
                <a:prstClr val="black"/>
              </a:solidFill>
              <a:effectLst/>
              <a:uLnTx/>
              <a:uFillTx/>
              <a:latin typeface="Helvetica" pitchFamily="2" charset="0"/>
              <a:ea typeface="+mn-ea"/>
              <a:cs typeface="Helvetica"/>
            </a:endParaRPr>
          </a:p>
          <a:p>
            <a:pPr marL="174625" marR="0" lvl="0" indent="-17462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Slide 9 highlights a clear correlation between organisational size and SOC deployment strategy.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Large enterprises lead decisively, with 64% operating fully in-house SOCs. This reflects their ability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to invest in dedicated security infrastructure, talent pipelines, and operational capabilities.  </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Across these segments, the majority of enterprise and mid-market organisations operate partially in-house SOCs, indicating a balanced approach between cost optimisation and security capability</a:t>
            </a:r>
            <a:r>
              <a:rPr lang="en-US" sz="1200" dirty="0">
                <a:solidFill>
                  <a:prstClr val="black"/>
                </a:solidFill>
                <a:latin typeface="Helvetica"/>
                <a:cs typeface="Helvetica"/>
              </a:rPr>
              <a:t> (the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#4 goal of CISOs)</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Small/medium enterprises mostly rely on fully outsourced SOCs.</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dirty="0">
                <a:solidFill>
                  <a:prstClr val="black"/>
                </a:solidFill>
                <a:latin typeface="Helvetica"/>
                <a:cs typeface="Helvetica"/>
              </a:rPr>
              <a:t>Notably</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76% of small/medium organisations rely entirely on fully outsourced SOC arrangements. This </a:t>
            </a:r>
            <a:r>
              <a:rPr lang="en-US" sz="1200" dirty="0">
                <a:solidFill>
                  <a:prstClr val="black"/>
                </a:solidFill>
                <a:latin typeface="Helvetica"/>
                <a:cs typeface="Helvetica"/>
              </a:rPr>
              <a:t>underscores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challenge of limited internal resources and difficulty competing for scarce cyber security talent</a:t>
            </a:r>
            <a:r>
              <a:rPr lang="en-US" sz="1200" dirty="0">
                <a:solidFill>
                  <a:prstClr val="black"/>
                </a:solidFill>
                <a:latin typeface="Helvetica"/>
                <a:cs typeface="Helvetica"/>
              </a:rPr>
              <a:t>.</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The near-zero proportion of organisations reporting "No SOC" across all segments highlights broad recognition of the importance of continuous security monitoring. </a:t>
            </a:r>
            <a:endParaRPr lang="en-AU" sz="1200" dirty="0">
              <a:solidFill>
                <a:prstClr val="black"/>
              </a:solidFill>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The MTTD results present an optimistic picture of Australian organisations' detection capabilities</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 high proportion of organisations report incidents within 6 hours, suggesting that investments in </a:t>
            </a:r>
            <a:r>
              <a:rPr kumimoji="0" lang="en-US" sz="1200" b="0" i="0" u="none" strike="noStrike" kern="1200" cap="none" spc="0" normalizeH="0" baseline="0" noProof="0">
                <a:ln>
                  <a:noFill/>
                </a:ln>
                <a:solidFill>
                  <a:prstClr val="black"/>
                </a:solidFill>
                <a:effectLst/>
                <a:uLnTx/>
                <a:uFillTx/>
                <a:latin typeface="Helvetica"/>
                <a:ea typeface="+mn-ea"/>
                <a:cs typeface="Helvetica"/>
              </a:rPr>
              <a:t>detection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tooling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and threat intelligence are translating into tangible operational capability improvements.</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R</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anked as the #3 initiative and investment priority for CISOs, these capabilities play a foundational role in improving MTTD. Unpatched vulnerabilities and misconfigurations are primary entry points that can delay detection timelines.</a:t>
            </a:r>
          </a:p>
          <a:p>
            <a:pPr marR="0" lvl="0" algn="l" defTabSz="914400" rtl="0" eaLnBrk="1" fontAlgn="auto" latinLnBrk="0" hangingPunct="1">
              <a:lnSpc>
                <a:spcPct val="150000"/>
              </a:lnSpc>
              <a:spcBef>
                <a:spcPts val="0"/>
              </a:spcBef>
              <a:spcAft>
                <a:spcPts val="0"/>
              </a:spcAft>
              <a:buClr>
                <a:srgbClr val="E7534F"/>
              </a:buClr>
              <a:buSzTx/>
              <a:tabLst/>
              <a:defRPr/>
            </a:pPr>
            <a:r>
              <a:rPr lang="en-US" sz="1200" b="1" dirty="0">
                <a:solidFill>
                  <a:prstClr val="black"/>
                </a:solidFill>
                <a:latin typeface="Helvetica"/>
                <a:cs typeface="Helvetica"/>
              </a:rPr>
              <a:t>MTTR results also point to strong incident response maturity</a:t>
            </a: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MTTR performance strongly supports the #1 goal of CISOs. Faster response times allow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to reduce the financial impact of security incidents, minimising operational disruption. </a:t>
            </a: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Efficient response minimises disruption and helps protect customer relationships that drive revenue,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reinforcing the strategic importance of incident response performance.</a:t>
            </a:r>
          </a:p>
        </p:txBody>
      </p:sp>
    </p:spTree>
    <p:extLst>
      <p:ext uri="{BB962C8B-B14F-4D97-AF65-F5344CB8AC3E}">
        <p14:creationId xmlns:p14="http://schemas.microsoft.com/office/powerpoint/2010/main" val="2271458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45A2D665-99FE-7859-C28A-8F05AF026DEC}"/>
              </a:ext>
            </a:extLst>
          </p:cNvPr>
          <p:cNvGrpSpPr/>
          <p:nvPr/>
        </p:nvGrpSpPr>
        <p:grpSpPr>
          <a:xfrm>
            <a:off x="549440" y="2556618"/>
            <a:ext cx="6513512" cy="1535021"/>
            <a:chOff x="549440" y="2556618"/>
            <a:chExt cx="6513512" cy="1535021"/>
          </a:xfrm>
        </p:grpSpPr>
        <p:sp>
          <p:nvSpPr>
            <p:cNvPr id="5" name="TextBox 4">
              <a:extLst>
                <a:ext uri="{FF2B5EF4-FFF2-40B4-BE49-F238E27FC236}">
                  <a16:creationId xmlns:a16="http://schemas.microsoft.com/office/drawing/2014/main" id="{2B104A7F-C8AF-11CB-4850-B373AD94EDD1}"/>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4000" b="0" i="0" u="none" strike="noStrike" kern="1200" cap="none" spc="0" normalizeH="0" baseline="0" noProof="0">
                  <a:ln>
                    <a:noFill/>
                  </a:ln>
                  <a:solidFill>
                    <a:prstClr val="white"/>
                  </a:solidFill>
                  <a:effectLst/>
                  <a:uLnTx/>
                  <a:uFillTx/>
                  <a:latin typeface="Helvetica"/>
                  <a:ea typeface="+mn-ea"/>
                  <a:cs typeface="Helvetica"/>
                </a:rPr>
                <a:t>Survey demographics </a:t>
              </a:r>
              <a:br>
                <a:rPr kumimoji="0" lang="en-AU" sz="4000" b="0" i="0" u="none" strike="noStrike" kern="1200" cap="none" spc="0" normalizeH="0" baseline="0" noProof="0">
                  <a:ln>
                    <a:noFill/>
                  </a:ln>
                  <a:solidFill>
                    <a:prstClr val="white"/>
                  </a:solidFill>
                  <a:effectLst/>
                  <a:uLnTx/>
                  <a:uFillTx/>
                  <a:latin typeface="Helvetica"/>
                  <a:ea typeface="+mn-ea"/>
                  <a:cs typeface="Helvetica"/>
                </a:rPr>
              </a:br>
              <a:r>
                <a:rPr kumimoji="0" lang="en-AU" sz="4000" b="0" i="0" u="none" strike="noStrike" kern="1200" cap="none" spc="0" normalizeH="0" baseline="0" noProof="0">
                  <a:ln>
                    <a:noFill/>
                  </a:ln>
                  <a:solidFill>
                    <a:prstClr val="white"/>
                  </a:solidFill>
                  <a:effectLst/>
                  <a:uLnTx/>
                  <a:uFillTx/>
                  <a:latin typeface="Helvetica"/>
                  <a:ea typeface="+mn-ea"/>
                  <a:cs typeface="Helvetica"/>
                </a:rPr>
                <a:t>and methodology</a:t>
              </a:r>
            </a:p>
          </p:txBody>
        </p:sp>
        <p:sp>
          <p:nvSpPr>
            <p:cNvPr id="7" name="Rectangle 6">
              <a:extLst>
                <a:ext uri="{FF2B5EF4-FFF2-40B4-BE49-F238E27FC236}">
                  <a16:creationId xmlns:a16="http://schemas.microsoft.com/office/drawing/2014/main" id="{80092AF7-E99E-2D59-1A86-244FDEF64B95}"/>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89004" y="169748"/>
            <a:ext cx="7218451"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CISOs in 2026</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4" name="Graphic 3">
            <a:extLst>
              <a:ext uri="{FF2B5EF4-FFF2-40B4-BE49-F238E27FC236}">
                <a16:creationId xmlns:a16="http://schemas.microsoft.com/office/drawing/2014/main" id="{8A710CB7-39F6-15E5-6BF3-C8ED2D4EA5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557" y="721565"/>
            <a:ext cx="11811000" cy="5839424"/>
          </a:xfrm>
          <a:prstGeom prst="rect">
            <a:avLst/>
          </a:prstGeom>
        </p:spPr>
      </p:pic>
    </p:spTree>
    <p:extLst>
      <p:ext uri="{BB962C8B-B14F-4D97-AF65-F5344CB8AC3E}">
        <p14:creationId xmlns:p14="http://schemas.microsoft.com/office/powerpoint/2010/main" val="2375443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02047" y="1630613"/>
            <a:ext cx="3851381" cy="415472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dirty="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of individual respondents to surveys. </a:t>
            </a:r>
          </a:p>
        </p:txBody>
      </p:sp>
      <p:sp>
        <p:nvSpPr>
          <p:cNvPr id="3" name="Rectangle 2">
            <a:extLst>
              <a:ext uri="{FF2B5EF4-FFF2-40B4-BE49-F238E27FC236}">
                <a16:creationId xmlns:a16="http://schemas.microsoft.com/office/drawing/2014/main" id="{FCDB4BEB-E898-C416-1F0D-8AA44DED8E6F}"/>
              </a:ext>
            </a:extLst>
          </p:cNvPr>
          <p:cNvSpPr/>
          <p:nvPr/>
        </p:nvSpPr>
        <p:spPr>
          <a:xfrm>
            <a:off x="502047" y="1091190"/>
            <a:ext cx="3851380"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502047" y="783413"/>
            <a:ext cx="385138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446699"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dirty="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dirty="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dirty="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Written by</a:t>
            </a: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b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dirty="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AU" sz="1200" b="0" i="0" u="none" strike="noStrike" kern="1200" cap="none" spc="50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dirty="0">
                <a:ln>
                  <a:noFill/>
                </a:ln>
                <a:solidFill>
                  <a:srgbClr val="3B3838"/>
                </a:solidFill>
                <a:effectLst/>
                <a:uLnTx/>
                <a:uFillTx/>
                <a:latin typeface="Arial"/>
                <a:ea typeface="+mn-ea"/>
                <a:cs typeface="Arial"/>
              </a:rPr>
              <a:t>*Inclusions</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40" normalizeH="0" baseline="0" noProof="0" dirty="0">
                <a:ln>
                  <a:noFill/>
                </a:ln>
                <a:solidFill>
                  <a:srgbClr val="3B3838"/>
                </a:solidFill>
                <a:effectLst/>
                <a:uLnTx/>
                <a:uFillTx/>
                <a:latin typeface="Arial"/>
                <a:ea typeface="+mn-ea"/>
                <a:cs typeface="Arial"/>
              </a:rPr>
              <a:t>may</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25" normalizeH="0" baseline="0" noProof="0" dirty="0">
                <a:ln>
                  <a:noFill/>
                </a:ln>
                <a:solidFill>
                  <a:srgbClr val="3B3838"/>
                </a:solidFill>
                <a:effectLst/>
                <a:uLnTx/>
                <a:uFillTx/>
                <a:latin typeface="Arial"/>
                <a:ea typeface="+mn-ea"/>
                <a:cs typeface="Arial"/>
              </a:rPr>
              <a:t>vary</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10" normalizeH="0" baseline="0" noProof="0" dirty="0">
                <a:ln>
                  <a:noFill/>
                </a:ln>
                <a:solidFill>
                  <a:srgbClr val="3B3838"/>
                </a:solidFill>
                <a:effectLst/>
                <a:uLnTx/>
                <a:uFillTx/>
                <a:latin typeface="Arial"/>
                <a:ea typeface="+mn-ea"/>
                <a:cs typeface="Arial"/>
              </a:rPr>
              <a:t>depending</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20" normalizeH="0" baseline="0" noProof="0" dirty="0">
                <a:ln>
                  <a:noFill/>
                </a:ln>
                <a:solidFill>
                  <a:srgbClr val="3B3838"/>
                </a:solidFill>
                <a:effectLst/>
                <a:uLnTx/>
                <a:uFillTx/>
                <a:latin typeface="Arial"/>
                <a:ea typeface="+mn-ea"/>
                <a:cs typeface="Arial"/>
              </a:rPr>
              <a:t>on</a:t>
            </a:r>
            <a:r>
              <a:rPr kumimoji="0" lang="en-AU" sz="950" b="0" i="1" u="none" strike="noStrike" kern="1200" cap="none" spc="0" normalizeH="0" baseline="0" noProof="0" dirty="0">
                <a:ln>
                  <a:noFill/>
                </a:ln>
                <a:solidFill>
                  <a:srgbClr val="3B3838"/>
                </a:solidFill>
                <a:effectLst/>
                <a:uLnTx/>
                <a:uFillTx/>
                <a:latin typeface="Arial"/>
                <a:ea typeface="+mn-ea"/>
                <a:cs typeface="Arial"/>
              </a:rPr>
              <a:t> </a:t>
            </a:r>
            <a:r>
              <a:rPr kumimoji="0" lang="en-AU" sz="950" b="0" i="1" u="none" strike="noStrike" kern="1200" cap="none" spc="-20" normalizeH="0" baseline="0" noProof="0" dirty="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10" normalizeH="0" baseline="0" noProof="0" dirty="0">
                <a:ln>
                  <a:noFill/>
                </a:ln>
                <a:solidFill>
                  <a:srgbClr val="3B3838"/>
                </a:solidFill>
                <a:effectLst/>
                <a:uLnTx/>
                <a:uFillTx/>
                <a:latin typeface="Arial"/>
                <a:ea typeface="+mn-ea"/>
                <a:cs typeface="Arial"/>
              </a:rPr>
              <a:t>level.</a:t>
            </a:r>
            <a:endParaRPr kumimoji="0" lang="en-AU" sz="95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AU" sz="2400" b="1" i="0" u="none" strike="noStrike" kern="0" cap="none" spc="-2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AU" sz="2400" b="1" i="0" u="none" strike="noStrike" kern="0" cap="none" spc="-15"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AU" sz="2400" b="1" i="0" u="none" strike="noStrike" kern="0" cap="none" spc="-2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AU" sz="2400" b="1" i="0" u="none" strike="noStrike" kern="0" cap="none" spc="-2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1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09051" y="1584661"/>
            <a:ext cx="3148550" cy="245496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AU" sz="1200" b="1" i="0" u="none" strike="noStrike" kern="1200" cap="none" spc="0" normalizeH="0" baseline="0" noProof="0" dirty="0">
                <a:ln>
                  <a:noFill/>
                </a:ln>
                <a:solidFill>
                  <a:prstClr val="black"/>
                </a:solidFill>
                <a:effectLst/>
                <a:uLnTx/>
                <a:uFillTx/>
                <a:latin typeface="Helvetica"/>
                <a:ea typeface="+mn-ea"/>
                <a:cs typeface="Helvetica"/>
              </a:rPr>
              <a:t>ADAPT’s Security Edge Survey </a:t>
            </a:r>
            <a:br>
              <a:rPr lang="en-AU" sz="1200" b="1" i="0" u="none" strike="noStrike" kern="1200" cap="none" spc="0" normalizeH="0" baseline="0" noProof="0" dirty="0">
                <a:ln>
                  <a:noFill/>
                </a:ln>
                <a:effectLst/>
                <a:uLnTx/>
                <a:uFillTx/>
                <a:latin typeface="Helvetica"/>
                <a:cs typeface="Helvetica"/>
              </a:rPr>
            </a:br>
            <a:r>
              <a:rPr kumimoji="0" lang="en-AU" sz="1200" b="1" i="0" u="none" strike="noStrike" kern="1200" cap="none" spc="0" normalizeH="0" baseline="0" noProof="0" dirty="0">
                <a:ln>
                  <a:noFill/>
                </a:ln>
                <a:solidFill>
                  <a:prstClr val="black"/>
                </a:solidFill>
                <a:effectLst/>
                <a:uLnTx/>
                <a:uFillTx/>
                <a:latin typeface="Helvetica"/>
                <a:ea typeface="+mn-ea"/>
                <a:cs typeface="Helvetica"/>
              </a:rPr>
              <a:t>(May 2026) presents Australian </a:t>
            </a:r>
            <a:br>
              <a:rPr lang="en-AU" sz="1200" b="1" i="0" u="none" strike="noStrike" kern="1200" cap="none" spc="0" normalizeH="0" baseline="0" noProof="0" dirty="0">
                <a:ln>
                  <a:noFill/>
                </a:ln>
                <a:effectLst/>
                <a:uLnTx/>
                <a:uFillTx/>
                <a:latin typeface="Helvetica"/>
                <a:cs typeface="Helvetica"/>
              </a:rPr>
            </a:br>
            <a:r>
              <a:rPr kumimoji="0" lang="en-AU" sz="1200" b="1" i="0" u="none" strike="noStrike" kern="1200" cap="none" spc="0" normalizeH="0" baseline="0" noProof="0" dirty="0">
                <a:ln>
                  <a:noFill/>
                </a:ln>
                <a:solidFill>
                  <a:prstClr val="black"/>
                </a:solidFill>
                <a:effectLst/>
                <a:uLnTx/>
                <a:uFillTx/>
                <a:latin typeface="Helvetica"/>
                <a:ea typeface="+mn-ea"/>
                <a:cs typeface="Helvetica"/>
              </a:rPr>
              <a:t>C</a:t>
            </a:r>
            <a:r>
              <a:rPr lang="en-AU" sz="1200" b="1" dirty="0">
                <a:solidFill>
                  <a:prstClr val="black"/>
                </a:solidFill>
                <a:latin typeface="Helvetica"/>
                <a:cs typeface="Helvetica"/>
              </a:rPr>
              <a:t>IS</a:t>
            </a:r>
            <a:r>
              <a:rPr kumimoji="0" lang="en-AU" sz="1200" b="1" i="0" u="none" strike="noStrike" kern="1200" cap="none" spc="0" normalizeH="0" baseline="0" noProof="0" dirty="0">
                <a:ln>
                  <a:noFill/>
                </a:ln>
                <a:solidFill>
                  <a:prstClr val="black"/>
                </a:solidFill>
                <a:effectLst/>
                <a:uLnTx/>
                <a:uFillTx/>
                <a:latin typeface="Helvetica"/>
                <a:ea typeface="+mn-ea"/>
                <a:cs typeface="Helvetica"/>
              </a:rPr>
              <a:t>Os’ views on:</a:t>
            </a:r>
            <a:endParaRPr kumimoji="0" lang="en-AU"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indent="-171450">
              <a:lnSpc>
                <a:spcPct val="125000"/>
              </a:lnSpc>
              <a:spcAft>
                <a:spcPts val="600"/>
              </a:spcAft>
              <a:buClr>
                <a:srgbClr val="E7534F"/>
              </a:buClr>
              <a:buFont typeface="Arial"/>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Essential Eight</a:t>
            </a:r>
            <a:r>
              <a:rPr lang="en-US" sz="1200" dirty="0">
                <a:solidFill>
                  <a:prstClr val="black"/>
                </a:solidFill>
                <a:latin typeface="Helvetica"/>
                <a:cs typeface="Helvetica"/>
              </a:rPr>
              <a:t> maturity</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a:buChar char="•"/>
              <a:defRPr/>
            </a:pPr>
            <a:r>
              <a:rPr lang="en-US" sz="1200" dirty="0">
                <a:solidFill>
                  <a:prstClr val="black"/>
                </a:solidFill>
                <a:latin typeface="Helvetica"/>
                <a:cs typeface="Helvetica"/>
              </a:rPr>
              <a:t>NIST</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r>
              <a:rPr lang="en-US" sz="1200" dirty="0">
                <a:solidFill>
                  <a:prstClr val="black"/>
                </a:solidFill>
                <a:latin typeface="Helvetica"/>
                <a:cs typeface="Helvetica"/>
              </a:rPr>
              <a:t>Cyber security</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Framework </a:t>
            </a:r>
            <a:r>
              <a:rPr lang="en-US" sz="1200" dirty="0">
                <a:solidFill>
                  <a:prstClr val="black"/>
                </a:solidFill>
                <a:latin typeface="Helvetica"/>
                <a:cs typeface="Helvetica"/>
              </a:rPr>
              <a:t>maturity </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US" sz="1200" dirty="0">
                <a:solidFill>
                  <a:prstClr val="black"/>
                </a:solidFill>
                <a:latin typeface="Helvetica"/>
                <a:cs typeface="Helvetica"/>
              </a:rPr>
              <a:t>In-house / outsourced security </a:t>
            </a:r>
            <a:br>
              <a:rPr lang="en-US" sz="1200" dirty="0">
                <a:solidFill>
                  <a:prstClr val="black"/>
                </a:solidFill>
                <a:latin typeface="Helvetica"/>
                <a:cs typeface="Helvetica"/>
              </a:rPr>
            </a:br>
            <a:r>
              <a:rPr lang="en-US" sz="1200" dirty="0">
                <a:solidFill>
                  <a:prstClr val="black"/>
                </a:solidFill>
                <a:latin typeface="Helvetica"/>
                <a:cs typeface="Helvetica"/>
              </a:rPr>
              <a:t>operations </a:t>
            </a:r>
            <a:r>
              <a:rPr lang="en-AU" sz="1200" noProof="0" dirty="0">
                <a:solidFill>
                  <a:prstClr val="black"/>
                </a:solidFill>
                <a:latin typeface="Helvetica"/>
                <a:cs typeface="Helvetica"/>
              </a:rPr>
              <a:t>centres</a:t>
            </a:r>
            <a:endParaRPr lang="en-US" sz="1200" dirty="0">
              <a:solidFill>
                <a:prstClr val="black"/>
              </a:solidFill>
              <a:latin typeface="Helvetica"/>
              <a:cs typeface="Helvetica"/>
            </a:endParaRPr>
          </a:p>
          <a:p>
            <a:pPr marL="171450" indent="-171450">
              <a:lnSpc>
                <a:spcPct val="125000"/>
              </a:lnSpc>
              <a:spcAft>
                <a:spcPts val="600"/>
              </a:spcAft>
              <a:buClr>
                <a:srgbClr val="E7534F"/>
              </a:buClr>
              <a:buFont typeface="Arial"/>
              <a:buChar char="•"/>
              <a:defRPr/>
            </a:pPr>
            <a:r>
              <a:rPr lang="en-US" sz="1200" dirty="0">
                <a:solidFill>
                  <a:prstClr val="black"/>
                </a:solidFill>
                <a:latin typeface="Helvetica"/>
                <a:cs typeface="Helvetica"/>
              </a:rPr>
              <a:t>Average mean time to detect (MTTD) and mean time to respond (MTTR</a:t>
            </a:r>
            <a:r>
              <a:rPr lang="en-AU" sz="1200" dirty="0">
                <a:solidFill>
                  <a:prstClr val="black"/>
                </a:solidFill>
                <a:latin typeface="Helvetica"/>
                <a:cs typeface="Helvetica"/>
              </a:rPr>
              <a:t>)</a:t>
            </a:r>
            <a:endParaRPr lang="en-AU" sz="1200" b="0" i="0" u="none" strike="noStrike" kern="1200" cap="none" spc="0" normalizeH="0" baseline="0" noProof="0" dirty="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09050" y="1122996"/>
            <a:ext cx="326434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09050" y="632845"/>
            <a:ext cx="3264346" cy="49244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a:t>
            </a:r>
            <a:r>
              <a:rPr lang="en-AU" sz="1300" b="1" dirty="0">
                <a:solidFill>
                  <a:srgbClr val="E7534F"/>
                </a:solidFill>
                <a:latin typeface="Helvetica"/>
                <a:ea typeface="Calibri" panose="020F0502020204030204"/>
                <a:cs typeface="Helvetica"/>
              </a:rPr>
              <a:t>Trends</a:t>
            </a:r>
            <a:r>
              <a:rPr kumimoji="0" lang="en-AU" sz="1300" b="1" i="0" u="none" strike="noStrike" kern="1200" cap="none" spc="0" normalizeH="0" baseline="0" noProof="0" dirty="0">
                <a:ln>
                  <a:noFill/>
                </a:ln>
                <a:solidFill>
                  <a:srgbClr val="E7534F"/>
                </a:solidFill>
                <a:effectLst/>
                <a:uLnTx/>
                <a:uFillTx/>
                <a:latin typeface="Helvetica"/>
                <a:ea typeface="Calibri" panose="020F0502020204030204"/>
                <a:cs typeface="Helvetica"/>
              </a:rPr>
              <a:t>: </a:t>
            </a:r>
            <a:r>
              <a:rPr lang="en-AU" sz="1300" b="1" dirty="0">
                <a:solidFill>
                  <a:srgbClr val="E7534F"/>
                </a:solidFill>
                <a:latin typeface="Helvetica"/>
                <a:ea typeface="Calibri" panose="020F0502020204030204"/>
                <a:cs typeface="Helvetica"/>
              </a:rPr>
              <a:t>Resilience </a:t>
            </a:r>
            <a:br>
              <a:rPr lang="en-AU" sz="1300" b="1" dirty="0">
                <a:solidFill>
                  <a:srgbClr val="E7534F"/>
                </a:solidFill>
                <a:latin typeface="Helvetica"/>
                <a:ea typeface="Calibri" panose="020F0502020204030204"/>
                <a:cs typeface="Helvetica"/>
              </a:rPr>
            </a:br>
            <a:r>
              <a:rPr lang="en-AU" sz="1300" b="1" dirty="0">
                <a:solidFill>
                  <a:srgbClr val="E7534F"/>
                </a:solidFill>
                <a:latin typeface="Helvetica"/>
                <a:ea typeface="Calibri" panose="020F0502020204030204"/>
                <a:cs typeface="Helvetica"/>
              </a:rPr>
              <a:t>and Security</a:t>
            </a:r>
            <a:endParaRPr kumimoji="0" lang="en-AU" sz="13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3900485"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621083-34B6-99C8-D6D3-38A366B56DF7}"/>
              </a:ext>
            </a:extLst>
          </p:cNvPr>
          <p:cNvSpPr txBox="1"/>
          <p:nvPr/>
        </p:nvSpPr>
        <p:spPr>
          <a:xfrm>
            <a:off x="4096950" y="560683"/>
            <a:ext cx="7932135" cy="5736635"/>
          </a:xfrm>
          <a:prstGeom prst="rect">
            <a:avLst/>
          </a:prstGeom>
          <a:noFill/>
        </p:spPr>
        <p:txBody>
          <a:bodyPr wrap="square" lIns="91440" tIns="45720" rIns="91440" bIns="45720" anchor="t">
            <a:spAutoFit/>
          </a:bodyPr>
          <a:lstStyle/>
          <a:p>
            <a:pPr>
              <a:lnSpc>
                <a:spcPct val="150000"/>
              </a:lnSpc>
              <a:spcAft>
                <a:spcPts val="1200"/>
              </a:spcAft>
              <a:buClr>
                <a:srgbClr val="E7534F"/>
              </a:buClr>
              <a:defRPr/>
            </a:pPr>
            <a:r>
              <a:rPr kumimoji="0" lang="en-AU" sz="1200" b="0" i="0" u="none" strike="noStrike" kern="1200" cap="none" spc="0" normalizeH="0" baseline="0" noProof="0" dirty="0">
                <a:ln>
                  <a:noFill/>
                </a:ln>
                <a:solidFill>
                  <a:srgbClr val="000000"/>
                </a:solidFill>
                <a:effectLst/>
                <a:uLnTx/>
                <a:uFillTx/>
                <a:latin typeface="Helvetica"/>
                <a:ea typeface="+mn-ea"/>
                <a:cs typeface="Helvetica"/>
              </a:rPr>
              <a:t>The following points summarise CISOs’ perspectives on </a:t>
            </a:r>
            <a:r>
              <a:rPr lang="en-AU" sz="1200" dirty="0">
                <a:solidFill>
                  <a:srgbClr val="000000"/>
                </a:solidFill>
                <a:latin typeface="Helvetica"/>
                <a:cs typeface="Helvetica"/>
              </a:rPr>
              <a:t>their</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 Essential Eight and NIST </a:t>
            </a:r>
            <a:r>
              <a:rPr lang="en-AU" sz="1200" dirty="0">
                <a:solidFill>
                  <a:srgbClr val="000000"/>
                </a:solidFill>
                <a:latin typeface="Helvetica"/>
                <a:cs typeface="Helvetica"/>
              </a:rPr>
              <a:t>Cyber security</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 </a:t>
            </a:r>
            <a:br>
              <a:rPr kumimoji="0" lang="en-AU" sz="1200" b="0" i="0" u="none" strike="noStrike" kern="1200" cap="none" spc="0" normalizeH="0" baseline="0" noProof="0" dirty="0">
                <a:ln>
                  <a:noFill/>
                </a:ln>
                <a:solidFill>
                  <a:srgbClr val="000000"/>
                </a:solidFill>
                <a:effectLst/>
                <a:uLnTx/>
                <a:uFillTx/>
                <a:latin typeface="Helvetica"/>
                <a:ea typeface="+mn-ea"/>
                <a:cs typeface="Helvetica"/>
              </a:rPr>
            </a:br>
            <a:r>
              <a:rPr kumimoji="0" lang="en-AU" sz="1200" b="0" i="0" u="none" strike="noStrike" kern="1200" cap="none" spc="0" normalizeH="0" baseline="0" noProof="0" dirty="0">
                <a:ln>
                  <a:noFill/>
                </a:ln>
                <a:solidFill>
                  <a:srgbClr val="000000"/>
                </a:solidFill>
                <a:effectLst/>
                <a:uLnTx/>
                <a:uFillTx/>
                <a:latin typeface="Helvetica"/>
                <a:ea typeface="+mn-ea"/>
                <a:cs typeface="Helvetica"/>
              </a:rPr>
              <a:t>Framework maturity, SOC operations </a:t>
            </a:r>
            <a:r>
              <a:rPr lang="en-AU" sz="1200" dirty="0">
                <a:solidFill>
                  <a:srgbClr val="000000"/>
                </a:solidFill>
                <a:latin typeface="Helvetica"/>
                <a:cs typeface="Helvetica"/>
              </a:rPr>
              <a:t>and their average</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 mean time to detect and respond </a:t>
            </a:r>
            <a:r>
              <a:rPr lang="en-AU" sz="1200" dirty="0">
                <a:solidFill>
                  <a:srgbClr val="000000"/>
                </a:solidFill>
                <a:latin typeface="Helvetica"/>
                <a:cs typeface="Helvetica"/>
              </a:rPr>
              <a:t>to attacks</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a:t>
            </a:r>
          </a:p>
          <a:p>
            <a:pPr marL="228600" marR="0" lvl="0" indent="-228600"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lang="en-US" sz="1200" b="1" dirty="0">
                <a:solidFill>
                  <a:prstClr val="black"/>
                </a:solidFill>
                <a:latin typeface="Helvetica"/>
                <a:cs typeface="Helvetica"/>
              </a:rPr>
              <a:t>Essential</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Eight (E8) </a:t>
            </a:r>
            <a:r>
              <a:rPr lang="en-US" sz="1200" b="1" dirty="0">
                <a:solidFill>
                  <a:prstClr val="black"/>
                </a:solidFill>
                <a:latin typeface="Helvetica"/>
                <a:cs typeface="Helvetica"/>
              </a:rPr>
              <a:t>maturity</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Across the E8 areas, most Australian organisations are concentrated at maturity level 2</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endParaRPr lang="en-AU" sz="1200" b="0" i="0" u="none" strike="noStrike" kern="1200" cap="none" spc="0" normalizeH="0" baseline="0" noProof="0" dirty="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Up to 16% of organisations have attained maturity level 3. Applying multi-factor authentication (67% combined levels 2 and 3) and backing up data daily (66%) are the top two mature areas. In contrast, hardening user apps has the lowest overall maturity, with 51% combined 0 and 1 maturity levels.</a:t>
            </a:r>
            <a:endParaRPr lang="en-AU" sz="1200" dirty="0">
              <a:solidFill>
                <a:prstClr val="black"/>
              </a:solidFill>
              <a:latin typeface="Helvetica"/>
              <a:cs typeface="Helvetica"/>
            </a:endParaRPr>
          </a:p>
          <a:p>
            <a:pPr marL="228600" indent="-228600">
              <a:lnSpc>
                <a:spcPct val="150000"/>
              </a:lnSpc>
              <a:spcAft>
                <a:spcPts val="600"/>
              </a:spcAft>
              <a:buClr>
                <a:srgbClr val="E7534F"/>
              </a:buClr>
              <a:buFont typeface="+mj-lt"/>
              <a:buAutoNum type="arabicPeriod" startAt="2"/>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NIST </a:t>
            </a:r>
            <a:r>
              <a:rPr lang="en-US" sz="1200" b="1" dirty="0">
                <a:solidFill>
                  <a:prstClr val="black"/>
                </a:solidFill>
                <a:latin typeface="Helvetica"/>
                <a:cs typeface="Helvetica"/>
              </a:rPr>
              <a:t>Cyber security</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Framework (CSF 2.0)</a:t>
            </a:r>
            <a:r>
              <a:rPr lang="en-AU" sz="1200" b="1" dirty="0">
                <a:solidFill>
                  <a:prstClr val="black"/>
                </a:solidFill>
                <a:latin typeface="Helvetica"/>
                <a:cs typeface="Helvetica"/>
              </a:rPr>
              <a:t> maturity</a:t>
            </a:r>
            <a:endParaRPr lang="en-AU" sz="1200" b="1" i="0" u="none" strike="noStrike" kern="1200" cap="none" spc="0" normalizeH="0" baseline="0" noProof="0" dirty="0">
              <a:ln>
                <a:noFill/>
              </a:ln>
              <a:solidFill>
                <a:prstClr val="black"/>
              </a:solidFill>
              <a:effectLst/>
              <a:uLnTx/>
              <a:uFillTx/>
              <a:latin typeface="Helvetica"/>
              <a:cs typeface="Helvetica"/>
            </a:endParaRPr>
          </a:p>
          <a:p>
            <a:pPr marL="355600" indent="-172720">
              <a:lnSpc>
                <a:spcPct val="150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Similar to E8, </a:t>
            </a:r>
            <a:r>
              <a:rPr lang="en-US" sz="1200" dirty="0">
                <a:solidFill>
                  <a:prstClr val="black"/>
                </a:solidFill>
                <a:latin typeface="Helvetica"/>
                <a:cs typeface="Helvetica"/>
              </a:rPr>
              <a:t>NIST</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CSF maturity across the six functions is primarily at </a:t>
            </a:r>
            <a:r>
              <a:rPr lang="en-US" sz="1200" dirty="0">
                <a:solidFill>
                  <a:prstClr val="black"/>
                </a:solidFill>
                <a:latin typeface="Helvetica"/>
                <a:cs typeface="Helvetica"/>
              </a:rPr>
              <a:t>tier</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2 and </a:t>
            </a:r>
            <a:r>
              <a:rPr lang="en-US" sz="1200" dirty="0">
                <a:solidFill>
                  <a:prstClr val="black"/>
                </a:solidFill>
                <a:latin typeface="Helvetica"/>
                <a:cs typeface="Helvetica"/>
              </a:rPr>
              <a:t>tier</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3.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Up to 9% of organisations are at the highes</a:t>
            </a:r>
            <a:r>
              <a:rPr lang="en-US" sz="1200" dirty="0">
                <a:solidFill>
                  <a:prstClr val="black"/>
                </a:solidFill>
                <a:latin typeface="Helvetica"/>
                <a:cs typeface="Helvetica"/>
              </a:rPr>
              <a:t>t maturity level.</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indent="-172720">
              <a:lnSpc>
                <a:spcPct val="150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Organisations mostly achieved combined Tier 3 and 4 maturity in </a:t>
            </a:r>
            <a:r>
              <a:rPr lang="en-US" sz="1200" dirty="0">
                <a:solidFill>
                  <a:prstClr val="black"/>
                </a:solidFill>
                <a:latin typeface="Helvetica"/>
                <a:cs typeface="Helvetica"/>
              </a:rPr>
              <a:t>their ability to</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respond and detect </a:t>
            </a:r>
            <a:r>
              <a:rPr lang="en-US" sz="1200" dirty="0">
                <a:solidFill>
                  <a:prstClr val="black"/>
                </a:solidFill>
                <a:latin typeface="Helvetica"/>
                <a:cs typeface="Helvetica"/>
              </a:rPr>
              <a:t>attacks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indent="-172720">
              <a:lnSpc>
                <a:spcPct val="150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On the other hand, the recover function has the lowest combined Tier 3 and 4 maturity</a:t>
            </a:r>
            <a:r>
              <a:rPr lang="en-US" sz="1200" dirty="0">
                <a:solidFill>
                  <a:prstClr val="black"/>
                </a:solidFill>
                <a:latin typeface="Helvetica"/>
                <a:cs typeface="Helvetica"/>
              </a:rPr>
              <a:t> but the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highest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Tier 1-2 maturity amongst the functions</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endParaRPr lang="en-AU" sz="1200" b="0" i="0" u="none" strike="noStrike" kern="1200" cap="none" spc="0" normalizeH="0" baseline="0" noProof="0" dirty="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600"/>
              </a:spcAft>
              <a:buClr>
                <a:srgbClr val="E7534F"/>
              </a:buClr>
              <a:buSzTx/>
              <a:buFont typeface="+mj-lt"/>
              <a:buAutoNum type="arabicPeriod" startAt="3"/>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SOC and </a:t>
            </a:r>
            <a:r>
              <a:rPr lang="en-US" sz="1200" b="1" dirty="0">
                <a:solidFill>
                  <a:prstClr val="black"/>
                </a:solidFill>
                <a:latin typeface="Helvetica"/>
                <a:cs typeface="Helvetica"/>
              </a:rPr>
              <a:t>average</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MTTD and MTTR</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Large enterprise organisations mostly operate their Security Operations </a:t>
            </a:r>
            <a:r>
              <a:rPr lang="en-US" sz="1200" dirty="0">
                <a:solidFill>
                  <a:prstClr val="black"/>
                </a:solidFill>
                <a:latin typeface="Helvetica"/>
                <a:cs typeface="Helvetica"/>
              </a:rPr>
              <a:t>Centres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r>
              <a:rPr lang="en-US" sz="1200" dirty="0">
                <a:solidFill>
                  <a:prstClr val="black"/>
                </a:solidFill>
                <a:latin typeface="Helvetica"/>
                <a:cs typeface="Helvetica"/>
              </a:rPr>
              <a:t>SOCs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in-house, while small/medium enterprises mostly rely on fully outsourced SOCs. Most of the mid-market and enterprise organisations opt for a partially in-house model</a:t>
            </a:r>
            <a:r>
              <a:rPr lang="en-AU" sz="1200" dirty="0">
                <a:solidFill>
                  <a:prstClr val="black"/>
                </a:solidFill>
                <a:latin typeface="Helvetica"/>
                <a:cs typeface="Helvetica"/>
              </a:rPr>
              <a:t>.</a:t>
            </a:r>
          </a:p>
          <a:p>
            <a:pPr marL="355600" indent="-17272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A</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high proportion of organisations can detect (79%) and respond (81%) </a:t>
            </a:r>
            <a:r>
              <a:rPr lang="en-US" sz="1200" dirty="0">
                <a:solidFill>
                  <a:prstClr val="black"/>
                </a:solidFill>
                <a:latin typeface="Helvetica"/>
                <a:cs typeface="Helvetica"/>
              </a:rPr>
              <a:t>to security</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incidents within 6 hours</a:t>
            </a:r>
            <a:r>
              <a:rPr lang="en-US" sz="1200" dirty="0">
                <a:solidFill>
                  <a:prstClr val="black"/>
                </a:solidFill>
                <a:latin typeface="Helvetica"/>
                <a:cs typeface="Helvetica"/>
              </a:rPr>
              <a:t>.</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p:txBody>
      </p:sp>
    </p:spTree>
    <p:extLst>
      <p:ext uri="{BB962C8B-B14F-4D97-AF65-F5344CB8AC3E}">
        <p14:creationId xmlns:p14="http://schemas.microsoft.com/office/powerpoint/2010/main" val="214369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007E4D-1550-0348-CB3A-76D00682A81F}"/>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1A617FD-18EA-ADE4-5927-A326EE8F07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09A5CFBD-485A-D24F-1850-305873A9D077}"/>
              </a:ext>
            </a:extLst>
          </p:cNvPr>
          <p:cNvGrpSpPr/>
          <p:nvPr/>
        </p:nvGrpSpPr>
        <p:grpSpPr>
          <a:xfrm>
            <a:off x="549440" y="2556618"/>
            <a:ext cx="6513512" cy="872382"/>
            <a:chOff x="549440" y="2556618"/>
            <a:chExt cx="6513512" cy="872382"/>
          </a:xfrm>
        </p:grpSpPr>
        <p:sp>
          <p:nvSpPr>
            <p:cNvPr id="5" name="TextBox 4">
              <a:extLst>
                <a:ext uri="{FF2B5EF4-FFF2-40B4-BE49-F238E27FC236}">
                  <a16:creationId xmlns:a16="http://schemas.microsoft.com/office/drawing/2014/main" id="{A7A90C4E-0A50-B97E-49AE-CE76AA55C910}"/>
                </a:ext>
              </a:extLst>
            </p:cNvPr>
            <p:cNvSpPr txBox="1"/>
            <p:nvPr/>
          </p:nvSpPr>
          <p:spPr>
            <a:xfrm>
              <a:off x="549440" y="2556618"/>
              <a:ext cx="6513512" cy="707886"/>
            </a:xfrm>
            <a:prstGeom prst="rect">
              <a:avLst/>
            </a:prstGeom>
            <a:noFill/>
          </p:spPr>
          <p:txBody>
            <a:bodyPr wrap="square" lIns="91440" tIns="45720" rIns="91440" bIns="45720" rtlCol="0" anchor="t">
              <a:spAutoFit/>
            </a:bodyPr>
            <a:lstStyle/>
            <a:p>
              <a:pPr>
                <a:spcAft>
                  <a:spcPts val="2400"/>
                </a:spcAft>
                <a:defRPr/>
              </a:pPr>
              <a:r>
                <a:rPr lang="en-PH" sz="4000" dirty="0">
                  <a:solidFill>
                    <a:prstClr val="white"/>
                  </a:solidFill>
                  <a:latin typeface="Helvetica"/>
                  <a:cs typeface="Helvetica"/>
                </a:rPr>
                <a:t>E8 and NIST CSF maturity</a:t>
              </a:r>
              <a:endParaRPr lang="en-AU" sz="4000" dirty="0">
                <a:solidFill>
                  <a:prstClr val="white"/>
                </a:solidFill>
                <a:latin typeface="Helvetica"/>
                <a:cs typeface="Helvetica"/>
              </a:endParaRPr>
            </a:p>
          </p:txBody>
        </p:sp>
        <p:sp>
          <p:nvSpPr>
            <p:cNvPr id="7" name="Rectangle 6">
              <a:extLst>
                <a:ext uri="{FF2B5EF4-FFF2-40B4-BE49-F238E27FC236}">
                  <a16:creationId xmlns:a16="http://schemas.microsoft.com/office/drawing/2014/main" id="{A7DF9F5F-D5E0-6C11-37F2-22FCA64FE293}"/>
                </a:ext>
              </a:extLst>
            </p:cNvPr>
            <p:cNvSpPr/>
            <p:nvPr/>
          </p:nvSpPr>
          <p:spPr>
            <a:xfrm>
              <a:off x="680027" y="336652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8193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894E400-CF0F-2930-2F34-C1325A509B73}"/>
              </a:ext>
            </a:extLst>
          </p:cNvPr>
          <p:cNvSpPr>
            <a:spLocks noGrp="1"/>
          </p:cNvSpPr>
          <p:nvPr>
            <p:ph sz="quarter" idx="10"/>
          </p:nvPr>
        </p:nvSpPr>
        <p:spPr/>
        <p:txBody>
          <a:bodyPr/>
          <a:lstStyle/>
          <a:p>
            <a:r>
              <a:rPr lang="en-US" sz="2000" dirty="0"/>
              <a:t>Organisations' maturity in the Essential Eight, based on the ASD 0-3</a:t>
            </a:r>
            <a:br>
              <a:rPr lang="en-US" sz="2000" dirty="0">
                <a:cs typeface="Helvetica"/>
              </a:rPr>
            </a:br>
            <a:r>
              <a:rPr lang="en-US" sz="2000" dirty="0"/>
              <a:t>maturity definitions</a:t>
            </a:r>
            <a:endParaRPr lang="en-GB" sz="2000" dirty="0"/>
          </a:p>
        </p:txBody>
      </p:sp>
      <p:sp>
        <p:nvSpPr>
          <p:cNvPr id="13" name="Content Placeholder 12">
            <a:extLst>
              <a:ext uri="{FF2B5EF4-FFF2-40B4-BE49-F238E27FC236}">
                <a16:creationId xmlns:a16="http://schemas.microsoft.com/office/drawing/2014/main" id="{3AB07756-F67A-34F3-8561-385F5BD55887}"/>
              </a:ext>
            </a:extLst>
          </p:cNvPr>
          <p:cNvSpPr>
            <a:spLocks noGrp="1"/>
          </p:cNvSpPr>
          <p:nvPr>
            <p:ph sz="quarter" idx="11"/>
          </p:nvPr>
        </p:nvSpPr>
        <p:spPr/>
        <p:txBody>
          <a:bodyPr/>
          <a:lstStyle/>
          <a:p>
            <a:r>
              <a:rPr lang="en-US" dirty="0"/>
              <a:t>Source : ADAPT Security Edge Survey in May 2026. Sample size : 83 Australian CISOs</a:t>
            </a:r>
          </a:p>
          <a:p>
            <a:endParaRPr lang="en-GB" dirty="0"/>
          </a:p>
        </p:txBody>
      </p:sp>
      <p:pic>
        <p:nvPicPr>
          <p:cNvPr id="3" name="Graphic 2">
            <a:extLst>
              <a:ext uri="{FF2B5EF4-FFF2-40B4-BE49-F238E27FC236}">
                <a16:creationId xmlns:a16="http://schemas.microsoft.com/office/drawing/2014/main" id="{A2951481-2EF0-8231-0F37-EA8F32C23D4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3786" y="1132176"/>
            <a:ext cx="11484428" cy="52362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B47B2-AE8E-D8F6-523D-17BC703BBB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85CA783-9575-9DEE-1C62-E5AA10AAFE39}"/>
              </a:ext>
            </a:extLst>
          </p:cNvPr>
          <p:cNvSpPr txBox="1"/>
          <p:nvPr/>
        </p:nvSpPr>
        <p:spPr>
          <a:xfrm>
            <a:off x="499626" y="1479386"/>
            <a:ext cx="2910079" cy="3058979"/>
          </a:xfrm>
          <a:prstGeom prst="rect">
            <a:avLst/>
          </a:prstGeom>
          <a:noFill/>
        </p:spPr>
        <p:txBody>
          <a:bodyPr wrap="square" lIns="91440" tIns="45720" rIns="91440" bIns="45720" rtlCol="0" anchor="t">
            <a:spAutoFit/>
          </a:bodyPr>
          <a:lstStyle/>
          <a:p>
            <a:pPr>
              <a:lnSpc>
                <a:spcPct val="150000"/>
              </a:lnSpc>
              <a:spcAft>
                <a:spcPts val="1200"/>
              </a:spcAft>
              <a:buClr>
                <a:srgbClr val="E7534F"/>
              </a:buClr>
              <a:defRPr/>
            </a:pPr>
            <a:r>
              <a:rPr lang="en-US" sz="1200" b="1" dirty="0">
                <a:solidFill>
                  <a:srgbClr val="000000"/>
                </a:solidFill>
                <a:latin typeface="Helvetica"/>
                <a:cs typeface="Helvetica"/>
              </a:rPr>
              <a:t>E8 maturity areas are largely concentrated at maturity </a:t>
            </a:r>
            <a:br>
              <a:rPr lang="en-US" sz="1200" b="1" dirty="0">
                <a:solidFill>
                  <a:srgbClr val="000000"/>
                </a:solidFill>
                <a:latin typeface="Helvetica"/>
                <a:cs typeface="Helvetica"/>
              </a:rPr>
            </a:br>
            <a:r>
              <a:rPr lang="en-US" sz="1200" b="1" dirty="0">
                <a:solidFill>
                  <a:srgbClr val="000000"/>
                </a:solidFill>
                <a:latin typeface="Helvetica"/>
                <a:cs typeface="Helvetica"/>
              </a:rPr>
              <a:t>level 2,  ranging from 42% to 51%</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a:t>
            </a:r>
            <a:endParaRPr kumimoji="0" lang="en-AU" sz="1200" b="1" i="0" u="none" strike="noStrike" kern="1200" cap="none" spc="0" normalizeH="0" baseline="0" noProof="0" dirty="0">
              <a:ln>
                <a:noFill/>
              </a:ln>
              <a:solidFill>
                <a:srgbClr val="000000"/>
              </a:solidFill>
              <a:effectLst/>
              <a:uLnTx/>
              <a:uFillTx/>
              <a:latin typeface="Helvetica"/>
              <a:ea typeface="+mn-ea"/>
              <a:cs typeface="Helvetica"/>
            </a:endParaRPr>
          </a:p>
          <a:p>
            <a:pPr marL="171450" indent="-171450">
              <a:lnSpc>
                <a:spcPct val="150000"/>
              </a:lnSpc>
              <a:spcAft>
                <a:spcPts val="600"/>
              </a:spcAft>
              <a:buClr>
                <a:srgbClr val="E7534F"/>
              </a:buClr>
              <a:buFont typeface="Arial" panose="020B0604020202020204" pitchFamily="34" charset="0"/>
              <a:buChar char="•"/>
              <a:defRPr/>
            </a:pPr>
            <a:r>
              <a:rPr lang="en-AU" sz="1200" dirty="0">
                <a:solidFill>
                  <a:srgbClr val="000000"/>
                </a:solidFill>
                <a:latin typeface="Helvetica"/>
                <a:cs typeface="Helvetica"/>
              </a:rPr>
              <a:t>Implementing multifactor authentication (MFA) and performing daily data backups helps organisations achieve the highest maturity levels</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a:t>
            </a:r>
            <a:endParaRPr lang="en-AU" sz="1200" b="0" i="0" u="none" strike="noStrike" kern="1200" cap="none" spc="0" normalizeH="0" baseline="0" noProof="0" dirty="0">
              <a:ln>
                <a:noFill/>
              </a:ln>
              <a:solidFill>
                <a:srgbClr val="000000"/>
              </a:solidFill>
              <a:effectLst/>
              <a:uLnTx/>
              <a:uFillTx/>
              <a:latin typeface="Helvetica"/>
              <a:cs typeface="Helvetica"/>
            </a:endParaRPr>
          </a:p>
          <a:p>
            <a:pPr marL="171450" indent="-171450">
              <a:lnSpc>
                <a:spcPct val="150000"/>
              </a:lnSpc>
              <a:spcAft>
                <a:spcPts val="600"/>
              </a:spcAft>
              <a:buClr>
                <a:srgbClr val="E7534F"/>
              </a:buClr>
              <a:buFont typeface="Arial" panose="020B0604020202020204" pitchFamily="34" charset="0"/>
              <a:buChar char="•"/>
              <a:defRPr/>
            </a:pPr>
            <a:r>
              <a:rPr lang="en-AU" sz="1200" dirty="0">
                <a:solidFill>
                  <a:srgbClr val="000000"/>
                </a:solidFill>
                <a:latin typeface="Helvetica"/>
                <a:cs typeface="Helvetica"/>
              </a:rPr>
              <a:t>In contrast</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 hardening user apps</a:t>
            </a:r>
            <a:r>
              <a:rPr lang="en-AU" sz="1200" dirty="0">
                <a:solidFill>
                  <a:srgbClr val="000000"/>
                </a:solidFill>
                <a:latin typeface="Helvetica"/>
                <a:cs typeface="Helvetica"/>
              </a:rPr>
              <a:t> results in the lowest</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 overall maturity.</a:t>
            </a:r>
            <a:endParaRPr kumimoji="0" lang="en-AU" sz="1200" b="0" i="0" u="none" strike="noStrike" kern="1200" cap="none" spc="0" normalizeH="0" baseline="0" noProof="0" dirty="0">
              <a:ln>
                <a:noFill/>
              </a:ln>
              <a:solidFill>
                <a:srgbClr val="000000"/>
              </a:solidFill>
              <a:effectLst/>
              <a:uLnTx/>
              <a:uFillTx/>
              <a:latin typeface="Helvetica" pitchFamily="2" charset="0"/>
              <a:ea typeface="+mn-ea"/>
              <a:cs typeface="Helvetica"/>
            </a:endParaRPr>
          </a:p>
        </p:txBody>
      </p:sp>
      <p:sp>
        <p:nvSpPr>
          <p:cNvPr id="3" name="Rectangle 2">
            <a:extLst>
              <a:ext uri="{FF2B5EF4-FFF2-40B4-BE49-F238E27FC236}">
                <a16:creationId xmlns:a16="http://schemas.microsoft.com/office/drawing/2014/main" id="{BB109CBE-0D24-97F3-1089-910E0F74B1D6}"/>
              </a:ext>
            </a:extLst>
          </p:cNvPr>
          <p:cNvSpPr/>
          <p:nvPr/>
        </p:nvSpPr>
        <p:spPr>
          <a:xfrm>
            <a:off x="499626" y="694556"/>
            <a:ext cx="2910076" cy="7848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250" b="1" i="0" u="none" strike="noStrike" kern="1200" cap="none" spc="-50" normalizeH="0" baseline="0" noProof="0" dirty="0">
                <a:ln>
                  <a:noFill/>
                </a:ln>
                <a:solidFill>
                  <a:prstClr val="black"/>
                </a:solidFill>
                <a:effectLst/>
                <a:uLnTx/>
                <a:uFillTx/>
                <a:latin typeface="Helvetica"/>
                <a:ea typeface="+mn-ea"/>
                <a:cs typeface="Helvetica"/>
              </a:rPr>
              <a:t>Essential Eight </a:t>
            </a:r>
            <a:r>
              <a:rPr lang="en-AU" sz="2250" b="1" spc="-50" dirty="0">
                <a:solidFill>
                  <a:prstClr val="black"/>
                </a:solidFill>
                <a:latin typeface="Helvetica"/>
                <a:cs typeface="Helvetica"/>
              </a:rPr>
              <a:t>maturity</a:t>
            </a:r>
            <a:endParaRPr kumimoji="0" lang="en-AU" sz="2250" b="1" i="0" u="none" strike="noStrike" kern="1200" cap="none" spc="-50" normalizeH="0" baseline="0" noProof="0" dirty="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360D9B75-FF0D-E1E1-4AE4-61F854FF6690}"/>
              </a:ext>
            </a:extLst>
          </p:cNvPr>
          <p:cNvSpPr/>
          <p:nvPr/>
        </p:nvSpPr>
        <p:spPr>
          <a:xfrm>
            <a:off x="499626" y="378056"/>
            <a:ext cx="291007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16818A45-B1A8-A381-8F61-0661E976FEBB}"/>
              </a:ext>
            </a:extLst>
          </p:cNvPr>
          <p:cNvCxnSpPr>
            <a:cxnSpLocks/>
          </p:cNvCxnSpPr>
          <p:nvPr/>
        </p:nvCxnSpPr>
        <p:spPr>
          <a:xfrm flipV="1">
            <a:off x="3740118"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06296C3-881B-4B6F-3069-2133B44F78DC}"/>
              </a:ext>
            </a:extLst>
          </p:cNvPr>
          <p:cNvSpPr txBox="1"/>
          <p:nvPr/>
        </p:nvSpPr>
        <p:spPr>
          <a:xfrm>
            <a:off x="4102057" y="337416"/>
            <a:ext cx="7811034" cy="618316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pitchFamily="2" charset="0"/>
                <a:ea typeface="+mn-ea"/>
                <a:cs typeface="Helvetica"/>
              </a:rPr>
              <a:t>E8 maturity shows meaningful progress </a:t>
            </a:r>
            <a:r>
              <a:rPr lang="en-US" sz="1200" b="1" dirty="0">
                <a:solidFill>
                  <a:prstClr val="black"/>
                </a:solidFill>
                <a:latin typeface="Helvetica" pitchFamily="2" charset="0"/>
                <a:cs typeface="Helvetica"/>
              </a:rPr>
              <a:t>among</a:t>
            </a:r>
            <a:r>
              <a:rPr kumimoji="0" lang="en-US" sz="1200" b="1" i="0" u="none" strike="noStrike" kern="1200" cap="none" spc="0" normalizeH="0" baseline="0" noProof="0" dirty="0">
                <a:ln>
                  <a:noFill/>
                </a:ln>
                <a:solidFill>
                  <a:prstClr val="black"/>
                </a:solidFill>
                <a:effectLst/>
                <a:uLnTx/>
                <a:uFillTx/>
                <a:latin typeface="Helvetica" pitchFamily="2" charset="0"/>
                <a:ea typeface="+mn-ea"/>
                <a:cs typeface="Helvetica"/>
              </a:rPr>
              <a:t> Australian organisations</a:t>
            </a:r>
            <a:r>
              <a:rPr lang="en-US" sz="1200" b="1" dirty="0">
                <a:solidFill>
                  <a:prstClr val="black"/>
                </a:solidFill>
                <a:latin typeface="Helvetica" pitchFamily="2" charset="0"/>
                <a:cs typeface="Helvetica"/>
              </a:rPr>
              <a:t>;</a:t>
            </a:r>
            <a:r>
              <a:rPr kumimoji="0" lang="en-US" sz="1200" b="1" i="0" u="none" strike="noStrike" kern="1200" cap="none" spc="0" normalizeH="0" baseline="0" noProof="0" dirty="0">
                <a:ln>
                  <a:noFill/>
                </a:ln>
                <a:solidFill>
                  <a:prstClr val="black"/>
                </a:solidFill>
                <a:effectLst/>
                <a:uLnTx/>
                <a:uFillTx/>
                <a:latin typeface="Helvetica" pitchFamily="2" charset="0"/>
                <a:ea typeface="+mn-ea"/>
                <a:cs typeface="Helvetica"/>
              </a:rPr>
              <a:t> </a:t>
            </a:r>
            <a:r>
              <a:rPr lang="en-US" sz="1200" b="1" dirty="0">
                <a:solidFill>
                  <a:prstClr val="black"/>
                </a:solidFill>
                <a:latin typeface="Helvetica" pitchFamily="2" charset="0"/>
                <a:cs typeface="Helvetica"/>
              </a:rPr>
              <a:t>however, the</a:t>
            </a:r>
            <a:r>
              <a:rPr kumimoji="0" lang="en-US" sz="1200" b="1" i="0" u="none" strike="noStrike" kern="1200" cap="none" spc="0" normalizeH="0" baseline="0" noProof="0" dirty="0">
                <a:ln>
                  <a:noFill/>
                </a:ln>
                <a:solidFill>
                  <a:prstClr val="black"/>
                </a:solidFill>
                <a:effectLst/>
                <a:uLnTx/>
                <a:uFillTx/>
                <a:latin typeface="Helvetica" pitchFamily="2" charset="0"/>
                <a:ea typeface="+mn-ea"/>
                <a:cs typeface="Helvetica"/>
              </a:rPr>
              <a:t> majority remain at maturity level 2</a:t>
            </a:r>
            <a:endParaRPr kumimoji="0" lang="en-AU" sz="1200" b="1" i="0" u="none" strike="noStrike" kern="1200" cap="none" spc="0" normalizeH="0" baseline="0" noProof="0" dirty="0">
              <a:ln>
                <a:noFill/>
              </a:ln>
              <a:solidFill>
                <a:prstClr val="black"/>
              </a:solidFill>
              <a:effectLst/>
              <a:uLnTx/>
              <a:uFillTx/>
              <a:latin typeface="Helvetica" pitchFamily="2" charset="0"/>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concentration at maturity level 2 across all eight controls suggests that CISOs have established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risk-informed practices but are struggling to achieve the fully embedded, automated, and continuously validated processes required for maturity level 3</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  </a:t>
            </a:r>
            <a:endParaRPr lang="en-AU" sz="1200" b="0" i="0" u="none" strike="noStrike" kern="1200" cap="none" spc="0" normalizeH="0" baseline="0" noProof="0" dirty="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relatively low attainment of maturity level 3 across all controls indicates that </a:t>
            </a:r>
            <a:r>
              <a:rPr lang="en-US" sz="1200" dirty="0">
                <a:solidFill>
                  <a:prstClr val="black"/>
                </a:solidFill>
                <a:latin typeface="Helvetica"/>
                <a:cs typeface="Helvetica"/>
              </a:rPr>
              <a:t>reach</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ing the highest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maturity tier requires not </a:t>
            </a:r>
            <a:r>
              <a:rPr lang="en-US" sz="1200" dirty="0">
                <a:solidFill>
                  <a:prstClr val="black"/>
                </a:solidFill>
                <a:latin typeface="Helvetica"/>
                <a:cs typeface="Helvetica"/>
              </a:rPr>
              <a:t>only</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technical implementation but also sustained investment and strong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board</a:t>
            </a:r>
            <a:r>
              <a:rPr lang="en-US" sz="1200" dirty="0">
                <a:solidFill>
                  <a:prstClr val="black"/>
                </a:solidFill>
                <a:latin typeface="Helvetica"/>
                <a:cs typeface="Helvetica"/>
              </a:rPr>
              <a:t> and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executive support</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endParaRPr lang="en-AU" sz="1200" b="0"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MFA and daily data backups lead the E8 maturity rankings</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suggests that CISOs recognise identity-based attacks as the most prevalent threat. </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Consistent with ASD guidance, MFA remains the single most effective control against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credential-based compromises.</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Similarly, daily data backups remain critical, as organisations increasingly treat data resilience </a:t>
            </a:r>
            <a:br>
              <a:rPr lang="en-US" sz="1200" dirty="0">
                <a:solidFill>
                  <a:prstClr val="black"/>
                </a:solidFill>
                <a:latin typeface="Helvetica"/>
                <a:cs typeface="Helvetica"/>
              </a:rPr>
            </a:br>
            <a:r>
              <a:rPr lang="en-US" sz="1200" dirty="0">
                <a:solidFill>
                  <a:prstClr val="black"/>
                </a:solidFill>
                <a:latin typeface="Helvetica"/>
                <a:cs typeface="Helvetica"/>
              </a:rPr>
              <a:t>as a foundational requirement.</a:t>
            </a:r>
            <a:endParaRPr lang="en-AU" sz="1200" dirty="0">
              <a:solidFill>
                <a:prstClr val="black"/>
              </a:solidFill>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Hardening user apps records the lowest overall maturity; 51% are below maturity level 2</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Although critical for reducing the attack of end-user software, it’s often deprioritised due to the operational overhead of managing hardening configurations across diverse applications.</a:t>
            </a: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Given that AI governance and securing AI models are top investment priorities of CISOs, the relatively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low maturity in hardening user apps, as well as disabling untrusted macros, regular apps patching and application whitelisting, is particularly concerning. This is because AI workloads may introduce new apps dependencies and model execution environments.</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340830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7690CE6-BF0D-150C-1ED1-87CC59E7C2E6}"/>
              </a:ext>
            </a:extLst>
          </p:cNvPr>
          <p:cNvSpPr>
            <a:spLocks noGrp="1"/>
          </p:cNvSpPr>
          <p:nvPr>
            <p:ph sz="quarter" idx="10"/>
          </p:nvPr>
        </p:nvSpPr>
        <p:spPr/>
        <p:txBody>
          <a:bodyPr/>
          <a:lstStyle/>
          <a:p>
            <a:r>
              <a:rPr lang="en-US" dirty="0"/>
              <a:t>Organisations' maturity across the NIST Cyber security framework</a:t>
            </a:r>
            <a:endParaRPr lang="en-GB" dirty="0"/>
          </a:p>
        </p:txBody>
      </p:sp>
      <p:sp>
        <p:nvSpPr>
          <p:cNvPr id="10" name="Content Placeholder 9">
            <a:extLst>
              <a:ext uri="{FF2B5EF4-FFF2-40B4-BE49-F238E27FC236}">
                <a16:creationId xmlns:a16="http://schemas.microsoft.com/office/drawing/2014/main" id="{B8C6BE65-C7D5-C45B-21EF-48D184139CBB}"/>
              </a:ext>
            </a:extLst>
          </p:cNvPr>
          <p:cNvSpPr>
            <a:spLocks noGrp="1"/>
          </p:cNvSpPr>
          <p:nvPr>
            <p:ph sz="quarter" idx="11"/>
          </p:nvPr>
        </p:nvSpPr>
        <p:spPr/>
        <p:txBody>
          <a:bodyPr/>
          <a:lstStyle/>
          <a:p>
            <a:r>
              <a:rPr lang="en-US" dirty="0"/>
              <a:t>Source : ADAPT Security Edge Survey in May 2026. Sample size : 83 Australian CISOs</a:t>
            </a:r>
          </a:p>
        </p:txBody>
      </p:sp>
      <p:pic>
        <p:nvPicPr>
          <p:cNvPr id="3" name="Graphic 2">
            <a:extLst>
              <a:ext uri="{FF2B5EF4-FFF2-40B4-BE49-F238E27FC236}">
                <a16:creationId xmlns:a16="http://schemas.microsoft.com/office/drawing/2014/main" id="{05D919C8-D413-694A-DFA7-F3B41F066D8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6829" y="857393"/>
            <a:ext cx="11778342" cy="559100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2CFEA-CAE6-859A-7489-64229D7F05B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6AC50B3-0C35-A789-995A-69653E370A86}"/>
              </a:ext>
            </a:extLst>
          </p:cNvPr>
          <p:cNvSpPr txBox="1"/>
          <p:nvPr/>
        </p:nvSpPr>
        <p:spPr>
          <a:xfrm>
            <a:off x="499626" y="1936410"/>
            <a:ext cx="2910079" cy="278198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lang="en-US" sz="1200" b="1" dirty="0">
                <a:solidFill>
                  <a:srgbClr val="000000"/>
                </a:solidFill>
                <a:latin typeface="Helvetica"/>
                <a:cs typeface="Helvetica"/>
              </a:rPr>
              <a:t>The NIST CSF maturity of Australian organisations is mostly at Tier 3 level for respond and detect functions, 46% to 47%</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a:t>
            </a:r>
            <a:endParaRPr kumimoji="0" lang="en-AU" sz="1200" b="1" i="0" u="none" strike="noStrike" kern="1200" cap="none" spc="0" normalizeH="0" baseline="0" noProof="0" dirty="0">
              <a:ln>
                <a:noFill/>
              </a:ln>
              <a:solidFill>
                <a:srgbClr val="000000"/>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dirty="0">
                <a:solidFill>
                  <a:srgbClr val="000000"/>
                </a:solidFill>
                <a:latin typeface="Helvetica"/>
                <a:cs typeface="Helvetica"/>
              </a:rPr>
              <a:t>Tier 2 for protect, govern and recover functions, while identify splits evenly between Tier 2 and 3 levels</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AU" sz="1200" dirty="0">
                <a:solidFill>
                  <a:srgbClr val="000000"/>
                </a:solidFill>
                <a:latin typeface="Helvetica"/>
                <a:cs typeface="Helvetica"/>
              </a:rPr>
              <a:t>The percentage of organisations reaching Tier 4 is less than 10%.</a:t>
            </a:r>
            <a:endParaRPr kumimoji="0" lang="en-AU" sz="1200" b="0" i="0" u="none" strike="noStrike" kern="1200" cap="none" spc="0" normalizeH="0" baseline="0" noProof="0" dirty="0">
              <a:ln>
                <a:noFill/>
              </a:ln>
              <a:solidFill>
                <a:srgbClr val="000000"/>
              </a:solidFill>
              <a:effectLst/>
              <a:uLnTx/>
              <a:uFillTx/>
              <a:latin typeface="Helvetica" pitchFamily="2" charset="0"/>
              <a:ea typeface="+mn-ea"/>
              <a:cs typeface="Helvetica"/>
            </a:endParaRPr>
          </a:p>
        </p:txBody>
      </p:sp>
      <p:sp>
        <p:nvSpPr>
          <p:cNvPr id="3" name="Rectangle 2">
            <a:extLst>
              <a:ext uri="{FF2B5EF4-FFF2-40B4-BE49-F238E27FC236}">
                <a16:creationId xmlns:a16="http://schemas.microsoft.com/office/drawing/2014/main" id="{85681BDE-DC3C-D2FD-C135-6A34B33DF044}"/>
              </a:ext>
            </a:extLst>
          </p:cNvPr>
          <p:cNvSpPr/>
          <p:nvPr/>
        </p:nvSpPr>
        <p:spPr>
          <a:xfrm>
            <a:off x="499626" y="1111328"/>
            <a:ext cx="2910075" cy="7848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dirty="0">
                <a:ln>
                  <a:noFill/>
                </a:ln>
                <a:solidFill>
                  <a:prstClr val="black"/>
                </a:solidFill>
                <a:effectLst/>
                <a:uLnTx/>
                <a:uFillTx/>
                <a:latin typeface="Helvetica"/>
                <a:ea typeface="+mn-ea"/>
                <a:cs typeface="Helvetica"/>
              </a:rPr>
              <a:t>NIST Cyber security </a:t>
            </a:r>
            <a:r>
              <a:rPr lang="en-US" sz="2250" b="1" spc="-50" dirty="0">
                <a:solidFill>
                  <a:prstClr val="black"/>
                </a:solidFill>
                <a:latin typeface="Helvetica"/>
                <a:cs typeface="Helvetica"/>
              </a:rPr>
              <a:t>f</a:t>
            </a:r>
            <a:r>
              <a:rPr kumimoji="0" lang="en-US" sz="2250" b="1" i="0" u="none" strike="noStrike" kern="1200" cap="none" spc="-50" normalizeH="0" baseline="0" noProof="0" dirty="0">
                <a:ln>
                  <a:noFill/>
                </a:ln>
                <a:solidFill>
                  <a:prstClr val="black"/>
                </a:solidFill>
                <a:effectLst/>
                <a:uLnTx/>
                <a:uFillTx/>
                <a:latin typeface="Helvetica"/>
                <a:ea typeface="+mn-ea"/>
                <a:cs typeface="Helvetica"/>
              </a:rPr>
              <a:t>ramework </a:t>
            </a:r>
            <a:r>
              <a:rPr lang="en-US" sz="2250" b="1" spc="-50" dirty="0">
                <a:solidFill>
                  <a:prstClr val="black"/>
                </a:solidFill>
                <a:latin typeface="Helvetica"/>
                <a:cs typeface="Helvetica"/>
              </a:rPr>
              <a:t>m</a:t>
            </a:r>
            <a:r>
              <a:rPr kumimoji="0" lang="en-US" sz="2250" b="1" i="0" u="none" strike="noStrike" kern="1200" cap="none" spc="-50" normalizeH="0" baseline="0" noProof="0" dirty="0" err="1">
                <a:ln>
                  <a:noFill/>
                </a:ln>
                <a:solidFill>
                  <a:prstClr val="black"/>
                </a:solidFill>
                <a:effectLst/>
                <a:uLnTx/>
                <a:uFillTx/>
                <a:latin typeface="Helvetica"/>
                <a:ea typeface="+mn-ea"/>
                <a:cs typeface="Helvetica"/>
              </a:rPr>
              <a:t>aturity</a:t>
            </a:r>
            <a:endParaRPr kumimoji="0" lang="en-AU" sz="2250" b="1" i="0" u="none" strike="noStrike" kern="1200" cap="none" spc="-50" normalizeH="0" baseline="0" noProof="0" dirty="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2980BE30-9EFF-905C-0F5E-A7927CEAC5AA}"/>
              </a:ext>
            </a:extLst>
          </p:cNvPr>
          <p:cNvSpPr/>
          <p:nvPr/>
        </p:nvSpPr>
        <p:spPr>
          <a:xfrm>
            <a:off x="499626" y="794831"/>
            <a:ext cx="291007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B4609A52-AECA-C1C4-113A-7233B210AF33}"/>
              </a:ext>
            </a:extLst>
          </p:cNvPr>
          <p:cNvCxnSpPr>
            <a:cxnSpLocks/>
          </p:cNvCxnSpPr>
          <p:nvPr/>
        </p:nvCxnSpPr>
        <p:spPr>
          <a:xfrm flipV="1">
            <a:off x="3692820"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D872439-5F64-C334-516B-E23DE14E037C}"/>
              </a:ext>
            </a:extLst>
          </p:cNvPr>
          <p:cNvSpPr txBox="1"/>
          <p:nvPr/>
        </p:nvSpPr>
        <p:spPr>
          <a:xfrm>
            <a:off x="4136744" y="737654"/>
            <a:ext cx="7650226" cy="538269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pitchFamily="2" charset="0"/>
                <a:ea typeface="+mn-ea"/>
                <a:cs typeface="Helvetica"/>
              </a:rPr>
              <a:t>NIST CSF maturity across the six functions is primarily at Tier 2 and Tier 3.</a:t>
            </a:r>
            <a:endParaRPr kumimoji="0" lang="en-AU" sz="1200" b="1" i="0" u="none" strike="noStrike" kern="1200" cap="none" spc="0" normalizeH="0" baseline="0" noProof="0" dirty="0">
              <a:ln>
                <a:noFill/>
              </a:ln>
              <a:solidFill>
                <a:prstClr val="black"/>
              </a:solidFill>
              <a:effectLst/>
              <a:uLnTx/>
              <a:uFillTx/>
              <a:latin typeface="Helvetica" pitchFamily="2" charset="0"/>
              <a:ea typeface="+mn-ea"/>
              <a:cs typeface="Helvetica"/>
            </a:endParaRPr>
          </a:p>
          <a:p>
            <a:pPr marL="174625" marR="0" lvl="0" indent="-17462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overall NIST CSF mirrors the E8 maturity pattern of organisations, peaking at level 2 maturity. </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suggests that the transition from ad hoc risk awareness to fully repeatable and adaptive practices requires greater investment in people, process and technology</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The respond and detect functions achieve the highest combined Tier 3 and 4 maturity</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reflects CISOs' priorities on incident detection and response capabilities (#2 initiative). </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Additionally, the NIST maturity levels of these two functions also correlate with the strong MTTD (</a:t>
            </a:r>
            <a:r>
              <a:rPr kumimoji="0" lang="en-US" sz="1200" b="0" i="0" u="none" strike="noStrike" kern="1200" cap="none" spc="0" normalizeH="0" baseline="0" noProof="0" dirty="0">
                <a:ln>
                  <a:noFill/>
                </a:ln>
                <a:solidFill>
                  <a:prstClr val="black"/>
                </a:solidFill>
                <a:effectLst/>
                <a:uLnTx/>
                <a:uFillTx/>
                <a:latin typeface="Helvetica"/>
                <a:ea typeface="+mn-ea"/>
                <a:cs typeface="Helvetica"/>
                <a:hlinkClick r:id="rId3" action="ppaction://hlinksldjump"/>
              </a:rPr>
              <a:t>slide 10</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and MTTR (</a:t>
            </a:r>
            <a:r>
              <a:rPr kumimoji="0" lang="en-US" sz="1200" b="0" i="0" u="none" strike="noStrike" kern="1200" cap="none" spc="0" normalizeH="0" baseline="0" noProof="0" dirty="0">
                <a:ln>
                  <a:noFill/>
                </a:ln>
                <a:solidFill>
                  <a:prstClr val="black"/>
                </a:solidFill>
                <a:effectLst/>
                <a:uLnTx/>
                <a:uFillTx/>
                <a:latin typeface="Helvetica"/>
                <a:ea typeface="+mn-ea"/>
                <a:cs typeface="Helvetica"/>
                <a:hlinkClick r:id="rId3" action="ppaction://hlinksldjump"/>
              </a:rPr>
              <a:t>slide 11</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performance of organisations</a:t>
            </a:r>
            <a:r>
              <a:rPr lang="en-US" sz="1200" dirty="0">
                <a:solidFill>
                  <a:prstClr val="black"/>
                </a:solidFill>
                <a:latin typeface="Helvetica"/>
                <a:cs typeface="Helvetica"/>
              </a:rPr>
              <a:t>.</a:t>
            </a:r>
            <a:endParaRPr lang="en-AU" sz="1200" dirty="0">
              <a:solidFill>
                <a:prstClr val="black"/>
              </a:solidFill>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dirty="0">
                <a:solidFill>
                  <a:prstClr val="black"/>
                </a:solidFill>
                <a:latin typeface="Helvetica"/>
                <a:cs typeface="Helvetica"/>
              </a:rPr>
              <a:t>Most NIST functions are at Tier 2</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recover function records the lowest combined Tier 3-4 maturity and has the highest Tier 1-2 rate maturity. This indicates that while organisations can detect and respond to incidents, their ability to systematically restore operations and learn from incidents remains underdeveloped.</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T</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he govern function combined Tier 3 and 4 maturity percentage aligns with the #1 initiative, improving governance and compliance, and the #2 investment priority, AI governance.</a:t>
            </a:r>
          </a:p>
          <a:p>
            <a:pPr marR="0" lvl="0" algn="l" defTabSz="914400" rtl="0" eaLnBrk="1" fontAlgn="auto" latinLnBrk="0" hangingPunct="1">
              <a:lnSpc>
                <a:spcPct val="150000"/>
              </a:lnSpc>
              <a:spcBef>
                <a:spcPts val="0"/>
              </a:spcBef>
              <a:spcAft>
                <a:spcPts val="0"/>
              </a:spcAft>
              <a:buClr>
                <a:srgbClr val="E7534F"/>
              </a:buClr>
              <a:buSzTx/>
              <a:tabLst/>
              <a:defRPr/>
            </a:pPr>
            <a:r>
              <a:rPr lang="en-US" sz="1200" b="1" dirty="0">
                <a:solidFill>
                  <a:prstClr val="black"/>
                </a:solidFill>
                <a:latin typeface="Helvetica"/>
                <a:cs typeface="Helvetica"/>
              </a:rPr>
              <a:t>Less than 10% of organisations have achieved Tier 4</a:t>
            </a: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low Tier 4 attainment across all NIST functions is a strategic concern for organisations pursuing AI adoption, as AI-driven security operations require Tier 4 maturity to be safely and effectively deployed.</a:t>
            </a:r>
          </a:p>
        </p:txBody>
      </p:sp>
    </p:spTree>
    <p:extLst>
      <p:ext uri="{BB962C8B-B14F-4D97-AF65-F5344CB8AC3E}">
        <p14:creationId xmlns:p14="http://schemas.microsoft.com/office/powerpoint/2010/main" val="49705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4019F45-44D5-8D37-EC3F-D4F973F5D071}"/>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346F70F7-E0F5-E482-1597-5915758688E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61E1CAE3-3128-38A6-97AB-B752FDD21BCD}"/>
              </a:ext>
            </a:extLst>
          </p:cNvPr>
          <p:cNvGrpSpPr/>
          <p:nvPr/>
        </p:nvGrpSpPr>
        <p:grpSpPr>
          <a:xfrm>
            <a:off x="549440" y="2556618"/>
            <a:ext cx="6513512" cy="872382"/>
            <a:chOff x="549440" y="2556618"/>
            <a:chExt cx="6513512" cy="872382"/>
          </a:xfrm>
        </p:grpSpPr>
        <p:sp>
          <p:nvSpPr>
            <p:cNvPr id="3" name="TextBox 2">
              <a:extLst>
                <a:ext uri="{FF2B5EF4-FFF2-40B4-BE49-F238E27FC236}">
                  <a16:creationId xmlns:a16="http://schemas.microsoft.com/office/drawing/2014/main" id="{6F03A426-F9E4-4A8B-F267-5F9E8F04F5AF}"/>
                </a:ext>
              </a:extLst>
            </p:cNvPr>
            <p:cNvSpPr txBox="1"/>
            <p:nvPr/>
          </p:nvSpPr>
          <p:spPr>
            <a:xfrm>
              <a:off x="549440" y="2556618"/>
              <a:ext cx="6513512" cy="707886"/>
            </a:xfrm>
            <a:prstGeom prst="rect">
              <a:avLst/>
            </a:prstGeom>
            <a:noFill/>
          </p:spPr>
          <p:txBody>
            <a:bodyPr wrap="square" lIns="91440" tIns="45720" rIns="91440" bIns="45720" rtlCol="0" anchor="t">
              <a:spAutoFit/>
            </a:bodyPr>
            <a:lstStyle/>
            <a:p>
              <a:pPr>
                <a:spcAft>
                  <a:spcPts val="2400"/>
                </a:spcAft>
                <a:defRPr/>
              </a:pPr>
              <a:r>
                <a:rPr lang="en-PH" sz="4000" dirty="0">
                  <a:solidFill>
                    <a:prstClr val="white"/>
                  </a:solidFill>
                  <a:latin typeface="Helvetica"/>
                  <a:cs typeface="Helvetica"/>
                </a:rPr>
                <a:t>SOC, MTTD and MTTR</a:t>
              </a:r>
              <a:endParaRPr lang="en-AU" sz="4000" dirty="0">
                <a:solidFill>
                  <a:prstClr val="white"/>
                </a:solidFill>
                <a:latin typeface="Helvetica"/>
                <a:cs typeface="Helvetica"/>
              </a:endParaRPr>
            </a:p>
          </p:txBody>
        </p:sp>
        <p:sp>
          <p:nvSpPr>
            <p:cNvPr id="4" name="Rectangle 3">
              <a:extLst>
                <a:ext uri="{FF2B5EF4-FFF2-40B4-BE49-F238E27FC236}">
                  <a16:creationId xmlns:a16="http://schemas.microsoft.com/office/drawing/2014/main" id="{7AB461FA-A1C3-F379-E00A-2FB6A1573BB7}"/>
                </a:ext>
              </a:extLst>
            </p:cNvPr>
            <p:cNvSpPr/>
            <p:nvPr/>
          </p:nvSpPr>
          <p:spPr>
            <a:xfrm>
              <a:off x="680027" y="336652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91093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5C28A-BB91-1665-D463-440E01E323B4}"/>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19980F1-3D6F-2BF3-85B4-AA679C34FC23}"/>
              </a:ext>
            </a:extLst>
          </p:cNvPr>
          <p:cNvSpPr>
            <a:spLocks noGrp="1"/>
          </p:cNvSpPr>
          <p:nvPr>
            <p:ph sz="quarter" idx="10"/>
          </p:nvPr>
        </p:nvSpPr>
        <p:spPr/>
        <p:txBody>
          <a:bodyPr/>
          <a:lstStyle/>
          <a:p>
            <a:r>
              <a:rPr lang="en-US" sz="2000" dirty="0"/>
              <a:t>Does your organisation have an in-house security operations centre (SOC)?</a:t>
            </a:r>
            <a:endParaRPr lang="en-GB" sz="2000" dirty="0"/>
          </a:p>
        </p:txBody>
      </p:sp>
      <p:sp>
        <p:nvSpPr>
          <p:cNvPr id="10" name="Content Placeholder 9">
            <a:extLst>
              <a:ext uri="{FF2B5EF4-FFF2-40B4-BE49-F238E27FC236}">
                <a16:creationId xmlns:a16="http://schemas.microsoft.com/office/drawing/2014/main" id="{38513BD8-71DC-8567-E125-DF11AD8604F1}"/>
              </a:ext>
            </a:extLst>
          </p:cNvPr>
          <p:cNvSpPr>
            <a:spLocks noGrp="1"/>
          </p:cNvSpPr>
          <p:nvPr>
            <p:ph sz="quarter" idx="11"/>
          </p:nvPr>
        </p:nvSpPr>
        <p:spPr/>
        <p:txBody>
          <a:bodyPr/>
          <a:lstStyle/>
          <a:p>
            <a:r>
              <a:rPr lang="en-US" dirty="0"/>
              <a:t>Source : ADAPT Security Edge Survey in May 2026. Sample size : 100 Australian CISOs</a:t>
            </a:r>
          </a:p>
          <a:p>
            <a:endParaRPr lang="en-GB" dirty="0"/>
          </a:p>
        </p:txBody>
      </p:sp>
      <p:pic>
        <p:nvPicPr>
          <p:cNvPr id="3" name="Graphic 2">
            <a:extLst>
              <a:ext uri="{FF2B5EF4-FFF2-40B4-BE49-F238E27FC236}">
                <a16:creationId xmlns:a16="http://schemas.microsoft.com/office/drawing/2014/main" id="{152DAB01-C80B-01A7-D3D6-607B5F3A77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6565" y="865415"/>
            <a:ext cx="11778870" cy="5540524"/>
          </a:xfrm>
          <a:prstGeom prst="rect">
            <a:avLst/>
          </a:prstGeom>
        </p:spPr>
      </p:pic>
    </p:spTree>
    <p:extLst>
      <p:ext uri="{BB962C8B-B14F-4D97-AF65-F5344CB8AC3E}">
        <p14:creationId xmlns:p14="http://schemas.microsoft.com/office/powerpoint/2010/main" val="346592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DE828A-CBBB-4564-A5FD-A0FFE8348DB5}">
  <ds:schemaRefs>
    <ds:schemaRef ds:uri="http://schemas.openxmlformats.org/package/2006/metadata/core-properties"/>
    <ds:schemaRef ds:uri="http://purl.org/dc/terms/"/>
    <ds:schemaRef ds:uri="http://schemas.microsoft.com/office/2006/documentManagement/types"/>
    <ds:schemaRef ds:uri="6b548529-d317-4b85-942f-248fe0d44d93"/>
    <ds:schemaRef ds:uri="http://purl.org/dc/dcmitype/"/>
    <ds:schemaRef ds:uri="http://schemas.microsoft.com/office/infopath/2007/PartnerControls"/>
    <ds:schemaRef ds:uri="507dee17-6aae-496b-8a1e-0f1e47f95f1a"/>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2D68081C-5C37-4D83-A339-7A4223143F4B}">
  <ds:schemaRefs>
    <ds:schemaRef ds:uri="http://schemas.microsoft.com/sharepoint/v3/contenttype/forms"/>
  </ds:schemaRefs>
</ds:datastoreItem>
</file>

<file path=customXml/itemProps3.xml><?xml version="1.0" encoding="utf-8"?>
<ds:datastoreItem xmlns:ds="http://schemas.openxmlformats.org/officeDocument/2006/customXml" ds:itemID="{00F3E24D-C1E9-422A-A540-129D8F95E815}">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180</TotalTime>
  <Words>2713</Words>
  <Application>Microsoft Office PowerPoint</Application>
  <PresentationFormat>Widescreen</PresentationFormat>
  <Paragraphs>145</Paragraphs>
  <Slides>19</Slides>
  <Notes>7</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3_Custom Design</vt:lpstr>
      <vt:lpstr>5_Custom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 Santilles</dc:creator>
  <cp:lastModifiedBy>Francis Olivier</cp:lastModifiedBy>
  <cp:revision>25</cp:revision>
  <dcterms:created xsi:type="dcterms:W3CDTF">2026-04-20T23:23:00Z</dcterms:created>
  <dcterms:modified xsi:type="dcterms:W3CDTF">2026-06-25T08:28:51Z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