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715" r:id="rId5"/>
    <p:sldMasterId id="2147483733" r:id="rId6"/>
  </p:sldMasterIdLst>
  <p:notesMasterIdLst>
    <p:notesMasterId r:id="rId26"/>
  </p:notesMasterIdLst>
  <p:sldIdLst>
    <p:sldId id="2147483612" r:id="rId7"/>
    <p:sldId id="261" r:id="rId8"/>
    <p:sldId id="2147483618" r:id="rId9"/>
    <p:sldId id="263" r:id="rId10"/>
    <p:sldId id="2147377004" r:id="rId11"/>
    <p:sldId id="270" r:id="rId12"/>
    <p:sldId id="2147483647" r:id="rId13"/>
    <p:sldId id="258" r:id="rId14"/>
    <p:sldId id="271" r:id="rId15"/>
    <p:sldId id="272" r:id="rId16"/>
    <p:sldId id="264" r:id="rId17"/>
    <p:sldId id="260" r:id="rId18"/>
    <p:sldId id="2147483599" r:id="rId19"/>
    <p:sldId id="257" r:id="rId20"/>
    <p:sldId id="266" r:id="rId21"/>
    <p:sldId id="265" r:id="rId22"/>
    <p:sldId id="267" r:id="rId23"/>
    <p:sldId id="268" r:id="rId24"/>
    <p:sldId id="269"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0F4AD36-8B39-895B-C014-DDDE60543046}" name="Byron Connolly" initials="BC" userId="S::byron.connolly@adapt.com.au::4cc4c652-673a-4968-9eb6-ad1b8e0a1a32" providerId="AD"/>
  <p188:author id="{08FF026B-0093-C3A2-E8B8-B4BBF1138074}" name="Patricia Allen" initials="PA" userId="S::patricia.allen@adapt.com.au::346380ed-8562-4683-9b3e-72fe32eb1059" providerId="AD"/>
  <p188:author id="{0A938779-8933-6175-DD15-4364687413C9}" name="Joey Meynink" initials="JM" userId="S::Joey.Meynink@adapt.com.au::9f063343-863f-41e7-a609-0855016d31b3" providerId="AD"/>
  <p188:author id="{B666F0A7-BAC1-9A13-4ABF-03AA0276E4F6}" name="Jim Berry" initials="JB" userId="S::jim.berry@adapt.com.au::b82c612f-c1c3-422c-9db6-9873b0756772" providerId="AD"/>
  <p188:author id="{7C8C70AC-B6CD-B4E5-2A9C-B69004B3694E}" name="Gabby Fredkin" initials="GF" userId="S::Gabby.Fredkin@adapt.com.au::905e87a6-7580-4897-ac49-5c6d8bcc5d2b" providerId="AD"/>
  <p188:author id="{9F08F4DC-2822-8A69-8CD9-383FED73C290}" name="Honey Mari Gay" initials="HG" userId="S::Honey.Gay@adapt.com.au::7c742808-f04d-4bad-b3ab-55b3219eceb2" providerId="AD"/>
  <p188:author id="{223E8AE4-EAE1-E290-D5D2-F800C1B8D50E}" name="Francis Olivier" initials="FO" userId="S::francis.olivier@adapt.com.au::36be19e6-b354-43ca-844b-80a3dd3a80ac"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8294E4-12D8-D1E7-C386-BE49EC05BC1C}" v="4" dt="2026-06-08T08:30:49.62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58" autoAdjust="0"/>
    <p:restoredTop sz="92298" autoAdjust="0"/>
  </p:normalViewPr>
  <p:slideViewPr>
    <p:cSldViewPr snapToGrid="0">
      <p:cViewPr varScale="1">
        <p:scale>
          <a:sx n="73" d="100"/>
          <a:sy n="73" d="100"/>
        </p:scale>
        <p:origin x="768"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PH"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4EA486-BA51-4550-AA2E-EDFB748AFDB8}" type="datetimeFigureOut">
              <a:rPr lang="en-PH" smtClean="0"/>
              <a:t>08/06/2026</a:t>
            </a:fld>
            <a:endParaRPr lang="en-PH"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PH"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PH"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6DC80E-CC8D-43AF-BE9E-765E06E1E1AC}" type="slidenum">
              <a:rPr lang="en-PH" smtClean="0"/>
              <a:t>‹#›</a:t>
            </a:fld>
            <a:endParaRPr lang="en-PH" dirty="0"/>
          </a:p>
        </p:txBody>
      </p:sp>
    </p:spTree>
    <p:extLst>
      <p:ext uri="{BB962C8B-B14F-4D97-AF65-F5344CB8AC3E}">
        <p14:creationId xmlns:p14="http://schemas.microsoft.com/office/powerpoint/2010/main" val="26418190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DC2FC3-1344-DF92-7224-04563114E9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D9FD0D-09A0-5E54-E6DB-EA978FF0FFAF}"/>
              </a:ext>
            </a:extLst>
          </p:cNvPr>
          <p:cNvSpPr>
            <a:spLocks noGrp="1" noRot="1" noChangeAspect="1"/>
          </p:cNvSpPr>
          <p:nvPr>
            <p:ph type="sldImg"/>
          </p:nvPr>
        </p:nvSpPr>
        <p:spPr>
          <a:xfrm>
            <a:off x="381000" y="685800"/>
            <a:ext cx="6096000" cy="3429000"/>
          </a:xfrm>
        </p:spPr>
        <p:txBody>
          <a:bodyPr/>
          <a:lstStyle/>
          <a:p>
            <a:endParaRPr lang="en-GB"/>
          </a:p>
        </p:txBody>
      </p:sp>
      <p:sp>
        <p:nvSpPr>
          <p:cNvPr id="3" name="Notes Placeholder 2">
            <a:extLst>
              <a:ext uri="{FF2B5EF4-FFF2-40B4-BE49-F238E27FC236}">
                <a16:creationId xmlns:a16="http://schemas.microsoft.com/office/drawing/2014/main" id="{E8AA7D36-652C-4898-85A8-5F016B404B1B}"/>
              </a:ext>
            </a:extLst>
          </p:cNvPr>
          <p:cNvSpPr>
            <a:spLocks noGrp="1"/>
          </p:cNvSpPr>
          <p:nvPr>
            <p:ph type="body" idx="1"/>
          </p:nvPr>
        </p:nvSpPr>
        <p:spPr/>
        <p:txBody>
          <a:bodyPr/>
          <a:lstStyle/>
          <a:p>
            <a:pPr marL="0" indent="0">
              <a:buFontTx/>
              <a:buNone/>
            </a:pPr>
            <a:endParaRPr lang="en-PH" dirty="0"/>
          </a:p>
        </p:txBody>
      </p:sp>
      <p:sp>
        <p:nvSpPr>
          <p:cNvPr id="4" name="Slide Number Placeholder 3">
            <a:extLst>
              <a:ext uri="{FF2B5EF4-FFF2-40B4-BE49-F238E27FC236}">
                <a16:creationId xmlns:a16="http://schemas.microsoft.com/office/drawing/2014/main" id="{607EBD8B-CE67-522B-B403-61BADAB560B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3ACB6B-8C7D-424C-B401-8EFE03D5B0E3}"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6712032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64A1A0-4828-4556-A429-D8D1F97EC206}"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AU"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828608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AU" dirty="0"/>
          </a:p>
        </p:txBody>
      </p:sp>
      <p:sp>
        <p:nvSpPr>
          <p:cNvPr id="3" name="Notes Placeholder 2"/>
          <p:cNvSpPr>
            <a:spLocks noGrp="1"/>
          </p:cNvSpPr>
          <p:nvPr>
            <p:ph type="body" idx="1"/>
          </p:nvPr>
        </p:nvSpPr>
        <p:spPr/>
        <p:txBody>
          <a:bodyPr/>
          <a:lstStyle/>
          <a:p>
            <a:endParaRPr lang="en-AU" sz="180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C82170-454F-4374-A382-D0B66F568786}"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PH"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91463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US" b="0" i="0"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64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3B38A9-8FAA-B27C-FAA9-8F099EE62E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E59B41-B407-859F-D7B6-8575DBDABF0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9D9E5C8-B936-E842-5513-074AD9959BD8}"/>
              </a:ext>
            </a:extLst>
          </p:cNvPr>
          <p:cNvSpPr>
            <a:spLocks noGrp="1"/>
          </p:cNvSpPr>
          <p:nvPr>
            <p:ph type="body" idx="1"/>
          </p:nvPr>
        </p:nvSpPr>
        <p:spPr/>
        <p:txBody>
          <a:bodyPr/>
          <a:lstStyle/>
          <a:p>
            <a:endParaRPr lang="en-PH" b="0" dirty="0"/>
          </a:p>
        </p:txBody>
      </p:sp>
      <p:sp>
        <p:nvSpPr>
          <p:cNvPr id="4" name="Slide Number Placeholder 3">
            <a:extLst>
              <a:ext uri="{FF2B5EF4-FFF2-40B4-BE49-F238E27FC236}">
                <a16:creationId xmlns:a16="http://schemas.microsoft.com/office/drawing/2014/main" id="{FE6314CC-0834-0DD9-1C47-6BD3D1124D7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8DFAAF-CE16-4655-B7F9-BA461E6D50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699901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075027-E3C0-0F5D-D176-800A49238E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AECC8C-7F30-FB48-BAF8-DB3E75AC16A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B8F8FA9-073F-0651-2E16-B6CEFB07E1CB}"/>
              </a:ext>
            </a:extLst>
          </p:cNvPr>
          <p:cNvSpPr>
            <a:spLocks noGrp="1"/>
          </p:cNvSpPr>
          <p:nvPr>
            <p:ph type="body" idx="1"/>
          </p:nvPr>
        </p:nvSpPr>
        <p:spPr/>
        <p:txBody>
          <a:bodyPr/>
          <a:lstStyle/>
          <a:p>
            <a:endParaRPr lang="en-PH" b="0" dirty="0"/>
          </a:p>
        </p:txBody>
      </p:sp>
      <p:sp>
        <p:nvSpPr>
          <p:cNvPr id="4" name="Slide Number Placeholder 3">
            <a:extLst>
              <a:ext uri="{FF2B5EF4-FFF2-40B4-BE49-F238E27FC236}">
                <a16:creationId xmlns:a16="http://schemas.microsoft.com/office/drawing/2014/main" id="{5959F71B-37E2-C908-47E3-63E7D7F8371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8DFAAF-CE16-4655-B7F9-BA461E6D50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661375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670191-EB30-A50C-3497-9FCD2BF111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71C8A1-B9ED-A113-1637-6490F5C03F72}"/>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D76A7625-AF29-5B14-03B5-34FA17EAF270}"/>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DE95D6B9-8960-F1B2-F72F-24444B16E57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065083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A5421A-68F8-9642-2466-653A94F929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8103AB-AE60-12FD-D9F8-0F8D06D1016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D943A98-DF35-9853-E98D-4FBEEBB5E74B}"/>
              </a:ext>
            </a:extLst>
          </p:cNvPr>
          <p:cNvSpPr>
            <a:spLocks noGrp="1"/>
          </p:cNvSpPr>
          <p:nvPr>
            <p:ph type="body" idx="1"/>
          </p:nvPr>
        </p:nvSpPr>
        <p:spPr/>
        <p:txBody>
          <a:bodyPr/>
          <a:lstStyle/>
          <a:p>
            <a:endParaRPr lang="en-PH" b="0" dirty="0"/>
          </a:p>
        </p:txBody>
      </p:sp>
      <p:sp>
        <p:nvSpPr>
          <p:cNvPr id="4" name="Slide Number Placeholder 3">
            <a:extLst>
              <a:ext uri="{FF2B5EF4-FFF2-40B4-BE49-F238E27FC236}">
                <a16:creationId xmlns:a16="http://schemas.microsoft.com/office/drawing/2014/main" id="{49958DAA-577B-B678-EB57-2470202E194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8DFAAF-CE16-4655-B7F9-BA461E6D50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616811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B8E76A-00A9-C6AF-CE75-8AA38E6E16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016976-CBAA-7B7A-5B48-17BDF3ACA1B7}"/>
              </a:ext>
            </a:extLst>
          </p:cNvPr>
          <p:cNvSpPr>
            <a:spLocks noGrp="1" noRot="1" noChangeAspect="1"/>
          </p:cNvSpPr>
          <p:nvPr>
            <p:ph type="sldImg"/>
          </p:nvPr>
        </p:nvSpPr>
        <p:spPr>
          <a:xfrm>
            <a:off x="381000" y="685800"/>
            <a:ext cx="6096000" cy="3429000"/>
          </a:xfrm>
        </p:spPr>
        <p:txBody>
          <a:bodyPr/>
          <a:lstStyle/>
          <a:p>
            <a:endParaRPr lang="en-GB"/>
          </a:p>
        </p:txBody>
      </p:sp>
      <p:sp>
        <p:nvSpPr>
          <p:cNvPr id="3" name="Notes Placeholder 2">
            <a:extLst>
              <a:ext uri="{FF2B5EF4-FFF2-40B4-BE49-F238E27FC236}">
                <a16:creationId xmlns:a16="http://schemas.microsoft.com/office/drawing/2014/main" id="{9AC00A8B-2680-AAE7-7598-FB97FA909B57}"/>
              </a:ext>
            </a:extLst>
          </p:cNvPr>
          <p:cNvSpPr>
            <a:spLocks noGrp="1"/>
          </p:cNvSpPr>
          <p:nvPr>
            <p:ph type="body" idx="1"/>
          </p:nvPr>
        </p:nvSpPr>
        <p:spPr/>
        <p:txBody>
          <a:bodyPr/>
          <a:lstStyle/>
          <a:p>
            <a:pPr marL="0" indent="0">
              <a:buFontTx/>
              <a:buNone/>
            </a:pPr>
            <a:endParaRPr lang="en-PH" dirty="0"/>
          </a:p>
        </p:txBody>
      </p:sp>
      <p:sp>
        <p:nvSpPr>
          <p:cNvPr id="4" name="Slide Number Placeholder 3">
            <a:extLst>
              <a:ext uri="{FF2B5EF4-FFF2-40B4-BE49-F238E27FC236}">
                <a16:creationId xmlns:a16="http://schemas.microsoft.com/office/drawing/2014/main" id="{26E3B55E-00FC-7224-4577-392262DE979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3ACB6B-8C7D-424C-B401-8EFE03D5B0E3}"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12173262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3B38A9-8FAA-B27C-FAA9-8F099EE62E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E59B41-B407-859F-D7B6-8575DBDABF0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9D9E5C8-B936-E842-5513-074AD9959BD8}"/>
              </a:ext>
            </a:extLst>
          </p:cNvPr>
          <p:cNvSpPr>
            <a:spLocks noGrp="1"/>
          </p:cNvSpPr>
          <p:nvPr>
            <p:ph type="body" idx="1"/>
          </p:nvPr>
        </p:nvSpPr>
        <p:spPr/>
        <p:txBody>
          <a:bodyPr/>
          <a:lstStyle/>
          <a:p>
            <a:endParaRPr lang="en-PH" b="0" dirty="0"/>
          </a:p>
        </p:txBody>
      </p:sp>
      <p:sp>
        <p:nvSpPr>
          <p:cNvPr id="4" name="Slide Number Placeholder 3">
            <a:extLst>
              <a:ext uri="{FF2B5EF4-FFF2-40B4-BE49-F238E27FC236}">
                <a16:creationId xmlns:a16="http://schemas.microsoft.com/office/drawing/2014/main" id="{FE6314CC-0834-0DD9-1C47-6BD3D1124D7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8DFAAF-CE16-4655-B7F9-BA461E6D50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248463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670191-EB30-A50C-3497-9FCD2BF111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71C8A1-B9ED-A113-1637-6490F5C03F72}"/>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D76A7625-AF29-5B14-03B5-34FA17EAF270}"/>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DE95D6B9-8960-F1B2-F72F-24444B16E57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065083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H"/>
          </a:p>
        </p:txBody>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AF5780-47F3-AF45-AA3F-DCA5F55792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342074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2.xml"/><Relationship Id="rId4" Type="http://schemas.openxmlformats.org/officeDocument/2006/relationships/image" Target="../media/image14.svg"/></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adapt.com.au/" TargetMode="External"/><Relationship Id="rId2" Type="http://schemas.openxmlformats.org/officeDocument/2006/relationships/image" Target="../media/image3.svg"/><Relationship Id="rId1" Type="http://schemas.openxmlformats.org/officeDocument/2006/relationships/slideMaster" Target="../slideMasters/slideMaster1.xml"/><Relationship Id="rId5" Type="http://schemas.openxmlformats.org/officeDocument/2006/relationships/image" Target="../media/image1.svg"/><Relationship Id="rId4" Type="http://schemas.openxmlformats.org/officeDocument/2006/relationships/hyperlink" Target="mailto:hello@adapt.com.au"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hyperlink" Target="mailto:hello@adapt.com.au" TargetMode="External"/><Relationship Id="rId2" Type="http://schemas.openxmlformats.org/officeDocument/2006/relationships/hyperlink" Target="https://adapt.com.au/" TargetMode="External"/><Relationship Id="rId1" Type="http://schemas.openxmlformats.org/officeDocument/2006/relationships/slideMaster" Target="../slideMasters/slideMaster2.xml"/><Relationship Id="rId5" Type="http://schemas.openxmlformats.org/officeDocument/2006/relationships/image" Target="../media/image9.svg"/><Relationship Id="rId4" Type="http://schemas.openxmlformats.org/officeDocument/2006/relationships/image" Target="../media/image4.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ch Trends_Cover">
    <p:bg>
      <p:bgPr>
        <a:solidFill>
          <a:srgbClr val="000000"/>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3A034F46-EEBD-6B09-CC34-30C655363B2A}"/>
              </a:ext>
            </a:extLst>
          </p:cNvPr>
          <p:cNvPicPr>
            <a:picLocks noChangeAspect="1"/>
          </p:cNvPicPr>
          <p:nvPr userDrawn="1"/>
        </p:nvPicPr>
        <p:blipFill>
          <a:blip>
            <a:extLst>
              <a:ext uri="{96DAC541-7B7A-43D3-8B79-37D633B846F1}">
                <asvg:svgBlip xmlns:asvg="http://schemas.microsoft.com/office/drawing/2016/SVG/main" r:embed="rId2"/>
              </a:ext>
            </a:extLst>
          </a:blip>
          <a:srcRect r="14892"/>
          <a:stretch>
            <a:fillRect/>
          </a:stretch>
        </p:blipFill>
        <p:spPr>
          <a:xfrm>
            <a:off x="6334125" y="293914"/>
            <a:ext cx="5857875" cy="6688877"/>
          </a:xfrm>
          <a:prstGeom prst="rect">
            <a:avLst/>
          </a:prstGeom>
        </p:spPr>
      </p:pic>
      <p:pic>
        <p:nvPicPr>
          <p:cNvPr id="5" name="Graphic 4">
            <a:extLst>
              <a:ext uri="{FF2B5EF4-FFF2-40B4-BE49-F238E27FC236}">
                <a16:creationId xmlns:a16="http://schemas.microsoft.com/office/drawing/2014/main" id="{BD8A4BBE-78A6-0F90-7EB5-E85A9DC8DB3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8018946" y="1882067"/>
            <a:ext cx="3082810" cy="3093866"/>
          </a:xfrm>
          <a:prstGeom prst="rect">
            <a:avLst/>
          </a:prstGeom>
        </p:spPr>
      </p:pic>
    </p:spTree>
    <p:extLst>
      <p:ext uri="{BB962C8B-B14F-4D97-AF65-F5344CB8AC3E}">
        <p14:creationId xmlns:p14="http://schemas.microsoft.com/office/powerpoint/2010/main" val="32152055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WHITE_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14665029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CK_A">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4BD2AE6-C080-7868-ED28-2F2A901C59B9}"/>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777012" y="6288776"/>
            <a:ext cx="266793" cy="432699"/>
          </a:xfrm>
          <a:prstGeom prst="rect">
            <a:avLst/>
          </a:prstGeom>
        </p:spPr>
      </p:pic>
    </p:spTree>
    <p:extLst>
      <p:ext uri="{BB962C8B-B14F-4D97-AF65-F5344CB8AC3E}">
        <p14:creationId xmlns:p14="http://schemas.microsoft.com/office/powerpoint/2010/main" val="20868920"/>
      </p:ext>
    </p:extLst>
  </p:cSld>
  <p:clrMapOvr>
    <a:masterClrMapping/>
  </p:clrMapOvr>
  <p:hf sldNum="0"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_WHITE A">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78667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_BLACK A">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52594761"/>
      </p:ext>
    </p:extLst>
  </p:cSld>
  <p:clrMapOvr>
    <a:masterClrMapping/>
  </p:clrMapOvr>
  <p:hf sldNum="0"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ck Header">
    <p:spTree>
      <p:nvGrpSpPr>
        <p:cNvPr id="1" name=""/>
        <p:cNvGrpSpPr/>
        <p:nvPr/>
      </p:nvGrpSpPr>
      <p:grpSpPr>
        <a:xfrm>
          <a:off x="0" y="0"/>
          <a:ext cx="0" cy="0"/>
          <a:chOff x="0" y="0"/>
          <a:chExt cx="0" cy="0"/>
        </a:xfrm>
      </p:grpSpPr>
      <p:sp>
        <p:nvSpPr>
          <p:cNvPr id="2" name="bg object 17">
            <a:extLst>
              <a:ext uri="{FF2B5EF4-FFF2-40B4-BE49-F238E27FC236}">
                <a16:creationId xmlns:a16="http://schemas.microsoft.com/office/drawing/2014/main" id="{85DD7109-79EB-2B50-4ABA-D60CAEFFE27B}"/>
              </a:ext>
            </a:extLst>
          </p:cNvPr>
          <p:cNvSpPr/>
          <p:nvPr userDrawn="1"/>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dirty="0"/>
          </a:p>
        </p:txBody>
      </p:sp>
    </p:spTree>
    <p:extLst>
      <p:ext uri="{BB962C8B-B14F-4D97-AF65-F5344CB8AC3E}">
        <p14:creationId xmlns:p14="http://schemas.microsoft.com/office/powerpoint/2010/main" val="4039933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ED Slide_A">
    <p:spTree>
      <p:nvGrpSpPr>
        <p:cNvPr id="1" name=""/>
        <p:cNvGrpSpPr/>
        <p:nvPr/>
      </p:nvGrpSpPr>
      <p:grpSpPr>
        <a:xfrm>
          <a:off x="0" y="0"/>
          <a:ext cx="0" cy="0"/>
          <a:chOff x="0" y="0"/>
          <a:chExt cx="0" cy="0"/>
        </a:xfrm>
      </p:grpSpPr>
      <p:pic>
        <p:nvPicPr>
          <p:cNvPr id="3" name="Picture 2" descr="A picture containing drawing&#10;&#10;Description automatically generated">
            <a:extLst>
              <a:ext uri="{FF2B5EF4-FFF2-40B4-BE49-F238E27FC236}">
                <a16:creationId xmlns:a16="http://schemas.microsoft.com/office/drawing/2014/main" id="{798DF635-47DD-A912-9D0B-3DD123C019C9}"/>
              </a:ext>
            </a:extLst>
          </p:cNvPr>
          <p:cNvPicPr>
            <a:picLocks noChangeAspect="1"/>
          </p:cNvPicPr>
          <p:nvPr userDrawn="1"/>
        </p:nvPicPr>
        <p:blipFill>
          <a:blip r:embed="rId2"/>
          <a:stretch>
            <a:fillRect/>
          </a:stretch>
        </p:blipFill>
        <p:spPr>
          <a:xfrm>
            <a:off x="11775891" y="6288776"/>
            <a:ext cx="269035" cy="432699"/>
          </a:xfrm>
          <a:prstGeom prst="rect">
            <a:avLst/>
          </a:prstGeom>
        </p:spPr>
      </p:pic>
      <p:sp>
        <p:nvSpPr>
          <p:cNvPr id="4" name="Rectangle 3">
            <a:extLst>
              <a:ext uri="{FF2B5EF4-FFF2-40B4-BE49-F238E27FC236}">
                <a16:creationId xmlns:a16="http://schemas.microsoft.com/office/drawing/2014/main" id="{0D2F1CA5-4B0F-2F74-6528-48A4451E8066}"/>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37597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ED Slide_Blan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D2F1CA5-4B0F-2F74-6528-48A4451E8066}"/>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96202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OLD Cover">
    <p:bg>
      <p:bgPr>
        <a:solidFill>
          <a:schemeClr val="bg1">
            <a:lumMod val="95000"/>
          </a:schemeClr>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a:alphaModFix amt="30000"/>
            <a:extLst>
              <a:ext uri="{96DAC541-7B7A-43D3-8B79-37D633B846F1}">
                <asvg:svgBlip xmlns:asvg="http://schemas.microsoft.com/office/drawing/2016/SVG/main" r:embed="rId2"/>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8040929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1298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DAPT PM Cover">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99CF9FD-7BC6-7F8B-3670-A53D771EF53C}"/>
              </a:ext>
            </a:extLst>
          </p:cNvPr>
          <p:cNvPicPr>
            <a:picLocks noChangeAspect="1"/>
          </p:cNvPicPr>
          <p:nvPr userDrawn="1"/>
        </p:nvPicPr>
        <p:blipFill>
          <a:blip r:embed="rId2">
            <a:extLst>
              <a:ext uri="{28A0092B-C50C-407E-A947-70E740481C1C}">
                <a14:useLocalDpi xmlns:a14="http://schemas.microsoft.com/office/drawing/2010/main" val="0"/>
              </a:ext>
            </a:extLst>
          </a:blip>
          <a:srcRect t="14935" b="14935"/>
          <a:stretch/>
        </p:blipFill>
        <p:spPr>
          <a:xfrm>
            <a:off x="0" y="-1"/>
            <a:ext cx="12192000" cy="4099855"/>
          </a:xfrm>
          <a:prstGeom prst="rect">
            <a:avLst/>
          </a:prstGeom>
        </p:spPr>
      </p:pic>
      <p:sp>
        <p:nvSpPr>
          <p:cNvPr id="3" name="Rectangle 2">
            <a:extLst>
              <a:ext uri="{FF2B5EF4-FFF2-40B4-BE49-F238E27FC236}">
                <a16:creationId xmlns:a16="http://schemas.microsoft.com/office/drawing/2014/main" id="{02B4F1BA-A488-4793-5C8B-CC4C8F0C22CD}"/>
              </a:ext>
            </a:extLst>
          </p:cNvPr>
          <p:cNvSpPr/>
          <p:nvPr userDrawn="1"/>
        </p:nvSpPr>
        <p:spPr>
          <a:xfrm flipV="1">
            <a:off x="0" y="2997000"/>
            <a:ext cx="12192000" cy="288000"/>
          </a:xfrm>
          <a:prstGeom prst="rect">
            <a:avLst/>
          </a:prstGeom>
          <a:gradFill>
            <a:gsLst>
              <a:gs pos="0">
                <a:schemeClr val="tx1">
                  <a:alpha val="25000"/>
                </a:schemeClr>
              </a:gs>
              <a:gs pos="100000">
                <a:schemeClr val="tx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4" name="Rectangle 3">
            <a:extLst>
              <a:ext uri="{FF2B5EF4-FFF2-40B4-BE49-F238E27FC236}">
                <a16:creationId xmlns:a16="http://schemas.microsoft.com/office/drawing/2014/main" id="{5FFD5208-CFF4-DE68-3BB7-1B0AFFF441D4}"/>
              </a:ext>
            </a:extLst>
          </p:cNvPr>
          <p:cNvSpPr/>
          <p:nvPr userDrawn="1"/>
        </p:nvSpPr>
        <p:spPr>
          <a:xfrm>
            <a:off x="0" y="3284999"/>
            <a:ext cx="12192000" cy="35729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20670122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ch Trends_Slide Cover">
    <p:bg>
      <p:bgPr>
        <a:solidFill>
          <a:schemeClr val="tx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DA6860AC-C485-DCFD-5FB4-D79797D3DD3F}"/>
              </a:ext>
            </a:extLst>
          </p:cNvPr>
          <p:cNvPicPr>
            <a:picLocks noChangeAspect="1"/>
          </p:cNvPicPr>
          <p:nvPr userDrawn="1"/>
        </p:nvPicPr>
        <p:blipFill>
          <a:blip>
            <a:extLst>
              <a:ext uri="{96DAC541-7B7A-43D3-8B79-37D633B846F1}">
                <asvg:svgBlip xmlns:asvg="http://schemas.microsoft.com/office/drawing/2016/SVG/main" r:embed="rId2"/>
              </a:ext>
            </a:extLst>
          </a:blip>
          <a:srcRect r="52492" b="7693"/>
          <a:stretch>
            <a:fillRect/>
          </a:stretch>
        </p:blipFill>
        <p:spPr>
          <a:xfrm>
            <a:off x="8603038" y="81280"/>
            <a:ext cx="3588962" cy="6776720"/>
          </a:xfrm>
          <a:prstGeom prst="rect">
            <a:avLst/>
          </a:prstGeom>
        </p:spPr>
      </p:pic>
    </p:spTree>
    <p:extLst>
      <p:ext uri="{BB962C8B-B14F-4D97-AF65-F5344CB8AC3E}">
        <p14:creationId xmlns:p14="http://schemas.microsoft.com/office/powerpoint/2010/main" val="3596984447"/>
      </p:ext>
    </p:extLst>
  </p:cSld>
  <p:clrMapOvr>
    <a:masterClrMapping/>
  </p:clrMapOvr>
  <p:hf sldNum="0" hd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DAPT PM Cover Section">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B0DB06B-443B-8890-5172-519FF8802C0A}"/>
              </a:ext>
            </a:extLst>
          </p:cNvPr>
          <p:cNvPicPr>
            <a:picLocks noChangeAspect="1"/>
          </p:cNvPicPr>
          <p:nvPr userDrawn="1"/>
        </p:nvPicPr>
        <p:blipFill>
          <a:blip r:embed="rId2">
            <a:extLst>
              <a:ext uri="{28A0092B-C50C-407E-A947-70E740481C1C}">
                <a14:useLocalDpi xmlns:a14="http://schemas.microsoft.com/office/drawing/2010/main" val="0"/>
              </a:ext>
            </a:extLst>
          </a:blip>
          <a:srcRect l="56571" r="14903" b="14521"/>
          <a:stretch>
            <a:fillRect/>
          </a:stretch>
        </p:blipFill>
        <p:spPr>
          <a:xfrm>
            <a:off x="7419108" y="0"/>
            <a:ext cx="4772891" cy="6857995"/>
          </a:xfrm>
          <a:prstGeom prst="rect">
            <a:avLst/>
          </a:prstGeom>
        </p:spPr>
      </p:pic>
      <p:sp>
        <p:nvSpPr>
          <p:cNvPr id="3" name="Rectangle 2">
            <a:extLst>
              <a:ext uri="{FF2B5EF4-FFF2-40B4-BE49-F238E27FC236}">
                <a16:creationId xmlns:a16="http://schemas.microsoft.com/office/drawing/2014/main" id="{4B13EC72-DA2B-6EA6-D9AB-3B233EED5504}"/>
              </a:ext>
            </a:extLst>
          </p:cNvPr>
          <p:cNvSpPr/>
          <p:nvPr userDrawn="1"/>
        </p:nvSpPr>
        <p:spPr>
          <a:xfrm>
            <a:off x="1" y="-5"/>
            <a:ext cx="8640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4" name="Rectangle 3">
            <a:extLst>
              <a:ext uri="{FF2B5EF4-FFF2-40B4-BE49-F238E27FC236}">
                <a16:creationId xmlns:a16="http://schemas.microsoft.com/office/drawing/2014/main" id="{E87183F2-C5AE-BD17-12B2-7C678C655F1A}"/>
              </a:ext>
            </a:extLst>
          </p:cNvPr>
          <p:cNvSpPr/>
          <p:nvPr userDrawn="1"/>
        </p:nvSpPr>
        <p:spPr>
          <a:xfrm rot="5400000" flipV="1">
            <a:off x="5354988" y="3285000"/>
            <a:ext cx="6858005" cy="288000"/>
          </a:xfrm>
          <a:prstGeom prst="rect">
            <a:avLst/>
          </a:prstGeom>
          <a:gradFill>
            <a:gsLst>
              <a:gs pos="0">
                <a:schemeClr val="tx1">
                  <a:alpha val="25000"/>
                </a:schemeClr>
              </a:gs>
              <a:gs pos="100000">
                <a:schemeClr val="tx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30268583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lide_WHIT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BC8C511-13E3-1F3D-D739-54F00CB346DF}"/>
              </a:ext>
            </a:extLst>
          </p:cNvPr>
          <p:cNvCxnSpPr>
            <a:cxnSpLocks/>
          </p:cNvCxnSpPr>
          <p:nvPr userDrawn="1"/>
        </p:nvCxnSpPr>
        <p:spPr>
          <a:xfrm>
            <a:off x="328246" y="701172"/>
            <a:ext cx="11535508"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6543EF46-04E7-6AF6-2D75-CEA6CCDA3C5C}"/>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975415" y="246649"/>
            <a:ext cx="891235" cy="215667"/>
          </a:xfrm>
          <a:prstGeom prst="rect">
            <a:avLst/>
          </a:prstGeom>
        </p:spPr>
      </p:pic>
    </p:spTree>
    <p:extLst>
      <p:ext uri="{BB962C8B-B14F-4D97-AF65-F5344CB8AC3E}">
        <p14:creationId xmlns:p14="http://schemas.microsoft.com/office/powerpoint/2010/main" val="40575654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WHITE_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188889439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ank_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4219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_BLACK">
    <p:bg>
      <p:bgPr>
        <a:solidFill>
          <a:schemeClr val="accent6">
            <a:lumMod val="10000"/>
          </a:schemeClr>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BC8C511-13E3-1F3D-D739-54F00CB346DF}"/>
              </a:ext>
            </a:extLst>
          </p:cNvPr>
          <p:cNvCxnSpPr>
            <a:cxnSpLocks/>
          </p:cNvCxnSpPr>
          <p:nvPr userDrawn="1"/>
        </p:nvCxnSpPr>
        <p:spPr>
          <a:xfrm>
            <a:off x="328246" y="701172"/>
            <a:ext cx="11535508"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descr="A picture containing text, clipart&#10;&#10;Description automatically generated">
            <a:extLst>
              <a:ext uri="{FF2B5EF4-FFF2-40B4-BE49-F238E27FC236}">
                <a16:creationId xmlns:a16="http://schemas.microsoft.com/office/drawing/2014/main" id="{6543EF46-04E7-6AF6-2D75-CEA6CCDA3C5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933938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ACK_A">
    <p:bg>
      <p:bgPr>
        <a:solidFill>
          <a:schemeClr val="accent6">
            <a:lumMod val="10000"/>
          </a:scheme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DAF9974-07D9-7F78-1870-22D1777E9720}"/>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777012" y="6288776"/>
            <a:ext cx="266793" cy="432699"/>
          </a:xfrm>
          <a:prstGeom prst="rect">
            <a:avLst/>
          </a:prstGeom>
        </p:spPr>
      </p:pic>
    </p:spTree>
    <p:extLst>
      <p:ext uri="{BB962C8B-B14F-4D97-AF65-F5344CB8AC3E}">
        <p14:creationId xmlns:p14="http://schemas.microsoft.com/office/powerpoint/2010/main" val="35362400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lank_BLACK">
    <p:bg>
      <p:bgPr>
        <a:solidFill>
          <a:schemeClr val="accent6">
            <a:lumMod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129127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RED Line_A">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E39309F-47DF-394C-9F92-75A6A51FC91A}"/>
              </a:ext>
            </a:extLst>
          </p:cNvPr>
          <p:cNvSpPr/>
          <p:nvPr userDrawn="1"/>
        </p:nvSpPr>
        <p:spPr>
          <a:xfrm rot="5400000">
            <a:off x="-3276600" y="3276600"/>
            <a:ext cx="68580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dirty="0"/>
          </a:p>
        </p:txBody>
      </p:sp>
      <p:pic>
        <p:nvPicPr>
          <p:cNvPr id="4" name="Picture 3" descr="A picture containing drawing&#10;&#10;Description automatically generated">
            <a:extLst>
              <a:ext uri="{FF2B5EF4-FFF2-40B4-BE49-F238E27FC236}">
                <a16:creationId xmlns:a16="http://schemas.microsoft.com/office/drawing/2014/main" id="{EB63E9D7-F272-6287-34FA-39A37A533A8A}"/>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169681411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RED Line_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EE73387-01F1-F395-612A-DA488D756D56}"/>
              </a:ext>
            </a:extLst>
          </p:cNvPr>
          <p:cNvSpPr/>
          <p:nvPr userDrawn="1"/>
        </p:nvSpPr>
        <p:spPr>
          <a:xfrm rot="5400000">
            <a:off x="-3276600" y="3276600"/>
            <a:ext cx="68580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dirty="0"/>
          </a:p>
        </p:txBody>
      </p:sp>
    </p:spTree>
    <p:extLst>
      <p:ext uri="{BB962C8B-B14F-4D97-AF65-F5344CB8AC3E}">
        <p14:creationId xmlns:p14="http://schemas.microsoft.com/office/powerpoint/2010/main" val="291396403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6" name="Picture 5" descr="A white letter a with a black background&#10;&#10;Description automatically generated">
            <a:extLst>
              <a:ext uri="{FF2B5EF4-FFF2-40B4-BE49-F238E27FC236}">
                <a16:creationId xmlns:a16="http://schemas.microsoft.com/office/drawing/2014/main" id="{9A14A3A5-FB67-4E8D-7857-B55180CC52A9}"/>
              </a:ext>
            </a:extLst>
          </p:cNvPr>
          <p:cNvPicPr>
            <a:picLocks noChangeAspect="1"/>
          </p:cNvPicPr>
          <p:nvPr userDrawn="1"/>
        </p:nvPicPr>
        <p:blipFill rotWithShape="1">
          <a:blip r:embed="rId2">
            <a:alphaModFix amt="70000"/>
            <a:extLst>
              <a:ext uri="{28A0092B-C50C-407E-A947-70E740481C1C}">
                <a14:useLocalDpi xmlns:a14="http://schemas.microsoft.com/office/drawing/2010/main" val="0"/>
              </a:ext>
            </a:extLst>
          </a:blip>
          <a:srcRect t="5336" r="6927" b="2416"/>
          <a:stretch/>
        </p:blipFill>
        <p:spPr>
          <a:xfrm>
            <a:off x="6685613" y="0"/>
            <a:ext cx="5506387" cy="6858000"/>
          </a:xfrm>
          <a:prstGeom prst="rect">
            <a:avLst/>
          </a:prstGeom>
        </p:spPr>
      </p:pic>
      <p:grpSp>
        <p:nvGrpSpPr>
          <p:cNvPr id="7" name="Group 6">
            <a:extLst>
              <a:ext uri="{FF2B5EF4-FFF2-40B4-BE49-F238E27FC236}">
                <a16:creationId xmlns:a16="http://schemas.microsoft.com/office/drawing/2014/main" id="{0CE4C156-5B18-9160-A74F-3B6067E9E87A}"/>
              </a:ext>
            </a:extLst>
          </p:cNvPr>
          <p:cNvGrpSpPr/>
          <p:nvPr userDrawn="1"/>
        </p:nvGrpSpPr>
        <p:grpSpPr>
          <a:xfrm>
            <a:off x="1083907" y="6062651"/>
            <a:ext cx="2668365" cy="226977"/>
            <a:chOff x="712794" y="6196131"/>
            <a:chExt cx="3390094" cy="288369"/>
          </a:xfrm>
        </p:grpSpPr>
        <p:pic>
          <p:nvPicPr>
            <p:cNvPr id="8" name="Graphic 7">
              <a:extLst>
                <a:ext uri="{FF2B5EF4-FFF2-40B4-BE49-F238E27FC236}">
                  <a16:creationId xmlns:a16="http://schemas.microsoft.com/office/drawing/2014/main" id="{93E5ED21-6943-C975-7A5A-1C33AE51D2A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2794" y="6196131"/>
              <a:ext cx="164237" cy="288369"/>
            </a:xfrm>
            <a:prstGeom prst="rect">
              <a:avLst/>
            </a:prstGeom>
          </p:spPr>
        </p:pic>
        <p:pic>
          <p:nvPicPr>
            <p:cNvPr id="9" name="Graphic 8">
              <a:extLst>
                <a:ext uri="{FF2B5EF4-FFF2-40B4-BE49-F238E27FC236}">
                  <a16:creationId xmlns:a16="http://schemas.microsoft.com/office/drawing/2014/main" id="{BEF8C383-76BC-ADF4-DB3D-81C6185027A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58056" y="6254584"/>
              <a:ext cx="3044832" cy="165803"/>
            </a:xfrm>
            <a:prstGeom prst="rect">
              <a:avLst/>
            </a:prstGeom>
          </p:spPr>
        </p:pic>
      </p:grpSp>
      <p:sp>
        <p:nvSpPr>
          <p:cNvPr id="12" name="Rectangle 11">
            <a:extLst>
              <a:ext uri="{FF2B5EF4-FFF2-40B4-BE49-F238E27FC236}">
                <a16:creationId xmlns:a16="http://schemas.microsoft.com/office/drawing/2014/main" id="{1B23F305-C432-D9EB-B99E-463FCF64E592}"/>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93069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ch Trends_Contact">
    <p:bg>
      <p:bgPr>
        <a:solidFill>
          <a:schemeClr val="tx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F74186C-47A5-EF14-0B9B-0C97ACF6CA7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382184" y="2913787"/>
            <a:ext cx="1427630" cy="345141"/>
          </a:xfrm>
          <a:prstGeom prst="rect">
            <a:avLst/>
          </a:prstGeom>
        </p:spPr>
      </p:pic>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dirty="0">
                <a:ln>
                  <a:noFill/>
                </a:ln>
                <a:solidFill>
                  <a:schemeClr val="bg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dirty="0">
              <a:ln>
                <a:noFill/>
              </a:ln>
              <a:solidFill>
                <a:schemeClr val="bg1"/>
              </a:solidFill>
              <a:effectLst/>
              <a:uLnTx/>
              <a:uFillTx/>
              <a:latin typeface="Helvetica Light" panose="020B0403020202020204" pitchFamily="34" charset="0"/>
              <a:ea typeface="+mn-ea"/>
              <a:cs typeface="+mn-cs"/>
            </a:endParaRPr>
          </a:p>
        </p:txBody>
      </p:sp>
      <p:sp>
        <p:nvSpPr>
          <p:cNvPr id="13" name="Rectangle 12">
            <a:hlinkClick r:id="rId3"/>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hlinkClick r:id="rId4"/>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hlinkClick r:id="rId3"/>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Graphic 3">
            <a:extLst>
              <a:ext uri="{FF2B5EF4-FFF2-40B4-BE49-F238E27FC236}">
                <a16:creationId xmlns:a16="http://schemas.microsoft.com/office/drawing/2014/main" id="{8C1CFDB7-7A7D-4925-BACB-37F697499F8A}"/>
              </a:ext>
            </a:extLst>
          </p:cNvPr>
          <p:cNvPicPr>
            <a:picLocks noChangeAspect="1"/>
          </p:cNvPicPr>
          <p:nvPr userDrawn="1"/>
        </p:nvPicPr>
        <p:blipFill>
          <a:blip>
            <a:extLst>
              <a:ext uri="{96DAC541-7B7A-43D3-8B79-37D633B846F1}">
                <asvg:svgBlip xmlns:asvg="http://schemas.microsoft.com/office/drawing/2016/SVG/main" r:embed="rId5"/>
              </a:ext>
            </a:extLst>
          </a:blip>
          <a:srcRect r="52492" b="7693"/>
          <a:stretch>
            <a:fillRect/>
          </a:stretch>
        </p:blipFill>
        <p:spPr>
          <a:xfrm>
            <a:off x="8603038" y="81280"/>
            <a:ext cx="3588962" cy="6776720"/>
          </a:xfrm>
          <a:prstGeom prst="rect">
            <a:avLst/>
          </a:prstGeom>
        </p:spPr>
      </p:pic>
    </p:spTree>
    <p:extLst>
      <p:ext uri="{BB962C8B-B14F-4D97-AF65-F5344CB8AC3E}">
        <p14:creationId xmlns:p14="http://schemas.microsoft.com/office/powerpoint/2010/main" val="159439483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HEADER_Cover">
    <p:spTree>
      <p:nvGrpSpPr>
        <p:cNvPr id="1" name=""/>
        <p:cNvGrpSpPr/>
        <p:nvPr/>
      </p:nvGrpSpPr>
      <p:grpSpPr>
        <a:xfrm>
          <a:off x="0" y="0"/>
          <a:ext cx="0" cy="0"/>
          <a:chOff x="0" y="0"/>
          <a:chExt cx="0" cy="0"/>
        </a:xfrm>
      </p:grpSpPr>
      <p:sp>
        <p:nvSpPr>
          <p:cNvPr id="8" name="bg object 17">
            <a:extLst>
              <a:ext uri="{FF2B5EF4-FFF2-40B4-BE49-F238E27FC236}">
                <a16:creationId xmlns:a16="http://schemas.microsoft.com/office/drawing/2014/main" id="{490AC433-DC3D-1FD2-2F83-F559E72D80B5}"/>
              </a:ext>
            </a:extLst>
          </p:cNvPr>
          <p:cNvSpPr/>
          <p:nvPr userDrawn="1"/>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dirty="0"/>
          </a:p>
        </p:txBody>
      </p:sp>
    </p:spTree>
    <p:extLst>
      <p:ext uri="{BB962C8B-B14F-4D97-AF65-F5344CB8AC3E}">
        <p14:creationId xmlns:p14="http://schemas.microsoft.com/office/powerpoint/2010/main" val="32294919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OLD_A Cover">
    <p:bg>
      <p:bgPr>
        <a:solidFill>
          <a:schemeClr val="accent6"/>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a:alphaModFix amt="30000"/>
            <a:extLst>
              <a:ext uri="{96DAC541-7B7A-43D3-8B79-37D633B846F1}">
                <asvg:svgBlip xmlns:asvg="http://schemas.microsoft.com/office/drawing/2016/SVG/main" r:embed="rId2"/>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63483694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LD_ADAPT Contact">
    <p:bg>
      <p:bgPr>
        <a:solidFill>
          <a:schemeClr val="accent6"/>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dirty="0">
                <a:ln>
                  <a:noFill/>
                </a:ln>
                <a:solidFill>
                  <a:schemeClr val="tx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dirty="0">
              <a:ln>
                <a:noFill/>
              </a:ln>
              <a:solidFill>
                <a:schemeClr val="tx1"/>
              </a:solidFill>
              <a:effectLst/>
              <a:uLnTx/>
              <a:uFillTx/>
              <a:latin typeface="Helvetica Light" panose="020B0403020202020204" pitchFamily="34" charset="0"/>
              <a:ea typeface="+mn-ea"/>
              <a:cs typeface="+mn-cs"/>
            </a:endParaRPr>
          </a:p>
        </p:txBody>
      </p:sp>
      <p:sp>
        <p:nvSpPr>
          <p:cNvPr id="13" name="Rectangle 12">
            <a:hlinkClick r:id="rId2"/>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hlinkClick r:id="rId3"/>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hlinkClick r:id="rId2"/>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 name="Picture 20" descr="A picture containing logo&#10;&#10;Description automatically generated">
            <a:extLst>
              <a:ext uri="{FF2B5EF4-FFF2-40B4-BE49-F238E27FC236}">
                <a16:creationId xmlns:a16="http://schemas.microsoft.com/office/drawing/2014/main" id="{D21270FA-30E7-1E4C-9FBE-D95D27046CDD}"/>
              </a:ext>
            </a:extLst>
          </p:cNvPr>
          <p:cNvPicPr>
            <a:picLocks noChangeAspect="1"/>
          </p:cNvPicPr>
          <p:nvPr userDrawn="1"/>
        </p:nvPicPr>
        <p:blipFill>
          <a:blip r:embed="rId4"/>
          <a:stretch>
            <a:fillRect/>
          </a:stretch>
        </p:blipFill>
        <p:spPr>
          <a:xfrm>
            <a:off x="5382183" y="2894115"/>
            <a:ext cx="1427630" cy="347200"/>
          </a:xfrm>
          <a:prstGeom prst="rect">
            <a:avLst/>
          </a:prstGeom>
        </p:spPr>
      </p:pic>
      <p:pic>
        <p:nvPicPr>
          <p:cNvPr id="12" name="Graphic 11">
            <a:extLst>
              <a:ext uri="{FF2B5EF4-FFF2-40B4-BE49-F238E27FC236}">
                <a16:creationId xmlns:a16="http://schemas.microsoft.com/office/drawing/2014/main" id="{5DEC55C3-5A35-4ECE-8D11-95B0C41D811D}"/>
              </a:ext>
            </a:extLst>
          </p:cNvPr>
          <p:cNvPicPr>
            <a:picLocks noChangeAspect="1"/>
          </p:cNvPicPr>
          <p:nvPr userDrawn="1"/>
        </p:nvPicPr>
        <p:blipFill rotWithShape="1">
          <a:blip>
            <a:alphaModFix amt="30000"/>
            <a:extLst>
              <a:ext uri="{96DAC541-7B7A-43D3-8B79-37D633B846F1}">
                <asvg:svgBlip xmlns:asvg="http://schemas.microsoft.com/office/drawing/2016/SVG/main" r:embed="rId5"/>
              </a:ext>
            </a:extLst>
          </a:blip>
          <a:srcRect t="24316" r="18761" b="20587"/>
          <a:stretch/>
        </p:blipFill>
        <p:spPr>
          <a:xfrm>
            <a:off x="5869172" y="1"/>
            <a:ext cx="6322827" cy="6858000"/>
          </a:xfrm>
          <a:prstGeom prst="rect">
            <a:avLst/>
          </a:prstGeom>
        </p:spPr>
      </p:pic>
      <p:sp>
        <p:nvSpPr>
          <p:cNvPr id="16" name="Rectangle 15">
            <a:extLst>
              <a:ext uri="{FF2B5EF4-FFF2-40B4-BE49-F238E27FC236}">
                <a16:creationId xmlns:a16="http://schemas.microsoft.com/office/drawing/2014/main" id="{E9DE8F7A-85EF-452E-9B46-C11DCC83142A}"/>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33720636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White">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789AB2E8-09EF-274F-B62A-EB7747F50F3B}"/>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8132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789AB2E8-09EF-274F-B62A-EB7747F50F3B}"/>
              </a:ext>
            </a:extLst>
          </p:cNvPr>
          <p:cNvCxnSpPr>
            <a:cxnSpLocks/>
          </p:cNvCxnSpPr>
          <p:nvPr userDrawn="1"/>
        </p:nvCxnSpPr>
        <p:spPr>
          <a:xfrm>
            <a:off x="328246" y="957204"/>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6116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hite_Title Slide">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D1881A9B-42CE-5917-F136-ACE864C10E8B}"/>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F20AB313-D176-64F3-A93E-22C1D30812B4}"/>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Content Placeholder 8">
            <a:extLst>
              <a:ext uri="{FF2B5EF4-FFF2-40B4-BE49-F238E27FC236}">
                <a16:creationId xmlns:a16="http://schemas.microsoft.com/office/drawing/2014/main" id="{4FEBBC68-A5DF-7818-C7D3-7EF7269BFB0E}"/>
              </a:ext>
            </a:extLst>
          </p:cNvPr>
          <p:cNvSpPr>
            <a:spLocks noGrp="1"/>
          </p:cNvSpPr>
          <p:nvPr>
            <p:ph sz="quarter" idx="10"/>
          </p:nvPr>
        </p:nvSpPr>
        <p:spPr>
          <a:xfrm>
            <a:off x="231673" y="188458"/>
            <a:ext cx="10261600" cy="406626"/>
          </a:xfrm>
          <a:prstGeom prst="rect">
            <a:avLst/>
          </a:prstGeom>
        </p:spPr>
        <p:txBody>
          <a:bodyPr/>
          <a:lstStyle>
            <a:lvl1pPr marL="0" indent="0">
              <a:buNone/>
              <a:defRPr sz="2400" b="1">
                <a:latin typeface="Helvetica" panose="020B0604020202020204" pitchFamily="34" charset="0"/>
                <a:cs typeface="Helvetica" panose="020B0604020202020204" pitchFamily="34" charset="0"/>
              </a:defRPr>
            </a:lvl1pPr>
            <a:lvl2pPr>
              <a:defRPr b="1">
                <a:latin typeface="Helvetica" panose="020B0604020202020204" pitchFamily="34" charset="0"/>
                <a:cs typeface="Helvetica" panose="020B0604020202020204" pitchFamily="34" charset="0"/>
              </a:defRPr>
            </a:lvl2pPr>
            <a:lvl3pPr>
              <a:defRPr b="1">
                <a:latin typeface="Helvetica" panose="020B0604020202020204" pitchFamily="34" charset="0"/>
                <a:cs typeface="Helvetica" panose="020B0604020202020204" pitchFamily="34" charset="0"/>
              </a:defRPr>
            </a:lvl3pPr>
            <a:lvl4pPr>
              <a:defRPr b="1">
                <a:latin typeface="Helvetica" panose="020B0604020202020204" pitchFamily="34" charset="0"/>
                <a:cs typeface="Helvetica" panose="020B0604020202020204" pitchFamily="34" charset="0"/>
              </a:defRPr>
            </a:lvl4pPr>
            <a:lvl5pPr>
              <a:defRPr b="1">
                <a:latin typeface="Helvetica" panose="020B0604020202020204" pitchFamily="34" charset="0"/>
                <a:cs typeface="Helvetica" panose="020B0604020202020204" pitchFamily="34" charset="0"/>
              </a:defRPr>
            </a:lvl5pPr>
          </a:lstStyle>
          <a:p>
            <a:pPr lvl="0"/>
            <a:r>
              <a:rPr lang="en-US"/>
              <a:t>Click to edit Master text styles</a:t>
            </a:r>
          </a:p>
        </p:txBody>
      </p:sp>
      <p:sp>
        <p:nvSpPr>
          <p:cNvPr id="14" name="Content Placeholder 13">
            <a:extLst>
              <a:ext uri="{FF2B5EF4-FFF2-40B4-BE49-F238E27FC236}">
                <a16:creationId xmlns:a16="http://schemas.microsoft.com/office/drawing/2014/main" id="{BE1791A6-1862-32B5-3607-27874E364AEA}"/>
              </a:ext>
            </a:extLst>
          </p:cNvPr>
          <p:cNvSpPr>
            <a:spLocks noGrp="1"/>
          </p:cNvSpPr>
          <p:nvPr>
            <p:ph sz="quarter" idx="11"/>
          </p:nvPr>
        </p:nvSpPr>
        <p:spPr>
          <a:xfrm>
            <a:off x="241104" y="6545638"/>
            <a:ext cx="11780353" cy="184150"/>
          </a:xfrm>
          <a:prstGeom prst="rect">
            <a:avLst/>
          </a:prstGeom>
        </p:spPr>
        <p:txBody>
          <a:bodyPr/>
          <a:lstStyle>
            <a:lvl1pPr marL="0" indent="0" algn="r">
              <a:buNone/>
              <a:defRPr sz="1100" i="1">
                <a:solidFill>
                  <a:schemeClr val="bg1">
                    <a:lumMod val="75000"/>
                  </a:schemeClr>
                </a:solidFill>
                <a:latin typeface="Helvetica" panose="020B0604020202020204" pitchFamily="34" charset="0"/>
                <a:cs typeface="Helvetica" panose="020B0604020202020204" pitchFamily="34" charset="0"/>
              </a:defRPr>
            </a:lvl1pPr>
            <a:lvl2pPr marL="457200" indent="0" algn="r">
              <a:buNone/>
              <a:defRPr sz="1100" i="1">
                <a:solidFill>
                  <a:schemeClr val="bg1">
                    <a:lumMod val="75000"/>
                  </a:schemeClr>
                </a:solidFill>
                <a:latin typeface="Helvetica" panose="020B0604020202020204" pitchFamily="34" charset="0"/>
                <a:cs typeface="Helvetica" panose="020B0604020202020204" pitchFamily="34" charset="0"/>
              </a:defRPr>
            </a:lvl2pPr>
            <a:lvl3pPr marL="914400" indent="0" algn="r">
              <a:buNone/>
              <a:defRPr sz="1100" i="1">
                <a:solidFill>
                  <a:schemeClr val="bg1">
                    <a:lumMod val="75000"/>
                  </a:schemeClr>
                </a:solidFill>
                <a:latin typeface="Helvetica" panose="020B0604020202020204" pitchFamily="34" charset="0"/>
                <a:cs typeface="Helvetica" panose="020B0604020202020204" pitchFamily="34" charset="0"/>
              </a:defRPr>
            </a:lvl3pPr>
            <a:lvl4pPr marL="1371600" indent="0" algn="r">
              <a:buNone/>
              <a:defRPr sz="1100" i="1">
                <a:solidFill>
                  <a:schemeClr val="bg1">
                    <a:lumMod val="75000"/>
                  </a:schemeClr>
                </a:solidFill>
                <a:latin typeface="Helvetica" panose="020B0604020202020204" pitchFamily="34" charset="0"/>
                <a:cs typeface="Helvetica" panose="020B0604020202020204" pitchFamily="34" charset="0"/>
              </a:defRPr>
            </a:lvl4pPr>
            <a:lvl5pPr marL="1828800" indent="0" algn="r">
              <a:buNone/>
              <a:defRPr sz="1100" i="1">
                <a:solidFill>
                  <a:schemeClr val="bg1">
                    <a:lumMod val="75000"/>
                  </a:schemeClr>
                </a:solidFill>
                <a:latin typeface="Helvetica" panose="020B0604020202020204" pitchFamily="34" charset="0"/>
                <a:cs typeface="Helvetica" panose="020B0604020202020204" pitchFamily="34" charset="0"/>
              </a:defRPr>
            </a:lvl5pPr>
          </a:lstStyle>
          <a:p>
            <a:pPr lvl="0"/>
            <a:r>
              <a:rPr lang="en-US"/>
              <a:t>Click to edit Master text styles</a:t>
            </a:r>
          </a:p>
        </p:txBody>
      </p:sp>
    </p:spTree>
    <p:extLst>
      <p:ext uri="{BB962C8B-B14F-4D97-AF65-F5344CB8AC3E}">
        <p14:creationId xmlns:p14="http://schemas.microsoft.com/office/powerpoint/2010/main" val="4007281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White_Title Slide (for 2 lines)">
    <p:spTree>
      <p:nvGrpSpPr>
        <p:cNvPr id="1" name=""/>
        <p:cNvGrpSpPr/>
        <p:nvPr/>
      </p:nvGrpSpPr>
      <p:grpSpPr>
        <a:xfrm>
          <a:off x="0" y="0"/>
          <a:ext cx="0" cy="0"/>
          <a:chOff x="0" y="0"/>
          <a:chExt cx="0" cy="0"/>
        </a:xfrm>
      </p:grpSpPr>
      <p:pic>
        <p:nvPicPr>
          <p:cNvPr id="3" name="Picture 2" descr="A picture containing logo&#10;&#10;Description automatically generated">
            <a:extLst>
              <a:ext uri="{FF2B5EF4-FFF2-40B4-BE49-F238E27FC236}">
                <a16:creationId xmlns:a16="http://schemas.microsoft.com/office/drawing/2014/main" id="{53C234E5-F866-5554-7BDB-10858B54CD98}"/>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4" name="Straight Connector 3">
            <a:extLst>
              <a:ext uri="{FF2B5EF4-FFF2-40B4-BE49-F238E27FC236}">
                <a16:creationId xmlns:a16="http://schemas.microsoft.com/office/drawing/2014/main" id="{0D8E4069-D1A4-AB06-84C7-792BD874B250}"/>
              </a:ext>
            </a:extLst>
          </p:cNvPr>
          <p:cNvCxnSpPr>
            <a:cxnSpLocks/>
          </p:cNvCxnSpPr>
          <p:nvPr userDrawn="1"/>
        </p:nvCxnSpPr>
        <p:spPr>
          <a:xfrm>
            <a:off x="328246" y="939297"/>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8">
            <a:extLst>
              <a:ext uri="{FF2B5EF4-FFF2-40B4-BE49-F238E27FC236}">
                <a16:creationId xmlns:a16="http://schemas.microsoft.com/office/drawing/2014/main" id="{A204A934-650B-2936-B643-EBAA379ADF0C}"/>
              </a:ext>
            </a:extLst>
          </p:cNvPr>
          <p:cNvSpPr>
            <a:spLocks noGrp="1"/>
          </p:cNvSpPr>
          <p:nvPr>
            <p:ph sz="quarter" idx="10"/>
          </p:nvPr>
        </p:nvSpPr>
        <p:spPr>
          <a:xfrm>
            <a:off x="260702" y="188458"/>
            <a:ext cx="10948430" cy="750840"/>
          </a:xfrm>
          <a:prstGeom prst="rect">
            <a:avLst/>
          </a:prstGeom>
        </p:spPr>
        <p:txBody>
          <a:bodyPr/>
          <a:lstStyle>
            <a:lvl1pPr marL="0" indent="0">
              <a:lnSpc>
                <a:spcPct val="100000"/>
              </a:lnSpc>
              <a:buNone/>
              <a:defRPr sz="1800" b="1">
                <a:latin typeface="Helvetica" panose="020B0604020202020204" pitchFamily="34" charset="0"/>
                <a:cs typeface="Helvetica" panose="020B0604020202020204" pitchFamily="34" charset="0"/>
              </a:defRPr>
            </a:lvl1pPr>
            <a:lvl2pPr>
              <a:defRPr b="1">
                <a:latin typeface="Helvetica" panose="020B0604020202020204" pitchFamily="34" charset="0"/>
                <a:cs typeface="Helvetica" panose="020B0604020202020204" pitchFamily="34" charset="0"/>
              </a:defRPr>
            </a:lvl2pPr>
            <a:lvl3pPr>
              <a:defRPr b="1">
                <a:latin typeface="Helvetica" panose="020B0604020202020204" pitchFamily="34" charset="0"/>
                <a:cs typeface="Helvetica" panose="020B0604020202020204" pitchFamily="34" charset="0"/>
              </a:defRPr>
            </a:lvl3pPr>
            <a:lvl4pPr>
              <a:defRPr b="1">
                <a:latin typeface="Helvetica" panose="020B0604020202020204" pitchFamily="34" charset="0"/>
                <a:cs typeface="Helvetica" panose="020B0604020202020204" pitchFamily="34" charset="0"/>
              </a:defRPr>
            </a:lvl4pPr>
            <a:lvl5pPr>
              <a:defRPr b="1">
                <a:latin typeface="Helvetica" panose="020B0604020202020204" pitchFamily="34" charset="0"/>
                <a:cs typeface="Helvetica" panose="020B0604020202020204" pitchFamily="34" charset="0"/>
              </a:defRPr>
            </a:lvl5pPr>
          </a:lstStyle>
          <a:p>
            <a:pPr lvl="0"/>
            <a:r>
              <a:rPr lang="en-US"/>
              <a:t>Click to edit Master text styles</a:t>
            </a:r>
          </a:p>
        </p:txBody>
      </p:sp>
      <p:sp>
        <p:nvSpPr>
          <p:cNvPr id="5" name="Content Placeholder 13">
            <a:extLst>
              <a:ext uri="{FF2B5EF4-FFF2-40B4-BE49-F238E27FC236}">
                <a16:creationId xmlns:a16="http://schemas.microsoft.com/office/drawing/2014/main" id="{56D547AC-56EF-B382-AC5B-2E7000132F4A}"/>
              </a:ext>
            </a:extLst>
          </p:cNvPr>
          <p:cNvSpPr>
            <a:spLocks noGrp="1"/>
          </p:cNvSpPr>
          <p:nvPr>
            <p:ph sz="quarter" idx="11"/>
          </p:nvPr>
        </p:nvSpPr>
        <p:spPr>
          <a:xfrm>
            <a:off x="241104" y="6545638"/>
            <a:ext cx="11780353" cy="184150"/>
          </a:xfrm>
          <a:prstGeom prst="rect">
            <a:avLst/>
          </a:prstGeom>
        </p:spPr>
        <p:txBody>
          <a:bodyPr/>
          <a:lstStyle>
            <a:lvl1pPr marL="0" indent="0" algn="r">
              <a:buNone/>
              <a:defRPr sz="1100" i="1">
                <a:solidFill>
                  <a:schemeClr val="bg1">
                    <a:lumMod val="75000"/>
                  </a:schemeClr>
                </a:solidFill>
                <a:latin typeface="Helvetica" panose="020B0604020202020204" pitchFamily="34" charset="0"/>
                <a:cs typeface="Helvetica" panose="020B0604020202020204" pitchFamily="34" charset="0"/>
              </a:defRPr>
            </a:lvl1pPr>
            <a:lvl2pPr marL="457200" indent="0" algn="r">
              <a:buNone/>
              <a:defRPr sz="1100" i="1">
                <a:solidFill>
                  <a:schemeClr val="bg1">
                    <a:lumMod val="75000"/>
                  </a:schemeClr>
                </a:solidFill>
                <a:latin typeface="Helvetica" panose="020B0604020202020204" pitchFamily="34" charset="0"/>
                <a:cs typeface="Helvetica" panose="020B0604020202020204" pitchFamily="34" charset="0"/>
              </a:defRPr>
            </a:lvl2pPr>
            <a:lvl3pPr marL="914400" indent="0" algn="r">
              <a:buNone/>
              <a:defRPr sz="1100" i="1">
                <a:solidFill>
                  <a:schemeClr val="bg1">
                    <a:lumMod val="75000"/>
                  </a:schemeClr>
                </a:solidFill>
                <a:latin typeface="Helvetica" panose="020B0604020202020204" pitchFamily="34" charset="0"/>
                <a:cs typeface="Helvetica" panose="020B0604020202020204" pitchFamily="34" charset="0"/>
              </a:defRPr>
            </a:lvl3pPr>
            <a:lvl4pPr marL="1371600" indent="0" algn="r">
              <a:buNone/>
              <a:defRPr sz="1100" i="1">
                <a:solidFill>
                  <a:schemeClr val="bg1">
                    <a:lumMod val="75000"/>
                  </a:schemeClr>
                </a:solidFill>
                <a:latin typeface="Helvetica" panose="020B0604020202020204" pitchFamily="34" charset="0"/>
                <a:cs typeface="Helvetica" panose="020B0604020202020204" pitchFamily="34" charset="0"/>
              </a:defRPr>
            </a:lvl4pPr>
            <a:lvl5pPr marL="1828800" indent="0" algn="r">
              <a:buNone/>
              <a:defRPr sz="1100" i="1">
                <a:solidFill>
                  <a:schemeClr val="bg1">
                    <a:lumMod val="75000"/>
                  </a:schemeClr>
                </a:solidFill>
                <a:latin typeface="Helvetica" panose="020B0604020202020204" pitchFamily="34" charset="0"/>
                <a:cs typeface="Helvetica" panose="020B0604020202020204" pitchFamily="34" charset="0"/>
              </a:defRPr>
            </a:lvl5pPr>
          </a:lstStyle>
          <a:p>
            <a:pPr lvl="0"/>
            <a:r>
              <a:rPr lang="en-US"/>
              <a:t>Click to edit Master text styles</a:t>
            </a:r>
          </a:p>
        </p:txBody>
      </p:sp>
    </p:spTree>
    <p:extLst>
      <p:ext uri="{BB962C8B-B14F-4D97-AF65-F5344CB8AC3E}">
        <p14:creationId xmlns:p14="http://schemas.microsoft.com/office/powerpoint/2010/main" val="3053144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ck_Title Slide">
    <p:bg>
      <p:bgPr>
        <a:solidFill>
          <a:schemeClr val="accent6">
            <a:lumMod val="10000"/>
          </a:schemeClr>
        </a:solidFill>
        <a:effectLst/>
      </p:bgPr>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B0ACAEB-C55E-E7AC-1E07-97E0A50CE2BC}"/>
              </a:ext>
            </a:extLst>
          </p:cNvPr>
          <p:cNvCxnSpPr>
            <a:cxnSpLocks/>
          </p:cNvCxnSpPr>
          <p:nvPr userDrawn="1"/>
        </p:nvCxnSpPr>
        <p:spPr>
          <a:xfrm>
            <a:off x="328246" y="701172"/>
            <a:ext cx="1153550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text, clipart&#10;&#10;Description automatically generated">
            <a:extLst>
              <a:ext uri="{FF2B5EF4-FFF2-40B4-BE49-F238E27FC236}">
                <a16:creationId xmlns:a16="http://schemas.microsoft.com/office/drawing/2014/main" id="{BEE3C352-128A-3587-4625-DFCBACB8F6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
        <p:nvSpPr>
          <p:cNvPr id="2" name="Content Placeholder 8">
            <a:extLst>
              <a:ext uri="{FF2B5EF4-FFF2-40B4-BE49-F238E27FC236}">
                <a16:creationId xmlns:a16="http://schemas.microsoft.com/office/drawing/2014/main" id="{16565034-E4CE-1C39-66E6-3564C89CE59C}"/>
              </a:ext>
            </a:extLst>
          </p:cNvPr>
          <p:cNvSpPr>
            <a:spLocks noGrp="1"/>
          </p:cNvSpPr>
          <p:nvPr>
            <p:ph sz="quarter" idx="10"/>
          </p:nvPr>
        </p:nvSpPr>
        <p:spPr>
          <a:xfrm>
            <a:off x="231673" y="188458"/>
            <a:ext cx="10261600" cy="406626"/>
          </a:xfrm>
          <a:prstGeom prst="rect">
            <a:avLst/>
          </a:prstGeom>
        </p:spPr>
        <p:txBody>
          <a:bodyPr/>
          <a:lstStyle>
            <a:lvl1pPr marL="0" indent="0">
              <a:buNone/>
              <a:defRPr sz="2400" b="1">
                <a:solidFill>
                  <a:schemeClr val="bg1"/>
                </a:solidFill>
                <a:latin typeface="Helvetica" panose="020B0604020202020204" pitchFamily="34" charset="0"/>
                <a:cs typeface="Helvetica" panose="020B0604020202020204" pitchFamily="34" charset="0"/>
              </a:defRPr>
            </a:lvl1pPr>
            <a:lvl2pPr>
              <a:defRPr b="1">
                <a:latin typeface="Helvetica" panose="020B0604020202020204" pitchFamily="34" charset="0"/>
                <a:cs typeface="Helvetica" panose="020B0604020202020204" pitchFamily="34" charset="0"/>
              </a:defRPr>
            </a:lvl2pPr>
            <a:lvl3pPr>
              <a:defRPr b="1">
                <a:latin typeface="Helvetica" panose="020B0604020202020204" pitchFamily="34" charset="0"/>
                <a:cs typeface="Helvetica" panose="020B0604020202020204" pitchFamily="34" charset="0"/>
              </a:defRPr>
            </a:lvl3pPr>
            <a:lvl4pPr>
              <a:defRPr b="1">
                <a:latin typeface="Helvetica" panose="020B0604020202020204" pitchFamily="34" charset="0"/>
                <a:cs typeface="Helvetica" panose="020B0604020202020204" pitchFamily="34" charset="0"/>
              </a:defRPr>
            </a:lvl4pPr>
            <a:lvl5pPr>
              <a:defRPr b="1">
                <a:latin typeface="Helvetica" panose="020B0604020202020204" pitchFamily="34" charset="0"/>
                <a:cs typeface="Helvetica" panose="020B0604020202020204" pitchFamily="34" charset="0"/>
              </a:defRPr>
            </a:lvl5pPr>
          </a:lstStyle>
          <a:p>
            <a:pPr lvl="0"/>
            <a:r>
              <a:rPr lang="en-US"/>
              <a:t>Click to edit Master text styles</a:t>
            </a:r>
          </a:p>
        </p:txBody>
      </p:sp>
      <p:sp>
        <p:nvSpPr>
          <p:cNvPr id="5" name="Content Placeholder 13">
            <a:extLst>
              <a:ext uri="{FF2B5EF4-FFF2-40B4-BE49-F238E27FC236}">
                <a16:creationId xmlns:a16="http://schemas.microsoft.com/office/drawing/2014/main" id="{F7BA7D96-2395-F9FD-50C6-5361CEFAF83A}"/>
              </a:ext>
            </a:extLst>
          </p:cNvPr>
          <p:cNvSpPr>
            <a:spLocks noGrp="1"/>
          </p:cNvSpPr>
          <p:nvPr>
            <p:ph sz="quarter" idx="11"/>
          </p:nvPr>
        </p:nvSpPr>
        <p:spPr>
          <a:xfrm>
            <a:off x="241104" y="6545638"/>
            <a:ext cx="11780353" cy="184150"/>
          </a:xfrm>
          <a:prstGeom prst="rect">
            <a:avLst/>
          </a:prstGeom>
        </p:spPr>
        <p:txBody>
          <a:bodyPr/>
          <a:lstStyle>
            <a:lvl1pPr marL="0" indent="0" algn="r">
              <a:buNone/>
              <a:defRPr sz="1100" i="1">
                <a:solidFill>
                  <a:schemeClr val="bg1">
                    <a:lumMod val="75000"/>
                  </a:schemeClr>
                </a:solidFill>
                <a:latin typeface="Helvetica" panose="020B0604020202020204" pitchFamily="34" charset="0"/>
                <a:cs typeface="Helvetica" panose="020B0604020202020204" pitchFamily="34" charset="0"/>
              </a:defRPr>
            </a:lvl1pPr>
            <a:lvl2pPr marL="457200" indent="0" algn="r">
              <a:buNone/>
              <a:defRPr sz="1100" i="1">
                <a:solidFill>
                  <a:schemeClr val="bg1">
                    <a:lumMod val="75000"/>
                  </a:schemeClr>
                </a:solidFill>
                <a:latin typeface="Helvetica" panose="020B0604020202020204" pitchFamily="34" charset="0"/>
                <a:cs typeface="Helvetica" panose="020B0604020202020204" pitchFamily="34" charset="0"/>
              </a:defRPr>
            </a:lvl2pPr>
            <a:lvl3pPr marL="914400" indent="0" algn="r">
              <a:buNone/>
              <a:defRPr sz="1100" i="1">
                <a:solidFill>
                  <a:schemeClr val="bg1">
                    <a:lumMod val="75000"/>
                  </a:schemeClr>
                </a:solidFill>
                <a:latin typeface="Helvetica" panose="020B0604020202020204" pitchFamily="34" charset="0"/>
                <a:cs typeface="Helvetica" panose="020B0604020202020204" pitchFamily="34" charset="0"/>
              </a:defRPr>
            </a:lvl3pPr>
            <a:lvl4pPr marL="1371600" indent="0" algn="r">
              <a:buNone/>
              <a:defRPr sz="1100" i="1">
                <a:solidFill>
                  <a:schemeClr val="bg1">
                    <a:lumMod val="75000"/>
                  </a:schemeClr>
                </a:solidFill>
                <a:latin typeface="Helvetica" panose="020B0604020202020204" pitchFamily="34" charset="0"/>
                <a:cs typeface="Helvetica" panose="020B0604020202020204" pitchFamily="34" charset="0"/>
              </a:defRPr>
            </a:lvl4pPr>
            <a:lvl5pPr marL="1828800" indent="0" algn="r">
              <a:buNone/>
              <a:defRPr sz="1100" i="1">
                <a:solidFill>
                  <a:schemeClr val="bg1">
                    <a:lumMod val="75000"/>
                  </a:schemeClr>
                </a:solidFill>
                <a:latin typeface="Helvetica" panose="020B0604020202020204" pitchFamily="34" charset="0"/>
                <a:cs typeface="Helvetica" panose="020B0604020202020204" pitchFamily="34" charset="0"/>
              </a:defRPr>
            </a:lvl5pPr>
          </a:lstStyle>
          <a:p>
            <a:pPr lvl="0"/>
            <a:r>
              <a:rPr lang="en-US"/>
              <a:t>Click to edit Master text styles</a:t>
            </a:r>
          </a:p>
        </p:txBody>
      </p:sp>
    </p:spTree>
    <p:extLst>
      <p:ext uri="{BB962C8B-B14F-4D97-AF65-F5344CB8AC3E}">
        <p14:creationId xmlns:p14="http://schemas.microsoft.com/office/powerpoint/2010/main" val="3067398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_WHITE ADAPT">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AE6B5283-282F-DC1F-9511-8D081556E414}"/>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99CABAB0-3815-6795-59F2-D2486BD31E3A}"/>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67776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_WHITE ADAPT">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AE6B5283-282F-DC1F-9511-8D081556E414}"/>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99CABAB0-3815-6795-59F2-D2486BD31E3A}"/>
              </a:ext>
            </a:extLst>
          </p:cNvPr>
          <p:cNvCxnSpPr>
            <a:cxnSpLocks/>
          </p:cNvCxnSpPr>
          <p:nvPr userDrawn="1"/>
        </p:nvCxnSpPr>
        <p:spPr>
          <a:xfrm>
            <a:off x="328246" y="83180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617784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_BLACK ADAPT">
    <p:bg>
      <p:bgPr>
        <a:solidFill>
          <a:schemeClr val="tx1"/>
        </a:solidFill>
        <a:effectLst/>
      </p:bgPr>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710C989-E96B-14D0-0860-5B0D676F7A6C}"/>
              </a:ext>
            </a:extLst>
          </p:cNvPr>
          <p:cNvCxnSpPr>
            <a:cxnSpLocks/>
          </p:cNvCxnSpPr>
          <p:nvPr userDrawn="1"/>
        </p:nvCxnSpPr>
        <p:spPr>
          <a:xfrm>
            <a:off x="328246" y="701172"/>
            <a:ext cx="1153550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text, clipart&#10;&#10;Description automatically generated">
            <a:extLst>
              <a:ext uri="{FF2B5EF4-FFF2-40B4-BE49-F238E27FC236}">
                <a16:creationId xmlns:a16="http://schemas.microsoft.com/office/drawing/2014/main" id="{5362870E-FDD1-C1CA-D4DF-B35A03735D2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22686195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theme" Target="../theme/theme2.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34.xml"/><Relationship Id="rId1" Type="http://schemas.openxmlformats.org/officeDocument/2006/relationships/slideLayout" Target="../slideLayouts/slideLayout33.xml"/><Relationship Id="rId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734707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7256236"/>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 id="2147483728" r:id="rId13"/>
    <p:sldLayoutId id="2147483729"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1" name="Picture 10" descr="A picture containing logo&#10;&#10;Description automatically generated">
            <a:extLst>
              <a:ext uri="{FF2B5EF4-FFF2-40B4-BE49-F238E27FC236}">
                <a16:creationId xmlns:a16="http://schemas.microsoft.com/office/drawing/2014/main" id="{FE160564-F14C-5241-B55D-35BDCEB49F93}"/>
              </a:ext>
            </a:extLst>
          </p:cNvPr>
          <p:cNvPicPr>
            <a:picLocks noChangeAspect="1"/>
          </p:cNvPicPr>
          <p:nvPr userDrawn="1"/>
        </p:nvPicPr>
        <p:blipFill>
          <a:blip r:embed="rId4"/>
          <a:stretch>
            <a:fillRect/>
          </a:stretch>
        </p:blipFill>
        <p:spPr>
          <a:xfrm>
            <a:off x="10963223" y="244358"/>
            <a:ext cx="910019" cy="221316"/>
          </a:xfrm>
          <a:prstGeom prst="rect">
            <a:avLst/>
          </a:prstGeom>
        </p:spPr>
      </p:pic>
    </p:spTree>
    <p:extLst>
      <p:ext uri="{BB962C8B-B14F-4D97-AF65-F5344CB8AC3E}">
        <p14:creationId xmlns:p14="http://schemas.microsoft.com/office/powerpoint/2010/main" val="2734655928"/>
      </p:ext>
    </p:extLst>
  </p:cSld>
  <p:clrMap bg1="lt1" tx1="dk1" bg2="lt2" tx2="dk2" accent1="accent1" accent2="accent2" accent3="accent3" accent4="accent4" accent5="accent5" accent6="accent6" hlink="hlink" folHlink="folHlink"/>
  <p:sldLayoutIdLst>
    <p:sldLayoutId id="2147483734" r:id="rId1"/>
    <p:sldLayoutId id="2147483735" r:id="rId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notesSlide" Target="../notesSlides/notesSlide6.xml"/><Relationship Id="rId1" Type="http://schemas.openxmlformats.org/officeDocument/2006/relationships/slideLayout" Target="../slideLayouts/slideLayout33.xml"/></Relationships>
</file>

<file path=ppt/slides/_rels/slide11.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7.xml"/><Relationship Id="rId1" Type="http://schemas.openxmlformats.org/officeDocument/2006/relationships/slideLayout" Target="../slideLayouts/slideLayout3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15.xml"/><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png"/><Relationship Id="rId18" Type="http://schemas.openxmlformats.org/officeDocument/2006/relationships/image" Target="../media/image38.png"/><Relationship Id="rId3" Type="http://schemas.openxmlformats.org/officeDocument/2006/relationships/hyperlink" Target="https://research.adapt.com.au/filter-types/market-trend-reports" TargetMode="External"/><Relationship Id="rId7" Type="http://schemas.openxmlformats.org/officeDocument/2006/relationships/image" Target="../media/image27.png"/><Relationship Id="rId12" Type="http://schemas.openxmlformats.org/officeDocument/2006/relationships/image" Target="../media/image32.png"/><Relationship Id="rId17" Type="http://schemas.openxmlformats.org/officeDocument/2006/relationships/image" Target="../media/image37.png"/><Relationship Id="rId2" Type="http://schemas.openxmlformats.org/officeDocument/2006/relationships/hyperlink" Target="mailto:success@adapt.com.au" TargetMode="External"/><Relationship Id="rId16" Type="http://schemas.openxmlformats.org/officeDocument/2006/relationships/image" Target="../media/image36.png"/><Relationship Id="rId1" Type="http://schemas.openxmlformats.org/officeDocument/2006/relationships/slideLayout" Target="../slideLayouts/slideLayout14.xml"/><Relationship Id="rId6" Type="http://schemas.openxmlformats.org/officeDocument/2006/relationships/hyperlink" Target="https://research.adapt.com.au/filter-types/expert-presentations/" TargetMode="External"/><Relationship Id="rId11" Type="http://schemas.openxmlformats.org/officeDocument/2006/relationships/image" Target="../media/image31.png"/><Relationship Id="rId5" Type="http://schemas.openxmlformats.org/officeDocument/2006/relationships/hyperlink" Target="https://research.adapt.com.au/data-insights/" TargetMode="External"/><Relationship Id="rId15" Type="http://schemas.openxmlformats.org/officeDocument/2006/relationships/image" Target="../media/image35.png"/><Relationship Id="rId10" Type="http://schemas.openxmlformats.org/officeDocument/2006/relationships/image" Target="../media/image30.png"/><Relationship Id="rId19" Type="http://schemas.openxmlformats.org/officeDocument/2006/relationships/image" Target="../media/image39.png"/><Relationship Id="rId4" Type="http://schemas.openxmlformats.org/officeDocument/2006/relationships/hyperlink" Target="https://research.adapt.com.au/filter-types/community-interviews" TargetMode="External"/><Relationship Id="rId9" Type="http://schemas.openxmlformats.org/officeDocument/2006/relationships/image" Target="../media/image29.png"/><Relationship Id="rId14" Type="http://schemas.openxmlformats.org/officeDocument/2006/relationships/image" Target="../media/image34.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notesSlide" Target="../notesSlides/notesSlide1.xml"/><Relationship Id="rId1" Type="http://schemas.openxmlformats.org/officeDocument/2006/relationships/slideLayout" Target="../slideLayouts/slideLayout33.xml"/></Relationships>
</file>

<file path=ppt/slides/_rels/slide5.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notesSlide" Target="../notesSlides/notesSlide2.xml"/><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notesSlide" Target="../notesSlides/notesSlide3.xml"/><Relationship Id="rId1" Type="http://schemas.openxmlformats.org/officeDocument/2006/relationships/slideLayout" Target="../slideLayouts/slideLayout3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notesSlide" Target="../notesSlides/notesSlide5.xml"/><Relationship Id="rId1" Type="http://schemas.openxmlformats.org/officeDocument/2006/relationships/slideLayout" Target="../slideLayouts/slideLayout3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C07349C-1B91-6612-D006-52239098395B}"/>
            </a:ext>
          </a:extLst>
        </p:cNvPr>
        <p:cNvGrpSpPr/>
        <p:nvPr/>
      </p:nvGrpSpPr>
      <p:grpSpPr>
        <a:xfrm>
          <a:off x="0" y="0"/>
          <a:ext cx="0" cy="0"/>
          <a:chOff x="0" y="0"/>
          <a:chExt cx="0" cy="0"/>
        </a:xfrm>
      </p:grpSpPr>
      <p:pic>
        <p:nvPicPr>
          <p:cNvPr id="10" name="Graphic 9">
            <a:extLst>
              <a:ext uri="{FF2B5EF4-FFF2-40B4-BE49-F238E27FC236}">
                <a16:creationId xmlns:a16="http://schemas.microsoft.com/office/drawing/2014/main" id="{07790D33-9133-925C-97D1-5791DB9C614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49440" y="698999"/>
            <a:ext cx="3486157" cy="375192"/>
          </a:xfrm>
          <a:prstGeom prst="rect">
            <a:avLst/>
          </a:prstGeom>
        </p:spPr>
      </p:pic>
      <p:sp>
        <p:nvSpPr>
          <p:cNvPr id="3" name="TextBox 2">
            <a:extLst>
              <a:ext uri="{FF2B5EF4-FFF2-40B4-BE49-F238E27FC236}">
                <a16:creationId xmlns:a16="http://schemas.microsoft.com/office/drawing/2014/main" id="{37AC7D29-1C54-3D35-0B0C-89E656C3BBDA}"/>
              </a:ext>
            </a:extLst>
          </p:cNvPr>
          <p:cNvSpPr txBox="1"/>
          <p:nvPr/>
        </p:nvSpPr>
        <p:spPr>
          <a:xfrm>
            <a:off x="549442" y="2570334"/>
            <a:ext cx="8056676" cy="1938992"/>
          </a:xfrm>
          <a:prstGeom prst="rect">
            <a:avLst/>
          </a:prstGeom>
          <a:noFill/>
        </p:spPr>
        <p:txBody>
          <a:bodyPr wrap="square" lIns="91440" tIns="45720" rIns="91440" bIns="45720" rtlCol="0" anchor="t">
            <a:spAutoFit/>
          </a:bodyPr>
          <a:lstStyle/>
          <a:p>
            <a:pPr>
              <a:spcAft>
                <a:spcPts val="2400"/>
              </a:spcAft>
              <a:defRPr/>
            </a:pPr>
            <a:r>
              <a:rPr kumimoji="0" lang="en-US" sz="4000" b="0" i="0" u="none" strike="noStrike" kern="1200" cap="none" spc="0" normalizeH="0" baseline="0" noProof="0" dirty="0">
                <a:ln>
                  <a:noFill/>
                </a:ln>
                <a:solidFill>
                  <a:prstClr val="white"/>
                </a:solidFill>
                <a:effectLst/>
                <a:uLnTx/>
                <a:uFillTx/>
                <a:latin typeface="Helvetica"/>
                <a:ea typeface="+mn-ea"/>
                <a:cs typeface="Helvetica"/>
              </a:rPr>
              <a:t>Board </a:t>
            </a:r>
            <a:r>
              <a:rPr lang="en-US" sz="4000" dirty="0">
                <a:solidFill>
                  <a:prstClr val="white"/>
                </a:solidFill>
                <a:latin typeface="Helvetica"/>
                <a:cs typeface="Helvetica"/>
              </a:rPr>
              <a:t>Alignment</a:t>
            </a:r>
            <a:r>
              <a:rPr kumimoji="0" lang="en-US" sz="4000" b="0" i="0" u="none" strike="noStrike" kern="1200" cap="none" spc="0" normalizeH="0" baseline="0" noProof="0" dirty="0">
                <a:ln>
                  <a:noFill/>
                </a:ln>
                <a:solidFill>
                  <a:prstClr val="white"/>
                </a:solidFill>
                <a:effectLst/>
                <a:uLnTx/>
                <a:uFillTx/>
                <a:latin typeface="Helvetica"/>
                <a:ea typeface="+mn-ea"/>
                <a:cs typeface="Helvetica"/>
              </a:rPr>
              <a:t>, </a:t>
            </a:r>
            <a:br>
              <a:rPr kumimoji="0" lang="en-US" sz="4000" b="0" i="0" u="none" strike="noStrike" kern="1200" cap="none" spc="0" normalizeH="0" baseline="0" noProof="0" dirty="0">
                <a:ln>
                  <a:noFill/>
                </a:ln>
                <a:solidFill>
                  <a:prstClr val="white"/>
                </a:solidFill>
                <a:effectLst/>
                <a:uLnTx/>
                <a:uFillTx/>
                <a:latin typeface="Helvetica"/>
                <a:ea typeface="+mn-ea"/>
                <a:cs typeface="Helvetica"/>
              </a:rPr>
            </a:br>
            <a:r>
              <a:rPr lang="en-US" sz="4000">
                <a:solidFill>
                  <a:prstClr val="white"/>
                </a:solidFill>
                <a:latin typeface="Helvetica"/>
                <a:cs typeface="Helvetica"/>
              </a:rPr>
              <a:t>Risk Confidence</a:t>
            </a:r>
            <a:r>
              <a:rPr kumimoji="0" lang="en-US" sz="4000" b="0" i="0" u="none" strike="noStrike" kern="1200" cap="none" spc="0" normalizeH="0" baseline="0" noProof="0">
                <a:ln>
                  <a:noFill/>
                </a:ln>
                <a:solidFill>
                  <a:prstClr val="white"/>
                </a:solidFill>
                <a:effectLst/>
                <a:uLnTx/>
                <a:uFillTx/>
                <a:latin typeface="Helvetica"/>
                <a:ea typeface="+mn-ea"/>
                <a:cs typeface="Helvetica"/>
              </a:rPr>
              <a:t> and</a:t>
            </a:r>
            <a:br>
              <a:rPr kumimoji="0" lang="en-US" sz="4000" b="0" i="0" u="none" strike="noStrike" kern="1200" cap="none" spc="0" normalizeH="0" baseline="0" noProof="0" dirty="0">
                <a:ln>
                  <a:noFill/>
                </a:ln>
                <a:solidFill>
                  <a:prstClr val="white"/>
                </a:solidFill>
                <a:effectLst/>
                <a:uLnTx/>
                <a:uFillTx/>
                <a:latin typeface="Helvetica"/>
                <a:ea typeface="+mn-ea"/>
                <a:cs typeface="Helvetica"/>
              </a:rPr>
            </a:br>
            <a:r>
              <a:rPr lang="en-US" sz="4000">
                <a:solidFill>
                  <a:prstClr val="white"/>
                </a:solidFill>
                <a:latin typeface="Helvetica"/>
                <a:cs typeface="Helvetica"/>
              </a:rPr>
              <a:t>Operating Complexity</a:t>
            </a:r>
            <a:endParaRPr kumimoji="0" lang="en-AU" sz="4000" b="0" i="0" u="none" strike="noStrike" kern="1200" cap="none" spc="0" normalizeH="0" baseline="0" noProof="0" dirty="0">
              <a:ln>
                <a:noFill/>
              </a:ln>
              <a:solidFill>
                <a:prstClr val="white"/>
              </a:solidFill>
              <a:effectLst/>
              <a:uLnTx/>
              <a:uFillTx/>
              <a:latin typeface="Helvetica"/>
              <a:ea typeface="+mn-ea"/>
              <a:cs typeface="Helvetica"/>
            </a:endParaRPr>
          </a:p>
        </p:txBody>
      </p:sp>
      <p:sp>
        <p:nvSpPr>
          <p:cNvPr id="4" name="TextBox 3">
            <a:extLst>
              <a:ext uri="{FF2B5EF4-FFF2-40B4-BE49-F238E27FC236}">
                <a16:creationId xmlns:a16="http://schemas.microsoft.com/office/drawing/2014/main" id="{D2154EAF-A74B-25CC-4278-300183B5687E}"/>
              </a:ext>
            </a:extLst>
          </p:cNvPr>
          <p:cNvSpPr txBox="1"/>
          <p:nvPr/>
        </p:nvSpPr>
        <p:spPr>
          <a:xfrm>
            <a:off x="565580" y="2204323"/>
            <a:ext cx="3486157" cy="338554"/>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dirty="0">
                <a:ln>
                  <a:noFill/>
                </a:ln>
                <a:solidFill>
                  <a:srgbClr val="E7534F"/>
                </a:solidFill>
                <a:effectLst/>
                <a:uLnTx/>
                <a:uFillTx/>
                <a:latin typeface="Helvetica"/>
                <a:ea typeface="+mn-ea"/>
                <a:cs typeface="Helvetica"/>
              </a:rPr>
              <a:t>ADAPT Technology Trends</a:t>
            </a:r>
          </a:p>
        </p:txBody>
      </p:sp>
    </p:spTree>
    <p:extLst>
      <p:ext uri="{BB962C8B-B14F-4D97-AF65-F5344CB8AC3E}">
        <p14:creationId xmlns:p14="http://schemas.microsoft.com/office/powerpoint/2010/main" val="3489097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2B45BD-E1EA-4E26-98D7-4840365AFEA9}"/>
            </a:ext>
          </a:extLst>
        </p:cNvPr>
        <p:cNvGrpSpPr/>
        <p:nvPr/>
      </p:nvGrpSpPr>
      <p:grpSpPr>
        <a:xfrm>
          <a:off x="0" y="0"/>
          <a:ext cx="0" cy="0"/>
          <a:chOff x="0" y="0"/>
          <a:chExt cx="0" cy="0"/>
        </a:xfrm>
      </p:grpSpPr>
      <p:pic>
        <p:nvPicPr>
          <p:cNvPr id="4" name="Graphic 3">
            <a:extLst>
              <a:ext uri="{FF2B5EF4-FFF2-40B4-BE49-F238E27FC236}">
                <a16:creationId xmlns:a16="http://schemas.microsoft.com/office/drawing/2014/main" id="{7209DD51-E37C-8105-2C22-0FDD0497BAA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31932" y="915037"/>
            <a:ext cx="11335999" cy="5298076"/>
          </a:xfrm>
          <a:prstGeom prst="rect">
            <a:avLst/>
          </a:prstGeom>
        </p:spPr>
      </p:pic>
      <p:sp>
        <p:nvSpPr>
          <p:cNvPr id="29" name="Rectangle 28">
            <a:extLst>
              <a:ext uri="{FF2B5EF4-FFF2-40B4-BE49-F238E27FC236}">
                <a16:creationId xmlns:a16="http://schemas.microsoft.com/office/drawing/2014/main" id="{FD61CA50-5C92-EB2F-E01D-7DAE680BDE83}"/>
              </a:ext>
            </a:extLst>
          </p:cNvPr>
          <p:cNvSpPr/>
          <p:nvPr/>
        </p:nvSpPr>
        <p:spPr>
          <a:xfrm>
            <a:off x="300539" y="140316"/>
            <a:ext cx="11739880"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srgbClr val="000000"/>
                </a:solidFill>
                <a:effectLst/>
                <a:uLnTx/>
                <a:uFillTx/>
                <a:latin typeface="Helvetica"/>
                <a:ea typeface="+mn-ea"/>
                <a:cs typeface="Helvetica"/>
                <a:sym typeface="Arial"/>
              </a:rPr>
              <a:t>If yes, what approximate percentage reduction are you targeting?</a:t>
            </a:r>
          </a:p>
        </p:txBody>
      </p:sp>
      <p:sp>
        <p:nvSpPr>
          <p:cNvPr id="32" name="TextBox 31">
            <a:extLst>
              <a:ext uri="{FF2B5EF4-FFF2-40B4-BE49-F238E27FC236}">
                <a16:creationId xmlns:a16="http://schemas.microsoft.com/office/drawing/2014/main" id="{611B5281-0378-C939-CDBF-FC59A4667166}"/>
              </a:ext>
            </a:extLst>
          </p:cNvPr>
          <p:cNvSpPr txBox="1"/>
          <p:nvPr/>
        </p:nvSpPr>
        <p:spPr>
          <a:xfrm>
            <a:off x="4206240" y="6500712"/>
            <a:ext cx="7834179" cy="261610"/>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rgbClr val="7F7F7F"/>
                </a:solidFill>
                <a:effectLst/>
                <a:uLnTx/>
                <a:uFillTx/>
                <a:latin typeface="Helvetica" panose="020B0403020202020204" pitchFamily="34" charset="0"/>
                <a:ea typeface="+mn-ea"/>
                <a:cs typeface="Helvetica Neue" panose="02000503000000020004" pitchFamily="2"/>
                <a:sym typeface="Arial"/>
              </a:rPr>
              <a:t>Source : ADAPT Security Edge Survey in May 2026. Sample size : 67 Australian CISOs</a:t>
            </a:r>
          </a:p>
        </p:txBody>
      </p:sp>
    </p:spTree>
    <p:extLst>
      <p:ext uri="{BB962C8B-B14F-4D97-AF65-F5344CB8AC3E}">
        <p14:creationId xmlns:p14="http://schemas.microsoft.com/office/powerpoint/2010/main" val="3174174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4FE0B5-969D-1539-064B-63DE31A3E756}"/>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FB16D269-C180-8C43-D2CC-41F6E90AEE87}"/>
              </a:ext>
            </a:extLst>
          </p:cNvPr>
          <p:cNvSpPr/>
          <p:nvPr/>
        </p:nvSpPr>
        <p:spPr>
          <a:xfrm>
            <a:off x="231669" y="94856"/>
            <a:ext cx="11641573" cy="83099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Helvetica"/>
                <a:ea typeface="+mn-ea"/>
                <a:cs typeface="Helvetica"/>
              </a:rPr>
              <a:t>Does your organisation have OT environments</a:t>
            </a:r>
            <a:br>
              <a:rPr kumimoji="0" lang="en-US" sz="2400" b="1" i="0" u="none" strike="noStrike" kern="1200" cap="none" spc="0" normalizeH="0" baseline="0" noProof="0" dirty="0">
                <a:ln>
                  <a:noFill/>
                </a:ln>
                <a:solidFill>
                  <a:srgbClr val="000000"/>
                </a:solidFill>
                <a:effectLst/>
                <a:uLnTx/>
                <a:uFillTx/>
                <a:latin typeface="Helvetica"/>
                <a:ea typeface="+mn-ea"/>
                <a:cs typeface="Helvetica"/>
              </a:rPr>
            </a:br>
            <a:r>
              <a:rPr kumimoji="0" lang="en-US" sz="2400" b="1" i="0" u="none" strike="noStrike" kern="1200" cap="none" spc="0" normalizeH="0" baseline="0" noProof="0" dirty="0">
                <a:ln>
                  <a:noFill/>
                </a:ln>
                <a:solidFill>
                  <a:srgbClr val="000000"/>
                </a:solidFill>
                <a:effectLst/>
                <a:uLnTx/>
                <a:uFillTx/>
                <a:latin typeface="Helvetica"/>
                <a:ea typeface="+mn-ea"/>
                <a:cs typeface="Helvetica"/>
              </a:rPr>
              <a:t>that require cyber security oversight?</a:t>
            </a:r>
          </a:p>
        </p:txBody>
      </p:sp>
      <p:sp>
        <p:nvSpPr>
          <p:cNvPr id="6" name="TextBox 5">
            <a:extLst>
              <a:ext uri="{FF2B5EF4-FFF2-40B4-BE49-F238E27FC236}">
                <a16:creationId xmlns:a16="http://schemas.microsoft.com/office/drawing/2014/main" id="{96A7612F-C7D0-C004-AB34-CD6E23B94566}"/>
              </a:ext>
            </a:extLst>
          </p:cNvPr>
          <p:cNvSpPr txBox="1"/>
          <p:nvPr/>
        </p:nvSpPr>
        <p:spPr>
          <a:xfrm>
            <a:off x="2692958" y="6500712"/>
            <a:ext cx="9347461" cy="246221"/>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Source : ADAPT Security Edge Survey in May 2026. Sample size : 91 Australian CISOs</a:t>
            </a:r>
          </a:p>
        </p:txBody>
      </p:sp>
      <p:pic>
        <p:nvPicPr>
          <p:cNvPr id="10" name="Graphic 9">
            <a:extLst>
              <a:ext uri="{FF2B5EF4-FFF2-40B4-BE49-F238E27FC236}">
                <a16:creationId xmlns:a16="http://schemas.microsoft.com/office/drawing/2014/main" id="{10F38AB7-FF79-C3F1-3466-3E4120E0606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45627" y="1155738"/>
            <a:ext cx="11639987" cy="5245060"/>
          </a:xfrm>
          <a:prstGeom prst="rect">
            <a:avLst/>
          </a:prstGeom>
        </p:spPr>
      </p:pic>
    </p:spTree>
    <p:extLst>
      <p:ext uri="{BB962C8B-B14F-4D97-AF65-F5344CB8AC3E}">
        <p14:creationId xmlns:p14="http://schemas.microsoft.com/office/powerpoint/2010/main" val="162109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0B47B2-AE8E-D8F6-523D-17BC703BBB1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85CA783-9575-9DEE-1C62-E5AA10AAFE39}"/>
              </a:ext>
            </a:extLst>
          </p:cNvPr>
          <p:cNvSpPr txBox="1"/>
          <p:nvPr/>
        </p:nvSpPr>
        <p:spPr>
          <a:xfrm>
            <a:off x="512558" y="1369539"/>
            <a:ext cx="3114362" cy="416697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200" b="1" i="0" u="none" strike="noStrike" kern="1200" cap="none" spc="0" normalizeH="0" baseline="0" noProof="0" dirty="0">
                <a:ln>
                  <a:noFill/>
                </a:ln>
                <a:solidFill>
                  <a:srgbClr val="000000"/>
                </a:solidFill>
                <a:effectLst/>
                <a:uLnTx/>
                <a:uFillTx/>
                <a:latin typeface="Helvetica"/>
                <a:ea typeface="+mn-ea"/>
                <a:cs typeface="Helvetica"/>
              </a:rPr>
              <a:t>42% of Australian organisations are actively consolidating their security tools</a:t>
            </a:r>
            <a:r>
              <a:rPr lang="en-US" sz="1200" b="1" dirty="0">
                <a:solidFill>
                  <a:srgbClr val="000000"/>
                </a:solidFill>
                <a:latin typeface="Helvetica"/>
                <a:cs typeface="Helvetica"/>
              </a:rPr>
              <a:t>.</a:t>
            </a:r>
            <a:r>
              <a:rPr kumimoji="0" lang="en-US" sz="1200" b="1" i="0" u="none" strike="noStrike" kern="1200" cap="none" spc="0" normalizeH="0" baseline="0" noProof="0" dirty="0">
                <a:ln>
                  <a:noFill/>
                </a:ln>
                <a:solidFill>
                  <a:srgbClr val="000000"/>
                </a:solidFill>
                <a:effectLst/>
                <a:uLnTx/>
                <a:uFillTx/>
                <a:latin typeface="Helvetica"/>
                <a:ea typeface="+mn-ea"/>
                <a:cs typeface="Helvetica"/>
              </a:rPr>
              <a:t> 30% are already underway and </a:t>
            </a:r>
            <a:br>
              <a:rPr kumimoji="0" lang="en-US" sz="1200" b="1" i="0" u="none" strike="noStrike" kern="1200" cap="none" spc="0" normalizeH="0" baseline="0" noProof="0" dirty="0">
                <a:ln>
                  <a:noFill/>
                </a:ln>
                <a:solidFill>
                  <a:srgbClr val="000000"/>
                </a:solidFill>
                <a:effectLst/>
                <a:uLnTx/>
                <a:uFillTx/>
                <a:latin typeface="Helvetica"/>
                <a:ea typeface="+mn-ea"/>
                <a:cs typeface="Helvetica"/>
              </a:rPr>
            </a:br>
            <a:r>
              <a:rPr kumimoji="0" lang="en-US" sz="1200" b="1" i="0" u="none" strike="noStrike" kern="1200" cap="none" spc="0" normalizeH="0" baseline="0" noProof="0" dirty="0">
                <a:ln>
                  <a:noFill/>
                </a:ln>
                <a:solidFill>
                  <a:srgbClr val="000000"/>
                </a:solidFill>
                <a:effectLst/>
                <a:uLnTx/>
                <a:uFillTx/>
                <a:latin typeface="Helvetica"/>
                <a:ea typeface="+mn-ea"/>
                <a:cs typeface="Helvetica"/>
              </a:rPr>
              <a:t>a further 12% </a:t>
            </a:r>
            <a:r>
              <a:rPr lang="en-US" sz="1200" b="1" dirty="0">
                <a:solidFill>
                  <a:srgbClr val="000000"/>
                </a:solidFill>
                <a:latin typeface="Helvetica"/>
                <a:cs typeface="Helvetica"/>
              </a:rPr>
              <a:t>plan</a:t>
            </a:r>
            <a:r>
              <a:rPr kumimoji="0" lang="en-US" sz="1200" b="1" i="0" u="none" strike="noStrike" kern="1200" cap="none" spc="0" normalizeH="0" baseline="0" noProof="0" dirty="0">
                <a:ln>
                  <a:noFill/>
                </a:ln>
                <a:solidFill>
                  <a:srgbClr val="000000"/>
                </a:solidFill>
                <a:effectLst/>
                <a:uLnTx/>
                <a:uFillTx/>
                <a:latin typeface="Helvetica"/>
                <a:ea typeface="+mn-ea"/>
                <a:cs typeface="Helvetica"/>
              </a:rPr>
              <a:t> consolidation</a:t>
            </a:r>
            <a:r>
              <a:rPr lang="en-US" sz="1200" b="1" dirty="0">
                <a:solidFill>
                  <a:srgbClr val="000000"/>
                </a:solidFill>
                <a:latin typeface="Helvetica"/>
                <a:cs typeface="Helvetica"/>
              </a:rPr>
              <a:t>,</a:t>
            </a:r>
            <a:r>
              <a:rPr kumimoji="0" lang="en-US" sz="1200" b="1" i="0" u="none" strike="noStrike" kern="1200" cap="none" spc="0" normalizeH="0" baseline="0" noProof="0" dirty="0">
                <a:ln>
                  <a:noFill/>
                </a:ln>
                <a:solidFill>
                  <a:srgbClr val="000000"/>
                </a:solidFill>
                <a:effectLst/>
                <a:uLnTx/>
                <a:uFillTx/>
                <a:latin typeface="Helvetica"/>
                <a:ea typeface="+mn-ea"/>
                <a:cs typeface="Helvetica"/>
              </a:rPr>
              <a:t> </a:t>
            </a:r>
            <a:br>
              <a:rPr kumimoji="0" lang="en-US" sz="1200" b="1" i="0" u="none" strike="noStrike" kern="1200" cap="none" spc="0" normalizeH="0" baseline="0" noProof="0" dirty="0">
                <a:ln>
                  <a:noFill/>
                </a:ln>
                <a:solidFill>
                  <a:srgbClr val="000000"/>
                </a:solidFill>
                <a:effectLst/>
                <a:uLnTx/>
                <a:uFillTx/>
                <a:latin typeface="Helvetica"/>
                <a:ea typeface="+mn-ea"/>
                <a:cs typeface="Helvetica"/>
              </a:rPr>
            </a:br>
            <a:r>
              <a:rPr kumimoji="0" lang="en-US" sz="1200" b="1" i="0" u="none" strike="noStrike" kern="1200" cap="none" spc="0" normalizeH="0" baseline="0" noProof="0" dirty="0">
                <a:ln>
                  <a:noFill/>
                </a:ln>
                <a:solidFill>
                  <a:srgbClr val="000000"/>
                </a:solidFill>
                <a:effectLst/>
                <a:uLnTx/>
                <a:uFillTx/>
                <a:latin typeface="Helvetica"/>
                <a:ea typeface="+mn-ea"/>
                <a:cs typeface="Helvetica"/>
              </a:rPr>
              <a:t>while 33% are considering doing so.</a:t>
            </a:r>
            <a:endParaRPr kumimoji="0" lang="en-AU" sz="1200" b="1" i="0" u="none" strike="noStrike" kern="1200" cap="none" spc="0" normalizeH="0" baseline="0" noProof="0" dirty="0">
              <a:ln>
                <a:noFill/>
              </a:ln>
              <a:solidFill>
                <a:srgbClr val="000000"/>
              </a:solidFill>
              <a:effectLst/>
              <a:uLnTx/>
              <a:uFillTx/>
              <a:latin typeface="Helvetica"/>
              <a:ea typeface="+mn-ea"/>
              <a:cs typeface="Helvetica"/>
            </a:endParaRPr>
          </a:p>
          <a:p>
            <a:pPr marL="171450" indent="-171450">
              <a:lnSpc>
                <a:spcPct val="150000"/>
              </a:lnSpc>
              <a:spcAft>
                <a:spcPts val="600"/>
              </a:spcAft>
              <a:buClr>
                <a:srgbClr val="E7534F"/>
              </a:buClr>
              <a:buFont typeface="Arial" panose="020B0604020202020204" pitchFamily="34" charset="0"/>
              <a:buChar char="•"/>
              <a:defRPr/>
            </a:pPr>
            <a:r>
              <a:rPr kumimoji="0" lang="en-US" sz="1200" b="0" i="0" u="none" strike="noStrike" kern="1200" cap="none" spc="0" normalizeH="0" baseline="0" noProof="0" dirty="0">
                <a:ln>
                  <a:noFill/>
                </a:ln>
                <a:solidFill>
                  <a:srgbClr val="000000"/>
                </a:solidFill>
                <a:effectLst/>
                <a:uLnTx/>
                <a:uFillTx/>
                <a:latin typeface="Helvetica"/>
                <a:ea typeface="+mn-ea"/>
                <a:cs typeface="Helvetica"/>
              </a:rPr>
              <a:t>These organisations are targeting an average 26% reduction</a:t>
            </a:r>
            <a:r>
              <a:rPr lang="en-US" sz="1200" dirty="0">
                <a:solidFill>
                  <a:srgbClr val="000000"/>
                </a:solidFill>
                <a:latin typeface="Helvetica"/>
                <a:cs typeface="Helvetica"/>
              </a:rPr>
              <a:t> in tools.</a:t>
            </a:r>
            <a:endParaRPr lang="en-AU" sz="1200" b="0" i="0" u="none" strike="noStrike" kern="1200" cap="none" spc="0" normalizeH="0" baseline="0" noProof="0" dirty="0">
              <a:ln>
                <a:noFill/>
              </a:ln>
              <a:solidFill>
                <a:srgbClr val="000000"/>
              </a:solidFill>
              <a:effectLst/>
              <a:uLnTx/>
              <a:uFillTx/>
              <a:latin typeface="Helvetica"/>
              <a:cs typeface="Helvetica"/>
            </a:endParaRP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Helvetica"/>
                <a:ea typeface="+mn-ea"/>
                <a:cs typeface="Helvetica"/>
              </a:rPr>
              <a:t>A combined 67% of surveyed organisations have some form of OT environment requiring cyber security oversight, with 32% indicating OT is core to business-critical operations and another 35% managing significant or limited and emerging OT footprints</a:t>
            </a:r>
            <a:r>
              <a:rPr kumimoji="0" lang="en-AU" sz="1200" b="0" i="0" u="none" strike="noStrike" kern="1200" cap="none" spc="0" normalizeH="0" baseline="0" noProof="0" dirty="0">
                <a:ln>
                  <a:noFill/>
                </a:ln>
                <a:solidFill>
                  <a:srgbClr val="000000"/>
                </a:solidFill>
                <a:effectLst/>
                <a:uLnTx/>
                <a:uFillTx/>
                <a:latin typeface="Helvetica"/>
                <a:ea typeface="+mn-ea"/>
                <a:cs typeface="Helvetica"/>
              </a:rPr>
              <a:t>.</a:t>
            </a:r>
            <a:endParaRPr kumimoji="0" lang="en-AU" sz="1200" b="0" i="0" u="none" strike="noStrike" kern="1200" cap="none" spc="0" normalizeH="0" baseline="0" noProof="0" dirty="0">
              <a:ln>
                <a:noFill/>
              </a:ln>
              <a:solidFill>
                <a:srgbClr val="000000"/>
              </a:solidFill>
              <a:effectLst/>
              <a:uLnTx/>
              <a:uFillTx/>
              <a:latin typeface="Helvetica" pitchFamily="2" charset="0"/>
              <a:ea typeface="+mn-ea"/>
              <a:cs typeface="Helvetica"/>
            </a:endParaRPr>
          </a:p>
        </p:txBody>
      </p:sp>
      <p:sp>
        <p:nvSpPr>
          <p:cNvPr id="3" name="Rectangle 2">
            <a:extLst>
              <a:ext uri="{FF2B5EF4-FFF2-40B4-BE49-F238E27FC236}">
                <a16:creationId xmlns:a16="http://schemas.microsoft.com/office/drawing/2014/main" id="{BB109CBE-0D24-97F3-1089-910E0F74B1D6}"/>
              </a:ext>
            </a:extLst>
          </p:cNvPr>
          <p:cNvSpPr/>
          <p:nvPr/>
        </p:nvSpPr>
        <p:spPr>
          <a:xfrm>
            <a:off x="462427" y="722789"/>
            <a:ext cx="3114366" cy="438582"/>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250" b="1" i="0" u="none" strike="noStrike" kern="1200" cap="none" spc="-50" normalizeH="0" baseline="0" noProof="0" dirty="0">
                <a:ln>
                  <a:noFill/>
                </a:ln>
                <a:solidFill>
                  <a:prstClr val="black"/>
                </a:solidFill>
                <a:effectLst/>
                <a:uLnTx/>
                <a:uFillTx/>
                <a:latin typeface="Helvetica"/>
                <a:ea typeface="+mn-ea"/>
                <a:cs typeface="Helvetica"/>
              </a:rPr>
              <a:t>Operating complexity</a:t>
            </a:r>
          </a:p>
        </p:txBody>
      </p:sp>
      <p:sp>
        <p:nvSpPr>
          <p:cNvPr id="6" name="Rectangle 5">
            <a:extLst>
              <a:ext uri="{FF2B5EF4-FFF2-40B4-BE49-F238E27FC236}">
                <a16:creationId xmlns:a16="http://schemas.microsoft.com/office/drawing/2014/main" id="{360D9B75-FF0D-E1E1-4AE4-61F854FF6690}"/>
              </a:ext>
            </a:extLst>
          </p:cNvPr>
          <p:cNvSpPr/>
          <p:nvPr/>
        </p:nvSpPr>
        <p:spPr>
          <a:xfrm>
            <a:off x="562691" y="240059"/>
            <a:ext cx="3114364"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a:ln>
                  <a:noFill/>
                </a:ln>
                <a:solidFill>
                  <a:srgbClr val="E7534F"/>
                </a:solidFill>
                <a:effectLst/>
                <a:uLnTx/>
                <a:uFillTx/>
                <a:latin typeface="Helvetica"/>
                <a:ea typeface="Calibri" panose="020F0502020204030204"/>
                <a:cs typeface="Helvetica"/>
              </a:rPr>
              <a:t>Technology Trends</a:t>
            </a:r>
            <a:endParaRPr kumimoji="0" lang="en-AU"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16818A45-B1A8-A381-8F61-0661E976FEBB}"/>
              </a:ext>
            </a:extLst>
          </p:cNvPr>
          <p:cNvCxnSpPr>
            <a:cxnSpLocks/>
          </p:cNvCxnSpPr>
          <p:nvPr/>
        </p:nvCxnSpPr>
        <p:spPr>
          <a:xfrm flipV="1">
            <a:off x="3677054" y="274795"/>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706296C3-881B-4B6F-3069-2133B44F78DC}"/>
              </a:ext>
            </a:extLst>
          </p:cNvPr>
          <p:cNvSpPr txBox="1"/>
          <p:nvPr/>
        </p:nvSpPr>
        <p:spPr>
          <a:xfrm>
            <a:off x="3772483" y="6379"/>
            <a:ext cx="8280000" cy="6893297"/>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200" b="1" i="0" u="none" strike="noStrike" kern="1200" cap="none" spc="0" normalizeH="0" baseline="0" noProof="0" dirty="0">
                <a:ln>
                  <a:noFill/>
                </a:ln>
                <a:solidFill>
                  <a:prstClr val="black"/>
                </a:solidFill>
                <a:effectLst/>
                <a:uLnTx/>
                <a:uFillTx/>
                <a:latin typeface="Helvetica" pitchFamily="2" charset="0"/>
                <a:ea typeface="+mn-ea"/>
                <a:cs typeface="Helvetica"/>
              </a:rPr>
              <a:t>Most organisations are actively consolidating their security tools</a:t>
            </a:r>
            <a:endParaRPr kumimoji="0" lang="en-AU" sz="1200" b="1" i="0" u="none" strike="noStrike" kern="1200" cap="none" spc="0" normalizeH="0" baseline="0" noProof="0" dirty="0">
              <a:ln>
                <a:noFill/>
              </a:ln>
              <a:solidFill>
                <a:prstClr val="black"/>
              </a:solidFill>
              <a:effectLst/>
              <a:uLnTx/>
              <a:uFillTx/>
              <a:latin typeface="Helvetica" pitchFamily="2" charset="0"/>
              <a:ea typeface="+mn-ea"/>
              <a:cs typeface="Helvetica"/>
            </a:endParaRPr>
          </a:p>
          <a:p>
            <a:pPr marL="174625" marR="0" lvl="0" indent="-174625" algn="l" defTabSz="914400" rtl="0" eaLnBrk="1" fontAlgn="auto" latinLnBrk="0" hangingPunct="1">
              <a:lnSpc>
                <a:spcPct val="150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This reflects a sector-wide reckoning with the costs</a:t>
            </a:r>
            <a:r>
              <a:rPr lang="en-US" sz="1200" dirty="0">
                <a:solidFill>
                  <a:prstClr val="black"/>
                </a:solidFill>
                <a:latin typeface="Helvetica"/>
                <a:cs typeface="Helvetica"/>
              </a:rPr>
              <a:t>, </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resource constraints, competing priorities, </a:t>
            </a:r>
            <a:br>
              <a:rPr kumimoji="0" lang="en-US" sz="1200" b="0" i="0" u="none" strike="noStrike" kern="1200" cap="none" spc="0" normalizeH="0" baseline="0" noProof="0" dirty="0">
                <a:ln>
                  <a:noFill/>
                </a:ln>
                <a:solidFill>
                  <a:prstClr val="black"/>
                </a:solidFill>
                <a:effectLst/>
                <a:uLnTx/>
                <a:uFillTx/>
                <a:latin typeface="Helvetica"/>
                <a:ea typeface="+mn-ea"/>
                <a:cs typeface="Helvetica"/>
              </a:rPr>
            </a:br>
            <a:r>
              <a:rPr kumimoji="0" lang="en-US" sz="1200" b="0" i="0" u="none" strike="noStrike" kern="1200" cap="none" spc="0" normalizeH="0" baseline="0" noProof="0" dirty="0">
                <a:ln>
                  <a:noFill/>
                </a:ln>
                <a:solidFill>
                  <a:prstClr val="black"/>
                </a:solidFill>
                <a:effectLst/>
                <a:uLnTx/>
                <a:uFillTx/>
                <a:latin typeface="Helvetica"/>
                <a:ea typeface="+mn-ea"/>
                <a:cs typeface="Helvetica"/>
              </a:rPr>
              <a:t>inconsistent operating models, and legacy complexities that significantly hinder CISOs’ ability to execute </a:t>
            </a:r>
            <a:br>
              <a:rPr kumimoji="0" lang="en-US" sz="1200" b="0" i="0" u="none" strike="noStrike" kern="1200" cap="none" spc="0" normalizeH="0" baseline="0" noProof="0" dirty="0">
                <a:ln>
                  <a:noFill/>
                </a:ln>
                <a:solidFill>
                  <a:prstClr val="black"/>
                </a:solidFill>
                <a:effectLst/>
                <a:uLnTx/>
                <a:uFillTx/>
                <a:latin typeface="Helvetica"/>
                <a:ea typeface="+mn-ea"/>
                <a:cs typeface="Helvetica"/>
              </a:rPr>
            </a:br>
            <a:r>
              <a:rPr kumimoji="0" lang="en-US" sz="1200" b="0" i="0" u="none" strike="noStrike" kern="1200" cap="none" spc="0" normalizeH="0" baseline="0" noProof="0" dirty="0">
                <a:ln>
                  <a:noFill/>
                </a:ln>
                <a:solidFill>
                  <a:prstClr val="black"/>
                </a:solidFill>
                <a:effectLst/>
                <a:uLnTx/>
                <a:uFillTx/>
                <a:latin typeface="Helvetica"/>
                <a:ea typeface="+mn-ea"/>
                <a:cs typeface="Helvetica"/>
              </a:rPr>
              <a:t>their strategies and initiatives. </a:t>
            </a:r>
          </a:p>
          <a:p>
            <a:pPr marL="174625" marR="0" lvl="0" indent="-174625" algn="l" defTabSz="914400" rtl="0" eaLnBrk="1" fontAlgn="auto" latinLnBrk="0" hangingPunct="1">
              <a:lnSpc>
                <a:spcPct val="150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Organisations in the “consideration” category represent a substantial pipeline of consolidation intent that has </a:t>
            </a:r>
            <a:br>
              <a:rPr kumimoji="0" lang="en-US" sz="1200" b="0" i="0" u="none" strike="noStrike" kern="1200" cap="none" spc="0" normalizeH="0" baseline="0" noProof="0" dirty="0">
                <a:ln>
                  <a:noFill/>
                </a:ln>
                <a:solidFill>
                  <a:prstClr val="black"/>
                </a:solidFill>
                <a:effectLst/>
                <a:uLnTx/>
                <a:uFillTx/>
                <a:latin typeface="Helvetica"/>
                <a:ea typeface="+mn-ea"/>
                <a:cs typeface="Helvetica"/>
              </a:rPr>
            </a:br>
            <a:r>
              <a:rPr kumimoji="0" lang="en-US" sz="1200" b="0" i="0" u="none" strike="noStrike" kern="1200" cap="none" spc="0" normalizeH="0" baseline="0" noProof="0" dirty="0">
                <a:ln>
                  <a:noFill/>
                </a:ln>
                <a:solidFill>
                  <a:prstClr val="black"/>
                </a:solidFill>
                <a:effectLst/>
                <a:uLnTx/>
                <a:uFillTx/>
                <a:latin typeface="Helvetica"/>
                <a:ea typeface="+mn-ea"/>
                <a:cs typeface="Helvetica"/>
              </a:rPr>
              <a:t>not yet translated into committed programs. These organisations are actively evaluating their options</a:t>
            </a:r>
            <a:r>
              <a:rPr kumimoji="0" lang="en-AU" sz="1200" b="0" i="0" u="none" strike="noStrike" kern="1200" cap="none" spc="0" normalizeH="0" baseline="0" noProof="0" dirty="0">
                <a:ln>
                  <a:noFill/>
                </a:ln>
                <a:solidFill>
                  <a:prstClr val="black"/>
                </a:solidFill>
                <a:effectLst/>
                <a:uLnTx/>
                <a:uFillTx/>
                <a:latin typeface="Helvetica"/>
                <a:ea typeface="+mn-ea"/>
                <a:cs typeface="Helvetica"/>
              </a:rPr>
              <a:t>.</a:t>
            </a: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200" b="1" i="0" u="none" strike="noStrike" kern="1200" cap="none" spc="0" normalizeH="0" baseline="0" noProof="0" dirty="0">
                <a:ln>
                  <a:noFill/>
                </a:ln>
                <a:solidFill>
                  <a:prstClr val="black"/>
                </a:solidFill>
                <a:effectLst/>
                <a:uLnTx/>
                <a:uFillTx/>
                <a:latin typeface="Helvetica"/>
                <a:ea typeface="+mn-ea"/>
                <a:cs typeface="Helvetica"/>
              </a:rPr>
              <a:t>Despite many </a:t>
            </a:r>
            <a:r>
              <a:rPr lang="en-US" sz="1200" b="1" dirty="0">
                <a:solidFill>
                  <a:prstClr val="black"/>
                </a:solidFill>
                <a:latin typeface="Helvetica"/>
                <a:cs typeface="Helvetica"/>
              </a:rPr>
              <a:t>organisation</a:t>
            </a:r>
            <a:r>
              <a:rPr kumimoji="0" lang="en-US" sz="1200" b="1" i="0" u="none" strike="noStrike" kern="1200" cap="none" spc="0" normalizeH="0" baseline="0" noProof="0" dirty="0">
                <a:ln>
                  <a:noFill/>
                </a:ln>
                <a:solidFill>
                  <a:prstClr val="black"/>
                </a:solidFill>
                <a:effectLst/>
                <a:uLnTx/>
                <a:uFillTx/>
                <a:latin typeface="Helvetica"/>
                <a:ea typeface="+mn-ea"/>
                <a:cs typeface="Helvetica"/>
              </a:rPr>
              <a:t> actively consolidating security tools, 19% have chosen not to prioritise this</a:t>
            </a:r>
            <a:endParaRPr kumimoji="0" lang="en-AU" sz="1200" b="1" i="0" u="none" strike="noStrike" kern="1200" cap="none" spc="0" normalizeH="0" baseline="0" noProof="0" dirty="0">
              <a:ln>
                <a:noFill/>
              </a:ln>
              <a:solidFill>
                <a:prstClr val="black"/>
              </a:solidFill>
              <a:effectLst/>
              <a:uLnTx/>
              <a:uFillTx/>
              <a:latin typeface="Helvetica"/>
              <a:ea typeface="+mn-ea"/>
              <a:cs typeface="Helvetica"/>
            </a:endParaRPr>
          </a:p>
          <a:p>
            <a:pPr marL="174625" marR="0" lvl="0" indent="-174625" algn="l" defTabSz="914400" rtl="0" eaLnBrk="1" fontAlgn="auto" latinLnBrk="0" hangingPunct="1">
              <a:lnSpc>
                <a:spcPct val="150000"/>
              </a:lnSpc>
              <a:spcBef>
                <a:spcPts val="0"/>
              </a:spcBef>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This may reflect deliberate architectural decisions about tooling strategies. </a:t>
            </a:r>
          </a:p>
          <a:p>
            <a:pPr marL="174625" marR="0" lvl="0" indent="-174625" algn="l" defTabSz="914400" rtl="0" eaLnBrk="1" fontAlgn="auto" latinLnBrk="0" hangingPunct="1">
              <a:lnSpc>
                <a:spcPct val="150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CISOs in this group should validate whether their multi-vendor complexity is genuinely delivering superior </a:t>
            </a:r>
            <a:br>
              <a:rPr kumimoji="0" lang="en-US" sz="1200" b="0" i="0" u="none" strike="noStrike" kern="1200" cap="none" spc="0" normalizeH="0" baseline="0" noProof="0" dirty="0">
                <a:ln>
                  <a:noFill/>
                </a:ln>
                <a:solidFill>
                  <a:prstClr val="black"/>
                </a:solidFill>
                <a:effectLst/>
                <a:uLnTx/>
                <a:uFillTx/>
                <a:latin typeface="Helvetica"/>
                <a:ea typeface="+mn-ea"/>
                <a:cs typeface="Helvetica"/>
              </a:rPr>
            </a:br>
            <a:r>
              <a:rPr kumimoji="0" lang="en-US" sz="1200" b="0" i="0" u="none" strike="noStrike" kern="1200" cap="none" spc="0" normalizeH="0" baseline="0" noProof="0" dirty="0">
                <a:ln>
                  <a:noFill/>
                </a:ln>
                <a:solidFill>
                  <a:prstClr val="black"/>
                </a:solidFill>
                <a:effectLst/>
                <a:uLnTx/>
                <a:uFillTx/>
                <a:latin typeface="Helvetica"/>
                <a:ea typeface="+mn-ea"/>
                <a:cs typeface="Helvetica"/>
              </a:rPr>
              <a:t>outcomes or simply deferring difficult decisions.</a:t>
            </a:r>
            <a:endParaRPr kumimoji="0" lang="en-AU" sz="1200" b="0" i="0" u="none" strike="noStrike" kern="1200" cap="none" spc="0" normalizeH="0" baseline="0" noProof="0" dirty="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200" b="1" i="0" u="none" strike="noStrike" kern="1200" cap="none" spc="0" normalizeH="0" baseline="0" noProof="0" dirty="0">
                <a:ln>
                  <a:noFill/>
                </a:ln>
                <a:solidFill>
                  <a:prstClr val="black"/>
                </a:solidFill>
                <a:effectLst/>
                <a:uLnTx/>
                <a:uFillTx/>
                <a:latin typeface="Helvetica"/>
                <a:ea typeface="+mn-ea"/>
                <a:cs typeface="Helvetica"/>
              </a:rPr>
              <a:t>75% of organisations are targeting an average tool reduction of 26%</a:t>
            </a:r>
            <a:endParaRPr kumimoji="0" lang="en-AU" sz="1200" b="1" i="0" u="none" strike="noStrike" kern="1200" cap="none" spc="0" normalizeH="0" baseline="0" noProof="0" dirty="0">
              <a:ln>
                <a:noFill/>
              </a:ln>
              <a:solidFill>
                <a:prstClr val="black"/>
              </a:solidFill>
              <a:effectLst/>
              <a:uLnTx/>
              <a:uFillTx/>
              <a:latin typeface="Helvetica"/>
              <a:ea typeface="+mn-ea"/>
              <a:cs typeface="Helvetica"/>
            </a:endParaRPr>
          </a:p>
          <a:p>
            <a:pPr marL="174625" marR="0" lvl="0" indent="-174625" algn="l" defTabSz="914400" rtl="0" eaLnBrk="1" fontAlgn="auto" latinLnBrk="0" hangingPunct="1">
              <a:lnSpc>
                <a:spcPct val="150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This represents meaningful rationalisation, but also suggests a measured approach rather than wholesale </a:t>
            </a:r>
            <a:br>
              <a:rPr kumimoji="0" lang="en-US" sz="1200" b="0" i="0" u="none" strike="noStrike" kern="1200" cap="none" spc="0" normalizeH="0" baseline="0" noProof="0" dirty="0">
                <a:ln>
                  <a:noFill/>
                </a:ln>
                <a:solidFill>
                  <a:prstClr val="black"/>
                </a:solidFill>
                <a:effectLst/>
                <a:uLnTx/>
                <a:uFillTx/>
                <a:latin typeface="Helvetica"/>
                <a:ea typeface="+mn-ea"/>
                <a:cs typeface="Helvetica"/>
              </a:rPr>
            </a:br>
            <a:r>
              <a:rPr kumimoji="0" lang="en-US" sz="1200" b="0" i="0" u="none" strike="noStrike" kern="1200" cap="none" spc="0" normalizeH="0" baseline="0" noProof="0" dirty="0">
                <a:ln>
                  <a:noFill/>
                </a:ln>
                <a:solidFill>
                  <a:prstClr val="black"/>
                </a:solidFill>
                <a:effectLst/>
                <a:uLnTx/>
                <a:uFillTx/>
                <a:latin typeface="Helvetica"/>
                <a:ea typeface="+mn-ea"/>
                <a:cs typeface="Helvetica"/>
              </a:rPr>
              <a:t>platform transformation, likely reflecting the operational risks associated with more aggressive consolidation.  </a:t>
            </a:r>
          </a:p>
          <a:p>
            <a:pPr marL="174625" marR="0" lvl="0" indent="-174625" algn="l" defTabSz="914400" rtl="0" eaLnBrk="1" fontAlgn="auto" latinLnBrk="0" hangingPunct="1">
              <a:lnSpc>
                <a:spcPct val="150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Enterprise organisations are targeting the most ambitious reductions. By contrast, large enterprises are targeting </a:t>
            </a:r>
            <a:br>
              <a:rPr kumimoji="0" lang="en-US" sz="1200" b="0" i="0" u="none" strike="noStrike" kern="1200" cap="none" spc="0" normalizeH="0" baseline="0" noProof="0" dirty="0">
                <a:ln>
                  <a:noFill/>
                </a:ln>
                <a:solidFill>
                  <a:prstClr val="black"/>
                </a:solidFill>
                <a:effectLst/>
                <a:uLnTx/>
                <a:uFillTx/>
                <a:latin typeface="Helvetica"/>
                <a:ea typeface="+mn-ea"/>
                <a:cs typeface="Helvetica"/>
              </a:rPr>
            </a:br>
            <a:r>
              <a:rPr kumimoji="0" lang="en-US" sz="1200" b="0" i="0" u="none" strike="noStrike" kern="1200" cap="none" spc="0" normalizeH="0" baseline="0" noProof="0" dirty="0">
                <a:ln>
                  <a:noFill/>
                </a:ln>
                <a:solidFill>
                  <a:prstClr val="black"/>
                </a:solidFill>
                <a:effectLst/>
                <a:uLnTx/>
                <a:uFillTx/>
                <a:latin typeface="Helvetica"/>
                <a:ea typeface="+mn-ea"/>
                <a:cs typeface="Helvetica"/>
              </a:rPr>
              <a:t>a more conservative 10%, on average. Mid-market organisations are </a:t>
            </a:r>
            <a:r>
              <a:rPr lang="en-US" sz="1200" dirty="0">
                <a:solidFill>
                  <a:prstClr val="black"/>
                </a:solidFill>
                <a:latin typeface="Helvetica"/>
                <a:cs typeface="Helvetica"/>
              </a:rPr>
              <a:t>aiming for</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20% reduction targets, while small/medium organisations report no consolidation targets. This may suggest that they are not participating </a:t>
            </a:r>
            <a:br>
              <a:rPr kumimoji="0" lang="en-US" sz="1200" b="0" i="0" u="none" strike="noStrike" kern="1200" cap="none" spc="0" normalizeH="0" baseline="0" noProof="0" dirty="0">
                <a:ln>
                  <a:noFill/>
                </a:ln>
                <a:solidFill>
                  <a:prstClr val="black"/>
                </a:solidFill>
                <a:effectLst/>
                <a:uLnTx/>
                <a:uFillTx/>
                <a:latin typeface="Helvetica"/>
                <a:ea typeface="+mn-ea"/>
                <a:cs typeface="Helvetica"/>
              </a:rPr>
            </a:br>
            <a:r>
              <a:rPr kumimoji="0" lang="en-US" sz="1200" b="0" i="0" u="none" strike="noStrike" kern="1200" cap="none" spc="0" normalizeH="0" baseline="0" noProof="0" dirty="0">
                <a:ln>
                  <a:noFill/>
                </a:ln>
                <a:solidFill>
                  <a:prstClr val="black"/>
                </a:solidFill>
                <a:effectLst/>
                <a:uLnTx/>
                <a:uFillTx/>
                <a:latin typeface="Helvetica"/>
                <a:ea typeface="+mn-ea"/>
                <a:cs typeface="Helvetica"/>
              </a:rPr>
              <a:t>in consolidating efforts yet, or they lack the program maturity to set reduction targets.</a:t>
            </a:r>
          </a:p>
          <a:p>
            <a:pPr lvl="0">
              <a:lnSpc>
                <a:spcPct val="150000"/>
              </a:lnSpc>
              <a:buClr>
                <a:srgbClr val="E7534F"/>
              </a:buClr>
              <a:defRPr/>
            </a:pPr>
            <a:r>
              <a:rPr lang="en-US" sz="1200" b="1" dirty="0">
                <a:solidFill>
                  <a:prstClr val="black"/>
                </a:solidFill>
                <a:latin typeface="Helvetica"/>
                <a:cs typeface="Helvetica"/>
              </a:rPr>
              <a:t>Most </a:t>
            </a:r>
            <a:r>
              <a:rPr lang="en-US" sz="1200" b="1" dirty="0" err="1">
                <a:solidFill>
                  <a:prstClr val="black"/>
                </a:solidFill>
                <a:latin typeface="Helvetica"/>
                <a:cs typeface="Helvetica"/>
              </a:rPr>
              <a:t>organisations</a:t>
            </a:r>
            <a:r>
              <a:rPr lang="en-US" sz="1200" b="1" dirty="0">
                <a:solidFill>
                  <a:prstClr val="black"/>
                </a:solidFill>
                <a:latin typeface="Helvetica"/>
                <a:cs typeface="Helvetica"/>
              </a:rPr>
              <a:t> have some form of OT environment requiring cyber security oversight</a:t>
            </a:r>
            <a:endParaRPr lang="en-AU" sz="1200" b="1" dirty="0">
              <a:solidFill>
                <a:prstClr val="black"/>
              </a:solidFill>
              <a:latin typeface="Helvetica"/>
              <a:cs typeface="Helvetica"/>
            </a:endParaRPr>
          </a:p>
          <a:p>
            <a:pPr marL="174625" indent="-174625">
              <a:lnSpc>
                <a:spcPct val="150000"/>
              </a:lnSpc>
              <a:buClr>
                <a:srgbClr val="E7534F"/>
              </a:buClr>
              <a:buFont typeface="Arial" panose="020B0604020202020204" pitchFamily="34" charset="0"/>
              <a:buChar char="•"/>
              <a:defRPr/>
            </a:pPr>
            <a:r>
              <a:rPr lang="en-US" sz="1200" dirty="0">
                <a:solidFill>
                  <a:prstClr val="black"/>
                </a:solidFill>
                <a:latin typeface="Helvetica"/>
                <a:cs typeface="Helvetica"/>
              </a:rPr>
              <a:t>This breadth of OT exposure signals that OT/IT convergence is no longer a niche issue but a critical challenge </a:t>
            </a:r>
            <a:br>
              <a:rPr lang="en-US" sz="1200" dirty="0">
                <a:solidFill>
                  <a:prstClr val="black"/>
                </a:solidFill>
                <a:latin typeface="Helvetica"/>
                <a:cs typeface="Helvetica"/>
              </a:rPr>
            </a:br>
            <a:r>
              <a:rPr lang="en-US" sz="1200" dirty="0">
                <a:solidFill>
                  <a:prstClr val="black"/>
                </a:solidFill>
                <a:latin typeface="Helvetica"/>
                <a:cs typeface="Helvetica"/>
              </a:rPr>
              <a:t>for CISOs. With 32% classifying OT as a core to business-critical operations, CISOs with OT responsibility </a:t>
            </a:r>
            <a:br>
              <a:rPr lang="en-US" sz="1200" dirty="0">
                <a:solidFill>
                  <a:prstClr val="black"/>
                </a:solidFill>
                <a:latin typeface="Helvetica"/>
                <a:cs typeface="Helvetica"/>
              </a:rPr>
            </a:br>
            <a:r>
              <a:rPr lang="en-US" sz="1200" dirty="0">
                <a:solidFill>
                  <a:prstClr val="black"/>
                </a:solidFill>
                <a:latin typeface="Helvetica"/>
                <a:cs typeface="Helvetica"/>
              </a:rPr>
              <a:t>should prioritise dedicated OT asset visibility and capability uplift programs.</a:t>
            </a:r>
          </a:p>
          <a:p>
            <a:pPr marL="174625" indent="-174625">
              <a:lnSpc>
                <a:spcPct val="150000"/>
              </a:lnSpc>
              <a:buClr>
                <a:srgbClr val="E7534F"/>
              </a:buClr>
              <a:buFont typeface="Arial" panose="020B0604020202020204" pitchFamily="34" charset="0"/>
              <a:buChar char="•"/>
              <a:defRPr/>
            </a:pPr>
            <a:r>
              <a:rPr lang="en-US" sz="1200" dirty="0">
                <a:solidFill>
                  <a:prstClr val="black"/>
                </a:solidFill>
                <a:latin typeface="Helvetica"/>
                <a:cs typeface="Helvetica"/>
              </a:rPr>
              <a:t>The 23% or organisations reporting limited or emerging OT environments may represent an </a:t>
            </a:r>
            <a:br>
              <a:rPr lang="en-US" sz="1200" dirty="0">
                <a:solidFill>
                  <a:prstClr val="black"/>
                </a:solidFill>
                <a:latin typeface="Helvetica"/>
                <a:cs typeface="Helvetica"/>
              </a:rPr>
            </a:br>
            <a:r>
              <a:rPr lang="en-US" sz="1200" dirty="0">
                <a:solidFill>
                  <a:prstClr val="black"/>
                </a:solidFill>
                <a:latin typeface="Helvetica"/>
                <a:cs typeface="Helvetica"/>
              </a:rPr>
              <a:t>often-overlooked risk tier.</a:t>
            </a:r>
          </a:p>
        </p:txBody>
      </p:sp>
    </p:spTree>
    <p:extLst>
      <p:ext uri="{BB962C8B-B14F-4D97-AF65-F5344CB8AC3E}">
        <p14:creationId xmlns:p14="http://schemas.microsoft.com/office/powerpoint/2010/main" val="71879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162F48DF-9D6C-3228-21A2-820D6D67B240}"/>
            </a:ext>
          </a:extLst>
        </p:cNvPr>
        <p:cNvGrpSpPr/>
        <p:nvPr/>
      </p:nvGrpSpPr>
      <p:grpSpPr>
        <a:xfrm>
          <a:off x="0" y="0"/>
          <a:ext cx="0" cy="0"/>
          <a:chOff x="0" y="0"/>
          <a:chExt cx="0" cy="0"/>
        </a:xfrm>
      </p:grpSpPr>
      <p:pic>
        <p:nvPicPr>
          <p:cNvPr id="6" name="Graphic 5">
            <a:extLst>
              <a:ext uri="{FF2B5EF4-FFF2-40B4-BE49-F238E27FC236}">
                <a16:creationId xmlns:a16="http://schemas.microsoft.com/office/drawing/2014/main" id="{9EAED369-5220-5C53-BB8C-7BE5404A7CA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80027" y="6005622"/>
            <a:ext cx="2157900" cy="232240"/>
          </a:xfrm>
          <a:prstGeom prst="rect">
            <a:avLst/>
          </a:prstGeom>
        </p:spPr>
      </p:pic>
      <p:grpSp>
        <p:nvGrpSpPr>
          <p:cNvPr id="2" name="Group 1">
            <a:extLst>
              <a:ext uri="{FF2B5EF4-FFF2-40B4-BE49-F238E27FC236}">
                <a16:creationId xmlns:a16="http://schemas.microsoft.com/office/drawing/2014/main" id="{45A2D665-99FE-7859-C28A-8F05AF026DEC}"/>
              </a:ext>
            </a:extLst>
          </p:cNvPr>
          <p:cNvGrpSpPr/>
          <p:nvPr/>
        </p:nvGrpSpPr>
        <p:grpSpPr>
          <a:xfrm>
            <a:off x="598747" y="2556618"/>
            <a:ext cx="6513512" cy="1535021"/>
            <a:chOff x="549440" y="2556618"/>
            <a:chExt cx="6513512" cy="1535021"/>
          </a:xfrm>
        </p:grpSpPr>
        <p:sp>
          <p:nvSpPr>
            <p:cNvPr id="5" name="TextBox 4">
              <a:extLst>
                <a:ext uri="{FF2B5EF4-FFF2-40B4-BE49-F238E27FC236}">
                  <a16:creationId xmlns:a16="http://schemas.microsoft.com/office/drawing/2014/main" id="{2B104A7F-C8AF-11CB-4850-B373AD94EDD1}"/>
                </a:ext>
              </a:extLst>
            </p:cNvPr>
            <p:cNvSpPr txBox="1"/>
            <p:nvPr/>
          </p:nvSpPr>
          <p:spPr>
            <a:xfrm>
              <a:off x="549440" y="2556618"/>
              <a:ext cx="6513512" cy="132343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2400"/>
                </a:spcAft>
                <a:buClrTx/>
                <a:buSzTx/>
                <a:buFontTx/>
                <a:buNone/>
                <a:tabLst/>
                <a:defRPr/>
              </a:pPr>
              <a:r>
                <a:rPr kumimoji="0" lang="en-AU" sz="4000" b="0" i="0" u="none" strike="noStrike" kern="1200" cap="none" spc="0" normalizeH="0" baseline="0" noProof="0">
                  <a:ln>
                    <a:noFill/>
                  </a:ln>
                  <a:solidFill>
                    <a:prstClr val="white"/>
                  </a:solidFill>
                  <a:effectLst/>
                  <a:uLnTx/>
                  <a:uFillTx/>
                  <a:latin typeface="Helvetica"/>
                  <a:ea typeface="+mn-ea"/>
                  <a:cs typeface="Helvetica"/>
                </a:rPr>
                <a:t>Survey demographics </a:t>
              </a:r>
              <a:br>
                <a:rPr kumimoji="0" lang="en-AU" sz="4000" b="0" i="0" u="none" strike="noStrike" kern="1200" cap="none" spc="0" normalizeH="0" baseline="0" noProof="0">
                  <a:ln>
                    <a:noFill/>
                  </a:ln>
                  <a:solidFill>
                    <a:prstClr val="white"/>
                  </a:solidFill>
                  <a:effectLst/>
                  <a:uLnTx/>
                  <a:uFillTx/>
                  <a:latin typeface="Helvetica"/>
                  <a:ea typeface="+mn-ea"/>
                  <a:cs typeface="Helvetica"/>
                </a:rPr>
              </a:br>
              <a:r>
                <a:rPr kumimoji="0" lang="en-AU" sz="4000" b="0" i="0" u="none" strike="noStrike" kern="1200" cap="none" spc="0" normalizeH="0" baseline="0" noProof="0">
                  <a:ln>
                    <a:noFill/>
                  </a:ln>
                  <a:solidFill>
                    <a:prstClr val="white"/>
                  </a:solidFill>
                  <a:effectLst/>
                  <a:uLnTx/>
                  <a:uFillTx/>
                  <a:latin typeface="Helvetica"/>
                  <a:ea typeface="+mn-ea"/>
                  <a:cs typeface="Helvetica"/>
                </a:rPr>
                <a:t>and methodology</a:t>
              </a:r>
            </a:p>
          </p:txBody>
        </p:sp>
        <p:sp>
          <p:nvSpPr>
            <p:cNvPr id="7" name="Rectangle 6">
              <a:extLst>
                <a:ext uri="{FF2B5EF4-FFF2-40B4-BE49-F238E27FC236}">
                  <a16:creationId xmlns:a16="http://schemas.microsoft.com/office/drawing/2014/main" id="{80092AF7-E99E-2D59-1A86-244FDEF64B95}"/>
                </a:ext>
              </a:extLst>
            </p:cNvPr>
            <p:cNvSpPr/>
            <p:nvPr/>
          </p:nvSpPr>
          <p:spPr>
            <a:xfrm>
              <a:off x="680027" y="4029165"/>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251702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DE49BFB-E3EB-C243-87B5-487BC7D0170B}"/>
              </a:ext>
            </a:extLst>
          </p:cNvPr>
          <p:cNvSpPr/>
          <p:nvPr/>
        </p:nvSpPr>
        <p:spPr>
          <a:xfrm>
            <a:off x="289004" y="169748"/>
            <a:ext cx="7218451" cy="461665"/>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Helvetica Neue" panose="02000503000000020004"/>
                <a:ea typeface="+mn-ea"/>
                <a:cs typeface="Helvetica"/>
              </a:rPr>
              <a:t>Survey demographics: Australian CISOs in 2026</a:t>
            </a:r>
            <a:endParaRPr kumimoji="0" lang="en-AU" sz="2400" b="1" i="0" u="none" strike="noStrike" kern="1200" cap="none" spc="0" normalizeH="0" baseline="0" noProof="0" dirty="0">
              <a:ln>
                <a:noFill/>
              </a:ln>
              <a:solidFill>
                <a:srgbClr val="000000"/>
              </a:solidFill>
              <a:effectLst/>
              <a:uLnTx/>
              <a:uFillTx/>
              <a:latin typeface="Helvetica Neue" panose="02000503000000020004"/>
              <a:ea typeface="+mn-ea"/>
              <a:cs typeface="Helvetica"/>
            </a:endParaRPr>
          </a:p>
        </p:txBody>
      </p:sp>
      <p:pic>
        <p:nvPicPr>
          <p:cNvPr id="4" name="Graphic 3">
            <a:extLst>
              <a:ext uri="{FF2B5EF4-FFF2-40B4-BE49-F238E27FC236}">
                <a16:creationId xmlns:a16="http://schemas.microsoft.com/office/drawing/2014/main" id="{F734A3FE-7187-CD15-1E19-D5BED8C8694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8318" y="558244"/>
            <a:ext cx="12148012" cy="6039439"/>
          </a:xfrm>
          <a:prstGeom prst="rect">
            <a:avLst/>
          </a:prstGeom>
        </p:spPr>
      </p:pic>
    </p:spTree>
    <p:extLst>
      <p:ext uri="{BB962C8B-B14F-4D97-AF65-F5344CB8AC3E}">
        <p14:creationId xmlns:p14="http://schemas.microsoft.com/office/powerpoint/2010/main" val="2375443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86A975B-FF5C-3D7F-1FA7-B6720A20A049}"/>
              </a:ext>
            </a:extLst>
          </p:cNvPr>
          <p:cNvSpPr txBox="1"/>
          <p:nvPr/>
        </p:nvSpPr>
        <p:spPr>
          <a:xfrm>
            <a:off x="517813" y="1630613"/>
            <a:ext cx="3851381" cy="415671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AU" sz="1100" b="1" i="0" u="none" strike="noStrike" kern="1200" cap="none" spc="0" normalizeH="0" baseline="0" noProof="0" dirty="0">
                <a:ln>
                  <a:noFill/>
                </a:ln>
                <a:solidFill>
                  <a:prstClr val="black"/>
                </a:solidFill>
                <a:effectLst/>
                <a:uLnTx/>
                <a:uFillTx/>
                <a:latin typeface="Helvetica"/>
                <a:ea typeface="+mn-ea"/>
                <a:cs typeface="Helvetica"/>
              </a:rPr>
              <a:t>Why does sample size matter?</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AU" sz="1100" b="0" i="0" u="none" strike="noStrike" kern="1200" cap="none" spc="0" normalizeH="0" baseline="0" noProof="0" dirty="0">
                <a:ln>
                  <a:noFill/>
                </a:ln>
                <a:solidFill>
                  <a:prstClr val="black"/>
                </a:solidFill>
                <a:effectLst/>
                <a:uLnTx/>
                <a:uFillTx/>
                <a:latin typeface="Helvetica"/>
                <a:ea typeface="+mn-ea"/>
                <a:cs typeface="Helvetica"/>
              </a:rPr>
              <a:t>Each set of statistics is unique with measures, </a:t>
            </a:r>
            <a:br>
              <a:rPr kumimoji="0" lang="en-AU" sz="1100" b="0" i="0" u="none" strike="noStrike" kern="1200" cap="none" spc="0" normalizeH="0" baseline="0" noProof="0" dirty="0">
                <a:ln>
                  <a:noFill/>
                </a:ln>
                <a:solidFill>
                  <a:prstClr val="black"/>
                </a:solidFill>
                <a:effectLst/>
                <a:uLnTx/>
                <a:uFillTx/>
                <a:latin typeface="Helvetica"/>
                <a:ea typeface="+mn-ea"/>
                <a:cs typeface="Helvetica"/>
              </a:rPr>
            </a:br>
            <a:r>
              <a:rPr kumimoji="0" lang="en-AU" sz="1100" b="0" i="0" u="none" strike="noStrike" kern="1200" cap="none" spc="0" normalizeH="0" baseline="0" noProof="0" dirty="0">
                <a:ln>
                  <a:noFill/>
                </a:ln>
                <a:solidFill>
                  <a:prstClr val="black"/>
                </a:solidFill>
                <a:effectLst/>
                <a:uLnTx/>
                <a:uFillTx/>
                <a:latin typeface="Helvetica"/>
                <a:ea typeface="+mn-ea"/>
                <a:cs typeface="Helvetica"/>
              </a:rPr>
              <a:t>distribution, variance and sample size. It is generally accepted in statistics that as sample size increases, analysts make fewer assumptions about the data, resulting in statistics that more accurately represent the truth.</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AU" sz="1100" b="0" i="0" u="none" strike="noStrike" kern="1200" cap="none" spc="0" normalizeH="0" baseline="0" noProof="0" dirty="0">
                <a:ln>
                  <a:noFill/>
                </a:ln>
                <a:solidFill>
                  <a:prstClr val="black"/>
                </a:solidFill>
                <a:effectLst/>
                <a:uLnTx/>
                <a:uFillTx/>
                <a:latin typeface="Helvetica"/>
                <a:ea typeface="+mn-ea"/>
                <a:cs typeface="Helvetica"/>
              </a:rPr>
              <a:t>ADAPT endeavours to provide transparency of sample size, whereby we provide a source on data slides with </a:t>
            </a:r>
            <a:br>
              <a:rPr kumimoji="0" lang="en-AU" sz="1100" b="0" i="0" u="none" strike="noStrike" kern="1200" cap="none" spc="0" normalizeH="0" baseline="0" noProof="0" dirty="0">
                <a:ln>
                  <a:noFill/>
                </a:ln>
                <a:solidFill>
                  <a:prstClr val="black"/>
                </a:solidFill>
                <a:effectLst/>
                <a:uLnTx/>
                <a:uFillTx/>
                <a:latin typeface="Helvetica"/>
                <a:ea typeface="+mn-ea"/>
                <a:cs typeface="Helvetica"/>
              </a:rPr>
            </a:br>
            <a:r>
              <a:rPr kumimoji="0" lang="en-AU" sz="1100" b="0" i="0" u="none" strike="noStrike" kern="1200" cap="none" spc="0" normalizeH="0" baseline="0" noProof="0" dirty="0">
                <a:ln>
                  <a:noFill/>
                </a:ln>
                <a:solidFill>
                  <a:prstClr val="black"/>
                </a:solidFill>
                <a:effectLst/>
                <a:uLnTx/>
                <a:uFillTx/>
                <a:latin typeface="Helvetica"/>
                <a:ea typeface="+mn-ea"/>
                <a:cs typeface="Helvetica"/>
              </a:rPr>
              <a:t>the number of respondents and the survey where those respondents come from. In data and insights slide decks, ADAPT usually provides some insight on the breakdown </a:t>
            </a:r>
            <a:br>
              <a:rPr kumimoji="0" lang="en-AU" sz="1100" b="0" i="0" u="none" strike="noStrike" kern="1200" cap="none" spc="0" normalizeH="0" baseline="0" noProof="0" dirty="0">
                <a:ln>
                  <a:noFill/>
                </a:ln>
                <a:solidFill>
                  <a:prstClr val="black"/>
                </a:solidFill>
                <a:effectLst/>
                <a:uLnTx/>
                <a:uFillTx/>
                <a:latin typeface="Helvetica"/>
                <a:ea typeface="+mn-ea"/>
                <a:cs typeface="Helvetica"/>
              </a:rPr>
            </a:br>
            <a:r>
              <a:rPr kumimoji="0" lang="en-AU" sz="1100" b="0" i="0" u="none" strike="noStrike" kern="1200" cap="none" spc="0" normalizeH="0" baseline="0" noProof="0" dirty="0">
                <a:ln>
                  <a:noFill/>
                </a:ln>
                <a:solidFill>
                  <a:prstClr val="black"/>
                </a:solidFill>
                <a:effectLst/>
                <a:uLnTx/>
                <a:uFillTx/>
                <a:latin typeface="Helvetica"/>
                <a:ea typeface="+mn-ea"/>
                <a:cs typeface="Helvetica"/>
              </a:rPr>
              <a:t>of the demographics at the end of the slide deck. </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AU" sz="1100" b="0" i="0" u="none" strike="noStrike" kern="1200" cap="none" spc="0" normalizeH="0" baseline="0" noProof="0" dirty="0">
                <a:ln>
                  <a:noFill/>
                </a:ln>
                <a:solidFill>
                  <a:prstClr val="black"/>
                </a:solidFill>
                <a:effectLst/>
                <a:uLnTx/>
                <a:uFillTx/>
                <a:latin typeface="Helvetica"/>
                <a:ea typeface="+mn-ea"/>
                <a:cs typeface="Helvetica"/>
              </a:rPr>
              <a:t>To protect privacy, ADAPT does not release lists </a:t>
            </a:r>
            <a:br>
              <a:rPr kumimoji="0" lang="en-AU" sz="1100" b="0" i="0" u="none" strike="noStrike" kern="1200" cap="none" spc="0" normalizeH="0" baseline="0" noProof="0" dirty="0">
                <a:ln>
                  <a:noFill/>
                </a:ln>
                <a:solidFill>
                  <a:prstClr val="black"/>
                </a:solidFill>
                <a:effectLst/>
                <a:uLnTx/>
                <a:uFillTx/>
                <a:latin typeface="Helvetica"/>
                <a:ea typeface="+mn-ea"/>
                <a:cs typeface="Helvetica"/>
              </a:rPr>
            </a:br>
            <a:r>
              <a:rPr kumimoji="0" lang="en-AU" sz="1100" b="0" i="0" u="none" strike="noStrike" kern="1200" cap="none" spc="0" normalizeH="0" baseline="0" noProof="0" dirty="0">
                <a:ln>
                  <a:noFill/>
                </a:ln>
                <a:solidFill>
                  <a:prstClr val="black"/>
                </a:solidFill>
                <a:effectLst/>
                <a:uLnTx/>
                <a:uFillTx/>
                <a:latin typeface="Helvetica"/>
                <a:ea typeface="+mn-ea"/>
                <a:cs typeface="Helvetica"/>
              </a:rPr>
              <a:t>of individual respondents to surveys. </a:t>
            </a:r>
          </a:p>
        </p:txBody>
      </p:sp>
      <p:grpSp>
        <p:nvGrpSpPr>
          <p:cNvPr id="2" name="Group 1">
            <a:extLst>
              <a:ext uri="{FF2B5EF4-FFF2-40B4-BE49-F238E27FC236}">
                <a16:creationId xmlns:a16="http://schemas.microsoft.com/office/drawing/2014/main" id="{AA848627-DABB-AC47-DF8D-97A1B8C124AF}"/>
              </a:ext>
            </a:extLst>
          </p:cNvPr>
          <p:cNvGrpSpPr/>
          <p:nvPr/>
        </p:nvGrpSpPr>
        <p:grpSpPr>
          <a:xfrm>
            <a:off x="517813" y="783413"/>
            <a:ext cx="4129258" cy="769442"/>
            <a:chOff x="819810" y="1621037"/>
            <a:chExt cx="4129258" cy="769442"/>
          </a:xfrm>
        </p:grpSpPr>
        <p:sp>
          <p:nvSpPr>
            <p:cNvPr id="3" name="Rectangle 2">
              <a:extLst>
                <a:ext uri="{FF2B5EF4-FFF2-40B4-BE49-F238E27FC236}">
                  <a16:creationId xmlns:a16="http://schemas.microsoft.com/office/drawing/2014/main" id="{FCDB4BEB-E898-C416-1F0D-8AA44DED8E6F}"/>
                </a:ext>
              </a:extLst>
            </p:cNvPr>
            <p:cNvSpPr/>
            <p:nvPr/>
          </p:nvSpPr>
          <p:spPr>
            <a:xfrm>
              <a:off x="819811" y="1928814"/>
              <a:ext cx="4129255"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dirty="0">
                  <a:ln>
                    <a:noFill/>
                  </a:ln>
                  <a:solidFill>
                    <a:prstClr val="black"/>
                  </a:solidFill>
                  <a:effectLst/>
                  <a:uLnTx/>
                  <a:uFillTx/>
                  <a:latin typeface="Helvetica"/>
                  <a:ea typeface="+mn-ea"/>
                  <a:cs typeface="Helvetica"/>
                </a:rPr>
                <a:t>Notes on sample sizes</a:t>
              </a:r>
            </a:p>
          </p:txBody>
        </p:sp>
        <p:sp>
          <p:nvSpPr>
            <p:cNvPr id="6" name="Rectangle 5">
              <a:extLst>
                <a:ext uri="{FF2B5EF4-FFF2-40B4-BE49-F238E27FC236}">
                  <a16:creationId xmlns:a16="http://schemas.microsoft.com/office/drawing/2014/main" id="{24C42335-3FD8-4EDA-2E5C-1E6001BA24EF}"/>
                </a:ext>
              </a:extLst>
            </p:cNvPr>
            <p:cNvSpPr/>
            <p:nvPr/>
          </p:nvSpPr>
          <p:spPr>
            <a:xfrm>
              <a:off x="819810" y="1621037"/>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dirty="0">
                  <a:ln>
                    <a:noFill/>
                  </a:ln>
                  <a:solidFill>
                    <a:srgbClr val="E7534F"/>
                  </a:solidFill>
                  <a:effectLst/>
                  <a:uLnTx/>
                  <a:uFillTx/>
                  <a:latin typeface="Helvetica"/>
                  <a:ea typeface="+mn-ea"/>
                  <a:cs typeface="Helvetica"/>
                </a:rPr>
                <a:t>ADAPT Data Analytics: </a:t>
              </a:r>
              <a:endParaRPr kumimoji="0" lang="en-AU" sz="1400" b="0" i="0" u="none" strike="noStrike" kern="1200" cap="none" spc="0" normalizeH="0" baseline="0" noProof="0" dirty="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525529" y="274866"/>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3507BBF-85F0-78E1-7859-65B4C199DE36}"/>
              </a:ext>
            </a:extLst>
          </p:cNvPr>
          <p:cNvSpPr txBox="1"/>
          <p:nvPr/>
        </p:nvSpPr>
        <p:spPr>
          <a:xfrm>
            <a:off x="4636911" y="199473"/>
            <a:ext cx="7504706" cy="44337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AU" sz="1100" b="1" i="0" u="none" strike="noStrike" kern="1200" cap="none" spc="0" normalizeH="0" baseline="0" noProof="0" dirty="0">
                <a:ln>
                  <a:noFill/>
                </a:ln>
                <a:solidFill>
                  <a:prstClr val="black"/>
                </a:solidFill>
                <a:effectLst/>
                <a:uLnTx/>
                <a:uFillTx/>
                <a:latin typeface="Helvetica"/>
                <a:ea typeface="+mn-ea"/>
                <a:cs typeface="Helvetica"/>
              </a:rPr>
              <a:t>For sector, segment and persona comparisons</a:t>
            </a: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AU" sz="1100" b="0" i="0" u="none" strike="noStrike" kern="1200" cap="none" spc="0" normalizeH="0" baseline="0" noProof="0" dirty="0">
                <a:ln>
                  <a:noFill/>
                </a:ln>
                <a:solidFill>
                  <a:prstClr val="black"/>
                </a:solidFill>
                <a:effectLst/>
                <a:uLnTx/>
                <a:uFillTx/>
                <a:latin typeface="Helvetica"/>
                <a:ea typeface="+mn-ea"/>
                <a:cs typeface="Helvetica"/>
              </a:rPr>
              <a:t>Central limit theorem a fundamental concept in statistics that determines when a sample size is large enough </a:t>
            </a:r>
            <a:br>
              <a:rPr kumimoji="0" lang="en-AU" sz="1100" b="0" i="0" u="none" strike="noStrike" kern="1200" cap="none" spc="0" normalizeH="0" baseline="0" noProof="0" dirty="0">
                <a:ln>
                  <a:noFill/>
                </a:ln>
                <a:solidFill>
                  <a:prstClr val="black"/>
                </a:solidFill>
                <a:effectLst/>
                <a:uLnTx/>
                <a:uFillTx/>
                <a:latin typeface="Helvetica"/>
                <a:ea typeface="+mn-ea"/>
                <a:cs typeface="Helvetica"/>
              </a:rPr>
            </a:br>
            <a:r>
              <a:rPr kumimoji="0" lang="en-AU" sz="1100" b="0" i="0" u="none" strike="noStrike" kern="1200" cap="none" spc="0" normalizeH="0" baseline="0" noProof="0" dirty="0">
                <a:ln>
                  <a:noFill/>
                </a:ln>
                <a:solidFill>
                  <a:prstClr val="black"/>
                </a:solidFill>
                <a:effectLst/>
                <a:uLnTx/>
                <a:uFillTx/>
                <a:latin typeface="Helvetica"/>
                <a:ea typeface="+mn-ea"/>
                <a:cs typeface="Helvetica"/>
              </a:rPr>
              <a:t>to be considered reliable. There are different formulas and some debate amongst statisticians about the appropriate sample size. For industry comparisons or other subset analyses, a sample size of ( n &gt; 20 ) is generally considered acceptable for drawing meaningful insights. This threshold aligns with common statistical practices, where a </a:t>
            </a:r>
            <a:br>
              <a:rPr kumimoji="0" lang="en-AU" sz="1100" b="0" i="0" u="none" strike="noStrike" kern="1200" cap="none" spc="0" normalizeH="0" baseline="0" noProof="0" dirty="0">
                <a:ln>
                  <a:noFill/>
                </a:ln>
                <a:solidFill>
                  <a:prstClr val="black"/>
                </a:solidFill>
                <a:effectLst/>
                <a:uLnTx/>
                <a:uFillTx/>
                <a:latin typeface="Helvetica"/>
                <a:ea typeface="+mn-ea"/>
                <a:cs typeface="Helvetica"/>
              </a:rPr>
            </a:br>
            <a:r>
              <a:rPr kumimoji="0" lang="en-AU" sz="1100" b="0" i="0" u="none" strike="noStrike" kern="1200" cap="none" spc="0" normalizeH="0" baseline="0" noProof="0" dirty="0">
                <a:ln>
                  <a:noFill/>
                </a:ln>
                <a:solidFill>
                  <a:prstClr val="black"/>
                </a:solidFill>
                <a:effectLst/>
                <a:uLnTx/>
                <a:uFillTx/>
                <a:latin typeface="Helvetica"/>
                <a:ea typeface="+mn-ea"/>
                <a:cs typeface="Helvetica"/>
              </a:rPr>
              <a:t>sample size of 20 to 30 is generally the minimum needed to assume a normal distribution of the data.</a:t>
            </a: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AU" sz="1100" b="1" i="0" u="none" strike="noStrike" kern="1200" cap="none" spc="0" normalizeH="0" baseline="0" noProof="0" dirty="0">
                <a:ln>
                  <a:noFill/>
                </a:ln>
                <a:solidFill>
                  <a:prstClr val="black"/>
                </a:solidFill>
                <a:effectLst/>
                <a:uLnTx/>
                <a:uFillTx/>
                <a:latin typeface="Helvetica"/>
                <a:ea typeface="+mn-ea"/>
                <a:cs typeface="Helvetica"/>
              </a:rPr>
              <a:t>Sample sizes below 20, but equal to or greater than 15</a:t>
            </a:r>
            <a:endParaRPr kumimoji="0" lang="en-AU" sz="1100" b="0" i="0" u="none" strike="noStrike" kern="1200" cap="none" spc="0" normalizeH="0" baseline="0" noProof="0" dirty="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AU" sz="1100" b="0" i="0" u="none" strike="noStrike" kern="1200" cap="none" spc="0" normalizeH="0" baseline="0" noProof="0" dirty="0">
                <a:ln>
                  <a:noFill/>
                </a:ln>
                <a:solidFill>
                  <a:prstClr val="black"/>
                </a:solidFill>
                <a:effectLst/>
                <a:uLnTx/>
                <a:uFillTx/>
                <a:latin typeface="Helvetica"/>
                <a:ea typeface="+mn-ea"/>
                <a:cs typeface="Helvetica"/>
              </a:rPr>
              <a:t>When the sample size is between 15 and 20, while not fully representative, it can still offer valuable insights </a:t>
            </a:r>
            <a:br>
              <a:rPr kumimoji="0" lang="en-AU" sz="1100" b="0" i="0" u="none" strike="noStrike" kern="1200" cap="none" spc="0" normalizeH="0" baseline="0" noProof="0" dirty="0">
                <a:ln>
                  <a:noFill/>
                </a:ln>
                <a:solidFill>
                  <a:prstClr val="black"/>
                </a:solidFill>
                <a:effectLst/>
                <a:uLnTx/>
                <a:uFillTx/>
                <a:latin typeface="Helvetica"/>
                <a:ea typeface="+mn-ea"/>
                <a:cs typeface="Helvetica"/>
              </a:rPr>
            </a:br>
            <a:r>
              <a:rPr kumimoji="0" lang="en-AU" sz="1100" b="0" i="0" u="none" strike="noStrike" kern="1200" cap="none" spc="0" normalizeH="0" baseline="0" noProof="0" dirty="0">
                <a:ln>
                  <a:noFill/>
                </a:ln>
                <a:solidFill>
                  <a:prstClr val="black"/>
                </a:solidFill>
                <a:effectLst/>
                <a:uLnTx/>
                <a:uFillTx/>
                <a:latin typeface="Helvetica"/>
                <a:ea typeface="+mn-ea"/>
                <a:cs typeface="Helvetica"/>
              </a:rPr>
              <a:t>into trends. These statistics should be viewed as indicative, highlighting general directions in industry efforts </a:t>
            </a:r>
            <a:br>
              <a:rPr kumimoji="0" lang="en-AU" sz="1100" b="0" i="0" u="none" strike="noStrike" kern="1200" cap="none" spc="0" normalizeH="0" baseline="0" noProof="0" dirty="0">
                <a:ln>
                  <a:noFill/>
                </a:ln>
                <a:solidFill>
                  <a:prstClr val="black"/>
                </a:solidFill>
                <a:effectLst/>
                <a:uLnTx/>
                <a:uFillTx/>
                <a:latin typeface="Helvetica"/>
                <a:ea typeface="+mn-ea"/>
                <a:cs typeface="Helvetica"/>
              </a:rPr>
            </a:br>
            <a:r>
              <a:rPr kumimoji="0" lang="en-AU" sz="1100" b="0" i="0" u="none" strike="noStrike" kern="1200" cap="none" spc="0" normalizeH="0" baseline="0" noProof="0" dirty="0">
                <a:ln>
                  <a:noFill/>
                </a:ln>
                <a:solidFill>
                  <a:prstClr val="black"/>
                </a:solidFill>
                <a:effectLst/>
                <a:uLnTx/>
                <a:uFillTx/>
                <a:latin typeface="Helvetica"/>
                <a:ea typeface="+mn-ea"/>
                <a:cs typeface="Helvetica"/>
              </a:rPr>
              <a:t>or barriers to investment but treated with some caution due to the smaller number of observations. </a:t>
            </a:r>
            <a:endParaRPr kumimoji="0" lang="en-AU" sz="1100" b="1" i="0" u="none" strike="noStrike" kern="1200" cap="none" spc="0" normalizeH="0" baseline="0" noProof="0" dirty="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AU" sz="1100" b="1" i="0" u="none" strike="noStrike" kern="1200" cap="none" spc="0" normalizeH="0" baseline="0" noProof="0" dirty="0">
                <a:ln>
                  <a:noFill/>
                </a:ln>
                <a:solidFill>
                  <a:prstClr val="black"/>
                </a:solidFill>
                <a:effectLst/>
                <a:uLnTx/>
                <a:uFillTx/>
                <a:latin typeface="Helvetica"/>
                <a:ea typeface="+mn-ea"/>
                <a:cs typeface="Helvetica"/>
              </a:rPr>
              <a:t>Sample sizes less than 15, but greater or equal to 10</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AU" sz="1100" b="0" i="0" u="none" strike="noStrike" kern="1200" cap="none" spc="0" normalizeH="0" baseline="0" noProof="0" dirty="0">
                <a:ln>
                  <a:noFill/>
                </a:ln>
                <a:solidFill>
                  <a:prstClr val="black"/>
                </a:solidFill>
                <a:effectLst/>
                <a:uLnTx/>
                <a:uFillTx/>
                <a:latin typeface="Helvetica"/>
                <a:ea typeface="+mn-ea"/>
                <a:cs typeface="Helvetica"/>
              </a:rPr>
              <a:t>For samples between 10 and 15, the data provides a snapshot guideline only. While such small samples can </a:t>
            </a:r>
            <a:br>
              <a:rPr kumimoji="0" lang="en-AU" sz="1100" b="0" i="0" u="none" strike="noStrike" kern="1200" cap="none" spc="0" normalizeH="0" baseline="0" noProof="0" dirty="0">
                <a:ln>
                  <a:noFill/>
                </a:ln>
                <a:solidFill>
                  <a:prstClr val="black"/>
                </a:solidFill>
                <a:effectLst/>
                <a:uLnTx/>
                <a:uFillTx/>
                <a:latin typeface="Helvetica"/>
                <a:ea typeface="+mn-ea"/>
                <a:cs typeface="Helvetica"/>
              </a:rPr>
            </a:br>
            <a:r>
              <a:rPr kumimoji="0" lang="en-AU" sz="1100" b="0" i="0" u="none" strike="noStrike" kern="1200" cap="none" spc="0" normalizeH="0" baseline="0" noProof="0" dirty="0">
                <a:ln>
                  <a:noFill/>
                </a:ln>
                <a:solidFill>
                  <a:prstClr val="black"/>
                </a:solidFill>
                <a:effectLst/>
                <a:uLnTx/>
                <a:uFillTx/>
                <a:latin typeface="Helvetica"/>
                <a:ea typeface="+mn-ea"/>
                <a:cs typeface="Helvetica"/>
              </a:rPr>
              <a:t>show early trends, it's important to recognise that this doesn't guarantee future respondents will reflect the same trends. For instance, while 100% of respondents in a sample of 10 might invest in AI, it'd be unrealistic to assume this pattern will hold as the sample size grows. However, if the sample size increases to 20, it's unlikely </a:t>
            </a:r>
            <a:br>
              <a:rPr kumimoji="0" lang="en-AU" sz="1100" b="0" i="0" u="none" strike="noStrike" kern="1200" cap="none" spc="0" normalizeH="0" baseline="0" noProof="0" dirty="0">
                <a:ln>
                  <a:noFill/>
                </a:ln>
                <a:solidFill>
                  <a:prstClr val="black"/>
                </a:solidFill>
                <a:effectLst/>
                <a:uLnTx/>
                <a:uFillTx/>
                <a:latin typeface="Helvetica"/>
                <a:ea typeface="+mn-ea"/>
                <a:cs typeface="Helvetica"/>
              </a:rPr>
            </a:br>
            <a:r>
              <a:rPr kumimoji="0" lang="en-AU" sz="1100" b="0" i="0" u="none" strike="noStrike" kern="1200" cap="none" spc="0" normalizeH="0" baseline="0" noProof="0" dirty="0">
                <a:ln>
                  <a:noFill/>
                </a:ln>
                <a:solidFill>
                  <a:prstClr val="black"/>
                </a:solidFill>
                <a:effectLst/>
                <a:uLnTx/>
                <a:uFillTx/>
                <a:latin typeface="Helvetica"/>
                <a:ea typeface="+mn-ea"/>
                <a:cs typeface="Helvetica"/>
              </a:rPr>
              <a:t>that the trend will change drastically, and the next 10 respondents will have no investment.</a:t>
            </a:r>
          </a:p>
        </p:txBody>
      </p:sp>
      <p:pic>
        <p:nvPicPr>
          <p:cNvPr id="1026" name="Picture 2" descr="Output image">
            <a:extLst>
              <a:ext uri="{FF2B5EF4-FFF2-40B4-BE49-F238E27FC236}">
                <a16:creationId xmlns:a16="http://schemas.microsoft.com/office/drawing/2014/main" id="{D892AF15-2132-86E8-5C67-A1936113F10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36501" y="4761268"/>
            <a:ext cx="3442247" cy="1937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0934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4" name="Picture 53" descr="A person smiling at camera&#10;&#10;AI-generated content may be incorrect.">
            <a:extLst>
              <a:ext uri="{FF2B5EF4-FFF2-40B4-BE49-F238E27FC236}">
                <a16:creationId xmlns:a16="http://schemas.microsoft.com/office/drawing/2014/main" id="{7ADCB9D6-8C34-7139-1DF8-130F374BA016}"/>
              </a:ext>
            </a:extLst>
          </p:cNvPr>
          <p:cNvPicPr>
            <a:picLocks noChangeAspect="1"/>
          </p:cNvPicPr>
          <p:nvPr/>
        </p:nvPicPr>
        <p:blipFill>
          <a:blip r:embed="rId3" cstate="print">
            <a:extLst>
              <a:ext uri="{28A0092B-C50C-407E-A947-70E740481C1C}">
                <a14:useLocalDpi xmlns:a14="http://schemas.microsoft.com/office/drawing/2010/main" val="0"/>
              </a:ext>
            </a:extLst>
          </a:blip>
          <a:srcRect l="20507" t="4349" r="13592" b="29138"/>
          <a:stretch/>
        </p:blipFill>
        <p:spPr>
          <a:xfrm>
            <a:off x="6803078" y="923286"/>
            <a:ext cx="937996" cy="1076898"/>
          </a:xfrm>
          <a:prstGeom prst="rect">
            <a:avLst/>
          </a:prstGeom>
        </p:spPr>
      </p:pic>
      <p:pic>
        <p:nvPicPr>
          <p:cNvPr id="48" name="Picture 47">
            <a:extLst>
              <a:ext uri="{FF2B5EF4-FFF2-40B4-BE49-F238E27FC236}">
                <a16:creationId xmlns:a16="http://schemas.microsoft.com/office/drawing/2014/main" id="{1A93C0ED-8CB4-AEF9-A97B-A73A195020E4}"/>
              </a:ext>
            </a:extLst>
          </p:cNvPr>
          <p:cNvPicPr>
            <a:picLocks noChangeAspect="1"/>
          </p:cNvPicPr>
          <p:nvPr/>
        </p:nvPicPr>
        <p:blipFill>
          <a:blip r:embed="rId4" cstate="print">
            <a:extLst>
              <a:ext uri="{28A0092B-C50C-407E-A947-70E740481C1C}">
                <a14:useLocalDpi xmlns:a14="http://schemas.microsoft.com/office/drawing/2010/main" val="0"/>
              </a:ext>
            </a:extLst>
          </a:blip>
          <a:srcRect l="24707" t="11792" r="23761" b="32008"/>
          <a:stretch/>
        </p:blipFill>
        <p:spPr>
          <a:xfrm>
            <a:off x="1381993" y="924677"/>
            <a:ext cx="937994" cy="1076898"/>
          </a:xfrm>
          <a:prstGeom prst="rect">
            <a:avLst/>
          </a:prstGeom>
        </p:spPr>
      </p:pic>
      <p:grpSp>
        <p:nvGrpSpPr>
          <p:cNvPr id="3" name="ADAPT WHITE GRID" hidden="1">
            <a:extLst>
              <a:ext uri="{FF2B5EF4-FFF2-40B4-BE49-F238E27FC236}">
                <a16:creationId xmlns:a16="http://schemas.microsoft.com/office/drawing/2014/main" id="{1E4FEDBB-1810-8FE3-6406-430031A3030D}"/>
              </a:ext>
            </a:extLst>
          </p:cNvPr>
          <p:cNvGrpSpPr>
            <a:grpSpLocks noGrp="1" noUngrp="1" noRot="1" noMove="1" noResize="1"/>
          </p:cNvGrpSpPr>
          <p:nvPr/>
        </p:nvGrpSpPr>
        <p:grpSpPr>
          <a:xfrm>
            <a:off x="0" y="0"/>
            <a:ext cx="12192000" cy="6858000"/>
            <a:chOff x="0" y="0"/>
            <a:chExt cx="12192000" cy="6858000"/>
          </a:xfrm>
        </p:grpSpPr>
        <p:grpSp>
          <p:nvGrpSpPr>
            <p:cNvPr id="7" name="ADAPT GRID GUTTERS">
              <a:extLst>
                <a:ext uri="{FF2B5EF4-FFF2-40B4-BE49-F238E27FC236}">
                  <a16:creationId xmlns:a16="http://schemas.microsoft.com/office/drawing/2014/main" id="{38DBA368-BC2C-EB2F-AD3E-0C54019CFD30}"/>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2" name="Rectangle 31">
                <a:extLst>
                  <a:ext uri="{FF2B5EF4-FFF2-40B4-BE49-F238E27FC236}">
                    <a16:creationId xmlns:a16="http://schemas.microsoft.com/office/drawing/2014/main" id="{B70D2B80-8CBB-5C81-B81C-E1715D01DA49}"/>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9488BE62-3962-5749-E542-E4B1CDAB49B8}"/>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Helvetica" panose="020B0403020202020204" pitchFamily="34" charset="0"/>
                  <a:ea typeface="+mn-ea"/>
                  <a:cs typeface="+mn-cs"/>
                </a:endParaRPr>
              </a:p>
            </p:txBody>
          </p:sp>
          <p:sp>
            <p:nvSpPr>
              <p:cNvPr id="34" name="Rectangle 33">
                <a:extLst>
                  <a:ext uri="{FF2B5EF4-FFF2-40B4-BE49-F238E27FC236}">
                    <a16:creationId xmlns:a16="http://schemas.microsoft.com/office/drawing/2014/main" id="{E7A5F061-EB41-BDD2-B3F6-B11A6BD8A538}"/>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689197EA-1786-84E8-2754-89104C322F5B}"/>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03CC7B3D-2607-F5DA-A610-DE0EF56CA884}"/>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1A7169B3-2005-D9AF-00C7-812259C70DB7}"/>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1398F091-A6C5-A6A3-8AF1-1BD24E71CE68}"/>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7976AE95-7F9D-FDFD-A1F2-80EA5864BDD5}"/>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9265B219-4F0B-47F4-E55E-B3EE9C4EC7E7}"/>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E551EA3F-B655-F1BC-1D5C-75730F2EDDA0}"/>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C295544A-BA02-26FC-C79F-68815C3F81F4}"/>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4C7C1736-9047-08F2-3468-C68D548BF65D}"/>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90688C21-3E1C-9FC8-0960-E40C01903E7C}"/>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0C56A0EE-F245-B27B-EDD4-E9FD4A3BB98F}"/>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3532F1CF-38B3-3EEA-7C49-723D4E8919D7}"/>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EEBC908D-C237-5324-2074-626CC855128E}"/>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Helvetica" panose="020B0403020202020204" pitchFamily="34" charset="0"/>
                  <a:ea typeface="+mn-ea"/>
                  <a:cs typeface="+mn-cs"/>
                </a:endParaRPr>
              </a:p>
            </p:txBody>
          </p:sp>
        </p:grpSp>
        <p:grpSp>
          <p:nvGrpSpPr>
            <p:cNvPr id="9" name="ADAPT GRID MARGIN">
              <a:extLst>
                <a:ext uri="{FF2B5EF4-FFF2-40B4-BE49-F238E27FC236}">
                  <a16:creationId xmlns:a16="http://schemas.microsoft.com/office/drawing/2014/main" id="{647B2356-339A-93F0-951A-58BCB892F65B}"/>
                </a:ext>
              </a:extLst>
            </p:cNvPr>
            <p:cNvGrpSpPr>
              <a:grpSpLocks noGrp="1" noUngrp="1" noRot="1" noMove="1" noResize="1"/>
            </p:cNvGrpSpPr>
            <p:nvPr/>
          </p:nvGrpSpPr>
          <p:grpSpPr>
            <a:xfrm>
              <a:off x="0" y="0"/>
              <a:ext cx="12192000" cy="6858000"/>
              <a:chOff x="0" y="0"/>
              <a:chExt cx="12192000" cy="6858000"/>
            </a:xfrm>
          </p:grpSpPr>
          <p:sp>
            <p:nvSpPr>
              <p:cNvPr id="28" name="Rectangle 27">
                <a:extLst>
                  <a:ext uri="{FF2B5EF4-FFF2-40B4-BE49-F238E27FC236}">
                    <a16:creationId xmlns:a16="http://schemas.microsoft.com/office/drawing/2014/main" id="{DF2F5C8E-D79B-6A53-F752-29733E1E753D}"/>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Helvetica" panose="020B0403020202020204" pitchFamily="34" charset="0"/>
                  <a:ea typeface="+mn-ea"/>
                  <a:cs typeface="+mn-cs"/>
                </a:endParaRPr>
              </a:p>
            </p:txBody>
          </p:sp>
          <p:sp>
            <p:nvSpPr>
              <p:cNvPr id="29" name="Rectangle 28">
                <a:extLst>
                  <a:ext uri="{FF2B5EF4-FFF2-40B4-BE49-F238E27FC236}">
                    <a16:creationId xmlns:a16="http://schemas.microsoft.com/office/drawing/2014/main" id="{61651C09-BF63-B4DF-C5E6-E773E450B2F5}"/>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Helvetica" panose="020B0403020202020204" pitchFamily="34" charset="0"/>
                  <a:ea typeface="+mn-ea"/>
                  <a:cs typeface="+mn-cs"/>
                </a:endParaRPr>
              </a:p>
            </p:txBody>
          </p:sp>
          <p:sp>
            <p:nvSpPr>
              <p:cNvPr id="30" name="Rectangle 29">
                <a:extLst>
                  <a:ext uri="{FF2B5EF4-FFF2-40B4-BE49-F238E27FC236}">
                    <a16:creationId xmlns:a16="http://schemas.microsoft.com/office/drawing/2014/main" id="{93FD0842-459F-2833-322F-68D393190C2C}"/>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BCC5A0A8-7B6B-1B03-E34D-9213D415E6E1}"/>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Helvetica" panose="020B0403020202020204" pitchFamily="34" charset="0"/>
                  <a:ea typeface="+mn-ea"/>
                  <a:cs typeface="+mn-cs"/>
                </a:endParaRPr>
              </a:p>
            </p:txBody>
          </p:sp>
        </p:grpSp>
        <p:grpSp>
          <p:nvGrpSpPr>
            <p:cNvPr id="10" name="ADAPT GRID 12x6">
              <a:extLst>
                <a:ext uri="{FF2B5EF4-FFF2-40B4-BE49-F238E27FC236}">
                  <a16:creationId xmlns:a16="http://schemas.microsoft.com/office/drawing/2014/main" id="{1DAE6817-3DE2-BF79-3EA4-1299A89CF16D}"/>
                </a:ext>
              </a:extLst>
            </p:cNvPr>
            <p:cNvGrpSpPr>
              <a:grpSpLocks noGrp="1" noUngrp="1" noRot="1" noMove="1" noResize="1"/>
            </p:cNvGrpSpPr>
            <p:nvPr/>
          </p:nvGrpSpPr>
          <p:grpSpPr>
            <a:xfrm>
              <a:off x="575996" y="575999"/>
              <a:ext cx="11040004" cy="5706002"/>
              <a:chOff x="575996" y="575999"/>
              <a:chExt cx="11040004" cy="5706002"/>
            </a:xfrm>
          </p:grpSpPr>
          <p:cxnSp>
            <p:nvCxnSpPr>
              <p:cNvPr id="11" name="Straight Connector 10">
                <a:extLst>
                  <a:ext uri="{FF2B5EF4-FFF2-40B4-BE49-F238E27FC236}">
                    <a16:creationId xmlns:a16="http://schemas.microsoft.com/office/drawing/2014/main" id="{4E528B3F-81EE-12F5-A14E-EDA1A3910CD9}"/>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2" name="Straight Connector 11">
                <a:extLst>
                  <a:ext uri="{FF2B5EF4-FFF2-40B4-BE49-F238E27FC236}">
                    <a16:creationId xmlns:a16="http://schemas.microsoft.com/office/drawing/2014/main" id="{A03ADBC3-647F-3E53-E04D-DEB4E5E856F6}"/>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3" name="Straight Connector 12">
                <a:extLst>
                  <a:ext uri="{FF2B5EF4-FFF2-40B4-BE49-F238E27FC236}">
                    <a16:creationId xmlns:a16="http://schemas.microsoft.com/office/drawing/2014/main" id="{5274AC4D-7B8D-235A-682D-F453CBC03CCF}"/>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456B7E83-A203-14E3-4AF8-FDC7AE810A96}"/>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2FC2A393-0033-9778-F1F1-4632042CC254}"/>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42EEFBAB-2CD7-514A-4C42-C96968C308BA}"/>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A920ACC4-5834-42E9-6341-89FD78A5C345}"/>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E54E0BEA-41E0-E9B9-E5D9-6DA65714D331}"/>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9B1EF11F-0C47-0B34-035D-A2E9FCDA62BF}"/>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FC0931D6-5992-F01D-C1F3-D506330E91E8}"/>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561977CF-4859-0AFC-5D13-94A3D63FDD62}"/>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7739B898-3325-A493-01C6-3801C583DCD3}"/>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E0EE4EFD-46BA-8954-51C6-471D2ACE967F}"/>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FE1D6AC2-4789-1786-721D-4A6D2EC69B9E}"/>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38FDD2B5-2D22-01BD-4546-B957A46286B3}"/>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F1ED7091-F40B-8847-9935-9E50E291C680}"/>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7" name="Rectangle 26">
                <a:extLst>
                  <a:ext uri="{FF2B5EF4-FFF2-40B4-BE49-F238E27FC236}">
                    <a16:creationId xmlns:a16="http://schemas.microsoft.com/office/drawing/2014/main" id="{31D65793-CF5B-89E2-188D-8902998E29C4}"/>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grpSp>
      <p:sp>
        <p:nvSpPr>
          <p:cNvPr id="49" name="TextBox 48">
            <a:extLst>
              <a:ext uri="{FF2B5EF4-FFF2-40B4-BE49-F238E27FC236}">
                <a16:creationId xmlns:a16="http://schemas.microsoft.com/office/drawing/2014/main" id="{391F0A9C-D7A6-F3D0-9718-F78897F9516A}"/>
              </a:ext>
            </a:extLst>
          </p:cNvPr>
          <p:cNvSpPr txBox="1"/>
          <p:nvPr/>
        </p:nvSpPr>
        <p:spPr>
          <a:xfrm>
            <a:off x="1304084" y="517183"/>
            <a:ext cx="120936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dirty="0">
                <a:ln>
                  <a:noFill/>
                </a:ln>
                <a:solidFill>
                  <a:prstClr val="black"/>
                </a:solidFill>
                <a:effectLst/>
                <a:uLnTx/>
                <a:uFillTx/>
                <a:latin typeface="Helvetica" panose="020B0403020202020204" pitchFamily="34" charset="0"/>
                <a:ea typeface="+mn-ea"/>
                <a:cs typeface="+mn-cs"/>
              </a:rPr>
              <a:t>Written by</a:t>
            </a:r>
          </a:p>
        </p:txBody>
      </p:sp>
      <p:sp>
        <p:nvSpPr>
          <p:cNvPr id="50" name="TextBox 49">
            <a:extLst>
              <a:ext uri="{FF2B5EF4-FFF2-40B4-BE49-F238E27FC236}">
                <a16:creationId xmlns:a16="http://schemas.microsoft.com/office/drawing/2014/main" id="{4F410112-4AF6-FB66-2721-2FE791170FB4}"/>
              </a:ext>
            </a:extLst>
          </p:cNvPr>
          <p:cNvSpPr txBox="1"/>
          <p:nvPr/>
        </p:nvSpPr>
        <p:spPr>
          <a:xfrm>
            <a:off x="1304084" y="2346966"/>
            <a:ext cx="4280287" cy="353218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800"/>
              </a:lnSpc>
              <a:spcBef>
                <a:spcPts val="0"/>
              </a:spcBef>
              <a:spcAft>
                <a:spcPts val="0"/>
              </a:spcAft>
              <a:buClrTx/>
              <a:buSzTx/>
              <a:buFontTx/>
              <a:buNone/>
              <a:tabLst/>
              <a:defRPr/>
            </a:pPr>
            <a:r>
              <a:rPr kumimoji="0" lang="en-AU" sz="1200" b="0" i="0" u="none" strike="noStrike" kern="1200" cap="none" spc="0" normalizeH="0" baseline="0" noProof="0" dirty="0">
                <a:ln>
                  <a:noFill/>
                </a:ln>
                <a:solidFill>
                  <a:prstClr val="black"/>
                </a:solidFill>
                <a:effectLst/>
                <a:uLnTx/>
                <a:uFillTx/>
                <a:latin typeface="Helvetica" panose="020B0403020202020204" pitchFamily="34" charset="0"/>
                <a:ea typeface="+mn-ea"/>
                <a:cs typeface="+mn-cs"/>
              </a:rPr>
              <a:t>Gabby’s primary role is managing ADAPT’s overall strategy for Data Analytics. He has extensive experience in using data to identify trends in technology that help shape Australian organisations. Using modern data science techniques, he ensures the accuracy and validity of the information that supports ADAPT’s research, advisory services, and events, giving both ADAPT and its customers greater confidence in the insights provided. </a:t>
            </a:r>
          </a:p>
          <a:p>
            <a:pPr marL="0" marR="0" lvl="0" indent="0" algn="l" defTabSz="914400" rtl="0" eaLnBrk="1" fontAlgn="auto" latinLnBrk="0" hangingPunct="1">
              <a:lnSpc>
                <a:spcPts val="1800"/>
              </a:lnSpc>
              <a:spcBef>
                <a:spcPts val="0"/>
              </a:spcBef>
              <a:spcAft>
                <a:spcPts val="0"/>
              </a:spcAft>
              <a:buClrTx/>
              <a:buSzTx/>
              <a:buFontTx/>
              <a:buNone/>
              <a:tabLst/>
              <a:defRPr/>
            </a:pPr>
            <a:endParaRPr kumimoji="0" lang="en-AU" sz="1200" b="0" i="0" u="none" strike="noStrike" kern="1200" cap="none" spc="0" normalizeH="0" baseline="0" noProof="0" dirty="0">
              <a:ln>
                <a:noFill/>
              </a:ln>
              <a:solidFill>
                <a:prstClr val="black"/>
              </a:solidFill>
              <a:effectLst/>
              <a:uLnTx/>
              <a:uFillTx/>
              <a:latin typeface="Helvetica" panose="020B0403020202020204" pitchFamily="34" charset="0"/>
              <a:ea typeface="+mn-ea"/>
              <a:cs typeface="+mn-cs"/>
            </a:endParaRPr>
          </a:p>
          <a:p>
            <a:pPr marL="0" marR="0" lvl="0" indent="0" algn="l" defTabSz="914400" rtl="0" eaLnBrk="1" fontAlgn="auto" latinLnBrk="0" hangingPunct="1">
              <a:lnSpc>
                <a:spcPts val="1800"/>
              </a:lnSpc>
              <a:spcBef>
                <a:spcPts val="0"/>
              </a:spcBef>
              <a:spcAft>
                <a:spcPts val="0"/>
              </a:spcAft>
              <a:buClrTx/>
              <a:buSzTx/>
              <a:buFontTx/>
              <a:buNone/>
              <a:tabLst/>
              <a:defRPr/>
            </a:pPr>
            <a:r>
              <a:rPr kumimoji="0" lang="en-AU" sz="1200" b="0" i="0" u="none" strike="noStrike" kern="1200" cap="none" spc="0" normalizeH="0" baseline="0" noProof="0" dirty="0">
                <a:ln>
                  <a:noFill/>
                </a:ln>
                <a:solidFill>
                  <a:prstClr val="black"/>
                </a:solidFill>
                <a:effectLst/>
                <a:uLnTx/>
                <a:uFillTx/>
                <a:latin typeface="Helvetica"/>
                <a:ea typeface="+mn-ea"/>
                <a:cs typeface="Helvetica"/>
              </a:rPr>
              <a:t>With a passion for creating stories with data, Gabby is consistently rated as one of the top speakers at ADAPT Events. In round table discussions, he specialises in using statistics to initiate thought-provoking discussions. Gabby is effective in translating information into insights, enabling ADAPT’s customers to become more data-driven.</a:t>
            </a:r>
          </a:p>
        </p:txBody>
      </p:sp>
      <p:sp>
        <p:nvSpPr>
          <p:cNvPr id="51" name="TextBox 50">
            <a:extLst>
              <a:ext uri="{FF2B5EF4-FFF2-40B4-BE49-F238E27FC236}">
                <a16:creationId xmlns:a16="http://schemas.microsoft.com/office/drawing/2014/main" id="{2E8A588A-8854-6268-EC08-271CAE43F276}"/>
              </a:ext>
            </a:extLst>
          </p:cNvPr>
          <p:cNvSpPr txBox="1"/>
          <p:nvPr/>
        </p:nvSpPr>
        <p:spPr>
          <a:xfrm>
            <a:off x="2390401" y="1609805"/>
            <a:ext cx="3518550" cy="451406"/>
          </a:xfrm>
          <a:prstGeom prst="rect">
            <a:avLst/>
          </a:prstGeom>
          <a:noFill/>
        </p:spPr>
        <p:txBody>
          <a:bodyPr wrap="square" rtlCol="0">
            <a:spAutoFit/>
          </a:bodyPr>
          <a:lstStyle/>
          <a:p>
            <a:pPr marL="0" marR="0" lvl="0" indent="0" algn="l" defTabSz="914400" rtl="0" eaLnBrk="1" fontAlgn="auto" latinLnBrk="0" hangingPunct="1">
              <a:lnSpc>
                <a:spcPts val="1400"/>
              </a:lnSpc>
              <a:spcBef>
                <a:spcPts val="0"/>
              </a:spcBef>
              <a:spcAft>
                <a:spcPts val="0"/>
              </a:spcAft>
              <a:buClrTx/>
              <a:buSzTx/>
              <a:buFontTx/>
              <a:buNone/>
              <a:tabLst/>
              <a:defRPr/>
            </a:pPr>
            <a:r>
              <a:rPr kumimoji="0" lang="en-AU" sz="1200" b="1" i="0" u="none" strike="noStrike" kern="1200" cap="none" spc="0" normalizeH="0" baseline="0" noProof="0" dirty="0">
                <a:ln>
                  <a:noFill/>
                </a:ln>
                <a:solidFill>
                  <a:srgbClr val="E7534F"/>
                </a:solidFill>
                <a:effectLst/>
                <a:uLnTx/>
                <a:uFillTx/>
                <a:latin typeface="Helvetica" panose="020B0403020202020204" pitchFamily="34" charset="0"/>
                <a:ea typeface="+mn-ea"/>
                <a:cs typeface="+mn-cs"/>
              </a:rPr>
              <a:t>Gabby Fredkin</a:t>
            </a:r>
          </a:p>
          <a:p>
            <a:pPr marL="0" marR="0" lvl="0" indent="0" algn="l" defTabSz="914400" rtl="0" eaLnBrk="1" fontAlgn="auto" latinLnBrk="0" hangingPunct="1">
              <a:lnSpc>
                <a:spcPts val="1400"/>
              </a:lnSpc>
              <a:spcBef>
                <a:spcPts val="0"/>
              </a:spcBef>
              <a:spcAft>
                <a:spcPts val="0"/>
              </a:spcAft>
              <a:buClrTx/>
              <a:buSzTx/>
              <a:buFontTx/>
              <a:buNone/>
              <a:tabLst/>
              <a:defRPr/>
            </a:pPr>
            <a:r>
              <a:rPr kumimoji="0" lang="en-AU" sz="1200" b="0" i="0" u="none" strike="noStrike" kern="1200" cap="none" spc="0" normalizeH="0" baseline="0" noProof="0" dirty="0">
                <a:ln>
                  <a:noFill/>
                </a:ln>
                <a:solidFill>
                  <a:prstClr val="black"/>
                </a:solidFill>
                <a:effectLst/>
                <a:uLnTx/>
                <a:uFillTx/>
                <a:latin typeface="Helvetica" panose="020B0403020202020204" pitchFamily="34" charset="0"/>
                <a:ea typeface="+mn-ea"/>
                <a:cs typeface="+mn-cs"/>
              </a:rPr>
              <a:t>Head of Data and Analytics at ADAPT</a:t>
            </a:r>
          </a:p>
        </p:txBody>
      </p:sp>
      <p:sp>
        <p:nvSpPr>
          <p:cNvPr id="52" name="Rectangle 51">
            <a:extLst>
              <a:ext uri="{FF2B5EF4-FFF2-40B4-BE49-F238E27FC236}">
                <a16:creationId xmlns:a16="http://schemas.microsoft.com/office/drawing/2014/main" id="{F4FF4CF8-D608-DDEA-E904-12F71FFFE477}"/>
              </a:ext>
            </a:extLst>
          </p:cNvPr>
          <p:cNvSpPr/>
          <p:nvPr/>
        </p:nvSpPr>
        <p:spPr>
          <a:xfrm rot="5400000">
            <a:off x="-3276601" y="3276601"/>
            <a:ext cx="6858002"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56E1C003-99AB-45C5-9813-A8168ACB1D19}"/>
              </a:ext>
            </a:extLst>
          </p:cNvPr>
          <p:cNvSpPr txBox="1"/>
          <p:nvPr/>
        </p:nvSpPr>
        <p:spPr>
          <a:xfrm>
            <a:off x="6725169" y="2346966"/>
            <a:ext cx="4280287" cy="2842188"/>
          </a:xfrm>
          <a:prstGeom prst="rect">
            <a:avLst/>
          </a:prstGeom>
          <a:noFill/>
        </p:spPr>
        <p:txBody>
          <a:bodyPr wrap="square" rtlCol="0">
            <a:spAutoFit/>
          </a:bodyPr>
          <a:lstStyle/>
          <a:p>
            <a:pPr marL="0" marR="0" lvl="0" indent="0" algn="l" defTabSz="914400" rtl="0" eaLnBrk="1" fontAlgn="auto" latinLnBrk="0" hangingPunct="1">
              <a:lnSpc>
                <a:spcPts val="1800"/>
              </a:lnSpc>
              <a:spcBef>
                <a:spcPts val="0"/>
              </a:spcBef>
              <a:spcAft>
                <a:spcPts val="0"/>
              </a:spcAft>
              <a:buClrTx/>
              <a:buSzTx/>
              <a:buFontTx/>
              <a:buNone/>
              <a:tabLst/>
              <a:defRPr/>
            </a:pPr>
            <a:r>
              <a:rPr kumimoji="0" lang="en-AU" sz="1200" b="0" i="0" u="none" strike="noStrike" kern="1200" cap="none" spc="0" normalizeH="0" baseline="0" noProof="0" dirty="0">
                <a:ln>
                  <a:noFill/>
                </a:ln>
                <a:solidFill>
                  <a:prstClr val="black"/>
                </a:solidFill>
                <a:effectLst/>
                <a:uLnTx/>
                <a:uFillTx/>
                <a:latin typeface="Helvetica" panose="020B0403020202020204" pitchFamily="34" charset="0"/>
                <a:ea typeface="+mn-ea"/>
                <a:cs typeface="+mn-cs"/>
              </a:rPr>
              <a:t>As a Junior Data Analyst at ADAPT, Mari enables the discovery and definition of market trends through visually meaningful statistics. She ensures data presentations are accurate and aligned with modern statistical standards.</a:t>
            </a:r>
          </a:p>
          <a:p>
            <a:pPr marL="0" marR="0" lvl="0" indent="0" algn="l" defTabSz="914400" rtl="0" eaLnBrk="1" fontAlgn="auto" latinLnBrk="0" hangingPunct="1">
              <a:lnSpc>
                <a:spcPts val="1800"/>
              </a:lnSpc>
              <a:spcBef>
                <a:spcPts val="0"/>
              </a:spcBef>
              <a:spcAft>
                <a:spcPts val="0"/>
              </a:spcAft>
              <a:buClrTx/>
              <a:buSzTx/>
              <a:buFontTx/>
              <a:buNone/>
              <a:tabLst/>
              <a:defRPr/>
            </a:pPr>
            <a:endParaRPr kumimoji="0" lang="en-AU" sz="1200" b="0" i="0" u="none" strike="noStrike" kern="1200" cap="none" spc="0" normalizeH="0" baseline="0" noProof="0" dirty="0">
              <a:ln>
                <a:noFill/>
              </a:ln>
              <a:solidFill>
                <a:prstClr val="black"/>
              </a:solidFill>
              <a:effectLst/>
              <a:uLnTx/>
              <a:uFillTx/>
              <a:latin typeface="Helvetica" panose="020B0403020202020204" pitchFamily="34" charset="0"/>
              <a:ea typeface="+mn-ea"/>
              <a:cs typeface="+mn-cs"/>
            </a:endParaRPr>
          </a:p>
          <a:p>
            <a:pPr marL="0" marR="0" lvl="0" indent="0" algn="l" defTabSz="914400" rtl="0" eaLnBrk="1" fontAlgn="auto" latinLnBrk="0" hangingPunct="1">
              <a:lnSpc>
                <a:spcPts val="1800"/>
              </a:lnSpc>
              <a:spcBef>
                <a:spcPts val="0"/>
              </a:spcBef>
              <a:spcAft>
                <a:spcPts val="0"/>
              </a:spcAft>
              <a:buClrTx/>
              <a:buSzTx/>
              <a:buFontTx/>
              <a:buNone/>
              <a:tabLst/>
              <a:defRPr/>
            </a:pPr>
            <a:r>
              <a:rPr kumimoji="0" lang="en-AU" sz="1200" b="0" i="0" u="none" strike="noStrike" kern="1200" cap="none" spc="0" normalizeH="0" baseline="0" noProof="0" dirty="0">
                <a:ln>
                  <a:noFill/>
                </a:ln>
                <a:solidFill>
                  <a:prstClr val="black"/>
                </a:solidFill>
                <a:effectLst/>
                <a:uLnTx/>
                <a:uFillTx/>
                <a:latin typeface="Helvetica" panose="020B0403020202020204" pitchFamily="34" charset="0"/>
                <a:ea typeface="+mn-ea"/>
                <a:cs typeface="+mn-cs"/>
              </a:rPr>
              <a:t>Mari is passionate about data and transforming it into actionable insights. With over three years of experience in project management and academic research, she has led end-to-end survey and research projects, processed and analysed data using a range of statistical tools and techniques, and provided clients with statistical </a:t>
            </a:r>
            <a:br>
              <a:rPr kumimoji="0" lang="en-AU" sz="1200" b="0" i="0" u="none" strike="noStrike" kern="1200" cap="none" spc="0" normalizeH="0" baseline="0" noProof="0" dirty="0">
                <a:ln>
                  <a:noFill/>
                </a:ln>
                <a:solidFill>
                  <a:prstClr val="black"/>
                </a:solidFill>
                <a:effectLst/>
                <a:uLnTx/>
                <a:uFillTx/>
                <a:latin typeface="Helvetica" panose="020B0403020202020204" pitchFamily="34" charset="0"/>
                <a:ea typeface="+mn-ea"/>
                <a:cs typeface="+mn-cs"/>
              </a:rPr>
            </a:br>
            <a:r>
              <a:rPr kumimoji="0" lang="en-AU" sz="1200" b="0" i="0" u="none" strike="noStrike" kern="1200" cap="none" spc="0" normalizeH="0" baseline="0" noProof="0" dirty="0">
                <a:ln>
                  <a:noFill/>
                </a:ln>
                <a:solidFill>
                  <a:prstClr val="black"/>
                </a:solidFill>
                <a:effectLst/>
                <a:uLnTx/>
                <a:uFillTx/>
                <a:latin typeface="Helvetica" panose="020B0403020202020204" pitchFamily="34" charset="0"/>
                <a:ea typeface="+mn-ea"/>
                <a:cs typeface="+mn-cs"/>
              </a:rPr>
              <a:t>consultation and insights.</a:t>
            </a:r>
          </a:p>
        </p:txBody>
      </p:sp>
      <p:sp>
        <p:nvSpPr>
          <p:cNvPr id="6" name="TextBox 5">
            <a:extLst>
              <a:ext uri="{FF2B5EF4-FFF2-40B4-BE49-F238E27FC236}">
                <a16:creationId xmlns:a16="http://schemas.microsoft.com/office/drawing/2014/main" id="{842282AC-9D27-A809-29B3-95F032F95287}"/>
              </a:ext>
            </a:extLst>
          </p:cNvPr>
          <p:cNvSpPr txBox="1"/>
          <p:nvPr/>
        </p:nvSpPr>
        <p:spPr>
          <a:xfrm>
            <a:off x="7811486" y="1609805"/>
            <a:ext cx="3518550" cy="451406"/>
          </a:xfrm>
          <a:prstGeom prst="rect">
            <a:avLst/>
          </a:prstGeom>
          <a:noFill/>
        </p:spPr>
        <p:txBody>
          <a:bodyPr wrap="square" rtlCol="0">
            <a:spAutoFit/>
          </a:bodyPr>
          <a:lstStyle/>
          <a:p>
            <a:pPr marL="0" marR="0" lvl="0" indent="0" algn="l" defTabSz="914400" rtl="0" eaLnBrk="1" fontAlgn="auto" latinLnBrk="0" hangingPunct="1">
              <a:lnSpc>
                <a:spcPts val="1400"/>
              </a:lnSpc>
              <a:spcBef>
                <a:spcPts val="0"/>
              </a:spcBef>
              <a:spcAft>
                <a:spcPts val="0"/>
              </a:spcAft>
              <a:buClrTx/>
              <a:buSzTx/>
              <a:buFontTx/>
              <a:buNone/>
              <a:tabLst/>
              <a:defRPr/>
            </a:pPr>
            <a:r>
              <a:rPr kumimoji="0" lang="en-AU" sz="1200" b="1" i="0" u="none" strike="noStrike" kern="1200" cap="none" spc="0" normalizeH="0" baseline="0" noProof="0" dirty="0">
                <a:ln>
                  <a:noFill/>
                </a:ln>
                <a:solidFill>
                  <a:srgbClr val="E7534F"/>
                </a:solidFill>
                <a:effectLst/>
                <a:uLnTx/>
                <a:uFillTx/>
                <a:latin typeface="Helvetica" panose="020B0403020202020204" pitchFamily="34" charset="0"/>
                <a:ea typeface="+mn-ea"/>
                <a:cs typeface="+mn-cs"/>
              </a:rPr>
              <a:t>Honey Mari Gay</a:t>
            </a:r>
          </a:p>
          <a:p>
            <a:pPr marL="0" marR="0" lvl="0" indent="0" algn="l" defTabSz="914400" rtl="0" eaLnBrk="1" fontAlgn="auto" latinLnBrk="0" hangingPunct="1">
              <a:lnSpc>
                <a:spcPts val="1400"/>
              </a:lnSpc>
              <a:spcBef>
                <a:spcPts val="0"/>
              </a:spcBef>
              <a:spcAft>
                <a:spcPts val="0"/>
              </a:spcAft>
              <a:buClrTx/>
              <a:buSzTx/>
              <a:buFontTx/>
              <a:buNone/>
              <a:tabLst/>
              <a:defRPr/>
            </a:pPr>
            <a:r>
              <a:rPr kumimoji="0" lang="en-AU" sz="1200" b="0" i="0" u="none" strike="noStrike" kern="1200" cap="none" spc="0" normalizeH="0" baseline="0" noProof="0" dirty="0">
                <a:ln>
                  <a:noFill/>
                </a:ln>
                <a:solidFill>
                  <a:prstClr val="black"/>
                </a:solidFill>
                <a:effectLst/>
                <a:uLnTx/>
                <a:uFillTx/>
                <a:latin typeface="Helvetica" panose="020B0403020202020204" pitchFamily="34" charset="0"/>
                <a:ea typeface="+mn-ea"/>
                <a:cs typeface="+mn-cs"/>
              </a:rPr>
              <a:t>Junior Data Analyst at ADAPT</a:t>
            </a:r>
          </a:p>
        </p:txBody>
      </p:sp>
    </p:spTree>
    <p:extLst>
      <p:ext uri="{BB962C8B-B14F-4D97-AF65-F5344CB8AC3E}">
        <p14:creationId xmlns:p14="http://schemas.microsoft.com/office/powerpoint/2010/main" val="3302970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4C42335-3FD8-4EDA-2E5C-1E6001BA24EF}"/>
              </a:ext>
            </a:extLst>
          </p:cNvPr>
          <p:cNvSpPr/>
          <p:nvPr/>
        </p:nvSpPr>
        <p:spPr>
          <a:xfrm>
            <a:off x="643103" y="986390"/>
            <a:ext cx="2763287"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dirty="0">
                <a:ln>
                  <a:noFill/>
                </a:ln>
                <a:solidFill>
                  <a:srgbClr val="E7534F"/>
                </a:solidFill>
                <a:effectLst/>
                <a:uLnTx/>
                <a:uFillTx/>
                <a:latin typeface="Helvetica"/>
                <a:ea typeface="Calibri" panose="020F0502020204030204"/>
                <a:cs typeface="Helvetica"/>
              </a:rPr>
              <a:t>About ADAPT</a:t>
            </a:r>
            <a:endParaRPr kumimoji="0" lang="en-AU" sz="1400" b="0" i="0" u="none" strike="noStrike" kern="1200" cap="none" spc="0" normalizeH="0" baseline="0" noProof="0" dirty="0">
              <a:ln>
                <a:noFill/>
              </a:ln>
              <a:solidFill>
                <a:prstClr val="black"/>
              </a:solidFill>
              <a:effectLst/>
              <a:uLnTx/>
              <a:uFillTx/>
              <a:latin typeface="Calibri" panose="020F0502020204030204"/>
              <a:ea typeface="+mn-ea"/>
              <a:cs typeface="Calibri"/>
            </a:endParaRPr>
          </a:p>
        </p:txBody>
      </p:sp>
      <p:pic>
        <p:nvPicPr>
          <p:cNvPr id="3" name="Graphic 2">
            <a:extLst>
              <a:ext uri="{FF2B5EF4-FFF2-40B4-BE49-F238E27FC236}">
                <a16:creationId xmlns:a16="http://schemas.microsoft.com/office/drawing/2014/main" id="{F1C1DFBE-8AAE-184B-85F3-C420829F21A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66448" y="4100174"/>
            <a:ext cx="1102737" cy="266595"/>
          </a:xfrm>
          <a:prstGeom prst="rect">
            <a:avLst/>
          </a:prstGeom>
        </p:spPr>
      </p:pic>
      <p:cxnSp>
        <p:nvCxnSpPr>
          <p:cNvPr id="12" name="Straight Connector 11">
            <a:extLst>
              <a:ext uri="{FF2B5EF4-FFF2-40B4-BE49-F238E27FC236}">
                <a16:creationId xmlns:a16="http://schemas.microsoft.com/office/drawing/2014/main" id="{4DF16FEA-89C2-7EF9-2A3F-98C32E5C8F99}"/>
              </a:ext>
            </a:extLst>
          </p:cNvPr>
          <p:cNvCxnSpPr>
            <a:cxnSpLocks/>
          </p:cNvCxnSpPr>
          <p:nvPr/>
        </p:nvCxnSpPr>
        <p:spPr>
          <a:xfrm>
            <a:off x="736304" y="5004079"/>
            <a:ext cx="11130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4914B63C-7808-584A-C0F5-F8C7596A708F}"/>
              </a:ext>
            </a:extLst>
          </p:cNvPr>
          <p:cNvSpPr/>
          <p:nvPr/>
        </p:nvSpPr>
        <p:spPr>
          <a:xfrm>
            <a:off x="643103" y="4510264"/>
            <a:ext cx="2903965" cy="333809"/>
          </a:xfrm>
          <a:prstGeom prst="rect">
            <a:avLst/>
          </a:prstGeom>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AU" sz="1800" b="0" i="0" u="none" strike="noStrike" kern="1200" cap="none" spc="0" normalizeH="0" baseline="30000" noProof="0" dirty="0">
                <a:ln>
                  <a:noFill/>
                </a:ln>
                <a:solidFill>
                  <a:srgbClr val="000000"/>
                </a:solidFill>
                <a:effectLst/>
                <a:uLnTx/>
                <a:uFillTx/>
                <a:latin typeface="Helvetica Neue" panose="02000503000000020004" pitchFamily="2"/>
                <a:ea typeface="+mn-ea"/>
                <a:cs typeface="+mn-cs"/>
              </a:rPr>
              <a:t>adapt.com.au   |   hello@adapt.com.au  </a:t>
            </a:r>
          </a:p>
        </p:txBody>
      </p:sp>
      <p:sp>
        <p:nvSpPr>
          <p:cNvPr id="2" name="TextBox 1">
            <a:extLst>
              <a:ext uri="{FF2B5EF4-FFF2-40B4-BE49-F238E27FC236}">
                <a16:creationId xmlns:a16="http://schemas.microsoft.com/office/drawing/2014/main" id="{A5D71141-9890-C21A-07E0-7CA9BFD79C8C}"/>
              </a:ext>
            </a:extLst>
          </p:cNvPr>
          <p:cNvSpPr txBox="1"/>
          <p:nvPr/>
        </p:nvSpPr>
        <p:spPr>
          <a:xfrm>
            <a:off x="643103" y="1419222"/>
            <a:ext cx="7897996" cy="199965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AU" sz="1200" b="0" i="0" u="none" strike="noStrike" kern="1200" cap="none" spc="0" normalizeH="0" baseline="0" noProof="0" dirty="0">
                <a:ln>
                  <a:noFill/>
                </a:ln>
                <a:solidFill>
                  <a:srgbClr val="000000"/>
                </a:solidFill>
                <a:effectLst/>
                <a:uLnTx/>
                <a:uFillTx/>
                <a:latin typeface="Helvetica" panose="020B0403020202020204" pitchFamily="34" charset="0"/>
                <a:ea typeface="+mn-ea"/>
                <a:cs typeface="Helvetica"/>
              </a:rPr>
              <a:t>ADAPT is a specialist Research &amp; Advisory firm providing local market insights and benchmarking data </a:t>
            </a:r>
            <a:br>
              <a:rPr kumimoji="0" lang="en-AU" sz="1200" b="0" i="0" u="none" strike="noStrike" kern="1200" cap="none" spc="0" normalizeH="0" baseline="0" noProof="0" dirty="0">
                <a:ln>
                  <a:noFill/>
                </a:ln>
                <a:solidFill>
                  <a:srgbClr val="000000"/>
                </a:solidFill>
                <a:effectLst/>
                <a:uLnTx/>
                <a:uFillTx/>
                <a:latin typeface="Helvetica" panose="020B0403020202020204" pitchFamily="34" charset="0"/>
                <a:ea typeface="+mn-ea"/>
                <a:cs typeface="Helvetica"/>
              </a:rPr>
            </a:br>
            <a:r>
              <a:rPr kumimoji="0" lang="en-AU" sz="1200" b="0" i="0" u="none" strike="noStrike" kern="1200" cap="none" spc="0" normalizeH="0" baseline="0" noProof="0" dirty="0">
                <a:ln>
                  <a:noFill/>
                </a:ln>
                <a:solidFill>
                  <a:srgbClr val="000000"/>
                </a:solidFill>
                <a:effectLst/>
                <a:uLnTx/>
                <a:uFillTx/>
                <a:latin typeface="Helvetica" panose="020B0403020202020204" pitchFamily="34" charset="0"/>
                <a:ea typeface="+mn-ea"/>
                <a:cs typeface="Helvetica"/>
              </a:rPr>
              <a:t>to Australia and New Zealand’s senior technology and business community. </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AU" sz="1200" b="0" i="0" u="none" strike="noStrike" kern="1200" cap="none" spc="0" normalizeH="0" baseline="0" noProof="0" dirty="0">
              <a:ln>
                <a:noFill/>
              </a:ln>
              <a:solidFill>
                <a:srgbClr val="000000"/>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AU" sz="1200" b="0" i="0" u="none" strike="noStrike" kern="1200" cap="none" spc="0" normalizeH="0" baseline="0" noProof="0" dirty="0">
                <a:ln>
                  <a:noFill/>
                </a:ln>
                <a:solidFill>
                  <a:srgbClr val="000000"/>
                </a:solidFill>
                <a:effectLst/>
                <a:uLnTx/>
                <a:uFillTx/>
                <a:latin typeface="Helvetica" panose="020B0403020202020204" pitchFamily="34" charset="0"/>
                <a:ea typeface="+mn-ea"/>
                <a:cs typeface="Helvetica"/>
              </a:rPr>
              <a:t>Since 2011, we’ve been empowering the leaders of the region’s top enterprise and government organisations </a:t>
            </a:r>
            <a:br>
              <a:rPr kumimoji="0" lang="en-AU" sz="1200" b="0" i="0" u="none" strike="noStrike" kern="1200" cap="none" spc="0" normalizeH="0" baseline="0" noProof="0" dirty="0">
                <a:ln>
                  <a:noFill/>
                </a:ln>
                <a:solidFill>
                  <a:srgbClr val="000000"/>
                </a:solidFill>
                <a:effectLst/>
                <a:uLnTx/>
                <a:uFillTx/>
                <a:latin typeface="Helvetica" panose="020B0403020202020204" pitchFamily="34" charset="0"/>
                <a:ea typeface="+mn-ea"/>
                <a:cs typeface="Helvetica"/>
              </a:rPr>
            </a:br>
            <a:r>
              <a:rPr kumimoji="0" lang="en-AU" sz="1200" b="0" i="0" u="none" strike="noStrike" kern="1200" cap="none" spc="0" normalizeH="0" baseline="0" noProof="0" dirty="0">
                <a:ln>
                  <a:noFill/>
                </a:ln>
                <a:solidFill>
                  <a:srgbClr val="000000"/>
                </a:solidFill>
                <a:effectLst/>
                <a:uLnTx/>
                <a:uFillTx/>
                <a:latin typeface="Helvetica" panose="020B0403020202020204" pitchFamily="34" charset="0"/>
                <a:ea typeface="+mn-ea"/>
                <a:cs typeface="Helvetica"/>
              </a:rPr>
              <a:t>to stay at the forefront of modern trends and build for the future. Our industry leading conferences, private roundtable events and custom research projects equip business leaders with the knowledge, relationships, inspiration and tools they need to make better strategic decisions.</a:t>
            </a:r>
          </a:p>
        </p:txBody>
      </p:sp>
      <p:sp>
        <p:nvSpPr>
          <p:cNvPr id="7" name="TextBox 6">
            <a:extLst>
              <a:ext uri="{FF2B5EF4-FFF2-40B4-BE49-F238E27FC236}">
                <a16:creationId xmlns:a16="http://schemas.microsoft.com/office/drawing/2014/main" id="{15FED3C1-DC81-FA3E-F2A5-917737CFEFF8}"/>
              </a:ext>
            </a:extLst>
          </p:cNvPr>
          <p:cNvSpPr txBox="1"/>
          <p:nvPr/>
        </p:nvSpPr>
        <p:spPr>
          <a:xfrm>
            <a:off x="653150" y="5117644"/>
            <a:ext cx="11254145" cy="156966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800" b="1" i="0" u="none" strike="noStrike" kern="1200" cap="none" spc="0" normalizeH="0" baseline="0" noProof="0" dirty="0">
                <a:ln>
                  <a:noFill/>
                </a:ln>
                <a:solidFill>
                  <a:srgbClr val="FFFFFF">
                    <a:lumMod val="65000"/>
                  </a:srgbClr>
                </a:solidFill>
                <a:effectLst/>
                <a:uLnTx/>
                <a:uFillTx/>
                <a:latin typeface="Helvetica" panose="020B0403020202020204" pitchFamily="34" charset="0"/>
                <a:ea typeface="+mn-ea"/>
                <a:cs typeface="Helvetica"/>
              </a:rPr>
              <a:t>Data Validation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dirty="0">
                <a:ln>
                  <a:noFill/>
                </a:ln>
                <a:solidFill>
                  <a:srgbClr val="FFFFFF">
                    <a:lumMod val="65000"/>
                  </a:srgbClr>
                </a:solidFill>
                <a:effectLst/>
                <a:uLnTx/>
                <a:uFillTx/>
                <a:latin typeface="Helvetica" panose="020B0403020202020204" pitchFamily="34" charset="0"/>
                <a:ea typeface="+mn-ea"/>
                <a:cs typeface="Helvetica"/>
              </a:rPr>
              <a:t>Results contained in this report (Report) are based on survey responses as provided by our clients and publicly available information. ADAPT does not subject the data contained in the Report to audit or review procedures or any other testing to validate the accuracy or reasonableness of the data provided by the participating clients. While we do not manipulate the survey responses, we do make an effort to identify outlier data or conflicting results that could lead to misinterpretations before the preparation of the Report.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dirty="0">
                <a:ln>
                  <a:noFill/>
                </a:ln>
                <a:solidFill>
                  <a:srgbClr val="FFFFFF">
                    <a:lumMod val="65000"/>
                  </a:srgbClr>
                </a:solidFill>
                <a:effectLst/>
                <a:uLnTx/>
                <a:uFillTx/>
                <a:latin typeface="Helvetica" panose="020B0403020202020204" pitchFamily="34" charset="0"/>
                <a:ea typeface="+mn-ea"/>
                <a:cs typeface="Helvetica"/>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800" b="1" i="0" u="none" strike="noStrike" kern="1200" cap="none" spc="0" normalizeH="0" baseline="0" noProof="0" dirty="0">
                <a:ln>
                  <a:noFill/>
                </a:ln>
                <a:solidFill>
                  <a:srgbClr val="FFFFFF">
                    <a:lumMod val="65000"/>
                  </a:srgbClr>
                </a:solidFill>
                <a:effectLst/>
                <a:uLnTx/>
                <a:uFillTx/>
                <a:latin typeface="Helvetica" panose="020B0403020202020204" pitchFamily="34" charset="0"/>
                <a:ea typeface="+mn-ea"/>
                <a:cs typeface="Helvetica"/>
              </a:rPr>
              <a:t>Intended Use of the Report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dirty="0">
                <a:ln>
                  <a:noFill/>
                </a:ln>
                <a:solidFill>
                  <a:srgbClr val="FFFFFF">
                    <a:lumMod val="65000"/>
                  </a:srgbClr>
                </a:solidFill>
                <a:effectLst/>
                <a:uLnTx/>
                <a:uFillTx/>
                <a:latin typeface="Helvetica" panose="020B0403020202020204" pitchFamily="34" charset="0"/>
                <a:ea typeface="+mn-ea"/>
                <a:cs typeface="Helvetica"/>
              </a:rPr>
              <a:t>The Report is designed to help technology executives in Australia and New Zealand make independent decisions regarding financial, resourcing and operational performance matters. The information and data contained in the Report are provided as is and are for information purposes only. They are not intended or implied to be recommendations and in no event will ADAPT be liable for any decisions or actions taken in reliance of the results obtained through the use of the information and/or data contained in the Report.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800" b="0" i="0" u="none" strike="noStrike" kern="1200" cap="none" spc="0" normalizeH="0" baseline="0" noProof="0" dirty="0">
              <a:ln>
                <a:noFill/>
              </a:ln>
              <a:solidFill>
                <a:srgbClr val="FFFFFF">
                  <a:lumMod val="65000"/>
                </a:srgbClr>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800" b="1" i="0" u="none" strike="noStrike" kern="1200" cap="none" spc="0" normalizeH="0" baseline="0" noProof="0" dirty="0">
                <a:ln>
                  <a:noFill/>
                </a:ln>
                <a:solidFill>
                  <a:srgbClr val="FFFFFF">
                    <a:lumMod val="65000"/>
                  </a:srgbClr>
                </a:solidFill>
                <a:effectLst/>
                <a:uLnTx/>
                <a:uFillTx/>
                <a:latin typeface="Helvetica" panose="020B0403020202020204" pitchFamily="34" charset="0"/>
                <a:ea typeface="+mn-ea"/>
                <a:cs typeface="Helvetica"/>
              </a:rPr>
              <a:t>Research MSA and Privacy Policy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dirty="0">
                <a:ln>
                  <a:noFill/>
                </a:ln>
                <a:solidFill>
                  <a:srgbClr val="FFFFFF">
                    <a:lumMod val="65000"/>
                  </a:srgbClr>
                </a:solidFill>
                <a:effectLst/>
                <a:uLnTx/>
                <a:uFillTx/>
                <a:latin typeface="Helvetica" panose="020B0403020202020204" pitchFamily="34" charset="0"/>
                <a:ea typeface="+mn-ea"/>
                <a:cs typeface="Helvetica"/>
              </a:rPr>
              <a:t>The Report and any other information provided by ADAPT is subject to the Research and Advisory Master Services Agreement and the ADAPT Privacy Policy.</a:t>
            </a:r>
          </a:p>
        </p:txBody>
      </p:sp>
    </p:spTree>
    <p:extLst>
      <p:ext uri="{BB962C8B-B14F-4D97-AF65-F5344CB8AC3E}">
        <p14:creationId xmlns:p14="http://schemas.microsoft.com/office/powerpoint/2010/main" val="3133465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8950287" y="1900427"/>
            <a:ext cx="2425700" cy="1005205"/>
          </a:xfrm>
          <a:prstGeom prst="rect">
            <a:avLst/>
          </a:prstGeom>
        </p:spPr>
        <p:txBody>
          <a:bodyPr vert="horz" wrap="square" lIns="0" tIns="12700" rIns="0" bIns="0" rtlCol="0">
            <a:spAutoFit/>
          </a:bodyPr>
          <a:lstStyle/>
          <a:p>
            <a:pPr marL="12700" marR="1010285"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Live</a:t>
            </a:r>
            <a:r>
              <a:rPr kumimoji="0" lang="en-AU" sz="1400" b="1" i="0" u="none" strike="noStrike" kern="1200" cap="none" spc="-8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access</a:t>
            </a:r>
            <a:r>
              <a:rPr kumimoji="0" lang="en-AU" sz="1400" b="1" i="0" u="none" strike="noStrike" kern="1200" cap="none" spc="-2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to </a:t>
            </a:r>
            <a:r>
              <a:rPr kumimoji="0" lang="en-AU" sz="1400" b="1"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AU" sz="1400" b="1" i="0" u="none" strike="noStrike" kern="1200" cap="none" spc="-6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analysts</a:t>
            </a:r>
            <a:endParaRPr kumimoji="0" lang="en-AU" sz="14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320"/>
              </a:spcBef>
              <a:spcAft>
                <a:spcPts val="0"/>
              </a:spcAft>
              <a:buClrTx/>
              <a:buSzTx/>
              <a:buFontTx/>
              <a:buNone/>
              <a:tabLst/>
              <a:defRPr/>
            </a:pP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Through</a:t>
            </a:r>
            <a:r>
              <a:rPr kumimoji="0" lang="en-AU" sz="1200" b="0" i="0" u="none" strike="noStrike" kern="1200" cap="none" spc="-5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live</a:t>
            </a:r>
            <a:r>
              <a:rPr kumimoji="0" lang="en-AU" sz="1200" b="0" i="0" u="none" strike="noStrike" kern="1200" cap="none" spc="-4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AU" sz="1200" b="0" i="0" u="none" strike="noStrike" kern="1200" cap="none" spc="-4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lang="en-AU" sz="1200" b="0" i="0" u="none" strike="noStrike" kern="1200" cap="none" spc="-3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market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briefings</a:t>
            </a:r>
            <a:r>
              <a:rPr kumimoji="0" lang="en-AU" sz="1200" b="0" i="0" u="none" strike="noStrike" kern="1200" cap="none" spc="3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lang="en-AU" sz="1200" b="0" i="0" u="none" strike="noStrike" kern="1200" cap="none" spc="4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Q&amp;A</a:t>
            </a:r>
            <a:r>
              <a:rPr kumimoji="0" lang="en-AU" sz="1200" b="0" i="0" u="none" strike="noStrike" kern="1200" cap="none" spc="3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sessions</a:t>
            </a:r>
            <a:endPar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4" name="object 4"/>
          <p:cNvSpPr txBox="1"/>
          <p:nvPr/>
        </p:nvSpPr>
        <p:spPr>
          <a:xfrm>
            <a:off x="8950287" y="3543300"/>
            <a:ext cx="2340610" cy="993140"/>
          </a:xfrm>
          <a:prstGeom prst="rect">
            <a:avLst/>
          </a:prstGeom>
        </p:spPr>
        <p:txBody>
          <a:bodyPr vert="horz" wrap="square" lIns="0" tIns="12700" rIns="0" bIns="0" rtlCol="0">
            <a:spAutoFit/>
          </a:bodyPr>
          <a:lstStyle/>
          <a:p>
            <a:pPr marL="12700" marR="809625"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Bespoke</a:t>
            </a:r>
            <a:r>
              <a:rPr kumimoji="0" lang="en-AU" sz="1400" b="1" i="0" u="none" strike="noStrike" kern="1200" cap="none" spc="-9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kumimoji="0" lang="en-AU" sz="1400" b="1"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lang="en-AU" sz="1400" b="1" i="0" u="none" strike="noStrike" kern="1200" cap="none" spc="-6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AU" sz="1400" b="1" i="0" u="none" strike="noStrike" kern="1200" cap="none" spc="-1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2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data</a:t>
            </a:r>
            <a:endParaRPr kumimoji="0" lang="en-AU" sz="14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Receive</a:t>
            </a:r>
            <a:r>
              <a:rPr kumimoji="0" lang="en-AU" sz="1200" b="0" i="0" u="none" strike="noStrike" kern="1200" cap="none" spc="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custom</a:t>
            </a:r>
            <a:r>
              <a:rPr kumimoji="0" lang="en-AU"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cuts</a:t>
            </a:r>
            <a:r>
              <a:rPr kumimoji="0" lang="en-AU" sz="1200" b="0" i="0" u="none" strike="noStrike" kern="1200" cap="none" spc="1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lang="en-AU" sz="1200" b="0" i="0" u="none" strike="noStrike" kern="1200" cap="none" spc="2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lang="en-AU" sz="1200" b="0" i="0" u="none" strike="noStrike" kern="1200" cap="none" spc="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proprietary </a:t>
            </a:r>
            <a:r>
              <a:rPr kumimoji="0" lang="en-AU"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data.</a:t>
            </a:r>
            <a:endPar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5" name="object 5"/>
          <p:cNvSpPr txBox="1"/>
          <p:nvPr/>
        </p:nvSpPr>
        <p:spPr>
          <a:xfrm>
            <a:off x="8950287" y="5164835"/>
            <a:ext cx="2402840" cy="1227455"/>
          </a:xfrm>
          <a:prstGeom prst="rect">
            <a:avLst/>
          </a:prstGeom>
        </p:spPr>
        <p:txBody>
          <a:bodyPr vert="horz" wrap="square" lIns="0" tIns="12700" rIns="0" bIns="0" rtlCol="0">
            <a:spAutoFit/>
          </a:bodyPr>
          <a:lstStyle/>
          <a:p>
            <a:pPr marL="12700" marR="102235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 </a:t>
            </a:r>
            <a:r>
              <a:rPr kumimoji="0" lang="en-AU" sz="1400" b="1"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lang="en-AU" sz="1400" b="1" i="0" u="none" strike="noStrike" kern="1200" cap="none" spc="-3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a:t>
            </a:r>
            <a:endParaRPr kumimoji="0" lang="en-AU" sz="14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175"/>
              </a:spcBef>
              <a:spcAft>
                <a:spcPts val="0"/>
              </a:spcAft>
              <a:buClrTx/>
              <a:buSzTx/>
              <a:buFontTx/>
              <a:buNone/>
              <a:tabLst/>
              <a:defRPr/>
            </a:pP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Leverage</a:t>
            </a:r>
            <a:r>
              <a:rPr kumimoji="0" lang="en-AU" sz="1200" b="0" i="0" u="none" strike="noStrike" kern="1200" cap="none" spc="6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a:t>
            </a:r>
            <a:r>
              <a:rPr kumimoji="0" lang="en-AU" sz="1200" b="0" i="0" u="none" strike="noStrike" kern="1200" cap="none" spc="6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kumimoji="0" lang="en-AU" sz="1200" b="0" i="0" u="none" strike="noStrike" kern="1200" cap="none" spc="7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a:t>
            </a:r>
            <a:r>
              <a:rPr kumimoji="0" lang="en-AU" sz="1200" b="0" i="0" u="none" strike="noStrike" kern="1200" cap="none" spc="7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with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t>
            </a:r>
            <a:r>
              <a:rPr kumimoji="0" lang="en-AU" sz="1200" b="0" i="0" u="none" strike="noStrike" kern="1200" cap="none" spc="-2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AU" sz="1200" b="0" i="0" u="none" strike="noStrike" kern="1200" cap="none" spc="-2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lang="en-AU" sz="1200" b="0" i="0" u="none" strike="noStrike" kern="1200" cap="none" spc="-1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to</a:t>
            </a:r>
            <a:r>
              <a:rPr kumimoji="0" lang="en-AU" sz="1200" b="0" i="0" u="none" strike="noStrike" kern="1200" cap="none" spc="-1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help</a:t>
            </a:r>
            <a:r>
              <a:rPr kumimoji="0" lang="en-AU" sz="1200" b="0" i="0" u="none" strike="noStrike" kern="1200" cap="none" spc="-1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validate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lang="en-AU" sz="1200" b="0" i="0" u="none" strike="noStrike" kern="1200" cap="none" spc="-4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strategies.</a:t>
            </a:r>
            <a:endPar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6" name="object 6"/>
          <p:cNvSpPr txBox="1"/>
          <p:nvPr/>
        </p:nvSpPr>
        <p:spPr>
          <a:xfrm>
            <a:off x="4852250" y="1825582"/>
            <a:ext cx="2310550" cy="1029064"/>
          </a:xfrm>
          <a:prstGeom prst="rect">
            <a:avLst/>
          </a:prstGeom>
        </p:spPr>
        <p:txBody>
          <a:bodyPr vert="horz" wrap="square" lIns="0" tIns="31750" rIns="0" bIns="0" rtlCol="0">
            <a:spAutoFit/>
          </a:bodyPr>
          <a:lstStyle/>
          <a:p>
            <a:pPr marL="12700" marR="5080" lvl="0" indent="0" algn="l" defTabSz="914400" rtl="0" eaLnBrk="1" fontAlgn="auto" latinLnBrk="0" hangingPunct="1">
              <a:lnSpc>
                <a:spcPct val="133200"/>
              </a:lnSpc>
              <a:spcBef>
                <a:spcPts val="250"/>
              </a:spcBef>
              <a:spcAft>
                <a:spcPts val="0"/>
              </a:spcAft>
              <a:buClrTx/>
              <a:buSzTx/>
              <a:buFontTx/>
              <a:buNone/>
              <a:tabLst/>
              <a:defRPr/>
            </a:pPr>
            <a:r>
              <a:rPr kumimoji="0" lang="en-AU" sz="1400" b="1"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Market</a:t>
            </a:r>
            <a:r>
              <a:rPr kumimoji="0" lang="en-AU" sz="1400" b="1" i="0" u="none" strike="noStrike" kern="1200" cap="none" spc="-4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Trend</a:t>
            </a:r>
            <a:r>
              <a:rPr kumimoji="0" lang="en-AU" sz="1400" b="1" i="0" u="none" strike="noStrike" kern="1200" cap="none" spc="-3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Reports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Access</a:t>
            </a:r>
            <a:r>
              <a:rPr kumimoji="0" lang="en-AU" sz="1200" b="0" i="0" u="none" strike="noStrike" kern="1200" cap="none" spc="3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a:t>
            </a:r>
            <a:r>
              <a:rPr kumimoji="0" lang="en-AU" sz="1200" b="0" i="0" u="none" strike="noStrike" kern="1200" cap="none" spc="3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library</a:t>
            </a:r>
            <a:r>
              <a:rPr kumimoji="0" lang="en-AU" sz="1200" b="0" i="0" u="none" strike="noStrike" kern="1200" cap="none" spc="3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of</a:t>
            </a:r>
            <a:r>
              <a:rPr kumimoji="0" lang="en-AU" sz="1200" b="0" i="0" u="none" strike="noStrike" kern="1200" cap="none" spc="4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fact-</a:t>
            </a:r>
            <a:r>
              <a:rPr kumimoji="0" lang="en-AU" sz="1200" b="0" i="0" u="none" strike="noStrike" kern="1200" cap="none" spc="-2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based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actionable</a:t>
            </a:r>
            <a:r>
              <a:rPr kumimoji="0" lang="en-AU" sz="1200" b="0" i="0" u="none" strike="noStrike" kern="1200" cap="none" spc="4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insights,</a:t>
            </a:r>
            <a:r>
              <a:rPr kumimoji="0" lang="en-AU" sz="1200" b="0" i="0" u="none" strike="noStrike" kern="1200" cap="none" spc="6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deep</a:t>
            </a:r>
            <a:r>
              <a:rPr kumimoji="0" lang="en-AU" sz="1200" b="0" i="0" u="none" strike="noStrike" kern="1200" cap="none" spc="6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2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dives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on</a:t>
            </a:r>
            <a:r>
              <a:rPr kumimoji="0" lang="en-AU" sz="1200" b="0" i="0" u="none" strike="noStrike" kern="1200" cap="none" spc="-2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ANZ</a:t>
            </a:r>
            <a:r>
              <a:rPr kumimoji="0" lang="en-AU" sz="1200" b="0" i="0" u="none" strike="noStrike" kern="1200" cap="none" spc="-1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business</a:t>
            </a:r>
            <a:r>
              <a:rPr kumimoji="0" lang="en-AU" sz="1200" b="0" i="0" u="none" strike="noStrike" kern="1200" cap="none" spc="-2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&amp;</a:t>
            </a:r>
            <a:r>
              <a:rPr kumimoji="0" lang="en-AU" sz="1200" b="0" i="0" u="none" strike="noStrike" kern="1200" cap="none" spc="-1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IT</a:t>
            </a:r>
            <a:r>
              <a:rPr kumimoji="0" lang="en-AU" sz="1200" b="0" i="0" u="none" strike="noStrike" kern="1200" cap="none" spc="-2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trends.</a:t>
            </a:r>
            <a:endPar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7" name="object 7"/>
          <p:cNvSpPr txBox="1"/>
          <p:nvPr/>
        </p:nvSpPr>
        <p:spPr>
          <a:xfrm>
            <a:off x="945305" y="5164835"/>
            <a:ext cx="2710180" cy="1227455"/>
          </a:xfrm>
          <a:prstGeom prst="rect">
            <a:avLst/>
          </a:prstGeom>
        </p:spPr>
        <p:txBody>
          <a:bodyPr vert="horz" wrap="square" lIns="0" tIns="12700" rIns="0" bIns="0" rtlCol="0">
            <a:spAutoFit/>
          </a:bodyPr>
          <a:lstStyle/>
          <a:p>
            <a:pPr marL="12700" marR="114935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Premier</a:t>
            </a:r>
            <a:r>
              <a:rPr kumimoji="0" lang="en-AU" sz="1400" b="1" i="0" u="none" strike="noStrike" kern="1200" cap="none" spc="-1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executive community</a:t>
            </a:r>
            <a:endParaRPr kumimoji="0" lang="en-AU" sz="14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175"/>
              </a:spcBef>
              <a:spcAft>
                <a:spcPts val="0"/>
              </a:spcAft>
              <a:buClrTx/>
              <a:buSzTx/>
              <a:buFontTx/>
              <a:buNone/>
              <a:tabLst/>
              <a:defRPr/>
            </a:pP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Unlock</a:t>
            </a:r>
            <a:r>
              <a:rPr kumimoji="0" lang="en-AU" sz="1200" b="0" i="0" u="none" strike="noStrike" kern="1200" cap="none" spc="1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access</a:t>
            </a:r>
            <a:r>
              <a:rPr kumimoji="0" lang="en-AU" sz="1200" b="0" i="0" u="none" strike="noStrike" kern="1200" cap="none" spc="1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to</a:t>
            </a:r>
            <a:r>
              <a:rPr kumimoji="0" lang="en-AU"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our</a:t>
            </a:r>
            <a:r>
              <a:rPr kumimoji="0" lang="en-AU"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exclusive</a:t>
            </a:r>
            <a:r>
              <a:rPr kumimoji="0" lang="en-AU" sz="1200" b="0" i="0" u="none" strike="noStrike" kern="1200" cap="none" spc="1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network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lang="en-AU" sz="1200" b="0" i="0" u="none" strike="noStrike" kern="1200" cap="none" spc="1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Australia’s</a:t>
            </a:r>
            <a:r>
              <a:rPr kumimoji="0" lang="en-AU"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leading</a:t>
            </a:r>
            <a:r>
              <a:rPr kumimoji="0" lang="en-AU" sz="1200" b="0" i="0" u="none" strike="noStrike" kern="1200" cap="none" spc="1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technology</a:t>
            </a:r>
            <a:r>
              <a:rPr kumimoji="0" lang="en-AU" sz="1200" b="0" i="0" u="none" strike="noStrike" kern="1200" cap="none" spc="1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business</a:t>
            </a:r>
            <a:r>
              <a:rPr kumimoji="0" lang="en-AU"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executives.</a:t>
            </a:r>
            <a:endPar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8" name="object 8"/>
          <p:cNvSpPr txBox="1"/>
          <p:nvPr/>
        </p:nvSpPr>
        <p:spPr>
          <a:xfrm>
            <a:off x="4852250" y="5164835"/>
            <a:ext cx="2667000" cy="1227455"/>
          </a:xfrm>
          <a:prstGeom prst="rect">
            <a:avLst/>
          </a:prstGeom>
        </p:spPr>
        <p:txBody>
          <a:bodyPr vert="horz" wrap="square" lIns="0" tIns="12700" rIns="0" bIns="0" rtlCol="0">
            <a:spAutoFit/>
          </a:bodyPr>
          <a:lstStyle/>
          <a:p>
            <a:pPr marL="12700" marR="272415"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kumimoji="0" lang="en-AU" sz="1400" b="1" i="0" u="none" strike="noStrike" kern="1200" cap="none" spc="-6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account</a:t>
            </a:r>
            <a:r>
              <a:rPr kumimoji="0" lang="en-AU" sz="1400" b="1" i="0" u="none" strike="noStrike" kern="1200" cap="none" spc="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manager </a:t>
            </a:r>
            <a:r>
              <a:rPr kumimoji="0" lang="en-AU" sz="1400" b="1"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lang="en-AU" sz="1400" b="1" i="0" u="none" strike="noStrike" kern="1200" cap="none" spc="-1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impact</a:t>
            </a:r>
            <a:r>
              <a:rPr kumimoji="0" lang="en-AU" sz="1400" b="1" i="0" u="none" strike="noStrike" kern="1200" cap="none" spc="-6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assessments</a:t>
            </a:r>
            <a:endParaRPr kumimoji="0" lang="en-AU" sz="14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just" defTabSz="914400" rtl="0" eaLnBrk="1" fontAlgn="auto" latinLnBrk="0" hangingPunct="1">
              <a:lnSpc>
                <a:spcPct val="131700"/>
              </a:lnSpc>
              <a:spcBef>
                <a:spcPts val="175"/>
              </a:spcBef>
              <a:spcAft>
                <a:spcPts val="0"/>
              </a:spcAft>
              <a:buClrTx/>
              <a:buSzTx/>
              <a:buFontTx/>
              <a:buNone/>
              <a:tabLst/>
              <a:defRPr/>
            </a:pPr>
            <a:r>
              <a:rPr kumimoji="0" lang="en-AU"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lang="en-AU" sz="1200" b="0" i="0" u="none" strike="noStrike" kern="1200" cap="none" spc="-2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Account</a:t>
            </a:r>
            <a:r>
              <a:rPr kumimoji="0" lang="en-AU" sz="1200" b="0" i="0" u="none" strike="noStrike" kern="1200" cap="none" spc="-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Manager</a:t>
            </a:r>
            <a:r>
              <a:rPr kumimoji="0" lang="en-AU" sz="1200" b="0" i="0" u="none" strike="noStrike" kern="1200" cap="none" spc="-1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will</a:t>
            </a:r>
            <a:r>
              <a:rPr kumimoji="0" lang="en-AU"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ensure</a:t>
            </a:r>
            <a:r>
              <a:rPr kumimoji="0" lang="en-AU" sz="1200" b="0" i="0" u="none" strike="noStrike" kern="1200" cap="none" spc="-2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lang="en-AU" sz="1200" b="0" i="0" u="none" strike="noStrike" kern="1200" cap="none" spc="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lang="en-AU" sz="1200" b="0" i="0" u="none" strike="noStrike" kern="1200" cap="none" spc="-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team</a:t>
            </a:r>
            <a:r>
              <a:rPr kumimoji="0" lang="en-AU" sz="1200" b="0" i="0" u="none" strike="noStrike" kern="1200" cap="none" spc="-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are getting</a:t>
            </a:r>
            <a:r>
              <a:rPr kumimoji="0" lang="en-AU" sz="1200" b="0" i="0" u="none" strike="noStrike" kern="1200" cap="none" spc="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the</a:t>
            </a:r>
            <a:r>
              <a:rPr kumimoji="0" lang="en-AU" sz="1200" b="0" i="0" u="none" strike="noStrike" kern="1200" cap="none" spc="-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most</a:t>
            </a:r>
            <a:r>
              <a:rPr kumimoji="0" lang="en-AU"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out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lang="en-AU" sz="1200" b="0" i="0" u="none" strike="noStrike" kern="1200" cap="none" spc="-2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lang="en-AU" sz="1200" b="0" i="0" u="none" strike="noStrike" kern="1200" cap="none" spc="-2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subscription.</a:t>
            </a:r>
            <a:endPar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9" name="object 9"/>
          <p:cNvSpPr txBox="1"/>
          <p:nvPr/>
        </p:nvSpPr>
        <p:spPr>
          <a:xfrm>
            <a:off x="945305" y="1900427"/>
            <a:ext cx="3020694" cy="976549"/>
          </a:xfrm>
          <a:prstGeom prst="rect">
            <a:avLst/>
          </a:prstGeom>
        </p:spPr>
        <p:txBody>
          <a:bodyPr vert="horz" wrap="square" lIns="0" tIns="12700" rIns="0" bIns="0" rtlCol="0">
            <a:spAutoFit/>
          </a:bodyPr>
          <a:lstStyle/>
          <a:p>
            <a:pPr marL="12700" marR="109347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Community</a:t>
            </a:r>
            <a:r>
              <a:rPr kumimoji="0" lang="en-AU" sz="1400" b="1" i="0" u="none" strike="noStrike" kern="1200" cap="none" spc="-3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2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case </a:t>
            </a:r>
            <a:r>
              <a:rPr kumimoji="0" lang="en-AU" sz="1400" b="1"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studies</a:t>
            </a:r>
            <a:r>
              <a:rPr kumimoji="0" lang="en-AU" sz="1400" b="1" i="0" u="none" strike="noStrike" kern="1200" cap="none" spc="-3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lang="en-AU" sz="1400" b="1" i="0" u="none" strike="noStrike" kern="1200" cap="none" spc="-1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interviews</a:t>
            </a:r>
            <a:endParaRPr kumimoji="0" lang="en-AU" sz="14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320"/>
              </a:spcBef>
              <a:spcAft>
                <a:spcPts val="0"/>
              </a:spcAft>
              <a:buClrTx/>
              <a:buSzTx/>
              <a:buFontTx/>
              <a:buNone/>
              <a:tabLst/>
              <a:defRPr/>
            </a:pP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Case studies</a:t>
            </a:r>
            <a:r>
              <a:rPr kumimoji="0" lang="en-AU"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detailing</a:t>
            </a:r>
            <a:r>
              <a:rPr kumimoji="0" lang="en-AU" sz="1200" b="0" i="0" u="none" strike="noStrike" kern="1200" cap="none" spc="1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the </a:t>
            </a:r>
            <a:r>
              <a:rPr kumimoji="0" lang="en-AU"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successes</a:t>
            </a:r>
            <a:r>
              <a:rPr kumimoji="0" lang="en-AU" sz="1200" b="0" i="0" u="none" strike="noStrike" kern="1200" cap="none" spc="50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br>
              <a:rPr kumimoji="0" lang="en-AU" sz="1200" b="0" i="0" u="none" strike="noStrike" kern="1200" cap="none" spc="50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b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lang="en-AU" sz="1200" b="0" i="0" u="none" strike="noStrike" kern="1200" cap="none" spc="4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challenges</a:t>
            </a:r>
            <a:r>
              <a:rPr kumimoji="0" lang="en-AU" sz="1200" b="0" i="0" u="none" strike="noStrike" kern="1200" cap="none" spc="4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of</a:t>
            </a:r>
            <a:r>
              <a:rPr kumimoji="0" lang="en-AU" sz="1200" b="0" i="0" u="none" strike="noStrike" kern="1200" cap="none" spc="4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projects</a:t>
            </a:r>
            <a:r>
              <a:rPr kumimoji="0" lang="en-AU" sz="1200" b="0" i="0" u="none" strike="noStrike" kern="1200" cap="none" spc="4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lang="en-AU" sz="1200" b="0" i="0" u="none" strike="noStrike" kern="1200" cap="none" spc="4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initiatives.</a:t>
            </a:r>
            <a:endPar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0" name="object 10"/>
          <p:cNvSpPr txBox="1"/>
          <p:nvPr/>
        </p:nvSpPr>
        <p:spPr>
          <a:xfrm>
            <a:off x="945305" y="3543300"/>
            <a:ext cx="3020694" cy="966868"/>
          </a:xfrm>
          <a:prstGeom prst="rect">
            <a:avLst/>
          </a:prstGeom>
        </p:spPr>
        <p:txBody>
          <a:bodyPr vert="horz" wrap="square" lIns="0" tIns="12700" rIns="0" bIns="0" rtlCol="0">
            <a:spAutoFit/>
          </a:bodyPr>
          <a:lstStyle/>
          <a:p>
            <a:pPr marL="12700" marR="146431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Downloadable </a:t>
            </a:r>
            <a:r>
              <a:rPr kumimoji="0" lang="en-AU" sz="1400" b="1"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data</a:t>
            </a:r>
            <a:r>
              <a:rPr kumimoji="0" lang="en-AU" sz="1400" b="1"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and</a:t>
            </a:r>
            <a:r>
              <a:rPr kumimoji="0" lang="en-AU" sz="1400" b="1" i="0" u="none" strike="noStrike" kern="1200" cap="none" spc="-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insights</a:t>
            </a:r>
            <a:endParaRPr kumimoji="0" lang="en-AU" sz="14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lang="en-AU"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Elevate</a:t>
            </a:r>
            <a:r>
              <a:rPr kumimoji="0" lang="en-AU" sz="1200" b="0" i="0" u="none" strike="noStrike" kern="1200" cap="none" spc="-1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your</a:t>
            </a:r>
            <a:r>
              <a:rPr kumimoji="0" lang="en-AU" sz="1200" b="0" i="0" u="none" strike="noStrike" kern="1200" cap="none" spc="-1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business</a:t>
            </a:r>
            <a:r>
              <a:rPr kumimoji="0" lang="en-AU"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cases</a:t>
            </a:r>
            <a:r>
              <a:rPr kumimoji="0" lang="en-AU" sz="1200" b="0" i="0" u="none" strike="noStrike" kern="1200" cap="none" spc="-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2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with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downloadable</a:t>
            </a:r>
            <a:r>
              <a:rPr kumimoji="0" lang="en-AU" sz="1200" b="0" i="0" u="none" strike="noStrike" kern="1200" cap="none" spc="2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market</a:t>
            </a:r>
            <a:r>
              <a:rPr kumimoji="0" lang="en-AU" sz="1200" b="0" i="0" u="none" strike="noStrike" kern="1200" cap="none" spc="3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and</a:t>
            </a:r>
            <a:r>
              <a:rPr kumimoji="0" lang="en-AU" sz="1200" b="0" i="0" u="none" strike="noStrike" kern="1200" cap="none" spc="3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industry</a:t>
            </a:r>
            <a:r>
              <a:rPr kumimoji="0" lang="en-AU" sz="1200" b="0" i="0" u="none" strike="noStrike" kern="1200" cap="none" spc="2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2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data.</a:t>
            </a:r>
            <a:endPar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1" name="object 11"/>
          <p:cNvSpPr txBox="1"/>
          <p:nvPr/>
        </p:nvSpPr>
        <p:spPr>
          <a:xfrm>
            <a:off x="4852250" y="3543300"/>
            <a:ext cx="3020695" cy="993140"/>
          </a:xfrm>
          <a:prstGeom prst="rect">
            <a:avLst/>
          </a:prstGeom>
        </p:spPr>
        <p:txBody>
          <a:bodyPr vert="horz" wrap="square" lIns="0" tIns="12700" rIns="0" bIns="0" rtlCol="0">
            <a:spAutoFit/>
          </a:bodyPr>
          <a:lstStyle/>
          <a:p>
            <a:pPr marL="12700" marR="169926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Industry</a:t>
            </a:r>
            <a:r>
              <a:rPr kumimoji="0" lang="en-AU" sz="1400" b="1" i="0" u="none" strike="noStrike" kern="1200" cap="none" spc="-4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expert presentations</a:t>
            </a:r>
            <a:endParaRPr kumimoji="0" lang="en-AU" sz="14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Watch keynotes</a:t>
            </a:r>
            <a:r>
              <a:rPr kumimoji="0" lang="en-AU" sz="1200" b="0" i="0" u="none" strike="noStrike" kern="1200" cap="none" spc="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or read</a:t>
            </a:r>
            <a:r>
              <a:rPr kumimoji="0" lang="en-AU"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distilled</a:t>
            </a:r>
            <a:r>
              <a:rPr kumimoji="0" lang="en-AU"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2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1-page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executive</a:t>
            </a:r>
            <a:r>
              <a:rPr kumimoji="0" lang="en-AU" sz="1200" b="0" i="0" u="none" strike="noStrike" kern="1200" cap="none" spc="-2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summaries</a:t>
            </a:r>
            <a:r>
              <a:rPr kumimoji="0" lang="en-AU" sz="1200" b="0" i="0" u="none" strike="noStrike" kern="1200" cap="none" spc="-1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from</a:t>
            </a:r>
            <a:r>
              <a:rPr kumimoji="0" lang="en-AU" sz="1200" b="0" i="0" u="none" strike="noStrike" kern="1200" cap="none" spc="-2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our</a:t>
            </a:r>
            <a:r>
              <a:rPr kumimoji="0" lang="en-AU" sz="1200" b="0" i="0" u="none" strike="noStrike" kern="1200" cap="none" spc="-2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Edge</a:t>
            </a:r>
            <a:r>
              <a:rPr kumimoji="0" lang="en-AU" sz="1200" b="0" i="0" u="none" strike="noStrike" kern="1200" cap="none" spc="-2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Events.</a:t>
            </a:r>
            <a:endParaRPr kumimoji="0" lang="en-AU"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2" name="object 12"/>
          <p:cNvSpPr txBox="1"/>
          <p:nvPr/>
        </p:nvSpPr>
        <p:spPr>
          <a:xfrm>
            <a:off x="9245866" y="6590467"/>
            <a:ext cx="2788285" cy="17081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en-AU" sz="950" b="0" i="1" u="none" strike="noStrike" kern="1200" cap="none" spc="-25" normalizeH="0" baseline="0" noProof="0" dirty="0">
                <a:ln>
                  <a:noFill/>
                </a:ln>
                <a:solidFill>
                  <a:srgbClr val="3B3838"/>
                </a:solidFill>
                <a:effectLst/>
                <a:uLnTx/>
                <a:uFillTx/>
                <a:latin typeface="Arial"/>
                <a:ea typeface="+mn-ea"/>
                <a:cs typeface="Arial"/>
              </a:rPr>
              <a:t>*Inclusions</a:t>
            </a:r>
            <a:r>
              <a:rPr kumimoji="0" lang="en-AU" sz="950" b="0" i="1" u="none" strike="noStrike" kern="1200" cap="none" spc="-5" normalizeH="0" baseline="0" noProof="0" dirty="0">
                <a:ln>
                  <a:noFill/>
                </a:ln>
                <a:solidFill>
                  <a:srgbClr val="3B3838"/>
                </a:solidFill>
                <a:effectLst/>
                <a:uLnTx/>
                <a:uFillTx/>
                <a:latin typeface="Arial"/>
                <a:ea typeface="+mn-ea"/>
                <a:cs typeface="Arial"/>
              </a:rPr>
              <a:t> </a:t>
            </a:r>
            <a:r>
              <a:rPr kumimoji="0" lang="en-AU" sz="950" b="0" i="1" u="none" strike="noStrike" kern="1200" cap="none" spc="-40" normalizeH="0" baseline="0" noProof="0" dirty="0">
                <a:ln>
                  <a:noFill/>
                </a:ln>
                <a:solidFill>
                  <a:srgbClr val="3B3838"/>
                </a:solidFill>
                <a:effectLst/>
                <a:uLnTx/>
                <a:uFillTx/>
                <a:latin typeface="Arial"/>
                <a:ea typeface="+mn-ea"/>
                <a:cs typeface="Arial"/>
              </a:rPr>
              <a:t>may</a:t>
            </a:r>
            <a:r>
              <a:rPr kumimoji="0" lang="en-AU" sz="950" b="0" i="1" u="none" strike="noStrike" kern="1200" cap="none" spc="-5" normalizeH="0" baseline="0" noProof="0" dirty="0">
                <a:ln>
                  <a:noFill/>
                </a:ln>
                <a:solidFill>
                  <a:srgbClr val="3B3838"/>
                </a:solidFill>
                <a:effectLst/>
                <a:uLnTx/>
                <a:uFillTx/>
                <a:latin typeface="Arial"/>
                <a:ea typeface="+mn-ea"/>
                <a:cs typeface="Arial"/>
              </a:rPr>
              <a:t> </a:t>
            </a:r>
            <a:r>
              <a:rPr kumimoji="0" lang="en-AU" sz="950" b="0" i="1" u="none" strike="noStrike" kern="1200" cap="none" spc="-25" normalizeH="0" baseline="0" noProof="0" dirty="0">
                <a:ln>
                  <a:noFill/>
                </a:ln>
                <a:solidFill>
                  <a:srgbClr val="3B3838"/>
                </a:solidFill>
                <a:effectLst/>
                <a:uLnTx/>
                <a:uFillTx/>
                <a:latin typeface="Arial"/>
                <a:ea typeface="+mn-ea"/>
                <a:cs typeface="Arial"/>
              </a:rPr>
              <a:t>vary</a:t>
            </a:r>
            <a:r>
              <a:rPr kumimoji="0" lang="en-AU" sz="950" b="0" i="1" u="none" strike="noStrike" kern="1200" cap="none" spc="-5" normalizeH="0" baseline="0" noProof="0" dirty="0">
                <a:ln>
                  <a:noFill/>
                </a:ln>
                <a:solidFill>
                  <a:srgbClr val="3B3838"/>
                </a:solidFill>
                <a:effectLst/>
                <a:uLnTx/>
                <a:uFillTx/>
                <a:latin typeface="Arial"/>
                <a:ea typeface="+mn-ea"/>
                <a:cs typeface="Arial"/>
              </a:rPr>
              <a:t> </a:t>
            </a:r>
            <a:r>
              <a:rPr kumimoji="0" lang="en-AU" sz="950" b="0" i="1" u="none" strike="noStrike" kern="1200" cap="none" spc="-10" normalizeH="0" baseline="0" noProof="0" dirty="0">
                <a:ln>
                  <a:noFill/>
                </a:ln>
                <a:solidFill>
                  <a:srgbClr val="3B3838"/>
                </a:solidFill>
                <a:effectLst/>
                <a:uLnTx/>
                <a:uFillTx/>
                <a:latin typeface="Arial"/>
                <a:ea typeface="+mn-ea"/>
                <a:cs typeface="Arial"/>
              </a:rPr>
              <a:t>depending</a:t>
            </a:r>
            <a:r>
              <a:rPr kumimoji="0" lang="en-AU" sz="950" b="0" i="1" u="none" strike="noStrike" kern="1200" cap="none" spc="-5" normalizeH="0" baseline="0" noProof="0" dirty="0">
                <a:ln>
                  <a:noFill/>
                </a:ln>
                <a:solidFill>
                  <a:srgbClr val="3B3838"/>
                </a:solidFill>
                <a:effectLst/>
                <a:uLnTx/>
                <a:uFillTx/>
                <a:latin typeface="Arial"/>
                <a:ea typeface="+mn-ea"/>
                <a:cs typeface="Arial"/>
              </a:rPr>
              <a:t> </a:t>
            </a:r>
            <a:r>
              <a:rPr kumimoji="0" lang="en-AU" sz="950" b="0" i="1" u="none" strike="noStrike" kern="1200" cap="none" spc="-20" normalizeH="0" baseline="0" noProof="0" dirty="0">
                <a:ln>
                  <a:noFill/>
                </a:ln>
                <a:solidFill>
                  <a:srgbClr val="3B3838"/>
                </a:solidFill>
                <a:effectLst/>
                <a:uLnTx/>
                <a:uFillTx/>
                <a:latin typeface="Arial"/>
                <a:ea typeface="+mn-ea"/>
                <a:cs typeface="Arial"/>
              </a:rPr>
              <a:t>on</a:t>
            </a:r>
            <a:r>
              <a:rPr kumimoji="0" lang="en-AU" sz="950" b="0" i="1" u="none" strike="noStrike" kern="1200" cap="none" spc="0" normalizeH="0" baseline="0" noProof="0" dirty="0">
                <a:ln>
                  <a:noFill/>
                </a:ln>
                <a:solidFill>
                  <a:srgbClr val="3B3838"/>
                </a:solidFill>
                <a:effectLst/>
                <a:uLnTx/>
                <a:uFillTx/>
                <a:latin typeface="Arial"/>
                <a:ea typeface="+mn-ea"/>
                <a:cs typeface="Arial"/>
              </a:rPr>
              <a:t> </a:t>
            </a:r>
            <a:r>
              <a:rPr kumimoji="0" lang="en-AU" sz="950" b="0" i="1" u="none" strike="noStrike" kern="1200" cap="none" spc="-20" normalizeH="0" baseline="0" noProof="0" dirty="0">
                <a:ln>
                  <a:noFill/>
                </a:ln>
                <a:solidFill>
                  <a:srgbClr val="3B3838"/>
                </a:solidFill>
                <a:effectLst/>
                <a:uLnTx/>
                <a:uFillTx/>
                <a:latin typeface="Arial"/>
                <a:ea typeface="+mn-ea"/>
                <a:cs typeface="Arial"/>
              </a:rPr>
              <a:t>subscription</a:t>
            </a:r>
            <a:r>
              <a:rPr kumimoji="0" lang="en-AU" sz="950" b="0" i="1" u="none" strike="noStrike" kern="1200" cap="none" spc="-5" normalizeH="0" baseline="0" noProof="0" dirty="0">
                <a:ln>
                  <a:noFill/>
                </a:ln>
                <a:solidFill>
                  <a:srgbClr val="3B3838"/>
                </a:solidFill>
                <a:effectLst/>
                <a:uLnTx/>
                <a:uFillTx/>
                <a:latin typeface="Arial"/>
                <a:ea typeface="+mn-ea"/>
                <a:cs typeface="Arial"/>
              </a:rPr>
              <a:t> </a:t>
            </a:r>
            <a:r>
              <a:rPr kumimoji="0" lang="en-AU" sz="950" b="0" i="1" u="none" strike="noStrike" kern="1200" cap="none" spc="-10" normalizeH="0" baseline="0" noProof="0" dirty="0">
                <a:ln>
                  <a:noFill/>
                </a:ln>
                <a:solidFill>
                  <a:srgbClr val="3B3838"/>
                </a:solidFill>
                <a:effectLst/>
                <a:uLnTx/>
                <a:uFillTx/>
                <a:latin typeface="Arial"/>
                <a:ea typeface="+mn-ea"/>
                <a:cs typeface="Arial"/>
              </a:rPr>
              <a:t>level.</a:t>
            </a:r>
            <a:endParaRPr kumimoji="0" lang="en-AU" sz="950" b="0" i="0" u="none" strike="noStrike" kern="1200" cap="none" spc="0" normalizeH="0" baseline="0" noProof="0" dirty="0">
              <a:ln>
                <a:noFill/>
              </a:ln>
              <a:solidFill>
                <a:prstClr val="black"/>
              </a:solidFill>
              <a:effectLst/>
              <a:uLnTx/>
              <a:uFillTx/>
              <a:latin typeface="Arial"/>
              <a:ea typeface="+mn-ea"/>
              <a:cs typeface="Arial"/>
            </a:endParaRPr>
          </a:p>
        </p:txBody>
      </p:sp>
      <p:grpSp>
        <p:nvGrpSpPr>
          <p:cNvPr id="13" name="object 13"/>
          <p:cNvGrpSpPr/>
          <p:nvPr/>
        </p:nvGrpSpPr>
        <p:grpSpPr>
          <a:xfrm>
            <a:off x="656730" y="1947100"/>
            <a:ext cx="8185150" cy="180340"/>
            <a:chOff x="656730" y="1947100"/>
            <a:chExt cx="8185150" cy="180340"/>
          </a:xfrm>
        </p:grpSpPr>
        <p:pic>
          <p:nvPicPr>
            <p:cNvPr id="14" name="object 14"/>
            <p:cNvPicPr/>
            <p:nvPr/>
          </p:nvPicPr>
          <p:blipFill>
            <a:blip r:embed="rId7" cstate="print"/>
            <a:stretch>
              <a:fillRect/>
            </a:stretch>
          </p:blipFill>
          <p:spPr>
            <a:xfrm>
              <a:off x="656730" y="1947100"/>
              <a:ext cx="179999" cy="179997"/>
            </a:xfrm>
            <a:prstGeom prst="rect">
              <a:avLst/>
            </a:prstGeom>
          </p:spPr>
        </p:pic>
        <p:pic>
          <p:nvPicPr>
            <p:cNvPr id="15" name="object 15"/>
            <p:cNvPicPr/>
            <p:nvPr/>
          </p:nvPicPr>
          <p:blipFill>
            <a:blip r:embed="rId8" cstate="print"/>
            <a:stretch>
              <a:fillRect/>
            </a:stretch>
          </p:blipFill>
          <p:spPr>
            <a:xfrm>
              <a:off x="701040" y="1990344"/>
              <a:ext cx="94487" cy="94487"/>
            </a:xfrm>
            <a:prstGeom prst="rect">
              <a:avLst/>
            </a:prstGeom>
          </p:spPr>
        </p:pic>
        <p:pic>
          <p:nvPicPr>
            <p:cNvPr id="16" name="object 16"/>
            <p:cNvPicPr/>
            <p:nvPr/>
          </p:nvPicPr>
          <p:blipFill>
            <a:blip r:embed="rId7" cstate="print"/>
            <a:stretch>
              <a:fillRect/>
            </a:stretch>
          </p:blipFill>
          <p:spPr>
            <a:xfrm>
              <a:off x="4567643" y="1947100"/>
              <a:ext cx="180009" cy="179997"/>
            </a:xfrm>
            <a:prstGeom prst="rect">
              <a:avLst/>
            </a:prstGeom>
          </p:spPr>
        </p:pic>
        <p:pic>
          <p:nvPicPr>
            <p:cNvPr id="17" name="object 17"/>
            <p:cNvPicPr/>
            <p:nvPr/>
          </p:nvPicPr>
          <p:blipFill>
            <a:blip r:embed="rId9" cstate="print"/>
            <a:stretch>
              <a:fillRect/>
            </a:stretch>
          </p:blipFill>
          <p:spPr>
            <a:xfrm>
              <a:off x="4611624" y="1990344"/>
              <a:ext cx="94487" cy="94487"/>
            </a:xfrm>
            <a:prstGeom prst="rect">
              <a:avLst/>
            </a:prstGeom>
          </p:spPr>
        </p:pic>
        <p:pic>
          <p:nvPicPr>
            <p:cNvPr id="18" name="object 18"/>
            <p:cNvPicPr/>
            <p:nvPr/>
          </p:nvPicPr>
          <p:blipFill>
            <a:blip r:embed="rId10" cstate="print"/>
            <a:stretch>
              <a:fillRect/>
            </a:stretch>
          </p:blipFill>
          <p:spPr>
            <a:xfrm>
              <a:off x="8661691" y="1947100"/>
              <a:ext cx="179997" cy="179997"/>
            </a:xfrm>
            <a:prstGeom prst="rect">
              <a:avLst/>
            </a:prstGeom>
          </p:spPr>
        </p:pic>
        <p:pic>
          <p:nvPicPr>
            <p:cNvPr id="19" name="object 19"/>
            <p:cNvPicPr/>
            <p:nvPr/>
          </p:nvPicPr>
          <p:blipFill>
            <a:blip r:embed="rId11" cstate="print"/>
            <a:stretch>
              <a:fillRect/>
            </a:stretch>
          </p:blipFill>
          <p:spPr>
            <a:xfrm>
              <a:off x="8705087" y="1990344"/>
              <a:ext cx="94488" cy="94487"/>
            </a:xfrm>
            <a:prstGeom prst="rect">
              <a:avLst/>
            </a:prstGeom>
          </p:spPr>
        </p:pic>
      </p:grpSp>
      <p:grpSp>
        <p:nvGrpSpPr>
          <p:cNvPr id="20" name="object 20"/>
          <p:cNvGrpSpPr/>
          <p:nvPr/>
        </p:nvGrpSpPr>
        <p:grpSpPr>
          <a:xfrm>
            <a:off x="656730" y="3595674"/>
            <a:ext cx="180340" cy="180340"/>
            <a:chOff x="656730" y="3595674"/>
            <a:chExt cx="180340" cy="180340"/>
          </a:xfrm>
        </p:grpSpPr>
        <p:pic>
          <p:nvPicPr>
            <p:cNvPr id="21" name="object 21"/>
            <p:cNvPicPr/>
            <p:nvPr/>
          </p:nvPicPr>
          <p:blipFill>
            <a:blip r:embed="rId12" cstate="print"/>
            <a:stretch>
              <a:fillRect/>
            </a:stretch>
          </p:blipFill>
          <p:spPr>
            <a:xfrm>
              <a:off x="656730" y="3595674"/>
              <a:ext cx="179999" cy="179997"/>
            </a:xfrm>
            <a:prstGeom prst="rect">
              <a:avLst/>
            </a:prstGeom>
          </p:spPr>
        </p:pic>
        <p:pic>
          <p:nvPicPr>
            <p:cNvPr id="22" name="object 22"/>
            <p:cNvPicPr/>
            <p:nvPr/>
          </p:nvPicPr>
          <p:blipFill>
            <a:blip r:embed="rId13" cstate="print"/>
            <a:stretch>
              <a:fillRect/>
            </a:stretch>
          </p:blipFill>
          <p:spPr>
            <a:xfrm>
              <a:off x="701040" y="3639311"/>
              <a:ext cx="94487" cy="94487"/>
            </a:xfrm>
            <a:prstGeom prst="rect">
              <a:avLst/>
            </a:prstGeom>
          </p:spPr>
        </p:pic>
      </p:grpSp>
      <p:grpSp>
        <p:nvGrpSpPr>
          <p:cNvPr id="23" name="object 23"/>
          <p:cNvGrpSpPr/>
          <p:nvPr/>
        </p:nvGrpSpPr>
        <p:grpSpPr>
          <a:xfrm>
            <a:off x="656730" y="5205095"/>
            <a:ext cx="180340" cy="180340"/>
            <a:chOff x="656730" y="5205095"/>
            <a:chExt cx="180340" cy="180340"/>
          </a:xfrm>
        </p:grpSpPr>
        <p:pic>
          <p:nvPicPr>
            <p:cNvPr id="24" name="object 24"/>
            <p:cNvPicPr/>
            <p:nvPr/>
          </p:nvPicPr>
          <p:blipFill>
            <a:blip r:embed="rId7" cstate="print"/>
            <a:stretch>
              <a:fillRect/>
            </a:stretch>
          </p:blipFill>
          <p:spPr>
            <a:xfrm>
              <a:off x="656730" y="5205095"/>
              <a:ext cx="179999" cy="179997"/>
            </a:xfrm>
            <a:prstGeom prst="rect">
              <a:avLst/>
            </a:prstGeom>
          </p:spPr>
        </p:pic>
        <p:pic>
          <p:nvPicPr>
            <p:cNvPr id="25" name="object 25"/>
            <p:cNvPicPr/>
            <p:nvPr/>
          </p:nvPicPr>
          <p:blipFill>
            <a:blip r:embed="rId14" cstate="print"/>
            <a:stretch>
              <a:fillRect/>
            </a:stretch>
          </p:blipFill>
          <p:spPr>
            <a:xfrm>
              <a:off x="701040" y="5248656"/>
              <a:ext cx="94487" cy="94487"/>
            </a:xfrm>
            <a:prstGeom prst="rect">
              <a:avLst/>
            </a:prstGeom>
          </p:spPr>
        </p:pic>
      </p:grpSp>
      <p:sp>
        <p:nvSpPr>
          <p:cNvPr id="26" name="object 26"/>
          <p:cNvSpPr/>
          <p:nvPr/>
        </p:nvSpPr>
        <p:spPr>
          <a:xfrm>
            <a:off x="-6" y="3269208"/>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7" name="object 27"/>
          <p:cNvSpPr/>
          <p:nvPr/>
        </p:nvSpPr>
        <p:spPr>
          <a:xfrm>
            <a:off x="-6" y="4861115"/>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black"/>
              </a:solidFill>
              <a:effectLst/>
              <a:uLnTx/>
              <a:uFillTx/>
              <a:latin typeface="Calibri"/>
              <a:ea typeface="+mn-ea"/>
              <a:cs typeface="+mn-cs"/>
            </a:endParaRPr>
          </a:p>
        </p:txBody>
      </p:sp>
      <p:grpSp>
        <p:nvGrpSpPr>
          <p:cNvPr id="28" name="object 28"/>
          <p:cNvGrpSpPr/>
          <p:nvPr/>
        </p:nvGrpSpPr>
        <p:grpSpPr>
          <a:xfrm>
            <a:off x="4567644" y="3595674"/>
            <a:ext cx="180340" cy="180340"/>
            <a:chOff x="4567644" y="3595674"/>
            <a:chExt cx="180340" cy="180340"/>
          </a:xfrm>
        </p:grpSpPr>
        <p:pic>
          <p:nvPicPr>
            <p:cNvPr id="29" name="object 29"/>
            <p:cNvPicPr/>
            <p:nvPr/>
          </p:nvPicPr>
          <p:blipFill>
            <a:blip r:embed="rId12" cstate="print"/>
            <a:stretch>
              <a:fillRect/>
            </a:stretch>
          </p:blipFill>
          <p:spPr>
            <a:xfrm>
              <a:off x="4567644" y="3595674"/>
              <a:ext cx="180009" cy="179997"/>
            </a:xfrm>
            <a:prstGeom prst="rect">
              <a:avLst/>
            </a:prstGeom>
          </p:spPr>
        </p:pic>
        <p:pic>
          <p:nvPicPr>
            <p:cNvPr id="30" name="object 30"/>
            <p:cNvPicPr/>
            <p:nvPr/>
          </p:nvPicPr>
          <p:blipFill>
            <a:blip r:embed="rId15" cstate="print"/>
            <a:stretch>
              <a:fillRect/>
            </a:stretch>
          </p:blipFill>
          <p:spPr>
            <a:xfrm>
              <a:off x="4611624" y="3639311"/>
              <a:ext cx="94487" cy="94487"/>
            </a:xfrm>
            <a:prstGeom prst="rect">
              <a:avLst/>
            </a:prstGeom>
          </p:spPr>
        </p:pic>
      </p:grpSp>
      <p:grpSp>
        <p:nvGrpSpPr>
          <p:cNvPr id="31" name="object 31"/>
          <p:cNvGrpSpPr/>
          <p:nvPr/>
        </p:nvGrpSpPr>
        <p:grpSpPr>
          <a:xfrm>
            <a:off x="4567644" y="5205095"/>
            <a:ext cx="180340" cy="180340"/>
            <a:chOff x="4567644" y="5205095"/>
            <a:chExt cx="180340" cy="180340"/>
          </a:xfrm>
        </p:grpSpPr>
        <p:pic>
          <p:nvPicPr>
            <p:cNvPr id="32" name="object 32"/>
            <p:cNvPicPr/>
            <p:nvPr/>
          </p:nvPicPr>
          <p:blipFill>
            <a:blip r:embed="rId7" cstate="print"/>
            <a:stretch>
              <a:fillRect/>
            </a:stretch>
          </p:blipFill>
          <p:spPr>
            <a:xfrm>
              <a:off x="4567644" y="5205095"/>
              <a:ext cx="180009" cy="179997"/>
            </a:xfrm>
            <a:prstGeom prst="rect">
              <a:avLst/>
            </a:prstGeom>
          </p:spPr>
        </p:pic>
        <p:pic>
          <p:nvPicPr>
            <p:cNvPr id="33" name="object 33"/>
            <p:cNvPicPr/>
            <p:nvPr/>
          </p:nvPicPr>
          <p:blipFill>
            <a:blip r:embed="rId16" cstate="print"/>
            <a:stretch>
              <a:fillRect/>
            </a:stretch>
          </p:blipFill>
          <p:spPr>
            <a:xfrm>
              <a:off x="4611624" y="5248656"/>
              <a:ext cx="94487" cy="94487"/>
            </a:xfrm>
            <a:prstGeom prst="rect">
              <a:avLst/>
            </a:prstGeom>
          </p:spPr>
        </p:pic>
      </p:grpSp>
      <p:grpSp>
        <p:nvGrpSpPr>
          <p:cNvPr id="34" name="object 34"/>
          <p:cNvGrpSpPr/>
          <p:nvPr/>
        </p:nvGrpSpPr>
        <p:grpSpPr>
          <a:xfrm>
            <a:off x="8661692" y="3595674"/>
            <a:ext cx="180340" cy="180340"/>
            <a:chOff x="8661692" y="3595674"/>
            <a:chExt cx="180340" cy="180340"/>
          </a:xfrm>
        </p:grpSpPr>
        <p:pic>
          <p:nvPicPr>
            <p:cNvPr id="35" name="object 35"/>
            <p:cNvPicPr/>
            <p:nvPr/>
          </p:nvPicPr>
          <p:blipFill>
            <a:blip r:embed="rId17" cstate="print"/>
            <a:stretch>
              <a:fillRect/>
            </a:stretch>
          </p:blipFill>
          <p:spPr>
            <a:xfrm>
              <a:off x="8661692" y="3595674"/>
              <a:ext cx="179997" cy="179997"/>
            </a:xfrm>
            <a:prstGeom prst="rect">
              <a:avLst/>
            </a:prstGeom>
          </p:spPr>
        </p:pic>
        <p:pic>
          <p:nvPicPr>
            <p:cNvPr id="36" name="object 36"/>
            <p:cNvPicPr/>
            <p:nvPr/>
          </p:nvPicPr>
          <p:blipFill>
            <a:blip r:embed="rId18" cstate="print"/>
            <a:stretch>
              <a:fillRect/>
            </a:stretch>
          </p:blipFill>
          <p:spPr>
            <a:xfrm>
              <a:off x="8705088" y="3639311"/>
              <a:ext cx="94488" cy="94487"/>
            </a:xfrm>
            <a:prstGeom prst="rect">
              <a:avLst/>
            </a:prstGeom>
          </p:spPr>
        </p:pic>
      </p:grpSp>
      <p:grpSp>
        <p:nvGrpSpPr>
          <p:cNvPr id="37" name="object 37"/>
          <p:cNvGrpSpPr/>
          <p:nvPr/>
        </p:nvGrpSpPr>
        <p:grpSpPr>
          <a:xfrm>
            <a:off x="8661692" y="5205095"/>
            <a:ext cx="180340" cy="180340"/>
            <a:chOff x="8661692" y="5205095"/>
            <a:chExt cx="180340" cy="180340"/>
          </a:xfrm>
        </p:grpSpPr>
        <p:pic>
          <p:nvPicPr>
            <p:cNvPr id="38" name="object 38"/>
            <p:cNvPicPr/>
            <p:nvPr/>
          </p:nvPicPr>
          <p:blipFill>
            <a:blip r:embed="rId10" cstate="print"/>
            <a:stretch>
              <a:fillRect/>
            </a:stretch>
          </p:blipFill>
          <p:spPr>
            <a:xfrm>
              <a:off x="8661692" y="5205095"/>
              <a:ext cx="179997" cy="179997"/>
            </a:xfrm>
            <a:prstGeom prst="rect">
              <a:avLst/>
            </a:prstGeom>
          </p:spPr>
        </p:pic>
        <p:pic>
          <p:nvPicPr>
            <p:cNvPr id="39" name="object 39"/>
            <p:cNvPicPr/>
            <p:nvPr/>
          </p:nvPicPr>
          <p:blipFill>
            <a:blip r:embed="rId19" cstate="print"/>
            <a:stretch>
              <a:fillRect/>
            </a:stretch>
          </p:blipFill>
          <p:spPr>
            <a:xfrm>
              <a:off x="8705088" y="5248656"/>
              <a:ext cx="94488" cy="94487"/>
            </a:xfrm>
            <a:prstGeom prst="rect">
              <a:avLst/>
            </a:prstGeom>
          </p:spPr>
        </p:pic>
      </p:grpSp>
      <p:sp>
        <p:nvSpPr>
          <p:cNvPr id="40" name="object 40"/>
          <p:cNvSpPr txBox="1"/>
          <p:nvPr/>
        </p:nvSpPr>
        <p:spPr>
          <a:xfrm>
            <a:off x="2187016" y="795244"/>
            <a:ext cx="8032115" cy="470000"/>
          </a:xfrm>
          <a:prstGeom prst="rect">
            <a:avLst/>
          </a:prstGeom>
        </p:spPr>
        <p:txBody>
          <a:bodyPr vert="horz" wrap="square" lIns="0" tIns="12065" rIns="0" bIns="0" rtlCol="0">
            <a:spAutoFit/>
          </a:bodyPr>
          <a:lstStyle/>
          <a:p>
            <a:pPr marL="12700" marR="5080" lvl="0" indent="20955" algn="l" defTabSz="914400" rtl="0" eaLnBrk="1" fontAlgn="auto" latinLnBrk="0" hangingPunct="1">
              <a:lnSpc>
                <a:spcPct val="137400"/>
              </a:lnSpc>
              <a:spcBef>
                <a:spcPts val="95"/>
              </a:spcBef>
              <a:spcAft>
                <a:spcPts val="0"/>
              </a:spcAft>
              <a:buClrTx/>
              <a:buSzTx/>
              <a:buFontTx/>
              <a:buNone/>
              <a:tabLst/>
              <a:defRPr/>
            </a:pP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Members</a:t>
            </a:r>
            <a:r>
              <a:rPr kumimoji="0" lang="en-AU" sz="1150" b="0" i="0" u="none" strike="noStrike" kern="1200" cap="none" spc="14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of</a:t>
            </a:r>
            <a:r>
              <a:rPr kumimoji="0" lang="en-AU" sz="1150" b="0" i="0" u="none" strike="noStrike" kern="1200" cap="none" spc="155"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ADAPT’s</a:t>
            </a:r>
            <a:r>
              <a:rPr kumimoji="0" lang="en-AU" sz="1150" b="0" i="0" u="none" strike="noStrike" kern="1200" cap="none" spc="14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Research</a:t>
            </a:r>
            <a:r>
              <a:rPr kumimoji="0" lang="en-AU" sz="1150" b="0" i="0" u="none" strike="noStrike" kern="1200" cap="none" spc="14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&amp;</a:t>
            </a:r>
            <a:r>
              <a:rPr kumimoji="0" lang="en-AU" sz="1150" b="0" i="0" u="none" strike="noStrike" kern="1200" cap="none" spc="145"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Advisory</a:t>
            </a:r>
            <a:r>
              <a:rPr kumimoji="0" lang="en-AU" sz="1150" b="0" i="0" u="none" strike="noStrike" kern="1200" cap="none" spc="14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platform</a:t>
            </a:r>
            <a:r>
              <a:rPr kumimoji="0" lang="en-AU" sz="1150" b="0" i="0" u="none" strike="noStrike" kern="1200" cap="none" spc="145"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have</a:t>
            </a:r>
            <a:r>
              <a:rPr kumimoji="0" lang="en-AU" sz="1150" b="0" i="0" u="none" strike="noStrike" kern="1200" cap="none" spc="14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access</a:t>
            </a:r>
            <a:r>
              <a:rPr kumimoji="0" lang="en-AU" sz="1150" b="0" i="0" u="none" strike="noStrike" kern="1200" cap="none" spc="14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to</a:t>
            </a:r>
            <a:r>
              <a:rPr kumimoji="0" lang="en-AU" sz="1150" b="0" i="0" u="none" strike="noStrike" kern="1200" cap="none" spc="14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an</a:t>
            </a:r>
            <a:r>
              <a:rPr kumimoji="0" lang="en-AU" sz="1150" b="0" i="0" u="none" strike="noStrike" kern="1200" cap="none" spc="135"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entire</a:t>
            </a:r>
            <a:r>
              <a:rPr kumimoji="0" lang="en-AU" sz="1150" b="0" i="0" u="none" strike="noStrike" kern="1200" cap="none" spc="14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suite</a:t>
            </a:r>
            <a:r>
              <a:rPr kumimoji="0" lang="en-AU" sz="1150" b="0" i="0" u="none" strike="noStrike" kern="1200" cap="none" spc="135"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of</a:t>
            </a:r>
            <a:r>
              <a:rPr kumimoji="0" lang="en-AU" sz="1150" b="0" i="0" u="none" strike="noStrike" kern="1200" cap="none" spc="15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market</a:t>
            </a:r>
            <a:r>
              <a:rPr kumimoji="0" lang="en-AU" sz="1150" b="0" i="0" u="none" strike="noStrike" kern="1200" cap="none" spc="155"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leading</a:t>
            </a:r>
            <a:r>
              <a:rPr kumimoji="0" lang="en-AU" sz="1150" b="0" i="0" u="none" strike="noStrike" kern="1200" cap="none" spc="15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content,</a:t>
            </a:r>
            <a:r>
              <a:rPr kumimoji="0" lang="en-AU" sz="1150" b="0" i="0" u="none" strike="noStrike" kern="1200" cap="none" spc="15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1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insights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and</a:t>
            </a:r>
            <a:r>
              <a:rPr kumimoji="0" lang="en-AU" sz="1150" b="0" i="0" u="none" strike="noStrike" kern="1200" cap="none" spc="145"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resources</a:t>
            </a:r>
            <a:r>
              <a:rPr kumimoji="0" lang="en-AU" sz="1150" b="0" i="0" u="none" strike="noStrike" kern="1200" cap="none" spc="14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to</a:t>
            </a:r>
            <a:r>
              <a:rPr kumimoji="0" lang="en-AU" sz="1150" b="0" i="0" u="none" strike="noStrike" kern="1200" cap="none" spc="135"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help</a:t>
            </a:r>
            <a:r>
              <a:rPr kumimoji="0" lang="en-AU" sz="1150" b="0" i="0" u="none" strike="noStrike" kern="1200" cap="none" spc="15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you</a:t>
            </a:r>
            <a:r>
              <a:rPr kumimoji="0" lang="en-AU" sz="1150" b="0" i="0" u="none" strike="noStrike" kern="1200" cap="none" spc="13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execute</a:t>
            </a:r>
            <a:r>
              <a:rPr kumimoji="0" lang="en-AU" sz="1150" b="0" i="0" u="none" strike="noStrike" kern="1200" cap="none" spc="135"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in</a:t>
            </a:r>
            <a:r>
              <a:rPr kumimoji="0" lang="en-AU" sz="1150" b="0" i="0" u="none" strike="noStrike" kern="1200" cap="none" spc="135"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your</a:t>
            </a:r>
            <a:r>
              <a:rPr kumimoji="0" lang="en-AU" sz="1150" b="0" i="0" u="none" strike="noStrike" kern="1200" cap="none" spc="14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role.</a:t>
            </a:r>
            <a:r>
              <a:rPr kumimoji="0" lang="en-AU" sz="1150" b="0" i="0" u="none" strike="noStrike" kern="1200" cap="none" spc="15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For</a:t>
            </a:r>
            <a:r>
              <a:rPr kumimoji="0" lang="en-AU" sz="1150" b="0" i="0" u="none" strike="noStrike" kern="1200" cap="none" spc="14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any</a:t>
            </a:r>
            <a:r>
              <a:rPr kumimoji="0" lang="en-AU" sz="1150" b="0" i="0" u="none" strike="noStrike" kern="1200" cap="none" spc="14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assistance</a:t>
            </a:r>
            <a:r>
              <a:rPr kumimoji="0" lang="en-AU" sz="1150" b="0" i="0" u="none" strike="noStrike" kern="1200" cap="none" spc="135"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contact</a:t>
            </a:r>
            <a:r>
              <a:rPr kumimoji="0" lang="en-AU" sz="1150" b="0" i="0" u="none" strike="noStrike" kern="1200" cap="none" spc="145"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your</a:t>
            </a:r>
            <a:r>
              <a:rPr kumimoji="0" lang="en-AU" sz="1150" b="0" i="0" u="none" strike="noStrike" kern="1200" cap="none" spc="14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Account</a:t>
            </a:r>
            <a:r>
              <a:rPr kumimoji="0" lang="en-AU" sz="1150" b="0" i="0" u="none" strike="noStrike" kern="1200" cap="none" spc="15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Manager</a:t>
            </a:r>
            <a:r>
              <a:rPr kumimoji="0" lang="en-AU" sz="1150" b="0" i="0" u="none" strike="noStrike" kern="1200" cap="none" spc="14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in</a:t>
            </a:r>
            <a:r>
              <a:rPr kumimoji="0" lang="en-AU" sz="1150" b="0" i="0" u="none" strike="noStrike" kern="1200" cap="none" spc="135"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the</a:t>
            </a:r>
            <a:r>
              <a:rPr kumimoji="0" lang="en-AU" sz="1150" b="0" i="0" u="none" strike="noStrike" kern="1200" cap="none" spc="135"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help</a:t>
            </a:r>
            <a:r>
              <a:rPr kumimoji="0" lang="en-AU" sz="1150" b="0" i="0" u="none" strike="noStrike" kern="1200" cap="none" spc="145"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1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section.</a:t>
            </a:r>
            <a:endParaRPr kumimoji="0" lang="en-AU" sz="115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44" name="object 2">
            <a:extLst>
              <a:ext uri="{FF2B5EF4-FFF2-40B4-BE49-F238E27FC236}">
                <a16:creationId xmlns:a16="http://schemas.microsoft.com/office/drawing/2014/main" id="{5047A1A9-BDA7-8A8B-56E4-A2A0AF7F4181}"/>
              </a:ext>
            </a:extLst>
          </p:cNvPr>
          <p:cNvSpPr txBox="1">
            <a:spLocks/>
          </p:cNvSpPr>
          <p:nvPr/>
        </p:nvSpPr>
        <p:spPr>
          <a:xfrm>
            <a:off x="3395268" y="334771"/>
            <a:ext cx="5401462" cy="391159"/>
          </a:xfrm>
          <a:prstGeom prst="rect">
            <a:avLst/>
          </a:prstGeom>
        </p:spPr>
        <p:txBody>
          <a:bodyPr vert="horz" wrap="square" lIns="0" tIns="12700" rIns="0" bIns="0" rtlCol="0">
            <a:spAutoFit/>
          </a:bodyPr>
          <a:lstStyle>
            <a:lvl1pPr>
              <a:defRPr sz="2400" b="1" i="0">
                <a:solidFill>
                  <a:schemeClr val="bg1"/>
                </a:solidFill>
                <a:latin typeface="Arial"/>
                <a:ea typeface="+mj-ea"/>
                <a:cs typeface="Arial"/>
              </a:defRPr>
            </a:lvl1p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en-AU" sz="2400" b="1" i="0" u="none" strike="noStrike" kern="0" cap="none" spc="0" normalizeH="0" baseline="0" noProof="0" dirty="0">
                <a:ln>
                  <a:noFill/>
                </a:ln>
                <a:solidFill>
                  <a:prstClr val="white"/>
                </a:solidFill>
                <a:effectLst/>
                <a:uLnTx/>
                <a:uFillTx/>
                <a:latin typeface="Helvetica" panose="020B0604020202020204" pitchFamily="34" charset="0"/>
                <a:ea typeface="+mj-ea"/>
                <a:cs typeface="Helvetica" panose="020B0604020202020204" pitchFamily="34" charset="0"/>
              </a:rPr>
              <a:t>Additional</a:t>
            </a:r>
            <a:r>
              <a:rPr kumimoji="0" lang="en-AU" sz="2400" b="1" i="0" u="none" strike="noStrike" kern="0" cap="none" spc="-20" normalizeH="0" baseline="0" noProof="0" dirty="0">
                <a:ln>
                  <a:noFill/>
                </a:ln>
                <a:solidFill>
                  <a:prstClr val="white"/>
                </a:solidFill>
                <a:effectLst/>
                <a:uLnTx/>
                <a:uFillTx/>
                <a:latin typeface="Helvetica" panose="020B0604020202020204" pitchFamily="34" charset="0"/>
                <a:ea typeface="+mj-ea"/>
                <a:cs typeface="Helvetica" panose="020B0604020202020204" pitchFamily="34" charset="0"/>
              </a:rPr>
              <a:t> </a:t>
            </a:r>
            <a:r>
              <a:rPr kumimoji="0" lang="en-AU" sz="2400" b="1" i="0" u="none" strike="noStrike" kern="0" cap="none" spc="0" normalizeH="0" baseline="0" noProof="0" dirty="0">
                <a:ln>
                  <a:noFill/>
                </a:ln>
                <a:solidFill>
                  <a:prstClr val="white"/>
                </a:solidFill>
                <a:effectLst/>
                <a:uLnTx/>
                <a:uFillTx/>
                <a:latin typeface="Helvetica" panose="020B0604020202020204" pitchFamily="34" charset="0"/>
                <a:ea typeface="+mj-ea"/>
                <a:cs typeface="Helvetica" panose="020B0604020202020204" pitchFamily="34" charset="0"/>
              </a:rPr>
              <a:t>resources</a:t>
            </a:r>
            <a:r>
              <a:rPr kumimoji="0" lang="en-AU" sz="2400" b="1" i="0" u="none" strike="noStrike" kern="0" cap="none" spc="-15" normalizeH="0" baseline="0" noProof="0" dirty="0">
                <a:ln>
                  <a:noFill/>
                </a:ln>
                <a:solidFill>
                  <a:prstClr val="white"/>
                </a:solidFill>
                <a:effectLst/>
                <a:uLnTx/>
                <a:uFillTx/>
                <a:latin typeface="Helvetica" panose="020B0604020202020204" pitchFamily="34" charset="0"/>
                <a:ea typeface="+mj-ea"/>
                <a:cs typeface="Helvetica" panose="020B0604020202020204" pitchFamily="34" charset="0"/>
              </a:rPr>
              <a:t> </a:t>
            </a:r>
            <a:r>
              <a:rPr kumimoji="0" lang="en-AU" sz="2400" b="1" i="0" u="none" strike="noStrike" kern="0" cap="none" spc="0" normalizeH="0" baseline="0" noProof="0" dirty="0">
                <a:ln>
                  <a:noFill/>
                </a:ln>
                <a:solidFill>
                  <a:prstClr val="white"/>
                </a:solidFill>
                <a:effectLst/>
                <a:uLnTx/>
                <a:uFillTx/>
                <a:latin typeface="Helvetica" panose="020B0604020202020204" pitchFamily="34" charset="0"/>
                <a:ea typeface="+mj-ea"/>
                <a:cs typeface="Helvetica" panose="020B0604020202020204" pitchFamily="34" charset="0"/>
              </a:rPr>
              <a:t>you</a:t>
            </a:r>
            <a:r>
              <a:rPr kumimoji="0" lang="en-AU" sz="2400" b="1" i="0" u="none" strike="noStrike" kern="0" cap="none" spc="-20" normalizeH="0" baseline="0" noProof="0" dirty="0">
                <a:ln>
                  <a:noFill/>
                </a:ln>
                <a:solidFill>
                  <a:prstClr val="white"/>
                </a:solidFill>
                <a:effectLst/>
                <a:uLnTx/>
                <a:uFillTx/>
                <a:latin typeface="Helvetica" panose="020B0604020202020204" pitchFamily="34" charset="0"/>
                <a:ea typeface="+mj-ea"/>
                <a:cs typeface="Helvetica" panose="020B0604020202020204" pitchFamily="34" charset="0"/>
              </a:rPr>
              <a:t> </a:t>
            </a:r>
            <a:r>
              <a:rPr kumimoji="0" lang="en-AU" sz="2400" b="1" i="0" u="none" strike="noStrike" kern="0" cap="none" spc="0" normalizeH="0" baseline="0" noProof="0" dirty="0">
                <a:ln>
                  <a:noFill/>
                </a:ln>
                <a:solidFill>
                  <a:prstClr val="white"/>
                </a:solidFill>
                <a:effectLst/>
                <a:uLnTx/>
                <a:uFillTx/>
                <a:latin typeface="Helvetica" panose="020B0604020202020204" pitchFamily="34" charset="0"/>
                <a:ea typeface="+mj-ea"/>
                <a:cs typeface="Helvetica" panose="020B0604020202020204" pitchFamily="34" charset="0"/>
              </a:rPr>
              <a:t>can</a:t>
            </a:r>
            <a:r>
              <a:rPr kumimoji="0" lang="en-AU" sz="2400" b="1" i="0" u="none" strike="noStrike" kern="0" cap="none" spc="-20" normalizeH="0" baseline="0" noProof="0" dirty="0">
                <a:ln>
                  <a:noFill/>
                </a:ln>
                <a:solidFill>
                  <a:prstClr val="white"/>
                </a:solidFill>
                <a:effectLst/>
                <a:uLnTx/>
                <a:uFillTx/>
                <a:latin typeface="Helvetica" panose="020B0604020202020204" pitchFamily="34" charset="0"/>
                <a:ea typeface="+mj-ea"/>
                <a:cs typeface="Helvetica" panose="020B0604020202020204" pitchFamily="34" charset="0"/>
              </a:rPr>
              <a:t> </a:t>
            </a:r>
            <a:r>
              <a:rPr kumimoji="0" lang="en-AU" sz="2400" b="1" i="0" u="none" strike="noStrike" kern="0" cap="none" spc="-10" normalizeH="0" baseline="0" noProof="0" dirty="0">
                <a:ln>
                  <a:noFill/>
                </a:ln>
                <a:solidFill>
                  <a:prstClr val="white"/>
                </a:solidFill>
                <a:effectLst/>
                <a:uLnTx/>
                <a:uFillTx/>
                <a:latin typeface="Helvetica" panose="020B0604020202020204" pitchFamily="34" charset="0"/>
                <a:ea typeface="+mj-ea"/>
                <a:cs typeface="Helvetica" panose="020B0604020202020204" pitchFamily="34" charset="0"/>
              </a:rPr>
              <a:t>access</a:t>
            </a:r>
          </a:p>
        </p:txBody>
      </p:sp>
    </p:spTree>
    <p:extLst>
      <p:ext uri="{BB962C8B-B14F-4D97-AF65-F5344CB8AC3E}">
        <p14:creationId xmlns:p14="http://schemas.microsoft.com/office/powerpoint/2010/main" val="1485126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2997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86A975B-FF5C-3D7F-1FA7-B6720A20A049}"/>
              </a:ext>
            </a:extLst>
          </p:cNvPr>
          <p:cNvSpPr txBox="1"/>
          <p:nvPr/>
        </p:nvSpPr>
        <p:spPr>
          <a:xfrm>
            <a:off x="519078" y="1711809"/>
            <a:ext cx="3304451" cy="168552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25000"/>
              </a:lnSpc>
              <a:spcBef>
                <a:spcPts val="0"/>
              </a:spcBef>
              <a:spcAft>
                <a:spcPts val="600"/>
              </a:spcAft>
              <a:buClr>
                <a:srgbClr val="E7534F"/>
              </a:buClr>
              <a:buSzTx/>
              <a:buFontTx/>
              <a:buNone/>
              <a:tabLst/>
              <a:defRPr/>
            </a:pPr>
            <a:r>
              <a:rPr kumimoji="0" lang="en-AU" sz="1200" b="1" i="0" u="none" strike="noStrike" kern="1200" cap="none" spc="0" normalizeH="0" baseline="0" noProof="0" dirty="0">
                <a:ln>
                  <a:noFill/>
                </a:ln>
                <a:solidFill>
                  <a:prstClr val="black"/>
                </a:solidFill>
                <a:effectLst/>
                <a:uLnTx/>
                <a:uFillTx/>
                <a:latin typeface="Helvetica"/>
                <a:ea typeface="+mn-ea"/>
                <a:cs typeface="Helvetica"/>
              </a:rPr>
              <a:t>ADAPT’s Security Edge Survey </a:t>
            </a:r>
            <a:br>
              <a:rPr kumimoji="0" lang="en-AU" sz="1200" b="1" i="0" u="none" strike="noStrike" kern="1200" cap="none" spc="0" normalizeH="0" baseline="0" noProof="0" dirty="0">
                <a:ln>
                  <a:noFill/>
                </a:ln>
                <a:solidFill>
                  <a:prstClr val="black"/>
                </a:solidFill>
                <a:effectLst/>
                <a:uLnTx/>
                <a:uFillTx/>
                <a:latin typeface="Helvetica"/>
                <a:ea typeface="+mn-ea"/>
                <a:cs typeface="Helvetica"/>
              </a:rPr>
            </a:br>
            <a:r>
              <a:rPr kumimoji="0" lang="en-AU" sz="1200" b="1" i="0" u="none" strike="noStrike" kern="1200" cap="none" spc="0" normalizeH="0" baseline="0" noProof="0" dirty="0">
                <a:ln>
                  <a:noFill/>
                </a:ln>
                <a:solidFill>
                  <a:prstClr val="black"/>
                </a:solidFill>
                <a:effectLst/>
                <a:uLnTx/>
                <a:uFillTx/>
                <a:latin typeface="Helvetica"/>
                <a:ea typeface="+mn-ea"/>
                <a:cs typeface="Helvetica"/>
              </a:rPr>
              <a:t>(May 2026) presents Australian </a:t>
            </a:r>
            <a:br>
              <a:rPr kumimoji="0" lang="en-AU" sz="1200" b="1" i="0" u="none" strike="noStrike" kern="1200" cap="none" spc="0" normalizeH="0" baseline="0" noProof="0" dirty="0">
                <a:ln>
                  <a:noFill/>
                </a:ln>
                <a:solidFill>
                  <a:prstClr val="black"/>
                </a:solidFill>
                <a:effectLst/>
                <a:uLnTx/>
                <a:uFillTx/>
                <a:latin typeface="Helvetica"/>
                <a:ea typeface="+mn-ea"/>
                <a:cs typeface="Helvetica"/>
              </a:rPr>
            </a:br>
            <a:r>
              <a:rPr kumimoji="0" lang="en-AU" sz="1200" b="1" i="0" u="none" strike="noStrike" kern="1200" cap="none" spc="0" normalizeH="0" baseline="0" noProof="0" dirty="0">
                <a:ln>
                  <a:noFill/>
                </a:ln>
                <a:solidFill>
                  <a:prstClr val="black"/>
                </a:solidFill>
                <a:effectLst/>
                <a:uLnTx/>
                <a:uFillTx/>
                <a:latin typeface="Helvetica"/>
                <a:ea typeface="+mn-ea"/>
                <a:cs typeface="Helvetica"/>
              </a:rPr>
              <a:t>CISOs’ views on:</a:t>
            </a:r>
            <a:endParaRPr kumimoji="0" lang="en-AU" sz="1200" b="1"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endParaRPr>
          </a:p>
          <a:p>
            <a:pPr marL="171450" marR="0" lvl="0" indent="-171450" algn="l" defTabSz="914400" rtl="0" eaLnBrk="1" fontAlgn="auto" latinLnBrk="0" hangingPunct="1">
              <a:lnSpc>
                <a:spcPct val="125000"/>
              </a:lnSpc>
              <a:spcBef>
                <a:spcPts val="0"/>
              </a:spcBef>
              <a:spcAft>
                <a:spcPts val="600"/>
              </a:spcAft>
              <a:buClr>
                <a:srgbClr val="E7534F"/>
              </a:buClr>
              <a:buSzTx/>
              <a:buFont typeface="Arial"/>
              <a:buChar char="•"/>
              <a:tabLst/>
              <a:defRPr/>
            </a:pPr>
            <a:r>
              <a:rPr kumimoji="0" lang="en-PH" sz="1200" b="0" i="0" u="none" strike="noStrike" kern="1200" cap="none" spc="0" normalizeH="0" baseline="0" noProof="0" dirty="0">
                <a:ln>
                  <a:noFill/>
                </a:ln>
                <a:solidFill>
                  <a:prstClr val="black"/>
                </a:solidFill>
                <a:effectLst/>
                <a:uLnTx/>
                <a:uFillTx/>
                <a:latin typeface="Helvetica"/>
                <a:ea typeface="+mn-ea"/>
                <a:cs typeface="Helvetica"/>
              </a:rPr>
              <a:t>Board alignment</a:t>
            </a:r>
          </a:p>
          <a:p>
            <a:pPr marL="171450" marR="0" lvl="0" indent="-171450" algn="l" defTabSz="914400" rtl="0" eaLnBrk="1" fontAlgn="auto" latinLnBrk="0" hangingPunct="1">
              <a:lnSpc>
                <a:spcPct val="125000"/>
              </a:lnSpc>
              <a:spcBef>
                <a:spcPts val="0"/>
              </a:spcBef>
              <a:spcAft>
                <a:spcPts val="600"/>
              </a:spcAft>
              <a:buClr>
                <a:srgbClr val="E7534F"/>
              </a:buClr>
              <a:buSzTx/>
              <a:buFont typeface="Arial"/>
              <a:buChar char="•"/>
              <a:tabLst/>
              <a:defRPr/>
            </a:pPr>
            <a:r>
              <a:rPr lang="en-PH" sz="1200" dirty="0">
                <a:solidFill>
                  <a:prstClr val="black"/>
                </a:solidFill>
                <a:latin typeface="Helvetica"/>
                <a:cs typeface="Helvetica"/>
              </a:rPr>
              <a:t>Risk confidence </a:t>
            </a:r>
          </a:p>
          <a:p>
            <a:pPr marL="171450" marR="0" lvl="0" indent="-171450" algn="l" defTabSz="914400" rtl="0" eaLnBrk="1" fontAlgn="auto" latinLnBrk="0" hangingPunct="1">
              <a:lnSpc>
                <a:spcPct val="125000"/>
              </a:lnSpc>
              <a:spcBef>
                <a:spcPts val="0"/>
              </a:spcBef>
              <a:spcAft>
                <a:spcPts val="600"/>
              </a:spcAft>
              <a:buClr>
                <a:srgbClr val="E7534F"/>
              </a:buClr>
              <a:buSzTx/>
              <a:buFont typeface="Arial"/>
              <a:buChar char="•"/>
              <a:tabLst/>
              <a:defRPr/>
            </a:pPr>
            <a:r>
              <a:rPr kumimoji="0" lang="en-PH" sz="1200" b="0" i="0" u="none" strike="noStrike" kern="1200" cap="none" spc="0" normalizeH="0" baseline="0" noProof="0" dirty="0">
                <a:ln>
                  <a:noFill/>
                </a:ln>
                <a:solidFill>
                  <a:prstClr val="black"/>
                </a:solidFill>
                <a:effectLst/>
                <a:uLnTx/>
                <a:uFillTx/>
                <a:latin typeface="Helvetica"/>
                <a:ea typeface="+mn-ea"/>
                <a:cs typeface="Helvetica"/>
              </a:rPr>
              <a:t>Operating complexity</a:t>
            </a:r>
            <a:endParaRPr lang="en-PH" sz="1200" b="0" i="0" u="none" strike="noStrike" kern="1200" cap="none" spc="0" normalizeH="0" baseline="0" noProof="0" dirty="0">
              <a:ln>
                <a:noFill/>
              </a:ln>
              <a:solidFill>
                <a:prstClr val="black"/>
              </a:solidFill>
              <a:effectLst/>
              <a:uLnTx/>
              <a:uFillTx/>
              <a:latin typeface="Helvetica"/>
              <a:cs typeface="Helvetica"/>
            </a:endParaRPr>
          </a:p>
        </p:txBody>
      </p:sp>
      <p:sp>
        <p:nvSpPr>
          <p:cNvPr id="3" name="Rectangle 2">
            <a:extLst>
              <a:ext uri="{FF2B5EF4-FFF2-40B4-BE49-F238E27FC236}">
                <a16:creationId xmlns:a16="http://schemas.microsoft.com/office/drawing/2014/main" id="{FCDB4BEB-E898-C416-1F0D-8AA44DED8E6F}"/>
              </a:ext>
            </a:extLst>
          </p:cNvPr>
          <p:cNvSpPr/>
          <p:nvPr/>
        </p:nvSpPr>
        <p:spPr>
          <a:xfrm>
            <a:off x="509050" y="1034008"/>
            <a:ext cx="3264346"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dirty="0">
                <a:ln>
                  <a:noFill/>
                </a:ln>
                <a:solidFill>
                  <a:prstClr val="black"/>
                </a:solidFill>
                <a:effectLst/>
                <a:uLnTx/>
                <a:uFillTx/>
                <a:latin typeface="Helvetica"/>
                <a:ea typeface="+mn-ea"/>
                <a:cs typeface="Helvetica"/>
              </a:rPr>
              <a:t>Key takeaways</a:t>
            </a:r>
          </a:p>
        </p:txBody>
      </p:sp>
      <p:sp>
        <p:nvSpPr>
          <p:cNvPr id="6" name="Rectangle 5">
            <a:extLst>
              <a:ext uri="{FF2B5EF4-FFF2-40B4-BE49-F238E27FC236}">
                <a16:creationId xmlns:a16="http://schemas.microsoft.com/office/drawing/2014/main" id="{24C42335-3FD8-4EDA-2E5C-1E6001BA24EF}"/>
              </a:ext>
            </a:extLst>
          </p:cNvPr>
          <p:cNvSpPr/>
          <p:nvPr/>
        </p:nvSpPr>
        <p:spPr>
          <a:xfrm>
            <a:off x="509050" y="433497"/>
            <a:ext cx="3426120" cy="492443"/>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300" b="1" i="0" u="none" strike="noStrike" kern="1200" cap="none" spc="0" normalizeH="0" baseline="0" noProof="0" dirty="0">
                <a:ln>
                  <a:noFill/>
                </a:ln>
                <a:solidFill>
                  <a:srgbClr val="E7534F"/>
                </a:solidFill>
                <a:effectLst/>
                <a:uLnTx/>
                <a:uFillTx/>
                <a:latin typeface="Helvetica"/>
                <a:ea typeface="Calibri" panose="020F0502020204030204"/>
                <a:cs typeface="Helvetica"/>
              </a:rPr>
              <a:t>Technology Trends: </a:t>
            </a:r>
            <a:br>
              <a:rPr kumimoji="0" lang="en-AU" sz="1300" b="1" i="0" u="none" strike="noStrike" kern="1200" cap="none" spc="0" normalizeH="0" baseline="0" noProof="0" dirty="0">
                <a:ln>
                  <a:noFill/>
                </a:ln>
                <a:solidFill>
                  <a:srgbClr val="E7534F"/>
                </a:solidFill>
                <a:effectLst/>
                <a:uLnTx/>
                <a:uFillTx/>
                <a:latin typeface="Helvetica"/>
                <a:ea typeface="Calibri" panose="020F0502020204030204"/>
                <a:cs typeface="Helvetica"/>
              </a:rPr>
            </a:br>
            <a:r>
              <a:rPr kumimoji="0" lang="en-AU" sz="1300" b="1" i="0" u="none" strike="noStrike" kern="1200" cap="none" spc="0" normalizeH="0" baseline="0" noProof="0" dirty="0">
                <a:ln>
                  <a:noFill/>
                </a:ln>
                <a:solidFill>
                  <a:srgbClr val="E7534F"/>
                </a:solidFill>
                <a:effectLst/>
                <a:uLnTx/>
                <a:uFillTx/>
                <a:latin typeface="Helvetica"/>
                <a:ea typeface="Calibri" panose="020F0502020204030204"/>
                <a:cs typeface="Helvetica"/>
              </a:rPr>
              <a:t>Governance and risk</a:t>
            </a:r>
            <a:endParaRPr kumimoji="0" lang="en-AU" sz="1300" b="0" i="0" u="none" strike="noStrike" kern="1200" cap="none" spc="0" normalizeH="0" baseline="0" noProof="0" dirty="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3382723" y="274867"/>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08621083-34B6-99C8-D6D3-38A366B56DF7}"/>
              </a:ext>
            </a:extLst>
          </p:cNvPr>
          <p:cNvSpPr txBox="1"/>
          <p:nvPr/>
        </p:nvSpPr>
        <p:spPr>
          <a:xfrm>
            <a:off x="3823529" y="168267"/>
            <a:ext cx="7678485" cy="6521465"/>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AU" sz="1200" b="0" i="0" u="none" strike="noStrike" kern="1200" cap="none" spc="0" normalizeH="0" baseline="0" noProof="0" dirty="0">
                <a:ln>
                  <a:noFill/>
                </a:ln>
                <a:solidFill>
                  <a:srgbClr val="000000"/>
                </a:solidFill>
                <a:effectLst/>
                <a:uLnTx/>
                <a:uFillTx/>
                <a:latin typeface="Helvetica"/>
                <a:ea typeface="+mn-ea"/>
                <a:cs typeface="Helvetica"/>
              </a:rPr>
              <a:t>The following points summarise Australian CISOs’ perspectives on</a:t>
            </a:r>
            <a:r>
              <a:rPr lang="en-AU" sz="1200" dirty="0">
                <a:solidFill>
                  <a:srgbClr val="000000"/>
                </a:solidFill>
                <a:latin typeface="Helvetica"/>
                <a:cs typeface="Helvetica"/>
              </a:rPr>
              <a:t>:</a:t>
            </a:r>
            <a:endParaRPr kumimoji="0" lang="en-AU" sz="1200" b="0" i="0" u="none" strike="noStrike" kern="1200" cap="none" spc="0" normalizeH="0" baseline="0" noProof="0" dirty="0">
              <a:ln>
                <a:noFill/>
              </a:ln>
              <a:solidFill>
                <a:srgbClr val="000000"/>
              </a:solidFill>
              <a:effectLst/>
              <a:uLnTx/>
              <a:uFillTx/>
              <a:latin typeface="Helvetica"/>
              <a:ea typeface="+mn-ea"/>
              <a:cs typeface="Helvetica"/>
            </a:endParaRPr>
          </a:p>
          <a:p>
            <a:pPr marL="228600" indent="-228600">
              <a:lnSpc>
                <a:spcPct val="150000"/>
              </a:lnSpc>
              <a:spcAft>
                <a:spcPts val="600"/>
              </a:spcAft>
              <a:buClr>
                <a:srgbClr val="E7534F"/>
              </a:buClr>
              <a:buFont typeface="+mj-lt"/>
              <a:buAutoNum type="arabicPeriod"/>
              <a:defRPr/>
            </a:pPr>
            <a:r>
              <a:rPr kumimoji="0" lang="en-US" sz="1200" b="1" i="0" u="none" strike="noStrike" kern="1200" cap="none" spc="0" normalizeH="0" baseline="0" noProof="0" dirty="0">
                <a:ln>
                  <a:noFill/>
                </a:ln>
                <a:solidFill>
                  <a:prstClr val="black"/>
                </a:solidFill>
                <a:effectLst/>
                <a:uLnTx/>
                <a:uFillTx/>
                <a:latin typeface="Helvetica"/>
                <a:ea typeface="+mn-ea"/>
                <a:cs typeface="Helvetica"/>
              </a:rPr>
              <a:t>Board and executive framing and understanding of </a:t>
            </a:r>
            <a:r>
              <a:rPr lang="en-US" sz="1200" b="1" dirty="0">
                <a:solidFill>
                  <a:prstClr val="black"/>
                </a:solidFill>
                <a:latin typeface="Helvetica"/>
                <a:cs typeface="Helvetica"/>
              </a:rPr>
              <a:t>cyber security</a:t>
            </a:r>
            <a:r>
              <a:rPr kumimoji="0" lang="en-US" sz="1200" b="1" i="0" u="none" strike="noStrike" kern="1200" cap="none" spc="0" normalizeH="0" baseline="0" noProof="0" dirty="0">
                <a:ln>
                  <a:noFill/>
                </a:ln>
                <a:solidFill>
                  <a:prstClr val="black"/>
                </a:solidFill>
                <a:effectLst/>
                <a:uLnTx/>
                <a:uFillTx/>
                <a:latin typeface="Helvetica"/>
                <a:ea typeface="+mn-ea"/>
                <a:cs typeface="Helvetica"/>
              </a:rPr>
              <a:t> risk</a:t>
            </a:r>
            <a:endParaRPr kumimoji="0" lang="en-AU" sz="1200" b="1" i="0" u="none" strike="noStrike" kern="1200" cap="none" spc="0" normalizeH="0" baseline="0" noProof="0" dirty="0">
              <a:ln>
                <a:noFill/>
              </a:ln>
              <a:solidFill>
                <a:prstClr val="black"/>
              </a:solidFill>
              <a:effectLst/>
              <a:uLnTx/>
              <a:uFillTx/>
              <a:latin typeface="Helvetica"/>
              <a:ea typeface="+mn-ea"/>
              <a:cs typeface="Helvetica"/>
            </a:endParaRPr>
          </a:p>
          <a:p>
            <a:pPr marL="355600" indent="-172720">
              <a:lnSpc>
                <a:spcPct val="150000"/>
              </a:lnSpc>
              <a:buClr>
                <a:srgbClr val="E7534F"/>
              </a:buClr>
              <a:buFont typeface="Arial" panose="020B0604020202020204" pitchFamily="34" charset="0"/>
              <a:buChar char="•"/>
              <a:defRPr/>
            </a:pPr>
            <a:r>
              <a:rPr lang="en-US" sz="1200" dirty="0">
                <a:solidFill>
                  <a:prstClr val="black"/>
                </a:solidFill>
                <a:latin typeface="Helvetica"/>
                <a:cs typeface="Helvetica"/>
              </a:rPr>
              <a:t>Cyber security</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is primarily viewed by board and executive leadership as a strategic business risk </a:t>
            </a:r>
            <a:br>
              <a:rPr kumimoji="0" lang="en-US" sz="1200" b="0" i="0" u="none" strike="noStrike" kern="1200" cap="none" spc="0" normalizeH="0" baseline="0" noProof="0" dirty="0">
                <a:ln>
                  <a:noFill/>
                </a:ln>
                <a:solidFill>
                  <a:prstClr val="black"/>
                </a:solidFill>
                <a:effectLst/>
                <a:uLnTx/>
                <a:uFillTx/>
                <a:latin typeface="Helvetica"/>
                <a:ea typeface="+mn-ea"/>
                <a:cs typeface="Helvetica"/>
              </a:rPr>
            </a:br>
            <a:r>
              <a:rPr kumimoji="0" lang="en-US" sz="1200" b="0" i="0" u="none" strike="noStrike" kern="1200" cap="none" spc="0" normalizeH="0" baseline="0" noProof="0" dirty="0">
                <a:ln>
                  <a:noFill/>
                </a:ln>
                <a:solidFill>
                  <a:prstClr val="black"/>
                </a:solidFill>
                <a:effectLst/>
                <a:uLnTx/>
                <a:uFillTx/>
                <a:latin typeface="Helvetica"/>
                <a:ea typeface="+mn-ea"/>
                <a:cs typeface="Helvetica"/>
              </a:rPr>
              <a:t>(48</a:t>
            </a:r>
            <a:r>
              <a:rPr lang="en-US" sz="1200" dirty="0">
                <a:solidFill>
                  <a:prstClr val="black"/>
                </a:solidFill>
                <a:latin typeface="Helvetica"/>
                <a:cs typeface="Helvetica"/>
              </a:rPr>
              <a:t>% of respondents).</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This is followed by operational continuity risk (27%) and compliance obligations (21%). Only 2% categorise cyber security as a financial or quantifiable risk.</a:t>
            </a:r>
            <a:endParaRPr lang="en-US" sz="1200" b="0" i="0" u="none" strike="noStrike" kern="1200" cap="none" spc="0" normalizeH="0" baseline="0" noProof="0" dirty="0">
              <a:ln>
                <a:noFill/>
              </a:ln>
              <a:solidFill>
                <a:prstClr val="black"/>
              </a:solidFill>
              <a:effectLst/>
              <a:uLnTx/>
              <a:uFillTx/>
              <a:latin typeface="Helvetica"/>
              <a:cs typeface="Helvetica"/>
            </a:endParaRPr>
          </a:p>
          <a:p>
            <a:pPr marL="355600" marR="0" lvl="0" indent="-172720" algn="l" defTabSz="914400" rtl="0" eaLnBrk="1" fontAlgn="auto" latinLnBrk="0" hangingPunct="1">
              <a:lnSpc>
                <a:spcPct val="150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About half of Australian CISOs are highly confident that their board and executive teams understand their material cyber risk exposure, while 43% have moderate confidence.</a:t>
            </a:r>
            <a:endParaRPr kumimoji="0" lang="en-AU" sz="1200" b="0" i="0" u="none" strike="noStrike" kern="1200" cap="none" spc="0" normalizeH="0" baseline="0" noProof="0" dirty="0">
              <a:ln>
                <a:noFill/>
              </a:ln>
              <a:solidFill>
                <a:prstClr val="black"/>
              </a:solidFill>
              <a:effectLst/>
              <a:uLnTx/>
              <a:uFillTx/>
              <a:latin typeface="Helvetica"/>
              <a:ea typeface="+mn-ea"/>
              <a:cs typeface="Helvetica"/>
            </a:endParaRPr>
          </a:p>
          <a:p>
            <a:pPr marL="228600" marR="0" lvl="0" indent="-228600" algn="l" defTabSz="914400" rtl="0" eaLnBrk="1" fontAlgn="auto" latinLnBrk="0" hangingPunct="1">
              <a:lnSpc>
                <a:spcPct val="150000"/>
              </a:lnSpc>
              <a:spcBef>
                <a:spcPts val="0"/>
              </a:spcBef>
              <a:spcAft>
                <a:spcPts val="600"/>
              </a:spcAft>
              <a:buClr>
                <a:srgbClr val="E7534F"/>
              </a:buClr>
              <a:buSzTx/>
              <a:buFont typeface="+mj-lt"/>
              <a:buAutoNum type="arabicPeriod" startAt="2"/>
              <a:tabLst/>
              <a:defRPr/>
            </a:pPr>
            <a:r>
              <a:rPr kumimoji="0" lang="en-US" sz="1200" b="1" i="0" u="none" strike="noStrike" kern="1200" cap="none" spc="0" normalizeH="0" baseline="0" noProof="0" dirty="0">
                <a:ln>
                  <a:noFill/>
                </a:ln>
                <a:solidFill>
                  <a:prstClr val="black"/>
                </a:solidFill>
                <a:effectLst/>
                <a:uLnTx/>
                <a:uFillTx/>
                <a:latin typeface="Helvetica"/>
                <a:ea typeface="+mn-ea"/>
                <a:cs typeface="Helvetica"/>
              </a:rPr>
              <a:t>CISOs' confidence in current security controls </a:t>
            </a:r>
            <a:endParaRPr kumimoji="0" lang="en-AU" sz="1200" b="1" i="0" u="none" strike="noStrike" kern="1200" cap="none" spc="0" normalizeH="0" baseline="0" noProof="0" dirty="0">
              <a:ln>
                <a:noFill/>
              </a:ln>
              <a:solidFill>
                <a:prstClr val="black"/>
              </a:solidFill>
              <a:effectLst/>
              <a:uLnTx/>
              <a:uFillTx/>
              <a:latin typeface="Helvetica"/>
              <a:ea typeface="+mn-ea"/>
              <a:cs typeface="Helvetica"/>
            </a:endParaRPr>
          </a:p>
          <a:p>
            <a:pPr marL="355600" marR="0" lvl="0" indent="-172720" algn="l" defTabSz="914400" rtl="0" eaLnBrk="1" fontAlgn="auto" latinLnBrk="0" hangingPunct="1">
              <a:lnSpc>
                <a:spcPct val="150000"/>
              </a:lnSpc>
              <a:spcBef>
                <a:spcPts val="0"/>
              </a:spcBef>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58% of CISOs are moderately confident that their current security tools reduce material cyber risk </a:t>
            </a:r>
            <a:br>
              <a:rPr kumimoji="0" lang="en-US" sz="1200" b="0" i="0" u="none" strike="noStrike" kern="1200" cap="none" spc="0" normalizeH="0" baseline="0" noProof="0" dirty="0">
                <a:ln>
                  <a:noFill/>
                </a:ln>
                <a:solidFill>
                  <a:prstClr val="black"/>
                </a:solidFill>
                <a:effectLst/>
                <a:uLnTx/>
                <a:uFillTx/>
                <a:latin typeface="Helvetica"/>
                <a:ea typeface="+mn-ea"/>
                <a:cs typeface="Helvetica"/>
              </a:rPr>
            </a:br>
            <a:r>
              <a:rPr kumimoji="0" lang="en-US" sz="1200" b="0" i="0" u="none" strike="noStrike" kern="1200" cap="none" spc="0" normalizeH="0" baseline="0" noProof="0" dirty="0">
                <a:ln>
                  <a:noFill/>
                </a:ln>
                <a:solidFill>
                  <a:prstClr val="black"/>
                </a:solidFill>
                <a:effectLst/>
                <a:uLnTx/>
                <a:uFillTx/>
                <a:latin typeface="Helvetica"/>
                <a:ea typeface="+mn-ea"/>
                <a:cs typeface="Helvetica"/>
              </a:rPr>
              <a:t>to critical assets and services. Just 39% are highly confident</a:t>
            </a:r>
            <a:r>
              <a:rPr kumimoji="0" lang="en-AU" sz="1200" b="0" i="0" u="none" strike="noStrike" kern="1200" cap="none" spc="0" normalizeH="0" baseline="0" noProof="0" dirty="0">
                <a:ln>
                  <a:noFill/>
                </a:ln>
                <a:solidFill>
                  <a:prstClr val="black"/>
                </a:solidFill>
                <a:effectLst/>
                <a:uLnTx/>
                <a:uFillTx/>
                <a:latin typeface="Helvetica"/>
                <a:ea typeface="+mn-ea"/>
                <a:cs typeface="Helvetica"/>
              </a:rPr>
              <a:t>.</a:t>
            </a:r>
          </a:p>
          <a:p>
            <a:pPr marL="355600" marR="0" lvl="0" indent="-172720" algn="l" defTabSz="914400" rtl="0" eaLnBrk="1" fontAlgn="auto" latinLnBrk="0" hangingPunct="1">
              <a:lnSpc>
                <a:spcPct val="150000"/>
              </a:lnSpc>
              <a:spcBef>
                <a:spcPts val="0"/>
              </a:spcBef>
              <a:spcAft>
                <a:spcPts val="1200"/>
              </a:spcAft>
              <a:buClr>
                <a:srgbClr val="E7534F"/>
              </a:buClr>
              <a:buSzTx/>
              <a:buFont typeface="Arial" panose="020B0604020202020204" pitchFamily="34" charset="0"/>
              <a:buChar char="•"/>
              <a:tabLst/>
              <a:defRPr/>
            </a:pPr>
            <a:r>
              <a:rPr lang="en-AU" sz="1200" dirty="0">
                <a:solidFill>
                  <a:prstClr val="black"/>
                </a:solidFill>
                <a:latin typeface="Helvetica"/>
                <a:cs typeface="Helvetica"/>
              </a:rPr>
              <a:t>No CISOs</a:t>
            </a:r>
            <a:r>
              <a:rPr lang="en-US" sz="1200" dirty="0">
                <a:solidFill>
                  <a:prstClr val="black"/>
                </a:solidFill>
                <a:latin typeface="Helvetica"/>
                <a:cs typeface="Helvetica"/>
              </a:rPr>
              <a:t> reported a lack of confidence in their current security tools.</a:t>
            </a:r>
            <a:endParaRPr kumimoji="0" lang="en-AU" sz="1200" b="0" i="0" u="none" strike="noStrike" kern="1200" cap="none" spc="0" normalizeH="0" baseline="0" noProof="0" dirty="0">
              <a:ln>
                <a:noFill/>
              </a:ln>
              <a:solidFill>
                <a:prstClr val="black"/>
              </a:solidFill>
              <a:effectLst/>
              <a:uLnTx/>
              <a:uFillTx/>
              <a:latin typeface="Helvetica"/>
              <a:ea typeface="+mn-ea"/>
              <a:cs typeface="Helvetica"/>
            </a:endParaRPr>
          </a:p>
          <a:p>
            <a:pPr marL="228600" marR="0" lvl="0" indent="-228600" algn="l" defTabSz="914400" rtl="0" eaLnBrk="1" fontAlgn="auto" latinLnBrk="0" hangingPunct="1">
              <a:lnSpc>
                <a:spcPct val="150000"/>
              </a:lnSpc>
              <a:spcBef>
                <a:spcPts val="0"/>
              </a:spcBef>
              <a:spcAft>
                <a:spcPts val="600"/>
              </a:spcAft>
              <a:buClr>
                <a:srgbClr val="E7534F"/>
              </a:buClr>
              <a:buSzTx/>
              <a:buFont typeface="+mj-lt"/>
              <a:buAutoNum type="arabicPeriod" startAt="3"/>
              <a:tabLst/>
              <a:defRPr/>
            </a:pPr>
            <a:r>
              <a:rPr kumimoji="0" lang="en-US" sz="1200" b="1" i="0" u="none" strike="noStrike" kern="1200" cap="none" spc="0" normalizeH="0" baseline="0" noProof="0" dirty="0">
                <a:ln>
                  <a:noFill/>
                </a:ln>
                <a:solidFill>
                  <a:prstClr val="black"/>
                </a:solidFill>
                <a:effectLst/>
                <a:uLnTx/>
                <a:uFillTx/>
                <a:latin typeface="Helvetica"/>
                <a:ea typeface="+mn-ea"/>
                <a:cs typeface="Helvetica"/>
              </a:rPr>
              <a:t>Security tool consolidation </a:t>
            </a:r>
            <a:r>
              <a:rPr lang="en-US" sz="1200" b="1" dirty="0">
                <a:solidFill>
                  <a:prstClr val="black"/>
                </a:solidFill>
                <a:latin typeface="Helvetica"/>
                <a:cs typeface="Helvetica"/>
              </a:rPr>
              <a:t>over</a:t>
            </a:r>
            <a:r>
              <a:rPr kumimoji="0" lang="en-US" sz="1200" b="1" i="0" u="none" strike="noStrike" kern="1200" cap="none" spc="0" normalizeH="0" baseline="0" noProof="0" dirty="0">
                <a:ln>
                  <a:noFill/>
                </a:ln>
                <a:solidFill>
                  <a:prstClr val="black"/>
                </a:solidFill>
                <a:effectLst/>
                <a:uLnTx/>
                <a:uFillTx/>
                <a:latin typeface="Helvetica"/>
                <a:ea typeface="+mn-ea"/>
                <a:cs typeface="Helvetica"/>
              </a:rPr>
              <a:t> the next 24 months</a:t>
            </a:r>
            <a:endParaRPr kumimoji="0" lang="en-AU" sz="1200" b="1" i="0" u="none" strike="noStrike" kern="1200" cap="none" spc="0" normalizeH="0" baseline="0" noProof="0" dirty="0">
              <a:ln>
                <a:noFill/>
              </a:ln>
              <a:solidFill>
                <a:prstClr val="black"/>
              </a:solidFill>
              <a:effectLst/>
              <a:uLnTx/>
              <a:uFillTx/>
              <a:latin typeface="Helvetica"/>
              <a:ea typeface="+mn-ea"/>
              <a:cs typeface="Helvetica"/>
            </a:endParaRPr>
          </a:p>
          <a:p>
            <a:pPr marL="355600" marR="0" lvl="0" indent="-172720" algn="l" defTabSz="914400" rtl="0" eaLnBrk="1" fontAlgn="auto" latinLnBrk="0" hangingPunct="1">
              <a:lnSpc>
                <a:spcPct val="150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42% of Australian organisations are actively consolidating their security tools, with 30% already underway and 12% planned. A further, 33% are considering </a:t>
            </a:r>
            <a:r>
              <a:rPr lang="en-US" sz="1200" dirty="0">
                <a:solidFill>
                  <a:prstClr val="black"/>
                </a:solidFill>
                <a:latin typeface="Helvetica"/>
                <a:cs typeface="Helvetica"/>
              </a:rPr>
              <a:t>security tool consolidation</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a:t>
            </a:r>
            <a:br>
              <a:rPr kumimoji="0" lang="en-US" sz="1200" b="0" i="0" u="none" strike="noStrike" kern="1200" cap="none" spc="0" normalizeH="0" baseline="0" noProof="0" dirty="0">
                <a:ln>
                  <a:noFill/>
                </a:ln>
                <a:solidFill>
                  <a:prstClr val="black"/>
                </a:solidFill>
                <a:effectLst/>
                <a:uLnTx/>
                <a:uFillTx/>
                <a:latin typeface="Helvetica"/>
                <a:ea typeface="+mn-ea"/>
                <a:cs typeface="Helvetica"/>
              </a:rPr>
            </a:br>
            <a:r>
              <a:rPr kumimoji="0" lang="en-US" sz="1200" b="0" i="0" u="none" strike="noStrike" kern="1200" cap="none" spc="0" normalizeH="0" baseline="0" noProof="0" dirty="0">
                <a:ln>
                  <a:noFill/>
                </a:ln>
                <a:solidFill>
                  <a:prstClr val="black"/>
                </a:solidFill>
                <a:effectLst/>
                <a:uLnTx/>
                <a:uFillTx/>
                <a:latin typeface="Helvetica"/>
                <a:ea typeface="+mn-ea"/>
                <a:cs typeface="Helvetica"/>
              </a:rPr>
              <a:t>On average, </a:t>
            </a:r>
            <a:r>
              <a:rPr lang="en-US" sz="1200" dirty="0">
                <a:solidFill>
                  <a:prstClr val="black"/>
                </a:solidFill>
                <a:latin typeface="Helvetica"/>
                <a:cs typeface="Helvetica"/>
              </a:rPr>
              <a:t>t</a:t>
            </a:r>
            <a:r>
              <a:rPr kumimoji="0" lang="en-US" sz="1200" b="0" i="0" u="none" strike="noStrike" kern="1200" cap="none" spc="0" normalizeH="0" baseline="0" noProof="0" dirty="0" err="1">
                <a:ln>
                  <a:noFill/>
                </a:ln>
                <a:solidFill>
                  <a:prstClr val="black"/>
                </a:solidFill>
                <a:effectLst/>
                <a:uLnTx/>
                <a:uFillTx/>
                <a:latin typeface="Helvetica"/>
                <a:ea typeface="+mn-ea"/>
                <a:cs typeface="Helvetica"/>
              </a:rPr>
              <a:t>hese</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organisations are also targeting a 26% reduction in tools.</a:t>
            </a:r>
            <a:endParaRPr lang="en-AU" sz="1200" dirty="0">
              <a:solidFill>
                <a:prstClr val="black"/>
              </a:solidFill>
              <a:latin typeface="Helvetica"/>
              <a:cs typeface="Helvetica"/>
            </a:endParaRPr>
          </a:p>
          <a:p>
            <a:pPr marL="228600" lvl="0" indent="-228600">
              <a:lnSpc>
                <a:spcPct val="150000"/>
              </a:lnSpc>
              <a:spcAft>
                <a:spcPts val="600"/>
              </a:spcAft>
              <a:buClr>
                <a:srgbClr val="E7534F"/>
              </a:buClr>
              <a:buFont typeface="+mj-lt"/>
              <a:buAutoNum type="arabicPeriod" startAt="4"/>
              <a:defRPr/>
            </a:pPr>
            <a:r>
              <a:rPr lang="en-US" sz="1200" b="1" dirty="0">
                <a:solidFill>
                  <a:prstClr val="black"/>
                </a:solidFill>
                <a:latin typeface="Helvetica"/>
                <a:cs typeface="Helvetica"/>
              </a:rPr>
              <a:t>Operational technology (OT) environments</a:t>
            </a:r>
            <a:endParaRPr lang="en-AU" sz="1200" b="1" dirty="0">
              <a:solidFill>
                <a:prstClr val="black"/>
              </a:solidFill>
              <a:latin typeface="Helvetica"/>
              <a:cs typeface="Helvetica"/>
            </a:endParaRPr>
          </a:p>
          <a:p>
            <a:pPr marL="355600" lvl="0" indent="-172720">
              <a:lnSpc>
                <a:spcPct val="150000"/>
              </a:lnSpc>
              <a:buClr>
                <a:srgbClr val="E7534F"/>
              </a:buClr>
              <a:buFont typeface="Arial" panose="020B0604020202020204" pitchFamily="34" charset="0"/>
              <a:buChar char="•"/>
              <a:defRPr/>
            </a:pPr>
            <a:r>
              <a:rPr lang="en-US" sz="1200" dirty="0">
                <a:solidFill>
                  <a:prstClr val="black"/>
                </a:solidFill>
                <a:latin typeface="Helvetica"/>
                <a:cs typeface="Helvetica"/>
              </a:rPr>
              <a:t>About 67% of organisations operate some form of OT environment requiring cyber security oversight. </a:t>
            </a:r>
            <a:br>
              <a:rPr lang="en-US" sz="1200" dirty="0">
                <a:solidFill>
                  <a:prstClr val="black"/>
                </a:solidFill>
                <a:latin typeface="Helvetica"/>
                <a:cs typeface="Helvetica"/>
              </a:rPr>
            </a:br>
            <a:r>
              <a:rPr lang="en-US" sz="1200" dirty="0">
                <a:solidFill>
                  <a:prstClr val="black"/>
                </a:solidFill>
                <a:latin typeface="Helvetica"/>
                <a:cs typeface="Helvetica"/>
              </a:rPr>
              <a:t>Of these, 32% report OT is core to their operations, 12% say it’s significant but not core, and 23% describe it as limited or emerging. The remaining organisations either operate primarily IT-only environments or have not formally defined their OT environment yet.</a:t>
            </a:r>
            <a:endParaRPr lang="en-AU" sz="1200" dirty="0">
              <a:solidFill>
                <a:prstClr val="black"/>
              </a:solidFill>
              <a:latin typeface="Helvetica"/>
              <a:cs typeface="Helvetica"/>
            </a:endParaRPr>
          </a:p>
        </p:txBody>
      </p:sp>
    </p:spTree>
    <p:extLst>
      <p:ext uri="{BB962C8B-B14F-4D97-AF65-F5344CB8AC3E}">
        <p14:creationId xmlns:p14="http://schemas.microsoft.com/office/powerpoint/2010/main" val="3048549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8007E4D-1550-0348-CB3A-76D00682A81F}"/>
            </a:ext>
          </a:extLst>
        </p:cNvPr>
        <p:cNvGrpSpPr/>
        <p:nvPr/>
      </p:nvGrpSpPr>
      <p:grpSpPr>
        <a:xfrm>
          <a:off x="0" y="0"/>
          <a:ext cx="0" cy="0"/>
          <a:chOff x="0" y="0"/>
          <a:chExt cx="0" cy="0"/>
        </a:xfrm>
      </p:grpSpPr>
      <p:pic>
        <p:nvPicPr>
          <p:cNvPr id="6" name="Graphic 5">
            <a:extLst>
              <a:ext uri="{FF2B5EF4-FFF2-40B4-BE49-F238E27FC236}">
                <a16:creationId xmlns:a16="http://schemas.microsoft.com/office/drawing/2014/main" id="{81A617FD-18EA-ADE4-5927-A326EE8F07B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80027" y="6005622"/>
            <a:ext cx="2157900" cy="232240"/>
          </a:xfrm>
          <a:prstGeom prst="rect">
            <a:avLst/>
          </a:prstGeom>
        </p:spPr>
      </p:pic>
      <p:grpSp>
        <p:nvGrpSpPr>
          <p:cNvPr id="3" name="Group 2">
            <a:extLst>
              <a:ext uri="{FF2B5EF4-FFF2-40B4-BE49-F238E27FC236}">
                <a16:creationId xmlns:a16="http://schemas.microsoft.com/office/drawing/2014/main" id="{61DE72C5-8DF8-8123-1A6E-D23E78232807}"/>
              </a:ext>
            </a:extLst>
          </p:cNvPr>
          <p:cNvGrpSpPr/>
          <p:nvPr/>
        </p:nvGrpSpPr>
        <p:grpSpPr>
          <a:xfrm>
            <a:off x="549440" y="2556618"/>
            <a:ext cx="7281326" cy="1544040"/>
            <a:chOff x="549440" y="2556618"/>
            <a:chExt cx="6513512" cy="1544040"/>
          </a:xfrm>
        </p:grpSpPr>
        <p:sp>
          <p:nvSpPr>
            <p:cNvPr id="4" name="TextBox 3">
              <a:extLst>
                <a:ext uri="{FF2B5EF4-FFF2-40B4-BE49-F238E27FC236}">
                  <a16:creationId xmlns:a16="http://schemas.microsoft.com/office/drawing/2014/main" id="{A88D2A65-DEA7-8988-E5AE-CA8269863B61}"/>
                </a:ext>
              </a:extLst>
            </p:cNvPr>
            <p:cNvSpPr txBox="1"/>
            <p:nvPr/>
          </p:nvSpPr>
          <p:spPr>
            <a:xfrm>
              <a:off x="549440" y="2556618"/>
              <a:ext cx="6513512" cy="132343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2400"/>
                </a:spcAft>
                <a:buClrTx/>
                <a:buSzTx/>
                <a:buFontTx/>
                <a:buNone/>
                <a:tabLst/>
                <a:defRPr/>
              </a:pPr>
              <a:r>
                <a:rPr kumimoji="0" lang="en-PH" sz="4000" b="0" i="0" u="none" strike="noStrike" kern="1200" cap="none" spc="0" normalizeH="0" baseline="0" noProof="0" dirty="0">
                  <a:ln>
                    <a:noFill/>
                  </a:ln>
                  <a:solidFill>
                    <a:prstClr val="white"/>
                  </a:solidFill>
                  <a:effectLst/>
                  <a:uLnTx/>
                  <a:uFillTx/>
                  <a:latin typeface="Helvetica"/>
                  <a:ea typeface="+mn-ea"/>
                  <a:cs typeface="Helvetica"/>
                </a:rPr>
                <a:t>Board alignment</a:t>
              </a:r>
              <a:br>
                <a:rPr kumimoji="0" lang="en-PH" sz="4000" b="0" i="0" u="none" strike="noStrike" kern="1200" cap="none" spc="0" normalizeH="0" baseline="0" noProof="0" dirty="0">
                  <a:ln>
                    <a:noFill/>
                  </a:ln>
                  <a:solidFill>
                    <a:prstClr val="white"/>
                  </a:solidFill>
                  <a:effectLst/>
                  <a:uLnTx/>
                  <a:uFillTx/>
                  <a:latin typeface="Helvetica"/>
                  <a:ea typeface="+mn-ea"/>
                  <a:cs typeface="Helvetica"/>
                </a:rPr>
              </a:br>
              <a:r>
                <a:rPr kumimoji="0" lang="en-PH" sz="4000" b="0" i="0" u="none" strike="noStrike" kern="1200" cap="none" spc="0" normalizeH="0" baseline="0" noProof="0" dirty="0">
                  <a:ln>
                    <a:noFill/>
                  </a:ln>
                  <a:solidFill>
                    <a:prstClr val="white"/>
                  </a:solidFill>
                  <a:effectLst/>
                  <a:uLnTx/>
                  <a:uFillTx/>
                  <a:latin typeface="Helvetica"/>
                  <a:ea typeface="+mn-ea"/>
                  <a:cs typeface="Helvetica"/>
                </a:rPr>
                <a:t>and risk confidence</a:t>
              </a:r>
              <a:endParaRPr kumimoji="0" lang="en-AU" sz="4000" b="0" i="0" u="none" strike="noStrike" kern="1200" cap="none" spc="0" normalizeH="0" baseline="0" noProof="0" dirty="0">
                <a:ln>
                  <a:noFill/>
                </a:ln>
                <a:solidFill>
                  <a:prstClr val="white"/>
                </a:solidFill>
                <a:effectLst/>
                <a:uLnTx/>
                <a:uFillTx/>
                <a:latin typeface="Helvetica"/>
                <a:ea typeface="+mn-ea"/>
                <a:cs typeface="Helvetica"/>
              </a:endParaRPr>
            </a:p>
          </p:txBody>
        </p:sp>
        <p:sp>
          <p:nvSpPr>
            <p:cNvPr id="8" name="Rectangle 7">
              <a:extLst>
                <a:ext uri="{FF2B5EF4-FFF2-40B4-BE49-F238E27FC236}">
                  <a16:creationId xmlns:a16="http://schemas.microsoft.com/office/drawing/2014/main" id="{278D826C-805B-AE6F-FC39-A49D763BEE5D}"/>
                </a:ext>
              </a:extLst>
            </p:cNvPr>
            <p:cNvSpPr/>
            <p:nvPr/>
          </p:nvSpPr>
          <p:spPr>
            <a:xfrm>
              <a:off x="666257" y="4045880"/>
              <a:ext cx="359064" cy="5477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81933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7A3B4E-95D6-7D0B-FA59-990F6055A341}"/>
            </a:ext>
          </a:extLst>
        </p:cNvPr>
        <p:cNvGrpSpPr/>
        <p:nvPr/>
      </p:nvGrpSpPr>
      <p:grpSpPr>
        <a:xfrm>
          <a:off x="0" y="0"/>
          <a:ext cx="0" cy="0"/>
          <a:chOff x="0" y="0"/>
          <a:chExt cx="0" cy="0"/>
        </a:xfrm>
      </p:grpSpPr>
      <p:pic>
        <p:nvPicPr>
          <p:cNvPr id="5" name="Graphic 4">
            <a:extLst>
              <a:ext uri="{FF2B5EF4-FFF2-40B4-BE49-F238E27FC236}">
                <a16:creationId xmlns:a16="http://schemas.microsoft.com/office/drawing/2014/main" id="{C5D26A2C-8ADB-343A-06E1-1406FEBD565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00538" y="938620"/>
            <a:ext cx="11829009" cy="5486400"/>
          </a:xfrm>
          <a:prstGeom prst="rect">
            <a:avLst/>
          </a:prstGeom>
        </p:spPr>
      </p:pic>
      <p:sp>
        <p:nvSpPr>
          <p:cNvPr id="29" name="Rectangle 28">
            <a:extLst>
              <a:ext uri="{FF2B5EF4-FFF2-40B4-BE49-F238E27FC236}">
                <a16:creationId xmlns:a16="http://schemas.microsoft.com/office/drawing/2014/main" id="{855BD0DB-B363-1AF3-BFC3-F1DD297F7B8F}"/>
              </a:ext>
            </a:extLst>
          </p:cNvPr>
          <p:cNvSpPr/>
          <p:nvPr/>
        </p:nvSpPr>
        <p:spPr>
          <a:xfrm>
            <a:off x="300539" y="140316"/>
            <a:ext cx="11739880"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1" i="0" u="none" strike="noStrike" kern="1200" cap="none" spc="0" normalizeH="0" baseline="0" noProof="0" dirty="0">
                <a:ln>
                  <a:noFill/>
                </a:ln>
                <a:solidFill>
                  <a:srgbClr val="000000"/>
                </a:solidFill>
                <a:effectLst/>
                <a:uLnTx/>
                <a:uFillTx/>
                <a:latin typeface="Helvetica"/>
                <a:ea typeface="+mn-ea"/>
                <a:cs typeface="Helvetica"/>
                <a:sym typeface="Arial"/>
              </a:rPr>
              <a:t>How does your board and executive primarily frame cyber security risk?</a:t>
            </a:r>
          </a:p>
        </p:txBody>
      </p:sp>
      <p:sp>
        <p:nvSpPr>
          <p:cNvPr id="32" name="TextBox 31">
            <a:extLst>
              <a:ext uri="{FF2B5EF4-FFF2-40B4-BE49-F238E27FC236}">
                <a16:creationId xmlns:a16="http://schemas.microsoft.com/office/drawing/2014/main" id="{3562C956-50AE-EFD8-DD28-9D7EF4475CE6}"/>
              </a:ext>
            </a:extLst>
          </p:cNvPr>
          <p:cNvSpPr txBox="1"/>
          <p:nvPr/>
        </p:nvSpPr>
        <p:spPr>
          <a:xfrm>
            <a:off x="4206240" y="6500712"/>
            <a:ext cx="7834179" cy="261610"/>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rgbClr val="7F7F7F"/>
                </a:solidFill>
                <a:effectLst/>
                <a:uLnTx/>
                <a:uFillTx/>
                <a:latin typeface="Helvetica" panose="020B0403020202020204" pitchFamily="34" charset="0"/>
                <a:ea typeface="+mn-ea"/>
                <a:cs typeface="Helvetica Neue" panose="02000503000000020004" pitchFamily="2"/>
                <a:sym typeface="Arial"/>
              </a:rPr>
              <a:t>Source : ADAPT Security Edge Survey in May 2026. Sample size : 100 Australian CISOs</a:t>
            </a:r>
          </a:p>
        </p:txBody>
      </p:sp>
    </p:spTree>
    <p:extLst>
      <p:ext uri="{BB962C8B-B14F-4D97-AF65-F5344CB8AC3E}">
        <p14:creationId xmlns:p14="http://schemas.microsoft.com/office/powerpoint/2010/main" val="2811601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4FE0B5-969D-1539-064B-63DE31A3E756}"/>
            </a:ext>
          </a:extLst>
        </p:cNvPr>
        <p:cNvGrpSpPr/>
        <p:nvPr/>
      </p:nvGrpSpPr>
      <p:grpSpPr>
        <a:xfrm>
          <a:off x="0" y="0"/>
          <a:ext cx="0" cy="0"/>
          <a:chOff x="0" y="0"/>
          <a:chExt cx="0" cy="0"/>
        </a:xfrm>
      </p:grpSpPr>
      <p:pic>
        <p:nvPicPr>
          <p:cNvPr id="3" name="Graphic 2">
            <a:extLst>
              <a:ext uri="{FF2B5EF4-FFF2-40B4-BE49-F238E27FC236}">
                <a16:creationId xmlns:a16="http://schemas.microsoft.com/office/drawing/2014/main" id="{CD84DED2-65F7-BD85-0D95-A094D2E9FB5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2729" y="1046922"/>
            <a:ext cx="11564471" cy="5352793"/>
          </a:xfrm>
          <a:prstGeom prst="rect">
            <a:avLst/>
          </a:prstGeom>
        </p:spPr>
      </p:pic>
      <p:sp>
        <p:nvSpPr>
          <p:cNvPr id="6" name="TextBox 5">
            <a:extLst>
              <a:ext uri="{FF2B5EF4-FFF2-40B4-BE49-F238E27FC236}">
                <a16:creationId xmlns:a16="http://schemas.microsoft.com/office/drawing/2014/main" id="{96A7612F-C7D0-C004-AB34-CD6E23B94566}"/>
              </a:ext>
            </a:extLst>
          </p:cNvPr>
          <p:cNvSpPr txBox="1"/>
          <p:nvPr/>
        </p:nvSpPr>
        <p:spPr>
          <a:xfrm>
            <a:off x="2692958" y="6500712"/>
            <a:ext cx="9347461" cy="246221"/>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Source : ADAPT Security Edge Survey in May 2026. Sample size : 91 Australian CISOs</a:t>
            </a:r>
          </a:p>
        </p:txBody>
      </p:sp>
      <p:sp>
        <p:nvSpPr>
          <p:cNvPr id="10" name="Rectangle 9">
            <a:extLst>
              <a:ext uri="{FF2B5EF4-FFF2-40B4-BE49-F238E27FC236}">
                <a16:creationId xmlns:a16="http://schemas.microsoft.com/office/drawing/2014/main" id="{D50E2697-8B64-8144-85D4-82345B001655}"/>
              </a:ext>
            </a:extLst>
          </p:cNvPr>
          <p:cNvSpPr/>
          <p:nvPr/>
        </p:nvSpPr>
        <p:spPr>
          <a:xfrm>
            <a:off x="231669" y="81604"/>
            <a:ext cx="11641573" cy="83099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Helvetica"/>
                <a:ea typeface="+mn-ea"/>
                <a:cs typeface="Helvetica"/>
              </a:rPr>
              <a:t>How confident are you that your board and executives</a:t>
            </a:r>
            <a:br>
              <a:rPr kumimoji="0" lang="en-US" sz="2400" b="1" i="0" u="none" strike="noStrike" kern="1200" cap="none" spc="0" normalizeH="0" baseline="0" noProof="0" dirty="0">
                <a:ln>
                  <a:noFill/>
                </a:ln>
                <a:solidFill>
                  <a:srgbClr val="000000"/>
                </a:solidFill>
                <a:effectLst/>
                <a:uLnTx/>
                <a:uFillTx/>
                <a:latin typeface="Helvetica"/>
                <a:ea typeface="+mn-ea"/>
                <a:cs typeface="Helvetica"/>
              </a:rPr>
            </a:br>
            <a:r>
              <a:rPr kumimoji="0" lang="en-US" sz="2400" b="1" i="0" u="none" strike="noStrike" kern="1200" cap="none" spc="0" normalizeH="0" baseline="0" noProof="0" dirty="0">
                <a:ln>
                  <a:noFill/>
                </a:ln>
                <a:solidFill>
                  <a:srgbClr val="000000"/>
                </a:solidFill>
                <a:effectLst/>
                <a:uLnTx/>
                <a:uFillTx/>
                <a:latin typeface="Helvetica"/>
                <a:ea typeface="+mn-ea"/>
                <a:cs typeface="Helvetica"/>
              </a:rPr>
              <a:t>understand your cyber risk exposure?</a:t>
            </a:r>
          </a:p>
        </p:txBody>
      </p:sp>
    </p:spTree>
    <p:extLst>
      <p:ext uri="{BB962C8B-B14F-4D97-AF65-F5344CB8AC3E}">
        <p14:creationId xmlns:p14="http://schemas.microsoft.com/office/powerpoint/2010/main" val="3647768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2FD966-D90E-613C-317F-615070BD8F89}"/>
            </a:ext>
          </a:extLst>
        </p:cNvPr>
        <p:cNvGrpSpPr/>
        <p:nvPr/>
      </p:nvGrpSpPr>
      <p:grpSpPr>
        <a:xfrm>
          <a:off x="0" y="0"/>
          <a:ext cx="0" cy="0"/>
          <a:chOff x="0" y="0"/>
          <a:chExt cx="0" cy="0"/>
        </a:xfrm>
      </p:grpSpPr>
      <p:pic>
        <p:nvPicPr>
          <p:cNvPr id="4" name="Graphic 3">
            <a:extLst>
              <a:ext uri="{FF2B5EF4-FFF2-40B4-BE49-F238E27FC236}">
                <a16:creationId xmlns:a16="http://schemas.microsoft.com/office/drawing/2014/main" id="{2357DA40-143C-5293-B5A4-1BDF2E99F31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45627" y="1192697"/>
            <a:ext cx="11640664" cy="5208103"/>
          </a:xfrm>
          <a:prstGeom prst="rect">
            <a:avLst/>
          </a:prstGeom>
        </p:spPr>
      </p:pic>
      <p:sp>
        <p:nvSpPr>
          <p:cNvPr id="16" name="Rectangle 15">
            <a:extLst>
              <a:ext uri="{FF2B5EF4-FFF2-40B4-BE49-F238E27FC236}">
                <a16:creationId xmlns:a16="http://schemas.microsoft.com/office/drawing/2014/main" id="{C4C3AE9D-5184-0EB8-F4DA-5AE6DA20279E}"/>
              </a:ext>
            </a:extLst>
          </p:cNvPr>
          <p:cNvSpPr/>
          <p:nvPr/>
        </p:nvSpPr>
        <p:spPr>
          <a:xfrm>
            <a:off x="231669" y="81604"/>
            <a:ext cx="11641573" cy="83099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Helvetica"/>
                <a:ea typeface="+mn-ea"/>
                <a:cs typeface="Helvetica"/>
              </a:rPr>
              <a:t>How confident are you that your current security controls</a:t>
            </a:r>
            <a:br>
              <a:rPr kumimoji="0" lang="en-US" sz="2400" b="1" i="0" u="none" strike="noStrike" kern="1200" cap="none" spc="0" normalizeH="0" baseline="0" noProof="0" dirty="0">
                <a:ln>
                  <a:noFill/>
                </a:ln>
                <a:solidFill>
                  <a:srgbClr val="000000"/>
                </a:solidFill>
                <a:effectLst/>
                <a:uLnTx/>
                <a:uFillTx/>
                <a:latin typeface="Helvetica"/>
                <a:ea typeface="+mn-ea"/>
                <a:cs typeface="Helvetica"/>
              </a:rPr>
            </a:br>
            <a:r>
              <a:rPr kumimoji="0" lang="en-US" sz="2400" b="1" i="0" u="none" strike="noStrike" kern="1200" cap="none" spc="0" normalizeH="0" baseline="0" noProof="0" dirty="0">
                <a:ln>
                  <a:noFill/>
                </a:ln>
                <a:solidFill>
                  <a:srgbClr val="000000"/>
                </a:solidFill>
                <a:effectLst/>
                <a:uLnTx/>
                <a:uFillTx/>
                <a:latin typeface="Helvetica"/>
                <a:ea typeface="+mn-ea"/>
                <a:cs typeface="Helvetica"/>
              </a:rPr>
              <a:t>measurably reduce cyber risk to critical assets and services?</a:t>
            </a:r>
          </a:p>
        </p:txBody>
      </p:sp>
      <p:sp>
        <p:nvSpPr>
          <p:cNvPr id="6" name="TextBox 5">
            <a:extLst>
              <a:ext uri="{FF2B5EF4-FFF2-40B4-BE49-F238E27FC236}">
                <a16:creationId xmlns:a16="http://schemas.microsoft.com/office/drawing/2014/main" id="{AAA7C949-A15F-6516-544D-DAF92F67A90E}"/>
              </a:ext>
            </a:extLst>
          </p:cNvPr>
          <p:cNvSpPr txBox="1"/>
          <p:nvPr/>
        </p:nvSpPr>
        <p:spPr>
          <a:xfrm>
            <a:off x="2692958" y="6500712"/>
            <a:ext cx="9347461" cy="246221"/>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Source : ADAPT Security Edge Survey in May 2026. Sample size : 89 Australian CISOs</a:t>
            </a:r>
          </a:p>
        </p:txBody>
      </p:sp>
    </p:spTree>
    <p:extLst>
      <p:ext uri="{BB962C8B-B14F-4D97-AF65-F5344CB8AC3E}">
        <p14:creationId xmlns:p14="http://schemas.microsoft.com/office/powerpoint/2010/main" val="1134571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0B47B2-AE8E-D8F6-523D-17BC703BBB1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85CA783-9575-9DEE-1C62-E5AA10AAFE39}"/>
              </a:ext>
            </a:extLst>
          </p:cNvPr>
          <p:cNvSpPr txBox="1"/>
          <p:nvPr/>
        </p:nvSpPr>
        <p:spPr>
          <a:xfrm>
            <a:off x="512558" y="1602362"/>
            <a:ext cx="3114363" cy="4443973"/>
          </a:xfrm>
          <a:prstGeom prst="rect">
            <a:avLst/>
          </a:prstGeom>
          <a:noFill/>
        </p:spPr>
        <p:txBody>
          <a:bodyPr wrap="square" lIns="91440" tIns="45720" rIns="91440" bIns="45720" rtlCol="0" anchor="t">
            <a:spAutoFit/>
          </a:bodyPr>
          <a:lstStyle/>
          <a:p>
            <a:pPr>
              <a:lnSpc>
                <a:spcPct val="150000"/>
              </a:lnSpc>
              <a:spcAft>
                <a:spcPts val="1200"/>
              </a:spcAft>
              <a:buClr>
                <a:srgbClr val="E7534F"/>
              </a:buClr>
              <a:defRPr/>
            </a:pPr>
            <a:r>
              <a:rPr kumimoji="0" lang="en-US" sz="1200" b="1" i="0" u="none" strike="noStrike" kern="1200" cap="none" spc="0" normalizeH="0" baseline="0" noProof="0" dirty="0">
                <a:ln>
                  <a:noFill/>
                </a:ln>
                <a:solidFill>
                  <a:srgbClr val="000000"/>
                </a:solidFill>
                <a:effectLst/>
                <a:uLnTx/>
                <a:uFillTx/>
                <a:latin typeface="Helvetica"/>
                <a:ea typeface="+mn-ea"/>
                <a:cs typeface="Helvetica"/>
              </a:rPr>
              <a:t>About 48% of Australian CISOs report that their </a:t>
            </a:r>
            <a:r>
              <a:rPr lang="en-US" sz="1200" b="1" dirty="0">
                <a:solidFill>
                  <a:srgbClr val="000000"/>
                </a:solidFill>
                <a:latin typeface="Helvetica"/>
                <a:cs typeface="Helvetica"/>
              </a:rPr>
              <a:t>boards and executive</a:t>
            </a:r>
            <a:r>
              <a:rPr kumimoji="0" lang="en-US" sz="1200" b="1" i="0" u="none" strike="noStrike" kern="1200" cap="none" spc="0" normalizeH="0" baseline="0" noProof="0" dirty="0">
                <a:ln>
                  <a:noFill/>
                </a:ln>
                <a:solidFill>
                  <a:srgbClr val="000000"/>
                </a:solidFill>
                <a:effectLst/>
                <a:uLnTx/>
                <a:uFillTx/>
                <a:latin typeface="Helvetica"/>
                <a:ea typeface="+mn-ea"/>
                <a:cs typeface="Helvetica"/>
              </a:rPr>
              <a:t> </a:t>
            </a:r>
            <a:r>
              <a:rPr lang="en-US" sz="1200" b="1" dirty="0">
                <a:solidFill>
                  <a:srgbClr val="000000"/>
                </a:solidFill>
                <a:latin typeface="Helvetica"/>
                <a:cs typeface="Helvetica"/>
              </a:rPr>
              <a:t>teams are</a:t>
            </a:r>
            <a:r>
              <a:rPr kumimoji="0" lang="en-US" sz="1200" b="1" i="0" u="none" strike="noStrike" kern="1200" cap="none" spc="0" normalizeH="0" baseline="0" noProof="0" dirty="0">
                <a:ln>
                  <a:noFill/>
                </a:ln>
                <a:solidFill>
                  <a:srgbClr val="000000"/>
                </a:solidFill>
                <a:effectLst/>
                <a:uLnTx/>
                <a:uFillTx/>
                <a:latin typeface="Helvetica"/>
                <a:ea typeface="+mn-ea"/>
                <a:cs typeface="Helvetica"/>
              </a:rPr>
              <a:t> more strategic in </a:t>
            </a:r>
            <a:r>
              <a:rPr lang="en-US" sz="1200" b="1" dirty="0">
                <a:solidFill>
                  <a:srgbClr val="000000"/>
                </a:solidFill>
                <a:latin typeface="Helvetica"/>
                <a:cs typeface="Helvetica"/>
              </a:rPr>
              <a:t>their framing</a:t>
            </a:r>
            <a:r>
              <a:rPr kumimoji="0" lang="en-US" sz="1200" b="1" i="0" u="none" strike="noStrike" kern="1200" cap="none" spc="0" normalizeH="0" baseline="0" noProof="0" dirty="0">
                <a:ln>
                  <a:noFill/>
                </a:ln>
                <a:solidFill>
                  <a:srgbClr val="000000"/>
                </a:solidFill>
                <a:effectLst/>
                <a:uLnTx/>
                <a:uFillTx/>
                <a:latin typeface="Helvetica"/>
                <a:ea typeface="+mn-ea"/>
                <a:cs typeface="Helvetica"/>
              </a:rPr>
              <a:t> </a:t>
            </a:r>
            <a:br>
              <a:rPr kumimoji="0" lang="en-US" sz="1200" b="1" i="0" u="none" strike="noStrike" kern="1200" cap="none" spc="0" normalizeH="0" baseline="0" noProof="0" dirty="0">
                <a:ln>
                  <a:noFill/>
                </a:ln>
                <a:solidFill>
                  <a:srgbClr val="000000"/>
                </a:solidFill>
                <a:effectLst/>
                <a:uLnTx/>
                <a:uFillTx/>
                <a:latin typeface="Helvetica"/>
                <a:ea typeface="+mn-ea"/>
                <a:cs typeface="Helvetica"/>
              </a:rPr>
            </a:br>
            <a:r>
              <a:rPr lang="en-US" sz="1200" b="1" dirty="0">
                <a:solidFill>
                  <a:srgbClr val="000000"/>
                </a:solidFill>
                <a:latin typeface="Helvetica"/>
                <a:cs typeface="Helvetica"/>
              </a:rPr>
              <a:t>of cyber security</a:t>
            </a:r>
            <a:r>
              <a:rPr kumimoji="0" lang="en-US" sz="1200" b="1" i="0" u="none" strike="noStrike" kern="1200" cap="none" spc="0" normalizeH="0" baseline="0" noProof="0" dirty="0">
                <a:ln>
                  <a:noFill/>
                </a:ln>
                <a:solidFill>
                  <a:srgbClr val="000000"/>
                </a:solidFill>
                <a:effectLst/>
                <a:uLnTx/>
                <a:uFillTx/>
                <a:latin typeface="Helvetica"/>
                <a:ea typeface="+mn-ea"/>
                <a:cs typeface="Helvetica"/>
              </a:rPr>
              <a:t> </a:t>
            </a:r>
            <a:r>
              <a:rPr lang="en-US" sz="1200" b="1" dirty="0">
                <a:solidFill>
                  <a:srgbClr val="000000"/>
                </a:solidFill>
                <a:latin typeface="Helvetica"/>
                <a:cs typeface="Helvetica"/>
              </a:rPr>
              <a:t>risks</a:t>
            </a:r>
            <a:r>
              <a:rPr kumimoji="0" lang="en-US" sz="1200" b="1" i="0" u="none" strike="noStrike" kern="1200" cap="none" spc="0" normalizeH="0" baseline="0" noProof="0" dirty="0">
                <a:ln>
                  <a:noFill/>
                </a:ln>
                <a:solidFill>
                  <a:srgbClr val="000000"/>
                </a:solidFill>
                <a:effectLst/>
                <a:uLnTx/>
                <a:uFillTx/>
                <a:latin typeface="Helvetica"/>
                <a:ea typeface="+mn-ea"/>
                <a:cs typeface="Helvetica"/>
              </a:rPr>
              <a:t>, 27% are operational, 21% focus on compliance obligation, and 2% prioritise financial and quantifiable risk.</a:t>
            </a:r>
            <a:endParaRPr kumimoji="0" lang="en-AU" sz="1200" b="1" i="0" u="none" strike="noStrike" kern="1200" cap="none" spc="0" normalizeH="0" baseline="0" noProof="0" dirty="0">
              <a:ln>
                <a:noFill/>
              </a:ln>
              <a:solidFill>
                <a:srgbClr val="000000"/>
              </a:solidFill>
              <a:effectLst/>
              <a:uLnTx/>
              <a:uFillTx/>
              <a:latin typeface="Helvetica"/>
              <a:ea typeface="+mn-ea"/>
              <a:cs typeface="Helvetica"/>
            </a:endParaRPr>
          </a:p>
          <a:p>
            <a:pPr marL="171450" marR="0" lvl="0" indent="-171450"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Helvetica"/>
                <a:ea typeface="+mn-ea"/>
                <a:cs typeface="Helvetica"/>
              </a:rPr>
              <a:t>Most CISOs also say they’re moderately to highly confident that their board and executives understand their cyber risk exposure.</a:t>
            </a:r>
          </a:p>
          <a:p>
            <a:pPr marL="171450" indent="-171450">
              <a:lnSpc>
                <a:spcPct val="150000"/>
              </a:lnSpc>
              <a:spcAft>
                <a:spcPts val="600"/>
              </a:spcAft>
              <a:buClr>
                <a:srgbClr val="E7534F"/>
              </a:buClr>
              <a:buFont typeface="Arial" panose="020B0604020202020204" pitchFamily="34" charset="0"/>
              <a:buChar char="•"/>
              <a:defRPr/>
            </a:pPr>
            <a:r>
              <a:rPr lang="en-US" sz="1200" dirty="0">
                <a:solidFill>
                  <a:srgbClr val="000000"/>
                </a:solidFill>
                <a:latin typeface="Helvetica"/>
                <a:cs typeface="Helvetica"/>
              </a:rPr>
              <a:t>The majority</a:t>
            </a:r>
            <a:r>
              <a:rPr kumimoji="0" lang="en-US" sz="1200" b="0" i="0" u="none" strike="noStrike" kern="1200" cap="none" spc="0" normalizeH="0" baseline="0" noProof="0" dirty="0">
                <a:ln>
                  <a:noFill/>
                </a:ln>
                <a:solidFill>
                  <a:srgbClr val="000000"/>
                </a:solidFill>
                <a:effectLst/>
                <a:uLnTx/>
                <a:uFillTx/>
                <a:latin typeface="Helvetica"/>
                <a:ea typeface="+mn-ea"/>
                <a:cs typeface="Helvetica"/>
              </a:rPr>
              <a:t> of CISOs are moderately confident in their current security controls to reduce cyber risk to critical assets and services</a:t>
            </a:r>
            <a:r>
              <a:rPr kumimoji="0" lang="en-AU" sz="1200" b="0" i="0" u="none" strike="noStrike" kern="1200" cap="none" spc="0" normalizeH="0" baseline="0" noProof="0" dirty="0">
                <a:ln>
                  <a:noFill/>
                </a:ln>
                <a:solidFill>
                  <a:srgbClr val="000000"/>
                </a:solidFill>
                <a:effectLst/>
                <a:uLnTx/>
                <a:uFillTx/>
                <a:latin typeface="Helvetica"/>
                <a:ea typeface="+mn-ea"/>
                <a:cs typeface="Helvetica"/>
              </a:rPr>
              <a:t>.</a:t>
            </a:r>
            <a:endParaRPr kumimoji="0" lang="en-AU" sz="1200" b="0" i="0" u="none" strike="noStrike" kern="1200" cap="none" spc="0" normalizeH="0" baseline="0" noProof="0" dirty="0">
              <a:ln>
                <a:noFill/>
              </a:ln>
              <a:solidFill>
                <a:srgbClr val="000000"/>
              </a:solidFill>
              <a:effectLst/>
              <a:uLnTx/>
              <a:uFillTx/>
              <a:latin typeface="Helvetica" pitchFamily="2" charset="0"/>
              <a:ea typeface="+mn-ea"/>
              <a:cs typeface="Helvetica"/>
            </a:endParaRPr>
          </a:p>
        </p:txBody>
      </p:sp>
      <p:sp>
        <p:nvSpPr>
          <p:cNvPr id="3" name="Rectangle 2">
            <a:extLst>
              <a:ext uri="{FF2B5EF4-FFF2-40B4-BE49-F238E27FC236}">
                <a16:creationId xmlns:a16="http://schemas.microsoft.com/office/drawing/2014/main" id="{BB109CBE-0D24-97F3-1089-910E0F74B1D6}"/>
              </a:ext>
            </a:extLst>
          </p:cNvPr>
          <p:cNvSpPr/>
          <p:nvPr/>
        </p:nvSpPr>
        <p:spPr>
          <a:xfrm>
            <a:off x="512558" y="682684"/>
            <a:ext cx="3114366" cy="784830"/>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50" b="1" i="0" u="none" strike="noStrike" kern="1200" cap="none" spc="-50" normalizeH="0" baseline="0" noProof="0" dirty="0">
                <a:ln>
                  <a:noFill/>
                </a:ln>
                <a:solidFill>
                  <a:prstClr val="black"/>
                </a:solidFill>
                <a:effectLst/>
                <a:uLnTx/>
                <a:uFillTx/>
                <a:latin typeface="Helvetica"/>
                <a:ea typeface="+mn-ea"/>
                <a:cs typeface="Helvetica"/>
              </a:rPr>
              <a:t>Board alignment and risk confidence</a:t>
            </a:r>
          </a:p>
        </p:txBody>
      </p:sp>
      <p:sp>
        <p:nvSpPr>
          <p:cNvPr id="6" name="Rectangle 5">
            <a:extLst>
              <a:ext uri="{FF2B5EF4-FFF2-40B4-BE49-F238E27FC236}">
                <a16:creationId xmlns:a16="http://schemas.microsoft.com/office/drawing/2014/main" id="{360D9B75-FF0D-E1E1-4AE4-61F854FF6690}"/>
              </a:ext>
            </a:extLst>
          </p:cNvPr>
          <p:cNvSpPr/>
          <p:nvPr/>
        </p:nvSpPr>
        <p:spPr>
          <a:xfrm>
            <a:off x="512557" y="240059"/>
            <a:ext cx="3114364"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dirty="0">
                <a:ln>
                  <a:noFill/>
                </a:ln>
                <a:solidFill>
                  <a:srgbClr val="E7534F"/>
                </a:solidFill>
                <a:effectLst/>
                <a:uLnTx/>
                <a:uFillTx/>
                <a:latin typeface="Helvetica"/>
                <a:ea typeface="Calibri" panose="020F0502020204030204"/>
                <a:cs typeface="Helvetica"/>
              </a:rPr>
              <a:t>Technology Trends</a:t>
            </a:r>
            <a:endParaRPr kumimoji="0" lang="en-AU" sz="1400" b="0" i="0" u="none" strike="noStrike" kern="1200" cap="none" spc="0" normalizeH="0" baseline="0" noProof="0" dirty="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16818A45-B1A8-A381-8F61-0661E976FEBB}"/>
              </a:ext>
            </a:extLst>
          </p:cNvPr>
          <p:cNvCxnSpPr>
            <a:cxnSpLocks/>
          </p:cNvCxnSpPr>
          <p:nvPr/>
        </p:nvCxnSpPr>
        <p:spPr>
          <a:xfrm flipV="1">
            <a:off x="3677054" y="274795"/>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706296C3-881B-4B6F-3069-2133B44F78DC}"/>
              </a:ext>
            </a:extLst>
          </p:cNvPr>
          <p:cNvSpPr txBox="1"/>
          <p:nvPr/>
        </p:nvSpPr>
        <p:spPr>
          <a:xfrm>
            <a:off x="3820380" y="140997"/>
            <a:ext cx="8249700" cy="6613798"/>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200" b="1" i="0" u="none" strike="noStrike" kern="1200" cap="none" spc="0" normalizeH="0" baseline="0" noProof="0" dirty="0">
                <a:ln>
                  <a:noFill/>
                </a:ln>
                <a:solidFill>
                  <a:prstClr val="black"/>
                </a:solidFill>
                <a:effectLst/>
                <a:uLnTx/>
                <a:uFillTx/>
                <a:latin typeface="Helvetica" pitchFamily="2" charset="0"/>
                <a:ea typeface="+mn-ea"/>
                <a:cs typeface="Helvetica"/>
              </a:rPr>
              <a:t>Framing cyber security as a strategic and business risk</a:t>
            </a:r>
            <a:endParaRPr kumimoji="0" lang="en-AU" sz="1200" b="1" i="0" u="none" strike="noStrike" kern="1200" cap="none" spc="0" normalizeH="0" baseline="0" noProof="0" dirty="0">
              <a:ln>
                <a:noFill/>
              </a:ln>
              <a:solidFill>
                <a:prstClr val="black"/>
              </a:solidFill>
              <a:effectLst/>
              <a:uLnTx/>
              <a:uFillTx/>
              <a:latin typeface="Helvetica" pitchFamily="2" charset="0"/>
              <a:ea typeface="+mn-ea"/>
              <a:cs typeface="Helvetica"/>
            </a:endParaRPr>
          </a:p>
          <a:p>
            <a:pPr marL="174625" marR="0" lvl="0" indent="-174625" algn="l" defTabSz="914400" rtl="0" eaLnBrk="1" fontAlgn="auto" latinLnBrk="0" hangingPunct="1">
              <a:lnSpc>
                <a:spcPct val="150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Strategic framing on cyber security indicates a significant maturity in board and executive-level understanding </a:t>
            </a:r>
            <a:br>
              <a:rPr kumimoji="0" lang="en-US" sz="1200" b="0" i="0" u="none" strike="noStrike" kern="1200" cap="none" spc="0" normalizeH="0" baseline="0" noProof="0" dirty="0">
                <a:ln>
                  <a:noFill/>
                </a:ln>
                <a:solidFill>
                  <a:prstClr val="black"/>
                </a:solidFill>
                <a:effectLst/>
                <a:uLnTx/>
                <a:uFillTx/>
                <a:latin typeface="Helvetica"/>
                <a:ea typeface="+mn-ea"/>
                <a:cs typeface="Helvetica"/>
              </a:rPr>
            </a:br>
            <a:r>
              <a:rPr kumimoji="0" lang="en-US" sz="1200" b="0" i="0" u="none" strike="noStrike" kern="1200" cap="none" spc="0" normalizeH="0" baseline="0" noProof="0" dirty="0">
                <a:ln>
                  <a:noFill/>
                </a:ln>
                <a:solidFill>
                  <a:prstClr val="black"/>
                </a:solidFill>
                <a:effectLst/>
                <a:uLnTx/>
                <a:uFillTx/>
                <a:latin typeface="Helvetica"/>
                <a:ea typeface="+mn-ea"/>
                <a:cs typeface="Helvetica"/>
              </a:rPr>
              <a:t>of cyber as a business imperative rather than a technical burden.</a:t>
            </a:r>
            <a:endParaRPr lang="en-US" sz="1200" b="0" i="0" u="none" strike="noStrike" kern="1200" cap="none" spc="0" normalizeH="0" baseline="0" noProof="0" dirty="0">
              <a:ln>
                <a:noFill/>
              </a:ln>
              <a:solidFill>
                <a:prstClr val="black"/>
              </a:solidFill>
              <a:effectLst/>
              <a:uLnTx/>
              <a:uFillTx/>
              <a:latin typeface="Helvetica"/>
              <a:cs typeface="Helvetica"/>
            </a:endParaRPr>
          </a:p>
          <a:p>
            <a:pPr marL="174625" marR="0" lvl="0" indent="-174625" algn="l" defTabSz="914400" rtl="0" eaLnBrk="1" fontAlgn="auto" latinLnBrk="0" hangingPunct="1">
              <a:lnSpc>
                <a:spcPct val="150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Operational and continuity risk indicates that business disruption scenarios resonate with leadership as tangible threats. On the other hand, compliance remains substantial, suggesting that many organisations are still anchored to regulatory drivers at the expense of broader risk thinking</a:t>
            </a:r>
            <a:r>
              <a:rPr kumimoji="0" lang="en-AU" sz="1200" b="0" i="0" u="none" strike="noStrike" kern="1200" cap="none" spc="0" normalizeH="0" baseline="0" noProof="0" dirty="0">
                <a:ln>
                  <a:noFill/>
                </a:ln>
                <a:solidFill>
                  <a:prstClr val="black"/>
                </a:solidFill>
                <a:effectLst/>
                <a:uLnTx/>
                <a:uFillTx/>
                <a:latin typeface="Helvetica"/>
                <a:ea typeface="+mn-ea"/>
                <a:cs typeface="Helvetica"/>
              </a:rPr>
              <a:t>.</a:t>
            </a:r>
            <a:endParaRPr lang="en-AU" sz="1200" b="0" i="0" u="none" strike="noStrike" kern="1200" cap="none" spc="0" normalizeH="0" baseline="0" noProof="0" dirty="0">
              <a:ln>
                <a:noFill/>
              </a:ln>
              <a:solidFill>
                <a:prstClr val="black"/>
              </a:solidFill>
              <a:effectLst/>
              <a:uLnTx/>
              <a:uFillTx/>
              <a:latin typeface="Helvetica"/>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200" b="1" i="0" u="none" strike="noStrike" kern="1200" cap="none" spc="0" normalizeH="0" baseline="0" noProof="0" dirty="0">
                <a:ln>
                  <a:noFill/>
                </a:ln>
                <a:solidFill>
                  <a:prstClr val="black"/>
                </a:solidFill>
                <a:effectLst/>
                <a:uLnTx/>
                <a:uFillTx/>
                <a:latin typeface="Helvetica"/>
                <a:ea typeface="+mn-ea"/>
                <a:cs typeface="Helvetica"/>
              </a:rPr>
              <a:t>Only 2% frame cyber security as a financial risk</a:t>
            </a:r>
            <a:endParaRPr kumimoji="0" lang="en-AU" sz="1200" b="1" i="0" u="none" strike="noStrike" kern="1200" cap="none" spc="0" normalizeH="0" baseline="0" noProof="0" dirty="0">
              <a:ln>
                <a:noFill/>
              </a:ln>
              <a:solidFill>
                <a:prstClr val="black"/>
              </a:solidFill>
              <a:effectLst/>
              <a:uLnTx/>
              <a:uFillTx/>
              <a:latin typeface="Helvetica"/>
              <a:ea typeface="+mn-ea"/>
              <a:cs typeface="Helvetica"/>
            </a:endParaRPr>
          </a:p>
          <a:p>
            <a:pPr marL="174625" marR="0" lvl="0" indent="-174625" algn="l" defTabSz="914400" rtl="0" eaLnBrk="1" fontAlgn="auto" latinLnBrk="0" hangingPunct="1">
              <a:lnSpc>
                <a:spcPct val="150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The low adoption of financial and quantifiable risk framing suggests a significant gap, especially when organisations pursue business growth (#1 goal) and AI strategy (#2 goal) without financial quantification. </a:t>
            </a:r>
          </a:p>
          <a:p>
            <a:pPr marL="174625" marR="0" lvl="0" indent="-174625" algn="l" defTabSz="914400" rtl="0" eaLnBrk="1" fontAlgn="auto" latinLnBrk="0" hangingPunct="1">
              <a:lnSpc>
                <a:spcPct val="150000"/>
              </a:lnSpc>
              <a:spcBef>
                <a:spcPts val="0"/>
              </a:spcBef>
              <a:spcAft>
                <a:spcPts val="1200"/>
              </a:spcAft>
              <a:buClr>
                <a:srgbClr val="E7534F"/>
              </a:buClr>
              <a:buSzTx/>
              <a:buFont typeface="Arial" panose="020B0604020202020204" pitchFamily="34" charset="0"/>
              <a:buChar char="•"/>
              <a:tabLst/>
              <a:defRPr/>
            </a:pPr>
            <a:r>
              <a:rPr lang="en-US" sz="1200" dirty="0">
                <a:solidFill>
                  <a:prstClr val="black"/>
                </a:solidFill>
                <a:latin typeface="Helvetica"/>
                <a:cs typeface="Helvetica"/>
              </a:rPr>
              <a:t>B</a:t>
            </a:r>
            <a:r>
              <a:rPr kumimoji="0" lang="en-US" sz="1200" b="0" i="0" u="none" strike="noStrike" kern="1200" cap="none" spc="0" normalizeH="0" baseline="0" noProof="0" dirty="0" err="1">
                <a:ln>
                  <a:noFill/>
                </a:ln>
                <a:solidFill>
                  <a:prstClr val="black"/>
                </a:solidFill>
                <a:effectLst/>
                <a:uLnTx/>
                <a:uFillTx/>
                <a:latin typeface="Helvetica"/>
                <a:ea typeface="+mn-ea"/>
                <a:cs typeface="Helvetica"/>
              </a:rPr>
              <a:t>oards</a:t>
            </a:r>
            <a:r>
              <a:rPr lang="en-US" sz="1200" dirty="0">
                <a:solidFill>
                  <a:prstClr val="black"/>
                </a:solidFill>
                <a:latin typeface="Helvetica"/>
                <a:cs typeface="Helvetica"/>
              </a:rPr>
              <a:t> and </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executives that cannot express cyber security in financial terms may be underprepared for both regulatory and investor scrutiny.</a:t>
            </a:r>
            <a:r>
              <a:rPr lang="en-US" sz="1200" dirty="0">
                <a:solidFill>
                  <a:prstClr val="black"/>
                </a:solidFill>
                <a:latin typeface="Helvetica"/>
                <a:cs typeface="Helvetica"/>
              </a:rPr>
              <a:t> </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This misalignment makes it difficult for CISOs to build compelling investment </a:t>
            </a:r>
            <a:br>
              <a:rPr kumimoji="0" lang="en-US" sz="1200" b="0" i="0" u="none" strike="noStrike" kern="1200" cap="none" spc="0" normalizeH="0" baseline="0" noProof="0" dirty="0">
                <a:ln>
                  <a:noFill/>
                </a:ln>
                <a:solidFill>
                  <a:prstClr val="black"/>
                </a:solidFill>
                <a:effectLst/>
                <a:uLnTx/>
                <a:uFillTx/>
                <a:latin typeface="Helvetica"/>
                <a:ea typeface="+mn-ea"/>
                <a:cs typeface="Helvetica"/>
              </a:rPr>
            </a:br>
            <a:r>
              <a:rPr kumimoji="0" lang="en-US" sz="1200" b="0" i="0" u="none" strike="noStrike" kern="1200" cap="none" spc="0" normalizeH="0" baseline="0" noProof="0" dirty="0">
                <a:ln>
                  <a:noFill/>
                </a:ln>
                <a:solidFill>
                  <a:prstClr val="black"/>
                </a:solidFill>
                <a:effectLst/>
                <a:uLnTx/>
                <a:uFillTx/>
                <a:latin typeface="Helvetica"/>
                <a:ea typeface="+mn-ea"/>
                <a:cs typeface="Helvetica"/>
              </a:rPr>
              <a:t>cases for boards and CFOs and contributes to their inability to secure adequate funding (#1 execution barrier).</a:t>
            </a:r>
            <a:endParaRPr kumimoji="0" lang="en-AU" sz="1200" b="0" i="0" u="none" strike="noStrike" kern="1200" cap="none" spc="0" normalizeH="0" baseline="0" noProof="0" dirty="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200" b="1" i="0" u="none" strike="noStrike" kern="1200" cap="none" spc="0" normalizeH="0" baseline="0" noProof="0" dirty="0">
                <a:ln>
                  <a:noFill/>
                </a:ln>
                <a:solidFill>
                  <a:prstClr val="black"/>
                </a:solidFill>
                <a:effectLst/>
                <a:uLnTx/>
                <a:uFillTx/>
                <a:latin typeface="Helvetica"/>
                <a:ea typeface="+mn-ea"/>
                <a:cs typeface="Helvetica"/>
              </a:rPr>
              <a:t>Half of CISOs are confident that their boards and executives understand their cyber risk exposure</a:t>
            </a:r>
            <a:endParaRPr kumimoji="0" lang="en-AU" sz="1200" b="1" i="0" u="none" strike="noStrike" kern="1200" cap="none" spc="0" normalizeH="0" baseline="0" noProof="0" dirty="0">
              <a:ln>
                <a:noFill/>
              </a:ln>
              <a:solidFill>
                <a:prstClr val="black"/>
              </a:solidFill>
              <a:effectLst/>
              <a:uLnTx/>
              <a:uFillTx/>
              <a:latin typeface="Helvetica"/>
              <a:ea typeface="+mn-ea"/>
              <a:cs typeface="Helvetica"/>
            </a:endParaRPr>
          </a:p>
          <a:p>
            <a:pPr marL="174625" marR="0" lvl="0" indent="-174625" algn="l" defTabSz="914400" rtl="0" eaLnBrk="1" fontAlgn="auto" latinLnBrk="0" hangingPunct="1">
              <a:lnSpc>
                <a:spcPct val="150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This </a:t>
            </a:r>
            <a:r>
              <a:rPr lang="en-US" sz="1200" dirty="0">
                <a:solidFill>
                  <a:prstClr val="black"/>
                </a:solidFill>
                <a:latin typeface="Helvetica"/>
                <a:cs typeface="Helvetica"/>
              </a:rPr>
              <a:t>is</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a positive signal, </a:t>
            </a:r>
            <a:r>
              <a:rPr lang="en-US" sz="1200" dirty="0">
                <a:solidFill>
                  <a:prstClr val="black"/>
                </a:solidFill>
                <a:latin typeface="Helvetica"/>
                <a:cs typeface="Helvetica"/>
              </a:rPr>
              <a:t>but</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one that warrants closer scrutiny. Confidence may reflect effective CISO communication rather than genuine board and executive understanding of the depth and complexity of cyber risk.</a:t>
            </a:r>
            <a:endParaRPr lang="en-US" sz="1200" b="0" i="0" u="none" strike="noStrike" kern="1200" cap="none" spc="0" normalizeH="0" baseline="0" noProof="0" dirty="0">
              <a:ln>
                <a:noFill/>
              </a:ln>
              <a:solidFill>
                <a:prstClr val="black"/>
              </a:solidFill>
              <a:effectLst/>
              <a:uLnTx/>
              <a:uFillTx/>
              <a:latin typeface="Helvetica"/>
              <a:cs typeface="Helvetica"/>
            </a:endParaRPr>
          </a:p>
          <a:p>
            <a:pPr marL="174625" marR="0" lvl="0" indent="-174625" algn="l" defTabSz="914400" rtl="0" eaLnBrk="1" fontAlgn="auto" latinLnBrk="0" hangingPunct="1">
              <a:lnSpc>
                <a:spcPct val="150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However, the dominant response, 43 % reporting only moderate confidence, suggests that many organisations have significant room to improve cyber risk literacy at the board and executive levels. The small proportion expressing no confidence, while a minority, remains concerning and may indicate a material governance gap.</a:t>
            </a:r>
            <a:endParaRPr lang="en-US" sz="1200" b="0" i="0" u="none" strike="noStrike" kern="1200" cap="none" spc="0" normalizeH="0" baseline="0" noProof="0" dirty="0">
              <a:ln>
                <a:noFill/>
              </a:ln>
              <a:solidFill>
                <a:prstClr val="black"/>
              </a:solidFill>
              <a:effectLst/>
              <a:uLnTx/>
              <a:uFillTx/>
              <a:latin typeface="Helvetica"/>
              <a:cs typeface="Helvetica"/>
            </a:endParaRPr>
          </a:p>
          <a:p>
            <a:pPr lvl="0">
              <a:lnSpc>
                <a:spcPct val="150000"/>
              </a:lnSpc>
              <a:buClr>
                <a:srgbClr val="E7534F"/>
              </a:buClr>
              <a:defRPr/>
            </a:pPr>
            <a:r>
              <a:rPr lang="en-US" sz="1200" b="1" dirty="0">
                <a:solidFill>
                  <a:prstClr val="black"/>
                </a:solidFill>
                <a:latin typeface="Helvetica"/>
                <a:cs typeface="Helvetica"/>
              </a:rPr>
              <a:t>58% of CISOs report only moderate confidence that their security controls reduce cyber risk</a:t>
            </a:r>
            <a:endParaRPr lang="en-AU" sz="1200" b="1" dirty="0">
              <a:solidFill>
                <a:prstClr val="black"/>
              </a:solidFill>
              <a:latin typeface="Helvetica"/>
              <a:cs typeface="Helvetica"/>
            </a:endParaRPr>
          </a:p>
          <a:p>
            <a:pPr marL="174625" lvl="0" indent="-174625">
              <a:lnSpc>
                <a:spcPct val="150000"/>
              </a:lnSpc>
              <a:buClr>
                <a:srgbClr val="E7534F"/>
              </a:buClr>
              <a:buFont typeface="Arial" panose="020B0604020202020204" pitchFamily="34" charset="0"/>
              <a:buChar char="•"/>
              <a:defRPr/>
            </a:pPr>
            <a:r>
              <a:rPr lang="en-US" sz="1200" dirty="0">
                <a:solidFill>
                  <a:prstClr val="black"/>
                </a:solidFill>
                <a:latin typeface="Helvetica"/>
                <a:cs typeface="Helvetica"/>
              </a:rPr>
              <a:t>This suggests that most CISOs cannot clearly demonstrate whether their investments are working as intended. </a:t>
            </a:r>
          </a:p>
          <a:p>
            <a:pPr marL="174625" lvl="0" indent="-174625">
              <a:lnSpc>
                <a:spcPct val="150000"/>
              </a:lnSpc>
              <a:buClr>
                <a:srgbClr val="E7534F"/>
              </a:buClr>
              <a:buFont typeface="Arial" panose="020B0604020202020204" pitchFamily="34" charset="0"/>
              <a:buChar char="•"/>
              <a:defRPr/>
            </a:pPr>
            <a:r>
              <a:rPr lang="en-US" sz="1200" dirty="0">
                <a:solidFill>
                  <a:prstClr val="black"/>
                </a:solidFill>
                <a:latin typeface="Helvetica"/>
                <a:cs typeface="Helvetica"/>
              </a:rPr>
              <a:t>Only 39% report high or very high confidence in the effectiveness of their controls, indicating that some organisations may be operating on unvalidated assumptions about their defensive posture.</a:t>
            </a:r>
          </a:p>
        </p:txBody>
      </p:sp>
    </p:spTree>
    <p:extLst>
      <p:ext uri="{BB962C8B-B14F-4D97-AF65-F5344CB8AC3E}">
        <p14:creationId xmlns:p14="http://schemas.microsoft.com/office/powerpoint/2010/main" val="1340830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4019F45-44D5-8D37-EC3F-D4F973F5D071}"/>
            </a:ext>
          </a:extLst>
        </p:cNvPr>
        <p:cNvGrpSpPr/>
        <p:nvPr/>
      </p:nvGrpSpPr>
      <p:grpSpPr>
        <a:xfrm>
          <a:off x="0" y="0"/>
          <a:ext cx="0" cy="0"/>
          <a:chOff x="0" y="0"/>
          <a:chExt cx="0" cy="0"/>
        </a:xfrm>
      </p:grpSpPr>
      <p:pic>
        <p:nvPicPr>
          <p:cNvPr id="6" name="Graphic 5">
            <a:extLst>
              <a:ext uri="{FF2B5EF4-FFF2-40B4-BE49-F238E27FC236}">
                <a16:creationId xmlns:a16="http://schemas.microsoft.com/office/drawing/2014/main" id="{346F70F7-E0F5-E482-1597-5915758688E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80027" y="6005622"/>
            <a:ext cx="2157900" cy="232240"/>
          </a:xfrm>
          <a:prstGeom prst="rect">
            <a:avLst/>
          </a:prstGeom>
        </p:spPr>
      </p:pic>
      <p:grpSp>
        <p:nvGrpSpPr>
          <p:cNvPr id="3" name="Group 2">
            <a:extLst>
              <a:ext uri="{FF2B5EF4-FFF2-40B4-BE49-F238E27FC236}">
                <a16:creationId xmlns:a16="http://schemas.microsoft.com/office/drawing/2014/main" id="{0092C435-6EE6-B37E-53C3-4230E00E026E}"/>
              </a:ext>
            </a:extLst>
          </p:cNvPr>
          <p:cNvGrpSpPr/>
          <p:nvPr/>
        </p:nvGrpSpPr>
        <p:grpSpPr>
          <a:xfrm>
            <a:off x="680027" y="2576938"/>
            <a:ext cx="6513512" cy="934856"/>
            <a:chOff x="549440" y="2556618"/>
            <a:chExt cx="6513512" cy="934856"/>
          </a:xfrm>
        </p:grpSpPr>
        <p:sp>
          <p:nvSpPr>
            <p:cNvPr id="4" name="TextBox 3">
              <a:extLst>
                <a:ext uri="{FF2B5EF4-FFF2-40B4-BE49-F238E27FC236}">
                  <a16:creationId xmlns:a16="http://schemas.microsoft.com/office/drawing/2014/main" id="{68A820B4-B0D0-CAE9-6438-DBF292C134E4}"/>
                </a:ext>
              </a:extLst>
            </p:cNvPr>
            <p:cNvSpPr txBox="1"/>
            <p:nvPr/>
          </p:nvSpPr>
          <p:spPr>
            <a:xfrm>
              <a:off x="549440" y="2556618"/>
              <a:ext cx="6513512" cy="70788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2400"/>
                </a:spcAft>
                <a:buClrTx/>
                <a:buSzTx/>
                <a:buFontTx/>
                <a:buNone/>
                <a:tabLst/>
                <a:defRPr/>
              </a:pPr>
              <a:r>
                <a:rPr kumimoji="0" lang="en-AU" sz="4000" b="0" i="0" u="none" strike="noStrike" kern="1200" cap="none" spc="0" normalizeH="0" baseline="0" noProof="0" dirty="0">
                  <a:ln>
                    <a:noFill/>
                  </a:ln>
                  <a:solidFill>
                    <a:prstClr val="white"/>
                  </a:solidFill>
                  <a:effectLst/>
                  <a:uLnTx/>
                  <a:uFillTx/>
                  <a:latin typeface="Helvetica"/>
                  <a:ea typeface="+mn-ea"/>
                  <a:cs typeface="Helvetica"/>
                </a:rPr>
                <a:t>Operating complexity</a:t>
              </a:r>
            </a:p>
          </p:txBody>
        </p:sp>
        <p:sp>
          <p:nvSpPr>
            <p:cNvPr id="8" name="Rectangle 7">
              <a:extLst>
                <a:ext uri="{FF2B5EF4-FFF2-40B4-BE49-F238E27FC236}">
                  <a16:creationId xmlns:a16="http://schemas.microsoft.com/office/drawing/2014/main" id="{0DFC5530-175B-1D0C-CB2B-1515A06EBA6C}"/>
                </a:ext>
              </a:extLst>
            </p:cNvPr>
            <p:cNvSpPr/>
            <p:nvPr/>
          </p:nvSpPr>
          <p:spPr>
            <a:xfrm>
              <a:off x="680027" y="3429000"/>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910932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8B3758-74ED-3047-71B4-A18065CCA698}"/>
            </a:ext>
          </a:extLst>
        </p:cNvPr>
        <p:cNvGrpSpPr/>
        <p:nvPr/>
      </p:nvGrpSpPr>
      <p:grpSpPr>
        <a:xfrm>
          <a:off x="0" y="0"/>
          <a:ext cx="0" cy="0"/>
          <a:chOff x="0" y="0"/>
          <a:chExt cx="0" cy="0"/>
        </a:xfrm>
      </p:grpSpPr>
      <p:pic>
        <p:nvPicPr>
          <p:cNvPr id="4" name="Graphic 3">
            <a:extLst>
              <a:ext uri="{FF2B5EF4-FFF2-40B4-BE49-F238E27FC236}">
                <a16:creationId xmlns:a16="http://schemas.microsoft.com/office/drawing/2014/main" id="{40606890-CDB0-E5AF-3D56-CF77E4D840C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45627" y="1166190"/>
            <a:ext cx="11641573" cy="5234689"/>
          </a:xfrm>
          <a:prstGeom prst="rect">
            <a:avLst/>
          </a:prstGeom>
        </p:spPr>
      </p:pic>
      <p:sp>
        <p:nvSpPr>
          <p:cNvPr id="16" name="Rectangle 15">
            <a:extLst>
              <a:ext uri="{FF2B5EF4-FFF2-40B4-BE49-F238E27FC236}">
                <a16:creationId xmlns:a16="http://schemas.microsoft.com/office/drawing/2014/main" id="{0FB438A4-D75A-3E91-F17E-28DE092BABE1}"/>
              </a:ext>
            </a:extLst>
          </p:cNvPr>
          <p:cNvSpPr/>
          <p:nvPr/>
        </p:nvSpPr>
        <p:spPr>
          <a:xfrm>
            <a:off x="231669" y="81604"/>
            <a:ext cx="11641573" cy="83099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Helvetica"/>
                <a:ea typeface="+mn-ea"/>
                <a:cs typeface="Helvetica"/>
              </a:rPr>
              <a:t>Is your organisation actively pursuing security tool</a:t>
            </a:r>
            <a:br>
              <a:rPr kumimoji="0" lang="en-US" sz="2400" b="1" i="0" u="none" strike="noStrike" kern="1200" cap="none" spc="0" normalizeH="0" baseline="0" noProof="0" dirty="0">
                <a:ln>
                  <a:noFill/>
                </a:ln>
                <a:solidFill>
                  <a:srgbClr val="000000"/>
                </a:solidFill>
                <a:effectLst/>
                <a:uLnTx/>
                <a:uFillTx/>
                <a:latin typeface="Helvetica"/>
                <a:ea typeface="+mn-ea"/>
                <a:cs typeface="Helvetica"/>
              </a:rPr>
            </a:br>
            <a:r>
              <a:rPr kumimoji="0" lang="en-US" sz="2400" b="1" i="0" u="none" strike="noStrike" kern="1200" cap="none" spc="0" normalizeH="0" baseline="0" noProof="0" dirty="0">
                <a:ln>
                  <a:noFill/>
                </a:ln>
                <a:solidFill>
                  <a:srgbClr val="000000"/>
                </a:solidFill>
                <a:effectLst/>
                <a:uLnTx/>
                <a:uFillTx/>
                <a:latin typeface="Helvetica"/>
                <a:ea typeface="+mn-ea"/>
                <a:cs typeface="Helvetica"/>
              </a:rPr>
              <a:t>consolidation within the next 24 months?</a:t>
            </a:r>
          </a:p>
        </p:txBody>
      </p:sp>
      <p:sp>
        <p:nvSpPr>
          <p:cNvPr id="6" name="TextBox 5">
            <a:extLst>
              <a:ext uri="{FF2B5EF4-FFF2-40B4-BE49-F238E27FC236}">
                <a16:creationId xmlns:a16="http://schemas.microsoft.com/office/drawing/2014/main" id="{C8ED39FB-F247-5EF5-A233-92CD0174A6A8}"/>
              </a:ext>
            </a:extLst>
          </p:cNvPr>
          <p:cNvSpPr txBox="1"/>
          <p:nvPr/>
        </p:nvSpPr>
        <p:spPr>
          <a:xfrm>
            <a:off x="2692958" y="6500712"/>
            <a:ext cx="9347461" cy="246221"/>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Source : ADAPT Security Edge Survey in May 2026. Sample size : 89 Australian CISOs</a:t>
            </a:r>
          </a:p>
        </p:txBody>
      </p:sp>
    </p:spTree>
    <p:extLst>
      <p:ext uri="{BB962C8B-B14F-4D97-AF65-F5344CB8AC3E}">
        <p14:creationId xmlns:p14="http://schemas.microsoft.com/office/powerpoint/2010/main" val="4282565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3_Custom Design">
  <a:themeElements>
    <a:clrScheme name="ADAPT Color">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5_Custom Design">
  <a:themeElements>
    <a:clrScheme name="ADAPT Color">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itle White">
  <a:themeElements>
    <a:clrScheme name="ADAPT">
      <a:dk1>
        <a:srgbClr val="000000"/>
      </a:dk1>
      <a:lt1>
        <a:srgbClr val="FFFFFF"/>
      </a:lt1>
      <a:dk2>
        <a:srgbClr val="44546A"/>
      </a:dk2>
      <a:lt2>
        <a:srgbClr val="E7E6E6"/>
      </a:lt2>
      <a:accent1>
        <a:srgbClr val="E7534F"/>
      </a:accent1>
      <a:accent2>
        <a:srgbClr val="F09190"/>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3F0E2E35C7FC547A4E113B88C746E98" ma:contentTypeVersion="22" ma:contentTypeDescription="Create a new document." ma:contentTypeScope="" ma:versionID="c1d2ca7c30a2f176d2c050a78bd7db1f">
  <xsd:schema xmlns:xsd="http://www.w3.org/2001/XMLSchema" xmlns:xs="http://www.w3.org/2001/XMLSchema" xmlns:p="http://schemas.microsoft.com/office/2006/metadata/properties" xmlns:ns2="6b548529-d317-4b85-942f-248fe0d44d93" xmlns:ns3="507dee17-6aae-496b-8a1e-0f1e47f95f1a" targetNamespace="http://schemas.microsoft.com/office/2006/metadata/properties" ma:root="true" ma:fieldsID="d9803f41bfd62143365b8c2bb6701a09" ns2:_="" ns3:_="">
    <xsd:import namespace="6b548529-d317-4b85-942f-248fe0d44d93"/>
    <xsd:import namespace="507dee17-6aae-496b-8a1e-0f1e47f95f1a"/>
    <xsd:element name="properties">
      <xsd:complexType>
        <xsd:sequence>
          <xsd:element name="documentManagement">
            <xsd:complexType>
              <xsd:all>
                <xsd:element ref="ns2:SharedWithUsers" minOccurs="0"/>
                <xsd:element ref="ns2:SharedWithDetails" minOccurs="0"/>
                <xsd:element ref="ns3:SearchTerm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GenerationTime" minOccurs="0"/>
                <xsd:element ref="ns3:MediaServiceEventHashCode" minOccurs="0"/>
                <xsd:element ref="ns3:MediaServiceOCR" minOccurs="0"/>
                <xsd:element ref="ns3:MediaLengthInSeconds" minOccurs="0"/>
                <xsd:element ref="ns3:Keychallenges" minOccurs="0"/>
                <xsd:element ref="ns3:Indsutry" minOccurs="0"/>
                <xsd:element ref="ns3:year"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548529-d317-4b85-942f-248fe0d44d9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f485b663-2aff-4673-a82a-b12cb1024c9d}" ma:internalName="TaxCatchAll" ma:showField="CatchAllData" ma:web="6b548529-d317-4b85-942f-248fe0d44d9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07dee17-6aae-496b-8a1e-0f1e47f95f1a" elementFormDefault="qualified">
    <xsd:import namespace="http://schemas.microsoft.com/office/2006/documentManagement/types"/>
    <xsd:import namespace="http://schemas.microsoft.com/office/infopath/2007/PartnerControls"/>
    <xsd:element name="SearchTerms" ma:index="10" nillable="true" ma:displayName="Search Terms" ma:format="Dropdown" ma:internalName="SearchTerms">
      <xsd:simpleType>
        <xsd:restriction base="dms:Text">
          <xsd:maxLength value="255"/>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Keychallenges" ma:index="20" nillable="true" ma:displayName="Key challenges" ma:format="Dropdown" ma:internalName="Keychallenges">
      <xsd:simpleType>
        <xsd:restriction base="dms:Note">
          <xsd:maxLength value="255"/>
        </xsd:restriction>
      </xsd:simpleType>
    </xsd:element>
    <xsd:element name="Indsutry" ma:index="21" nillable="true" ma:displayName="Indsutry" ma:format="Dropdown" ma:internalName="Indsutry">
      <xsd:complexType>
        <xsd:complexContent>
          <xsd:extension base="dms:MultiChoice">
            <xsd:sequence>
              <xsd:element name="Value" maxOccurs="unbounded" minOccurs="0" nillable="true">
                <xsd:simpleType>
                  <xsd:restriction base="dms:Choice">
                    <xsd:enumeration value="Retailing"/>
                    <xsd:enumeration value="Education"/>
                    <xsd:enumeration value="Government"/>
                  </xsd:restriction>
                </xsd:simpleType>
              </xsd:element>
            </xsd:sequence>
          </xsd:extension>
        </xsd:complexContent>
      </xsd:complexType>
    </xsd:element>
    <xsd:element name="year" ma:index="22" nillable="true" ma:displayName="year" ma:format="Dropdown" ma:internalName="year">
      <xsd:simpleType>
        <xsd:restriction base="dms:Choice">
          <xsd:enumeration value="2020"/>
          <xsd:enumeration value="2021"/>
          <xsd:enumeration value="Choice 3"/>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15abc23-978a-4c3a-9ac6-7569edd9917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earchTerms xmlns="507dee17-6aae-496b-8a1e-0f1e47f95f1a" xsi:nil="true"/>
    <Keychallenges xmlns="507dee17-6aae-496b-8a1e-0f1e47f95f1a" xsi:nil="true"/>
    <Indsutry xmlns="507dee17-6aae-496b-8a1e-0f1e47f95f1a" xsi:nil="true"/>
    <year xmlns="507dee17-6aae-496b-8a1e-0f1e47f95f1a" xsi:nil="true"/>
    <TaxCatchAll xmlns="6b548529-d317-4b85-942f-248fe0d44d93" xsi:nil="true"/>
    <lcf76f155ced4ddcb4097134ff3c332f xmlns="507dee17-6aae-496b-8a1e-0f1e47f95f1a">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EF376B5-7B6D-44B2-9034-DC75B34BA06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b548529-d317-4b85-942f-248fe0d44d93"/>
    <ds:schemaRef ds:uri="507dee17-6aae-496b-8a1e-0f1e47f95f1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BECE463-787D-4A68-BB35-F23B4962A2EA}">
  <ds:schemaRefs>
    <ds:schemaRef ds:uri="http://www.w3.org/XML/1998/namespace"/>
    <ds:schemaRef ds:uri="http://schemas.microsoft.com/office/2006/documentManagement/types"/>
    <ds:schemaRef ds:uri="http://purl.org/dc/elements/1.1/"/>
    <ds:schemaRef ds:uri="http://schemas.openxmlformats.org/package/2006/metadata/core-properties"/>
    <ds:schemaRef ds:uri="6b548529-d317-4b85-942f-248fe0d44d93"/>
    <ds:schemaRef ds:uri="http://purl.org/dc/terms/"/>
    <ds:schemaRef ds:uri="http://schemas.microsoft.com/office/infopath/2007/PartnerControls"/>
    <ds:schemaRef ds:uri="http://purl.org/dc/dcmitype/"/>
    <ds:schemaRef ds:uri="507dee17-6aae-496b-8a1e-0f1e47f95f1a"/>
    <ds:schemaRef ds:uri="http://schemas.microsoft.com/office/2006/metadata/properties"/>
  </ds:schemaRefs>
</ds:datastoreItem>
</file>

<file path=customXml/itemProps3.xml><?xml version="1.0" encoding="utf-8"?>
<ds:datastoreItem xmlns:ds="http://schemas.openxmlformats.org/officeDocument/2006/customXml" ds:itemID="{80C9BD48-285E-43F8-8946-09FA0D50760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505</TotalTime>
  <Words>2580</Words>
  <Application>Microsoft Office PowerPoint</Application>
  <PresentationFormat>Widescreen</PresentationFormat>
  <Paragraphs>137</Paragraphs>
  <Slides>19</Slides>
  <Notes>12</Notes>
  <HiddenSlides>0</HiddenSlides>
  <MMClips>0</MMClips>
  <ScaleCrop>false</ScaleCrop>
  <HeadingPairs>
    <vt:vector size="4" baseType="variant">
      <vt:variant>
        <vt:lpstr>Theme</vt:lpstr>
      </vt:variant>
      <vt:variant>
        <vt:i4>3</vt:i4>
      </vt:variant>
      <vt:variant>
        <vt:lpstr>Slide Titles</vt:lpstr>
      </vt:variant>
      <vt:variant>
        <vt:i4>19</vt:i4>
      </vt:variant>
    </vt:vector>
  </HeadingPairs>
  <TitlesOfParts>
    <vt:vector size="22" baseType="lpstr">
      <vt:lpstr>3_Custom Design</vt:lpstr>
      <vt:lpstr>5_Custom Design</vt:lpstr>
      <vt:lpstr>Title White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Francis Olivier</cp:lastModifiedBy>
  <cp:revision>7</cp:revision>
  <dcterms:created xsi:type="dcterms:W3CDTF">2026-04-20T23:24:33Z</dcterms:created>
  <dcterms:modified xsi:type="dcterms:W3CDTF">2026-06-08T09:41:44Z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0x01010003F0E2E35C7FC547A4E113B88C746E98</vt:lpwstr>
  </property>
  <property fmtid="{D5CDD505-2E9C-101B-9397-08002B2CF9AE}" pid="3" name="MediaServiceImageTags">
    <vt:lpwstr/>
  </property>
</Properties>
</file>