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 id="2147483694" r:id="rId5"/>
    <p:sldMasterId id="2147483722" r:id="rId6"/>
    <p:sldMasterId id="2147483738" r:id="rId7"/>
    <p:sldMasterId id="2147483741" r:id="rId8"/>
  </p:sldMasterIdLst>
  <p:notesMasterIdLst>
    <p:notesMasterId r:id="rId30"/>
  </p:notesMasterIdLst>
  <p:sldIdLst>
    <p:sldId id="2147483612" r:id="rId9"/>
    <p:sldId id="2147483613" r:id="rId10"/>
    <p:sldId id="2147483618" r:id="rId11"/>
    <p:sldId id="260" r:id="rId12"/>
    <p:sldId id="270" r:id="rId13"/>
    <p:sldId id="2147376493" r:id="rId14"/>
    <p:sldId id="2147483647" r:id="rId15"/>
    <p:sldId id="258" r:id="rId16"/>
    <p:sldId id="262" r:id="rId17"/>
    <p:sldId id="264" r:id="rId18"/>
    <p:sldId id="259" r:id="rId19"/>
    <p:sldId id="256" r:id="rId20"/>
    <p:sldId id="261" r:id="rId21"/>
    <p:sldId id="2147483599" r:id="rId22"/>
    <p:sldId id="2147483645" r:id="rId23"/>
    <p:sldId id="266" r:id="rId24"/>
    <p:sldId id="257" r:id="rId25"/>
    <p:sldId id="263" r:id="rId26"/>
    <p:sldId id="267" r:id="rId27"/>
    <p:sldId id="26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16BDDACB-B78D-113A-D73E-F37F2CED5B42}" name="Gabby Fredkin" initials="GF" userId="S::gabby.fredkin@adapt.com.au::905e87a6-7580-4897-ac49-5c6d8bcc5d2b"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DEDE"/>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50DB5A-3BBB-4BFA-8601-BFE3984EF901}" v="1" dt="2026-05-07T01:33:51.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52" autoAdjust="0"/>
  </p:normalViewPr>
  <p:slideViewPr>
    <p:cSldViewPr snapToGrid="0">
      <p:cViewPr varScale="1">
        <p:scale>
          <a:sx n="67" d="100"/>
          <a:sy n="67" d="100"/>
        </p:scale>
        <p:origin x="1190"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39097-821C-47BB-9CD4-063573D5FB2B}" type="datetimeFigureOut">
              <a:rPr lang="en-PH" smtClean="0"/>
              <a:t>20/05/2026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6ADD29-D618-485F-97DA-1A5C81696DA0}" type="slidenum">
              <a:rPr lang="en-PH" smtClean="0"/>
              <a:t>‹#›</a:t>
            </a:fld>
            <a:endParaRPr lang="en-PH"/>
          </a:p>
        </p:txBody>
      </p:sp>
    </p:spTree>
    <p:extLst>
      <p:ext uri="{BB962C8B-B14F-4D97-AF65-F5344CB8AC3E}">
        <p14:creationId xmlns:p14="http://schemas.microsoft.com/office/powerpoint/2010/main" val="2866903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94E53-CE13-A49A-D306-9914D8F8B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110A7-308B-ED4D-2C83-ACE648C848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4B7511-001D-A1D5-C2C2-B17F7E5AED16}"/>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FC7BB41D-F996-76B5-F774-9BF7E7066D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7258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F080B-AB8D-A491-C531-0CE7973B1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CD1E6-0450-5233-2CCD-8AD0A9970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A73C8-8FC5-060A-7C3D-8D3E710023E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83BB3207-CFC4-E0EA-0C73-DEAC6F48D8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3E4089-F5C9-414F-B8A1-6C2B06FF43E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9208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91-EB30-A50C-3497-9FCD2BF11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1C8A1-B9ED-A113-1637-6490F5C03F7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6A7625-AF29-5B14-03B5-34FA17EAF27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E95D6B9-8960-F1B2-F72F-24444B16E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508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12DE6-318A-979D-EE2B-EC98934DE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EC11C-A8AA-C1D6-2FE7-2AD4E54F911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2C50B3-1979-62DD-B129-499C5549E244}"/>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9B90B433-0388-5F1C-CD6B-7C2BFFF72C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8397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2604E-9213-62FC-728F-BB23AD85A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F2ED1-B8A3-3FCD-E363-CF1334E90D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D59504C-0E3E-808D-64A2-BEAC1D293E2A}"/>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E8618A67-2B3E-5F75-75CB-D35D67E6D0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0644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D84A-FFEB-BB86-037F-ACB893899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9B081-941B-4FA8-2506-BEC99658E97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F7FB6D1-F268-4AE0-F3A5-8D1153E5A5AC}"/>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D0A0FCC4-B0FB-17D0-51E3-EBEF547D7C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9455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2B232-6051-B296-8DF9-258059AFE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E23B2-2132-445B-2F4C-62421394D8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49C990-A8B9-B419-3FBC-CEA706AB4401}"/>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2B4FE681-08B7-BF32-F52B-6F7A6C8D27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9243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2F378-E10E-20CC-B0E4-EEF434486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F24F3-B9F0-EAD1-D80B-54D20AC78C0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ED914903-D5FF-4453-C8DD-F8EEFBE39A6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E2DC4D03-8EF9-622C-689B-FD2FB4F737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9142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sv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3.svg"/><Relationship Id="rId1" Type="http://schemas.openxmlformats.org/officeDocument/2006/relationships/slideMaster" Target="../slideMasters/slideMaster1.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5.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5.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5.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5.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r="14892"/>
          <a:stretch>
            <a:fillRect/>
          </a:stretch>
        </p:blipFill>
        <p:spPr>
          <a:xfrm>
            <a:off x="6334125" y="293914"/>
            <a:ext cx="5857875" cy="6688877"/>
          </a:xfrm>
          <a:prstGeom prst="rect">
            <a:avLst/>
          </a:prstGeom>
        </p:spPr>
      </p:pic>
      <p:pic>
        <p:nvPicPr>
          <p:cNvPr id="4" name="Graphic 3">
            <a:extLst>
              <a:ext uri="{FF2B5EF4-FFF2-40B4-BE49-F238E27FC236}">
                <a16:creationId xmlns:a16="http://schemas.microsoft.com/office/drawing/2014/main" id="{7ABD3AE9-63B0-7418-3484-61A4108A50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685579" y="1926134"/>
            <a:ext cx="3367692" cy="3215938"/>
          </a:xfrm>
          <a:prstGeom prst="rect">
            <a:avLst/>
          </a:prstGeom>
        </p:spPr>
      </p:pic>
    </p:spTree>
    <p:extLst>
      <p:ext uri="{BB962C8B-B14F-4D97-AF65-F5344CB8AC3E}">
        <p14:creationId xmlns:p14="http://schemas.microsoft.com/office/powerpoint/2010/main" val="3433871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117281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59030233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415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6838910"/>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93497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3277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9542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73821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706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23960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724542578"/>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80928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2566823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075938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65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151036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882400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346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4427932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221830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466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467001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8211474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16817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103139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485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nk">
    <p:bg>
      <p:bgPr>
        <a:solidFill>
          <a:srgbClr val="E7534F">
            <a:alpha val="1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51746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18181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46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957204"/>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97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7284440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05414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67592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33412" y="378947"/>
            <a:ext cx="1170580" cy="282997"/>
          </a:xfrm>
          <a:prstGeom prst="rect">
            <a:avLst/>
          </a:prstGeom>
        </p:spPr>
      </p:pic>
    </p:spTree>
    <p:extLst>
      <p:ext uri="{BB962C8B-B14F-4D97-AF65-F5344CB8AC3E}">
        <p14:creationId xmlns:p14="http://schemas.microsoft.com/office/powerpoint/2010/main" val="38549127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007081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40897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66833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33412" y="378947"/>
            <a:ext cx="1170580" cy="282997"/>
          </a:xfrm>
          <a:prstGeom prst="rect">
            <a:avLst/>
          </a:prstGeom>
        </p:spPr>
      </p:pic>
    </p:spTree>
    <p:extLst>
      <p:ext uri="{BB962C8B-B14F-4D97-AF65-F5344CB8AC3E}">
        <p14:creationId xmlns:p14="http://schemas.microsoft.com/office/powerpoint/2010/main" val="1594930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541328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33412" y="378947"/>
            <a:ext cx="1170580" cy="282997"/>
          </a:xfrm>
          <a:prstGeom prst="rect">
            <a:avLst/>
          </a:prstGeom>
        </p:spPr>
      </p:pic>
    </p:spTree>
    <p:extLst>
      <p:ext uri="{BB962C8B-B14F-4D97-AF65-F5344CB8AC3E}">
        <p14:creationId xmlns:p14="http://schemas.microsoft.com/office/powerpoint/2010/main" val="1964723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704044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050447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4209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400574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100527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274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29372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450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29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950982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2.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heme" Target="../theme/theme5.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90709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12980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57647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4"/>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1382915453"/>
      </p:ext>
    </p:extLst>
  </p:cSld>
  <p:clrMap bg1="lt1" tx1="dk1" bg2="lt2" tx2="dk2" accent1="accent1" accent2="accent2" accent3="accent3" accent4="accent4" accent5="accent5" accent6="accent6" hlink="hlink" folHlink="folHlink"/>
  <p:sldLayoutIdLst>
    <p:sldLayoutId id="2147483739" r:id="rId1"/>
    <p:sldLayoutId id="2147483740"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5/20/2026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0805428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hyperlink" Target="https://research.adapt.com.au/filter-types/market-trend-reports" TargetMode="External"/><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hyperlink" Target="mailto:success@adapt.com.au" TargetMode="External"/><Relationship Id="rId16"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4.png"/><Relationship Id="rId5" Type="http://schemas.openxmlformats.org/officeDocument/2006/relationships/hyperlink" Target="https://research.adapt.com.au/data-insights/" TargetMode="External"/><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2.png"/><Relationship Id="rId1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hyperlink" Target="https://research.adapt.com.au/data-platforms-strategy/edge-presentations/business-models-in-the-agentic-ai-era-how-we-will-make-money-using-ai" TargetMode="External"/><Relationship Id="rId4" Type="http://schemas.openxmlformats.org/officeDocument/2006/relationships/hyperlink" Target="https://research.adapt.com.au/ai-innovation/data-insights/strategic-ai-rises-but-roi-board-support-and-foundations-lag"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9440" y="698999"/>
            <a:ext cx="3486157" cy="375192"/>
          </a:xfrm>
          <a:prstGeom prst="rect">
            <a:avLst/>
          </a:prstGeom>
        </p:spPr>
      </p:pic>
      <p:sp>
        <p:nvSpPr>
          <p:cNvPr id="3" name="TextBox 2">
            <a:extLst>
              <a:ext uri="{FF2B5EF4-FFF2-40B4-BE49-F238E27FC236}">
                <a16:creationId xmlns:a16="http://schemas.microsoft.com/office/drawing/2014/main" id="{37AC7D29-1C54-3D35-0B0C-89E656C3BBDA}"/>
              </a:ext>
            </a:extLst>
          </p:cNvPr>
          <p:cNvSpPr txBox="1"/>
          <p:nvPr/>
        </p:nvSpPr>
        <p:spPr>
          <a:xfrm>
            <a:off x="549442" y="2570334"/>
            <a:ext cx="8056676" cy="19389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000" dirty="0">
                <a:solidFill>
                  <a:prstClr val="white"/>
                </a:solidFill>
                <a:latin typeface="Helvetica"/>
                <a:cs typeface="Helvetica"/>
              </a:rPr>
              <a:t>From Capability </a:t>
            </a:r>
            <a:br>
              <a:rPr lang="en-US" sz="4000" dirty="0">
                <a:solidFill>
                  <a:prstClr val="white"/>
                </a:solidFill>
                <a:latin typeface="Helvetica"/>
                <a:cs typeface="Helvetica"/>
              </a:rPr>
            </a:br>
            <a:r>
              <a:rPr lang="en-US" sz="4000" dirty="0">
                <a:solidFill>
                  <a:prstClr val="white"/>
                </a:solidFill>
                <a:latin typeface="Helvetica"/>
                <a:cs typeface="Helvetica"/>
              </a:rPr>
              <a:t>to Value: The Path to </a:t>
            </a:r>
            <a:br>
              <a:rPr lang="en-US" sz="4000" dirty="0">
                <a:solidFill>
                  <a:prstClr val="white"/>
                </a:solidFill>
                <a:latin typeface="Helvetica"/>
                <a:cs typeface="Helvetica"/>
              </a:rPr>
            </a:br>
            <a:r>
              <a:rPr lang="en-US" sz="4000" dirty="0">
                <a:solidFill>
                  <a:prstClr val="white"/>
                </a:solidFill>
                <a:latin typeface="Helvetica"/>
                <a:cs typeface="Helvetica"/>
              </a:rPr>
              <a:t>High Technology Maturity</a:t>
            </a:r>
            <a:endParaRPr kumimoji="0" lang="en-AU" sz="4000" b="0" i="0" u="none" strike="noStrike" kern="1200" cap="none" spc="0" normalizeH="0" baseline="0" noProof="0" dirty="0">
              <a:ln>
                <a:noFill/>
              </a:ln>
              <a:solidFill>
                <a:prstClr val="white"/>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D2154EAF-A74B-25CC-4278-300183B5687E}"/>
              </a:ext>
            </a:extLst>
          </p:cNvPr>
          <p:cNvSpPr txBox="1"/>
          <p:nvPr/>
        </p:nvSpPr>
        <p:spPr>
          <a:xfrm>
            <a:off x="565580" y="2204323"/>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1FE34-9A6F-9AA1-4CDF-442CC2AAB28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25192B1-BDE1-405E-9921-BD53E2762C05}"/>
              </a:ext>
            </a:extLst>
          </p:cNvPr>
          <p:cNvSpPr/>
          <p:nvPr/>
        </p:nvSpPr>
        <p:spPr>
          <a:xfrm>
            <a:off x="245626" y="111067"/>
            <a:ext cx="10716417" cy="76944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rPr>
              <a:t>How prepared is your organisation to manage an agentic workforce </a:t>
            </a:r>
            <a:br>
              <a:rPr kumimoji="0" lang="en-US" sz="2200" b="1" i="0" u="none" strike="noStrike" kern="1200" cap="none" spc="0" normalizeH="0" baseline="0" noProof="0">
                <a:ln>
                  <a:noFill/>
                </a:ln>
                <a:solidFill>
                  <a:srgbClr val="000000"/>
                </a:solidFill>
                <a:effectLst/>
                <a:uLnTx/>
                <a:uFillTx/>
                <a:latin typeface="Helvetica"/>
                <a:ea typeface="+mn-ea"/>
                <a:cs typeface="Helvetica"/>
              </a:rPr>
            </a:br>
            <a:r>
              <a:rPr kumimoji="0" lang="en-US" sz="2200" b="1" i="0" u="none" strike="noStrike" kern="1200" cap="none" spc="0" normalizeH="0" baseline="0" noProof="0">
                <a:ln>
                  <a:noFill/>
                </a:ln>
                <a:solidFill>
                  <a:srgbClr val="000000"/>
                </a:solidFill>
                <a:effectLst/>
                <a:uLnTx/>
                <a:uFillTx/>
                <a:latin typeface="Helvetica"/>
                <a:ea typeface="+mn-ea"/>
                <a:cs typeface="Helvetica"/>
              </a:rPr>
              <a:t>(roles, processes and change management in place)?</a:t>
            </a:r>
          </a:p>
        </p:txBody>
      </p:sp>
      <p:sp>
        <p:nvSpPr>
          <p:cNvPr id="6" name="TextBox 5">
            <a:extLst>
              <a:ext uri="{FF2B5EF4-FFF2-40B4-BE49-F238E27FC236}">
                <a16:creationId xmlns:a16="http://schemas.microsoft.com/office/drawing/2014/main" id="{6A0CE74B-0A2D-9BAF-910E-D8EB20AA5159}"/>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170 Australian CDAOs</a:t>
            </a:r>
          </a:p>
        </p:txBody>
      </p:sp>
      <p:pic>
        <p:nvPicPr>
          <p:cNvPr id="8" name="Graphic 7">
            <a:extLst>
              <a:ext uri="{FF2B5EF4-FFF2-40B4-BE49-F238E27FC236}">
                <a16:creationId xmlns:a16="http://schemas.microsoft.com/office/drawing/2014/main" id="{56E99444-9A84-B45E-1EE4-D04F716D68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6" y="1115081"/>
            <a:ext cx="11641573" cy="5348307"/>
          </a:xfrm>
          <a:prstGeom prst="rect">
            <a:avLst/>
          </a:prstGeom>
        </p:spPr>
      </p:pic>
    </p:spTree>
    <p:extLst>
      <p:ext uri="{BB962C8B-B14F-4D97-AF65-F5344CB8AC3E}">
        <p14:creationId xmlns:p14="http://schemas.microsoft.com/office/powerpoint/2010/main" val="2966596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FA2D-F882-8299-2DC7-EB7C97721E0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CD9BB82-4238-A8E4-2848-273994C3AC5D}"/>
              </a:ext>
            </a:extLst>
          </p:cNvPr>
          <p:cNvSpPr/>
          <p:nvPr/>
        </p:nvSpPr>
        <p:spPr>
          <a:xfrm>
            <a:off x="245626" y="111067"/>
            <a:ext cx="10716417" cy="76944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rPr>
              <a:t>How mature are your operational practices for deploying, monitoring and maintaining AI/ML (including GenAI) systems?</a:t>
            </a:r>
          </a:p>
        </p:txBody>
      </p:sp>
      <p:sp>
        <p:nvSpPr>
          <p:cNvPr id="6" name="TextBox 5">
            <a:extLst>
              <a:ext uri="{FF2B5EF4-FFF2-40B4-BE49-F238E27FC236}">
                <a16:creationId xmlns:a16="http://schemas.microsoft.com/office/drawing/2014/main" id="{D7046AFD-F228-D6D2-68B3-2CE512A2D8EE}"/>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201 Australian CDAOs</a:t>
            </a:r>
          </a:p>
        </p:txBody>
      </p:sp>
      <p:pic>
        <p:nvPicPr>
          <p:cNvPr id="3" name="Graphic 2">
            <a:extLst>
              <a:ext uri="{FF2B5EF4-FFF2-40B4-BE49-F238E27FC236}">
                <a16:creationId xmlns:a16="http://schemas.microsoft.com/office/drawing/2014/main" id="{E3A274E7-DEA7-08BE-275D-F3839F1DCF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6" y="1063517"/>
            <a:ext cx="11641573" cy="5389874"/>
          </a:xfrm>
          <a:prstGeom prst="rect">
            <a:avLst/>
          </a:prstGeom>
        </p:spPr>
      </p:pic>
    </p:spTree>
    <p:extLst>
      <p:ext uri="{BB962C8B-B14F-4D97-AF65-F5344CB8AC3E}">
        <p14:creationId xmlns:p14="http://schemas.microsoft.com/office/powerpoint/2010/main" val="219171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D1383-72B8-61E7-B069-F8DB9CCE195B}"/>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8B060595-5C5D-99F5-3454-E08139090284}"/>
              </a:ext>
            </a:extLst>
          </p:cNvPr>
          <p:cNvSpPr/>
          <p:nvPr/>
        </p:nvSpPr>
        <p:spPr>
          <a:xfrm>
            <a:off x="245627" y="111067"/>
            <a:ext cx="8274430" cy="76944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rPr>
              <a:t>How is your </a:t>
            </a:r>
            <a:r>
              <a:rPr kumimoji="0" lang="en-US" sz="2200" b="1" i="0" u="none" strike="noStrike" kern="1200" cap="none" spc="0" normalizeH="0" baseline="0" noProof="0" err="1">
                <a:ln>
                  <a:noFill/>
                </a:ln>
                <a:solidFill>
                  <a:srgbClr val="000000"/>
                </a:solidFill>
                <a:effectLst/>
                <a:uLnTx/>
                <a:uFillTx/>
                <a:latin typeface="Helvetica"/>
                <a:ea typeface="+mn-ea"/>
                <a:cs typeface="Helvetica"/>
              </a:rPr>
              <a:t>organisation</a:t>
            </a:r>
            <a:r>
              <a:rPr kumimoji="0" lang="en-US" sz="2200" b="1" i="0" u="none" strike="noStrike" kern="1200" cap="none" spc="0" normalizeH="0" baseline="0" noProof="0">
                <a:ln>
                  <a:noFill/>
                </a:ln>
                <a:solidFill>
                  <a:srgbClr val="000000"/>
                </a:solidFill>
                <a:effectLst/>
                <a:uLnTx/>
                <a:uFillTx/>
                <a:latin typeface="Helvetica"/>
                <a:ea typeface="+mn-ea"/>
                <a:cs typeface="Helvetica"/>
              </a:rPr>
              <a:t> preparing employees to work </a:t>
            </a:r>
            <a:br>
              <a:rPr lang="en-US" sz="2200" b="1" i="0" u="none" strike="noStrike" kern="1200" cap="none" spc="0" normalizeH="0" baseline="0" noProof="0">
                <a:ln>
                  <a:noFill/>
                </a:ln>
                <a:effectLst/>
                <a:uLnTx/>
                <a:uFillTx/>
                <a:latin typeface="Helvetica"/>
                <a:cs typeface="Helvetica"/>
              </a:rPr>
            </a:br>
            <a:r>
              <a:rPr kumimoji="0" lang="en-US" sz="2200" b="1" i="0" u="none" strike="noStrike" kern="1200" cap="none" spc="0" normalizeH="0" baseline="0" noProof="0">
                <a:ln>
                  <a:noFill/>
                </a:ln>
                <a:solidFill>
                  <a:srgbClr val="000000"/>
                </a:solidFill>
                <a:effectLst/>
                <a:uLnTx/>
                <a:uFillTx/>
                <a:latin typeface="Helvetica"/>
                <a:ea typeface="+mn-ea"/>
                <a:cs typeface="Helvetica"/>
              </a:rPr>
              <a:t>with GenAI and/or AI agents?</a:t>
            </a:r>
          </a:p>
        </p:txBody>
      </p:sp>
      <p:sp>
        <p:nvSpPr>
          <p:cNvPr id="6" name="TextBox 5">
            <a:extLst>
              <a:ext uri="{FF2B5EF4-FFF2-40B4-BE49-F238E27FC236}">
                <a16:creationId xmlns:a16="http://schemas.microsoft.com/office/drawing/2014/main" id="{7898DAD3-1CEC-81F4-1598-C4EF8ED73B9D}"/>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179 Australian CDAOs</a:t>
            </a:r>
          </a:p>
        </p:txBody>
      </p:sp>
      <p:pic>
        <p:nvPicPr>
          <p:cNvPr id="3" name="Graphic 2">
            <a:extLst>
              <a:ext uri="{FF2B5EF4-FFF2-40B4-BE49-F238E27FC236}">
                <a16:creationId xmlns:a16="http://schemas.microsoft.com/office/drawing/2014/main" id="{FDB690F3-3DB7-9C22-8DC7-2C257747C7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6" y="1063517"/>
            <a:ext cx="11641573" cy="5389874"/>
          </a:xfrm>
          <a:prstGeom prst="rect">
            <a:avLst/>
          </a:prstGeom>
        </p:spPr>
      </p:pic>
    </p:spTree>
    <p:extLst>
      <p:ext uri="{BB962C8B-B14F-4D97-AF65-F5344CB8AC3E}">
        <p14:creationId xmlns:p14="http://schemas.microsoft.com/office/powerpoint/2010/main" val="78632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5E4E2-9289-EA8F-0BAF-A6A7D7ED09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3C47E52-6A47-9B70-10E8-6437182A86F7}"/>
              </a:ext>
            </a:extLst>
          </p:cNvPr>
          <p:cNvSpPr txBox="1"/>
          <p:nvPr/>
        </p:nvSpPr>
        <p:spPr>
          <a:xfrm>
            <a:off x="562689" y="1867489"/>
            <a:ext cx="3630726" cy="4723473"/>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ADAPT's</a:t>
            </a:r>
            <a:r>
              <a:rPr kumimoji="0" lang="en-US" sz="1200" b="1" i="0" u="none" strike="noStrike" kern="1200" cap="none" spc="0" normalizeH="0" baseline="0" noProof="0">
                <a:ln>
                  <a:noFill/>
                </a:ln>
                <a:solidFill>
                  <a:srgbClr val="000000"/>
                </a:solidFill>
                <a:effectLst/>
                <a:uLnTx/>
                <a:uFillTx/>
                <a:latin typeface="Helvetica"/>
                <a:ea typeface="+mn-ea"/>
                <a:cs typeface="Helvetica"/>
              </a:rPr>
              <a:t> Data and AI Edge Survey (Apr 2026) reveals that about 56% of Australian </a:t>
            </a:r>
            <a:r>
              <a:rPr kumimoji="0" lang="en-US" sz="1200" b="1" i="0" u="none" strike="noStrike" kern="1200" cap="none" spc="0" normalizeH="0" baseline="0" noProof="0" err="1">
                <a:ln>
                  <a:noFill/>
                </a:ln>
                <a:solidFill>
                  <a:srgbClr val="000000"/>
                </a:solidFill>
                <a:effectLst/>
                <a:uLnTx/>
                <a:uFillTx/>
                <a:latin typeface="Helvetica"/>
                <a:ea typeface="+mn-ea"/>
                <a:cs typeface="Helvetica"/>
              </a:rPr>
              <a:t>organisations</a:t>
            </a:r>
            <a:r>
              <a:rPr kumimoji="0" lang="en-US" sz="1200" b="1" i="0" u="none" strike="noStrike" kern="1200" cap="none" spc="0" normalizeH="0" baseline="0" noProof="0">
                <a:ln>
                  <a:noFill/>
                </a:ln>
                <a:solidFill>
                  <a:srgbClr val="000000"/>
                </a:solidFill>
                <a:effectLst/>
                <a:uLnTx/>
                <a:uFillTx/>
                <a:latin typeface="Helvetica"/>
                <a:ea typeface="+mn-ea"/>
                <a:cs typeface="Helvetica"/>
              </a:rPr>
              <a:t> are not ready to scale</a:t>
            </a:r>
            <a:r>
              <a:rPr lang="en-US" sz="1200" b="1">
                <a:solidFill>
                  <a:srgbClr val="000000"/>
                </a:solidFill>
                <a:latin typeface="Helvetica"/>
                <a:cs typeface="Helvetica"/>
              </a:rPr>
              <a:t> AI</a:t>
            </a:r>
            <a:r>
              <a:rPr kumimoji="0" lang="en-US" sz="1200" b="1" i="0" u="none" strike="noStrike" kern="1200" cap="none" spc="0" normalizeH="0" baseline="0" noProof="0">
                <a:ln>
                  <a:noFill/>
                </a:ln>
                <a:solidFill>
                  <a:srgbClr val="000000"/>
                </a:solidFill>
                <a:effectLst/>
                <a:uLnTx/>
                <a:uFillTx/>
                <a:latin typeface="Helvetica"/>
                <a:ea typeface="+mn-ea"/>
                <a:cs typeface="Helvetica"/>
              </a:rPr>
              <a:t>, with most still building foundational capabilities</a:t>
            </a:r>
            <a:r>
              <a:rPr kumimoji="0" lang="en-AU" sz="1200" b="1" i="0" u="none" strike="noStrike" kern="1200" cap="none" spc="0" normalizeH="0" baseline="0" noProof="0">
                <a:ln>
                  <a:noFill/>
                </a:ln>
                <a:solidFill>
                  <a:srgbClr val="000000"/>
                </a:solidFill>
                <a:effectLst/>
                <a:uLnTx/>
                <a:uFillTx/>
                <a:latin typeface="Helvetica"/>
                <a:ea typeface="+mn-ea"/>
                <a:cs typeface="Helvetica"/>
              </a:rPr>
              <a:t>.</a:t>
            </a:r>
            <a:endParaRPr lang="en-AU" sz="1200">
              <a:solidFill>
                <a:srgbClr val="000000"/>
              </a:solidFill>
              <a:latin typeface="Helvetica" pitchFamily="2" charset="0"/>
              <a:cs typeface="Helvetica"/>
            </a:endParaRPr>
          </a:p>
          <a:p>
            <a:pPr marL="179388" lvl="1" indent="-171450">
              <a:lnSpc>
                <a:spcPct val="150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A high proportion of </a:t>
            </a:r>
            <a:r>
              <a:rPr lang="en-US" sz="1200" err="1">
                <a:solidFill>
                  <a:srgbClr val="000000"/>
                </a:solidFill>
                <a:latin typeface="Helvetica"/>
                <a:cs typeface="Helvetica"/>
              </a:rPr>
              <a:t>organisations</a:t>
            </a:r>
            <a:r>
              <a:rPr lang="en-US" sz="1200">
                <a:solidFill>
                  <a:srgbClr val="000000"/>
                </a:solidFill>
                <a:latin typeface="Helvetica"/>
                <a:cs typeface="Helvetica"/>
              </a:rPr>
              <a:t> are not prepared or still in the early planning stage to manage an agentic workforce (75%).</a:t>
            </a:r>
          </a:p>
          <a:p>
            <a:pPr marL="179388" lvl="1" indent="-171450">
              <a:lnSpc>
                <a:spcPct val="150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Nearly half of </a:t>
            </a:r>
            <a:r>
              <a:rPr lang="en-US" sz="1200" err="1">
                <a:solidFill>
                  <a:srgbClr val="000000"/>
                </a:solidFill>
                <a:latin typeface="Helvetica"/>
                <a:cs typeface="Helvetica"/>
              </a:rPr>
              <a:t>organisations</a:t>
            </a:r>
            <a:r>
              <a:rPr lang="en-US" sz="1200">
                <a:solidFill>
                  <a:srgbClr val="000000"/>
                </a:solidFill>
                <a:latin typeface="Helvetica"/>
                <a:cs typeface="Helvetica"/>
              </a:rPr>
              <a:t> report that their AI/ML operational practices are very immature. Of these, 31% say they have deployment processes, but these are limited to monitoring and testing.</a:t>
            </a:r>
            <a:endParaRPr lang="en-US"/>
          </a:p>
          <a:p>
            <a:pPr marL="179388" lvl="1" indent="-171450">
              <a:lnSpc>
                <a:spcPct val="150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About 51% of </a:t>
            </a:r>
            <a:r>
              <a:rPr lang="en-US" sz="1200" err="1">
                <a:solidFill>
                  <a:srgbClr val="000000"/>
                </a:solidFill>
                <a:latin typeface="Helvetica"/>
                <a:cs typeface="Helvetica"/>
              </a:rPr>
              <a:t>organisations</a:t>
            </a:r>
            <a:r>
              <a:rPr lang="en-US" sz="1200">
                <a:solidFill>
                  <a:srgbClr val="000000"/>
                </a:solidFill>
                <a:latin typeface="Helvetica"/>
                <a:cs typeface="Helvetica"/>
              </a:rPr>
              <a:t> report they have no formal training for their employees to work with AI, with most still establishing AI usage guidelines and policies.</a:t>
            </a:r>
          </a:p>
        </p:txBody>
      </p:sp>
      <p:sp>
        <p:nvSpPr>
          <p:cNvPr id="3" name="Rectangle 2">
            <a:extLst>
              <a:ext uri="{FF2B5EF4-FFF2-40B4-BE49-F238E27FC236}">
                <a16:creationId xmlns:a16="http://schemas.microsoft.com/office/drawing/2014/main" id="{C0CCB3BC-65F6-9E51-9E0A-6B28EA97F049}"/>
              </a:ext>
            </a:extLst>
          </p:cNvPr>
          <p:cNvSpPr/>
          <p:nvPr/>
        </p:nvSpPr>
        <p:spPr>
          <a:xfrm>
            <a:off x="562689" y="578546"/>
            <a:ext cx="3630731" cy="1200329"/>
          </a:xfrm>
          <a:prstGeom prst="rect">
            <a:avLst/>
          </a:prstGeom>
        </p:spPr>
        <p:txBody>
          <a:bodyPr wrap="square" lIns="91440" tIns="45720" rIns="91440" bIns="45720" anchor="t">
            <a:spAutoFit/>
          </a:bodyPr>
          <a:lstStyle/>
          <a:p>
            <a:pPr>
              <a:defRPr/>
            </a:pPr>
            <a:r>
              <a:rPr kumimoji="0" lang="en-AU" sz="2400" b="1" i="0" u="none" strike="noStrike" kern="1200" cap="none" spc="-50" normalizeH="0" baseline="0" noProof="0">
                <a:ln>
                  <a:noFill/>
                </a:ln>
                <a:solidFill>
                  <a:prstClr val="black"/>
                </a:solidFill>
                <a:effectLst/>
                <a:uLnTx/>
                <a:uFillTx/>
                <a:latin typeface="Helvetica"/>
                <a:ea typeface="+mn-ea"/>
                <a:cs typeface="Helvetica"/>
              </a:rPr>
              <a:t>Data foundations</a:t>
            </a:r>
            <a:r>
              <a:rPr lang="en-AU" sz="2400" b="1" spc="-50">
                <a:solidFill>
                  <a:prstClr val="black"/>
                </a:solidFill>
                <a:latin typeface="Helvetica"/>
                <a:cs typeface="Helvetica"/>
              </a:rPr>
              <a:t>,</a:t>
            </a:r>
            <a:r>
              <a:rPr kumimoji="0" lang="en-AU" sz="2400" b="1" i="0" u="none" strike="noStrike" kern="1200" cap="none" spc="-50" normalizeH="0" baseline="0" noProof="0">
                <a:ln>
                  <a:noFill/>
                </a:ln>
                <a:solidFill>
                  <a:prstClr val="black"/>
                </a:solidFill>
                <a:effectLst/>
                <a:uLnTx/>
                <a:uFillTx/>
                <a:latin typeface="Helvetica"/>
                <a:ea typeface="+mn-ea"/>
                <a:cs typeface="Helvetica"/>
              </a:rPr>
              <a:t> </a:t>
            </a:r>
            <a:r>
              <a:rPr lang="en-AU" sz="2400" b="1" spc="-50">
                <a:solidFill>
                  <a:prstClr val="black"/>
                </a:solidFill>
                <a:latin typeface="Helvetica"/>
                <a:cs typeface="Helvetica"/>
              </a:rPr>
              <a:t>people and governance</a:t>
            </a:r>
            <a:r>
              <a:rPr kumimoji="0" lang="en-AU" sz="2400" b="1" i="0" u="none" strike="noStrike" kern="1200" cap="none" spc="-50" normalizeH="0" baseline="0" noProof="0">
                <a:ln>
                  <a:noFill/>
                </a:ln>
                <a:solidFill>
                  <a:prstClr val="black"/>
                </a:solidFill>
                <a:effectLst/>
                <a:uLnTx/>
                <a:uFillTx/>
                <a:latin typeface="Helvetica"/>
                <a:ea typeface="+mn-ea"/>
                <a:cs typeface="Helvetica"/>
              </a:rPr>
              <a:t> maturity</a:t>
            </a:r>
          </a:p>
        </p:txBody>
      </p:sp>
      <p:sp>
        <p:nvSpPr>
          <p:cNvPr id="6" name="Rectangle 5">
            <a:extLst>
              <a:ext uri="{FF2B5EF4-FFF2-40B4-BE49-F238E27FC236}">
                <a16:creationId xmlns:a16="http://schemas.microsoft.com/office/drawing/2014/main" id="{889EEFB1-3823-4AD1-63DD-726F1FEA21F0}"/>
              </a:ext>
            </a:extLst>
          </p:cNvPr>
          <p:cNvSpPr/>
          <p:nvPr/>
        </p:nvSpPr>
        <p:spPr>
          <a:xfrm>
            <a:off x="562690" y="270769"/>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553AADD4-3513-CEB6-61C2-BB8A229428C7}"/>
              </a:ext>
            </a:extLst>
          </p:cNvPr>
          <p:cNvCxnSpPr>
            <a:cxnSpLocks/>
          </p:cNvCxnSpPr>
          <p:nvPr/>
        </p:nvCxnSpPr>
        <p:spPr>
          <a:xfrm flipV="1">
            <a:off x="436810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EF82042-9E48-30A1-2913-46F4C42E3CC0}"/>
              </a:ext>
            </a:extLst>
          </p:cNvPr>
          <p:cNvSpPr txBox="1"/>
          <p:nvPr/>
        </p:nvSpPr>
        <p:spPr>
          <a:xfrm>
            <a:off x="4642776" y="281093"/>
            <a:ext cx="7200000" cy="6336799"/>
          </a:xfrm>
          <a:prstGeom prst="rect">
            <a:avLst/>
          </a:prstGeom>
          <a:noFill/>
        </p:spPr>
        <p:txBody>
          <a:bodyPr wrap="square" lIns="91440" tIns="45720" rIns="91440" bIns="45720" anchor="t">
            <a:spAutoFit/>
          </a:bodyPr>
          <a:lstStyle/>
          <a:p>
            <a:pPr>
              <a:lnSpc>
                <a:spcPct val="150000"/>
              </a:lnSpc>
              <a:buClr>
                <a:srgbClr val="E7534F"/>
              </a:buClr>
              <a:defRPr/>
            </a:pPr>
            <a:r>
              <a:rPr lang="en-US" sz="1200" b="1">
                <a:solidFill>
                  <a:srgbClr val="000000"/>
                </a:solidFill>
                <a:latin typeface="Helvetica"/>
                <a:cs typeface="Helvetica"/>
              </a:rPr>
              <a:t>Data readiness to enable AI at scale</a:t>
            </a:r>
            <a:endParaRPr lang="en-AU" sz="1200" b="1" i="0" u="none" strike="noStrike" kern="1200" cap="none" spc="0" normalizeH="0" baseline="0" noProof="0">
              <a:ln>
                <a:noFill/>
              </a:ln>
              <a:solidFill>
                <a:prstClr val="black"/>
              </a:solidFill>
              <a:effectLst/>
              <a:uLnTx/>
              <a:uFillTx/>
              <a:latin typeface="Helvetica"/>
              <a:cs typeface="Helvetica"/>
            </a:endParaRPr>
          </a:p>
          <a:p>
            <a:pPr marL="174625"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survey</a:t>
            </a:r>
            <a:r>
              <a:rPr kumimoji="0" lang="en-US" sz="1200" b="0" i="0" u="none" strike="noStrike" kern="1200" cap="none" spc="0" normalizeH="0" baseline="0" noProof="0">
                <a:ln>
                  <a:noFill/>
                </a:ln>
                <a:solidFill>
                  <a:prstClr val="black"/>
                </a:solidFill>
                <a:effectLst/>
                <a:uLnTx/>
                <a:uFillTx/>
                <a:latin typeface="Helvetica"/>
                <a:ea typeface="+mn-ea"/>
                <a:cs typeface="Helvetica"/>
              </a:rPr>
              <a:t> highlights a structural link between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organisational</a:t>
            </a:r>
            <a:r>
              <a:rPr kumimoji="0" lang="en-US" sz="1200" b="0" i="0" u="none" strike="noStrike" kern="1200" cap="none" spc="0" normalizeH="0" baseline="0" noProof="0">
                <a:ln>
                  <a:noFill/>
                </a:ln>
                <a:solidFill>
                  <a:prstClr val="black"/>
                </a:solidFill>
                <a:effectLst/>
                <a:uLnTx/>
                <a:uFillTx/>
                <a:latin typeface="Helvetica"/>
                <a:ea typeface="+mn-ea"/>
                <a:cs typeface="Helvetica"/>
              </a:rPr>
              <a:t> data readiness and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architecture maturity. </a:t>
            </a:r>
            <a:endParaRPr lang="en-US" sz="1200" b="0" i="0" u="none" strike="noStrike" kern="1200" cap="none" spc="0" normalizeH="0" baseline="0" noProof="0">
              <a:ln>
                <a:noFill/>
              </a:ln>
              <a:solidFill>
                <a:prstClr val="black"/>
              </a:solidFill>
              <a:effectLst/>
              <a:uLnTx/>
              <a:uFillTx/>
              <a:latin typeface="Helvetica"/>
              <a:cs typeface="Helvetica"/>
            </a:endParaRPr>
          </a:p>
          <a:p>
            <a:pPr marL="174625" indent="-174625">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finding it difficult to integrate models, scale AI workloads and evolve AI environments as the majority</a:t>
            </a:r>
            <a:r>
              <a:rPr kumimoji="0" lang="en-US" sz="1200" b="0" i="0" u="none" strike="noStrike" kern="1200" cap="none" spc="0" normalizeH="0" baseline="0" noProof="0">
                <a:ln>
                  <a:noFill/>
                </a:ln>
                <a:solidFill>
                  <a:prstClr val="black"/>
                </a:solidFill>
                <a:effectLst/>
                <a:uLnTx/>
                <a:uFillTx/>
                <a:latin typeface="Helvetica"/>
                <a:ea typeface="+mn-ea"/>
                <a:cs typeface="Helvetica"/>
              </a:rPr>
              <a:t> of data and AI </a:t>
            </a:r>
            <a:r>
              <a:rPr lang="en-US" sz="1200">
                <a:solidFill>
                  <a:prstClr val="black"/>
                </a:solidFill>
                <a:latin typeface="Helvetica"/>
                <a:cs typeface="Helvetica"/>
              </a:rPr>
              <a:t>architectures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are still</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running in legacy</a:t>
            </a:r>
            <a:r>
              <a:rPr kumimoji="0" lang="en-US" sz="1200" b="0" i="0" u="none" strike="noStrike" kern="1200" cap="none" spc="0" normalizeH="0" baseline="0" noProof="0">
                <a:ln>
                  <a:noFill/>
                </a:ln>
                <a:solidFill>
                  <a:prstClr val="black"/>
                </a:solidFill>
                <a:effectLst/>
                <a:uLnTx/>
                <a:uFillTx/>
                <a:latin typeface="Helvetica"/>
                <a:ea typeface="+mn-ea"/>
                <a:cs typeface="Helvetica"/>
              </a:rPr>
              <a:t>/siloed</a:t>
            </a:r>
            <a:r>
              <a:rPr lang="en-US" sz="1200">
                <a:solidFill>
                  <a:prstClr val="black"/>
                </a:solidFill>
                <a:latin typeface="Helvetica"/>
                <a:cs typeface="Helvetica"/>
              </a:rPr>
              <a:t> systems with</a:t>
            </a:r>
            <a:r>
              <a:rPr kumimoji="0" lang="en-US" sz="1200" b="0" i="0" u="none" strike="noStrike" kern="1200" cap="none" spc="0" normalizeH="0" baseline="0" noProof="0">
                <a:ln>
                  <a:noFill/>
                </a:ln>
                <a:solidFill>
                  <a:prstClr val="black"/>
                </a:solidFill>
                <a:effectLst/>
                <a:uLnTx/>
                <a:uFillTx/>
                <a:latin typeface="Helvetica"/>
                <a:ea typeface="+mn-ea"/>
                <a:cs typeface="Helvetica"/>
              </a:rPr>
              <a:t> limited or partial </a:t>
            </a:r>
            <a:r>
              <a:rPr lang="en-US" sz="1200">
                <a:solidFill>
                  <a:prstClr val="black"/>
                </a:solidFill>
                <a:latin typeface="Helvetica"/>
                <a:cs typeface="Helvetica"/>
              </a:rPr>
              <a:t>capabilities</a:t>
            </a:r>
            <a:r>
              <a:rPr kumimoji="0" lang="en-US" sz="1200" b="0" i="0" u="none" strike="noStrike" kern="1200" cap="none" spc="0" normalizeH="0" baseline="0" noProof="0">
                <a:ln>
                  <a:noFill/>
                </a:ln>
                <a:solidFill>
                  <a:prstClr val="black"/>
                </a:solidFill>
                <a:effectLst/>
                <a:uLnTx/>
                <a:uFillTx/>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srgbClr val="000000"/>
                </a:solidFill>
                <a:latin typeface="Helvetica"/>
                <a:cs typeface="Helvetica"/>
              </a:rPr>
              <a:t>Preparedness to manage an agentic workforce</a:t>
            </a:r>
            <a:endParaRPr lang="en-AU" sz="1200" b="1">
              <a:solidFill>
                <a:prstClr val="black"/>
              </a:solidFill>
              <a:latin typeface="Helvetica"/>
              <a:cs typeface="Helvetica"/>
            </a:endParaRPr>
          </a:p>
          <a:p>
            <a:pPr marL="174625" lvl="0"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Low maturity in managing an agentic workforce relates to immature data and AI architectures.</a:t>
            </a:r>
          </a:p>
          <a:p>
            <a:pPr marL="174625" lvl="0"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With low technology maturity, </a:t>
            </a:r>
            <a:r>
              <a:rPr lang="en-US" sz="1200" err="1">
                <a:solidFill>
                  <a:prstClr val="black"/>
                </a:solidFill>
                <a:latin typeface="Helvetica"/>
                <a:cs typeface="Helvetica"/>
              </a:rPr>
              <a:t>organisations</a:t>
            </a:r>
            <a:r>
              <a:rPr lang="en-US" sz="1200">
                <a:solidFill>
                  <a:prstClr val="black"/>
                </a:solidFill>
                <a:latin typeface="Helvetica"/>
                <a:cs typeface="Helvetica"/>
              </a:rPr>
              <a:t> struggle to </a:t>
            </a:r>
            <a:r>
              <a:rPr lang="en-US" sz="1200" err="1">
                <a:solidFill>
                  <a:prstClr val="black"/>
                </a:solidFill>
                <a:latin typeface="Helvetica"/>
                <a:cs typeface="Helvetica"/>
              </a:rPr>
              <a:t>operationalise</a:t>
            </a:r>
            <a:r>
              <a:rPr lang="en-US" sz="1200">
                <a:solidFill>
                  <a:prstClr val="black"/>
                </a:solidFill>
                <a:latin typeface="Helvetica"/>
                <a:cs typeface="Helvetica"/>
              </a:rPr>
              <a:t> AI agents and integrate them effectively into business processes, restricting the ability to deploy autonomous AI systems at scale</a:t>
            </a:r>
            <a:r>
              <a:rPr lang="en-AU" sz="1200">
                <a:solidFill>
                  <a:prstClr val="black"/>
                </a:solidFill>
                <a:latin typeface="Helvetica"/>
                <a:cs typeface="Helvetica"/>
              </a:rPr>
              <a:t>.</a:t>
            </a:r>
          </a:p>
          <a:p>
            <a:pPr>
              <a:lnSpc>
                <a:spcPct val="150000"/>
              </a:lnSpc>
              <a:buClr>
                <a:srgbClr val="E7534F"/>
              </a:buClr>
              <a:defRPr/>
            </a:pPr>
            <a:r>
              <a:rPr lang="en-US" sz="1200" b="1">
                <a:solidFill>
                  <a:srgbClr val="000000"/>
                </a:solidFill>
                <a:latin typeface="Helvetica"/>
                <a:cs typeface="Helvetica"/>
              </a:rPr>
              <a:t>Maturity in AI/ML systems operational practices</a:t>
            </a:r>
            <a:endParaRPr lang="en-AU" sz="1200" b="1">
              <a:solidFill>
                <a:prstClr val="black"/>
              </a:solidFill>
              <a:latin typeface="Helvetica"/>
              <a:cs typeface="Helvetica"/>
            </a:endParaRPr>
          </a:p>
          <a:p>
            <a:pPr marL="174625"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shows greater alignment with maturity in data and AI architecture, where most </a:t>
            </a:r>
            <a:r>
              <a:rPr lang="en-US" sz="1200" err="1">
                <a:solidFill>
                  <a:prstClr val="black"/>
                </a:solidFill>
                <a:latin typeface="Helvetica"/>
                <a:cs typeface="Helvetica"/>
              </a:rPr>
              <a:t>organisations</a:t>
            </a:r>
            <a:r>
              <a:rPr lang="en-US" sz="1200">
                <a:solidFill>
                  <a:prstClr val="black"/>
                </a:solidFill>
                <a:latin typeface="Helvetica"/>
                <a:cs typeface="Helvetica"/>
              </a:rPr>
              <a:t> sit in mid-maturity stages</a:t>
            </a:r>
            <a:r>
              <a:rPr lang="en-AU" sz="1200">
                <a:solidFill>
                  <a:prstClr val="black"/>
                </a:solidFill>
                <a:latin typeface="Helvetica"/>
                <a:cs typeface="Helvetica"/>
              </a:rPr>
              <a:t>. O</a:t>
            </a:r>
            <a:r>
              <a:rPr lang="en-US" sz="1200">
                <a:solidFill>
                  <a:prstClr val="black"/>
                </a:solidFill>
                <a:latin typeface="Helvetica"/>
                <a:cs typeface="Helvetica"/>
              </a:rPr>
              <a:t>perational maturity and architectural capabilities are evolving together.</a:t>
            </a:r>
            <a:endParaRPr lang="en-AU" sz="1200">
              <a:solidFill>
                <a:prstClr val="black"/>
              </a:solidFill>
              <a:latin typeface="Helvetica"/>
              <a:cs typeface="Helvetica"/>
            </a:endParaRPr>
          </a:p>
          <a:p>
            <a:pPr marL="174625"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Many </a:t>
            </a:r>
            <a:r>
              <a:rPr lang="en-US" sz="1200" err="1">
                <a:solidFill>
                  <a:prstClr val="black"/>
                </a:solidFill>
                <a:latin typeface="Helvetica"/>
                <a:cs typeface="Helvetica"/>
              </a:rPr>
              <a:t>organisations</a:t>
            </a:r>
            <a:r>
              <a:rPr lang="en-US" sz="1200">
                <a:solidFill>
                  <a:prstClr val="black"/>
                </a:solidFill>
                <a:latin typeface="Helvetica"/>
                <a:cs typeface="Helvetica"/>
              </a:rPr>
              <a:t> are unable to complete large-scale AI deployments and only a few have mature AIOps and future-ready architectures that support scalable and modular AI adoption.</a:t>
            </a:r>
            <a:endParaRPr lang="en-AU" sz="1200">
              <a:solidFill>
                <a:prstClr val="black"/>
              </a:solidFill>
              <a:latin typeface="Helvetica"/>
              <a:cs typeface="Helvetica"/>
            </a:endParaRPr>
          </a:p>
          <a:p>
            <a:pPr>
              <a:lnSpc>
                <a:spcPct val="150000"/>
              </a:lnSpc>
              <a:buClr>
                <a:srgbClr val="E7534F"/>
              </a:buClr>
              <a:defRPr/>
            </a:pPr>
            <a:r>
              <a:rPr lang="en-US" sz="1200" b="1">
                <a:solidFill>
                  <a:srgbClr val="000000"/>
                </a:solidFill>
                <a:latin typeface="Helvetica"/>
                <a:cs typeface="Helvetica"/>
              </a:rPr>
              <a:t>Workforce preparation strategies to work with AI</a:t>
            </a:r>
            <a:endParaRPr lang="en-AU" sz="1200" b="1">
              <a:solidFill>
                <a:prstClr val="black"/>
              </a:solidFill>
              <a:latin typeface="Helvetica"/>
              <a:cs typeface="Helvetica"/>
            </a:endParaRPr>
          </a:p>
          <a:p>
            <a:pPr marL="174625"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 governance‑first approach to AI workforce preparation often reflects underlying architectural constraints. </a:t>
            </a:r>
          </a:p>
          <a:p>
            <a:pPr marL="174625" indent="-174625">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with limited architectural readiness tend to </a:t>
            </a:r>
            <a:r>
              <a:rPr lang="en-US" sz="1200" err="1">
                <a:solidFill>
                  <a:prstClr val="black"/>
                </a:solidFill>
                <a:latin typeface="Helvetica"/>
                <a:cs typeface="Helvetica"/>
              </a:rPr>
              <a:t>prioritise</a:t>
            </a:r>
            <a:r>
              <a:rPr lang="en-US" sz="1200">
                <a:solidFill>
                  <a:prstClr val="black"/>
                </a:solidFill>
                <a:latin typeface="Helvetica"/>
                <a:cs typeface="Helvetica"/>
              </a:rPr>
              <a:t> AI guidance, policies, </a:t>
            </a:r>
            <a:br>
              <a:rPr lang="en-US" sz="1200">
                <a:solidFill>
                  <a:prstClr val="black"/>
                </a:solidFill>
                <a:latin typeface="Helvetica"/>
                <a:cs typeface="Helvetica"/>
              </a:rPr>
            </a:br>
            <a:r>
              <a:rPr lang="en-US" sz="1200">
                <a:solidFill>
                  <a:prstClr val="black"/>
                </a:solidFill>
                <a:latin typeface="Helvetica"/>
                <a:cs typeface="Helvetica"/>
              </a:rPr>
              <a:t>and governance, focusing on establishing guardrails for how people work with AI rather </a:t>
            </a:r>
            <a:br>
              <a:rPr lang="en-US" sz="1200">
                <a:solidFill>
                  <a:prstClr val="black"/>
                </a:solidFill>
                <a:latin typeface="Helvetica"/>
                <a:cs typeface="Helvetica"/>
              </a:rPr>
            </a:br>
            <a:r>
              <a:rPr lang="en-US" sz="1200">
                <a:solidFill>
                  <a:prstClr val="black"/>
                </a:solidFill>
                <a:latin typeface="Helvetica"/>
                <a:cs typeface="Helvetica"/>
              </a:rPr>
              <a:t>than enabling broad, hands‑on adoption.</a:t>
            </a:r>
            <a:endParaRPr lang="en-AU" sz="1200">
              <a:solidFill>
                <a:prstClr val="black"/>
              </a:solidFill>
              <a:latin typeface="Helvetica" pitchFamily="2" charset="0"/>
              <a:cs typeface="Helvetica"/>
            </a:endParaRPr>
          </a:p>
        </p:txBody>
      </p:sp>
    </p:spTree>
    <p:extLst>
      <p:ext uri="{BB962C8B-B14F-4D97-AF65-F5344CB8AC3E}">
        <p14:creationId xmlns:p14="http://schemas.microsoft.com/office/powerpoint/2010/main" val="1820151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45A2D665-99FE-7859-C28A-8F05AF026DEC}"/>
              </a:ext>
            </a:extLst>
          </p:cNvPr>
          <p:cNvGrpSpPr/>
          <p:nvPr/>
        </p:nvGrpSpPr>
        <p:grpSpPr>
          <a:xfrm>
            <a:off x="549440" y="2556618"/>
            <a:ext cx="6513512" cy="1535021"/>
            <a:chOff x="549440" y="2556618"/>
            <a:chExt cx="6513512" cy="1535021"/>
          </a:xfrm>
        </p:grpSpPr>
        <p:sp>
          <p:nvSpPr>
            <p:cNvPr id="5" name="TextBox 4">
              <a:extLst>
                <a:ext uri="{FF2B5EF4-FFF2-40B4-BE49-F238E27FC236}">
                  <a16:creationId xmlns:a16="http://schemas.microsoft.com/office/drawing/2014/main" id="{2B104A7F-C8AF-11CB-4850-B373AD94EDD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Survey demographics </a:t>
              </a:r>
              <a:br>
                <a:rPr kumimoji="0" lang="en-AU" sz="4000" b="0" i="0" u="none" strike="noStrike" kern="1200" cap="none" spc="0" normalizeH="0" baseline="0" noProof="0">
                  <a:ln>
                    <a:noFill/>
                  </a:ln>
                  <a:solidFill>
                    <a:prstClr val="white"/>
                  </a:solidFill>
                  <a:effectLst/>
                  <a:uLnTx/>
                  <a:uFillTx/>
                  <a:latin typeface="Helvetica"/>
                  <a:ea typeface="+mn-ea"/>
                  <a:cs typeface="Helvetica"/>
                </a:rPr>
              </a:br>
              <a:r>
                <a:rPr kumimoji="0" lang="en-AU" sz="4000" b="0" i="0" u="none" strike="noStrike" kern="1200" cap="none" spc="0" normalizeH="0" baseline="0" noProof="0">
                  <a:ln>
                    <a:noFill/>
                  </a:ln>
                  <a:solidFill>
                    <a:prstClr val="white"/>
                  </a:solidFill>
                  <a:effectLst/>
                  <a:uLnTx/>
                  <a:uFillTx/>
                  <a:latin typeface="Helvetica"/>
                  <a:ea typeface="+mn-ea"/>
                  <a:cs typeface="Helvetica"/>
                </a:rPr>
                <a:t>and methodology</a:t>
              </a:r>
            </a:p>
          </p:txBody>
        </p:sp>
        <p:sp>
          <p:nvSpPr>
            <p:cNvPr id="7" name="Rectangle 6">
              <a:extLst>
                <a:ext uri="{FF2B5EF4-FFF2-40B4-BE49-F238E27FC236}">
                  <a16:creationId xmlns:a16="http://schemas.microsoft.com/office/drawing/2014/main" id="{80092AF7-E99E-2D59-1A86-244FDEF64B95}"/>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71CDC42-BC41-1DFF-DF2E-895331A113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050" y="786328"/>
            <a:ext cx="11906054" cy="5811355"/>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289004" y="169748"/>
            <a:ext cx="7373942"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CDAOs in 2026</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sp>
        <p:nvSpPr>
          <p:cNvPr id="7" name="Rectangle 6">
            <a:extLst>
              <a:ext uri="{FF2B5EF4-FFF2-40B4-BE49-F238E27FC236}">
                <a16:creationId xmlns:a16="http://schemas.microsoft.com/office/drawing/2014/main" id="{B709BE35-4864-07FE-4004-D6C1C79FD605}"/>
              </a:ext>
            </a:extLst>
          </p:cNvPr>
          <p:cNvSpPr/>
          <p:nvPr/>
        </p:nvSpPr>
        <p:spPr>
          <a:xfrm>
            <a:off x="8738211" y="2752913"/>
            <a:ext cx="187680" cy="1876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A5A5">
                  <a:lumMod val="60000"/>
                  <a:lumOff val="40000"/>
                </a:srgbClr>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13552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9899A-F5D8-E8AB-A93A-7F199DFF65F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9E6FB9E-E641-E2D4-0E5F-5A8883B1E8E1}"/>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D5E34EB-4437-AB34-58C6-65F4DA9B720F}"/>
              </a:ext>
            </a:extLst>
          </p:cNvPr>
          <p:cNvSpPr/>
          <p:nvPr/>
        </p:nvSpPr>
        <p:spPr>
          <a:xfrm>
            <a:off x="4945739" y="651605"/>
            <a:ext cx="7114844" cy="555479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Statistical significance of ADAPT’s Decision Tree for enabling high technology maturity</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Performance metrics such as accuracy and kappa were used to assess the Decision Tree. </a:t>
            </a:r>
          </a:p>
          <a:p>
            <a:pPr marL="538163" marR="0" lvl="1" indent="-182563"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Accuracy: </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Good model accuracy is indicated by a proportion that is close to 100%.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Models are considered accurate when they predict at 20% above proportional chance.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ADAPT defines proportion chance accuracy metrics as: </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less than 15% – low (below 78%)</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15% – moderate (between 78% and 79%)</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20% – high (between 79% and 82%)</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30% and above – extremely high (between 82% and 100%).</a:t>
            </a:r>
          </a:p>
          <a:p>
            <a:pPr marL="538163" marR="0" lvl="1" indent="-182563"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Cohen’s kappa values </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are used to determine the strength of agreement. The value is defined as:</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below 0.3 – weak</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between 0.3 and 0.5 – moderate</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0.5 and above – strong.</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ADAPT targeted a decision tree with a moderate to high accuracy level, and moderate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to strong kappa value.</a:t>
            </a:r>
          </a:p>
          <a:p>
            <a:pPr marL="893763" marR="0" lvl="2" indent="-173038"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ADAPT’s decision tree for enabling high technology maturity correctly predicted </a:t>
            </a:r>
            <a:r>
              <a:rPr lang="en-US" sz="1100">
                <a:solidFill>
                  <a:srgbClr val="000000"/>
                </a:solidFill>
                <a:latin typeface="Helvetica" panose="020B0604020202020204" pitchFamily="34" charset="0"/>
                <a:cs typeface="Helvetica" panose="020B0604020202020204" pitchFamily="34" charset="0"/>
              </a:rPr>
              <a:t>89</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of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lang="en-US" sz="1100" b="1" u="sng">
                <a:solidFill>
                  <a:srgbClr val="000000"/>
                </a:solidFill>
                <a:latin typeface="Helvetica" panose="020B0604020202020204" pitchFamily="34" charset="0"/>
                <a:cs typeface="Helvetica" panose="020B0604020202020204" pitchFamily="34" charset="0"/>
              </a:rPr>
              <a:t>low capability</a:t>
            </a:r>
            <a:r>
              <a:rPr kumimoji="0" lang="en-US" sz="1100" b="1" i="0" u="sng"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outcomes</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and 74% of </a:t>
            </a:r>
            <a:r>
              <a:rPr kumimoji="0" lang="en-US" sz="1100" b="1" i="0" u="sng"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highly capable/fully future-ready outcomes</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with 87% accuracy and 0.564 kappa. </a:t>
            </a:r>
          </a:p>
        </p:txBody>
      </p:sp>
      <p:cxnSp>
        <p:nvCxnSpPr>
          <p:cNvPr id="7" name="Straight Connector 6">
            <a:extLst>
              <a:ext uri="{FF2B5EF4-FFF2-40B4-BE49-F238E27FC236}">
                <a16:creationId xmlns:a16="http://schemas.microsoft.com/office/drawing/2014/main" id="{C24CFF50-138C-70FC-E05B-0F71AE18169E}"/>
              </a:ext>
            </a:extLst>
          </p:cNvPr>
          <p:cNvCxnSpPr>
            <a:cxnSpLocks/>
          </p:cNvCxnSpPr>
          <p:nvPr/>
        </p:nvCxnSpPr>
        <p:spPr>
          <a:xfrm flipV="1">
            <a:off x="477235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E1144302-9006-F8F0-41D6-F5FA43CA5B14}"/>
              </a:ext>
            </a:extLst>
          </p:cNvPr>
          <p:cNvGrpSpPr/>
          <p:nvPr/>
        </p:nvGrpSpPr>
        <p:grpSpPr>
          <a:xfrm>
            <a:off x="536254" y="763178"/>
            <a:ext cx="3375850" cy="769442"/>
            <a:chOff x="819809" y="1621037"/>
            <a:chExt cx="4685158" cy="769442"/>
          </a:xfrm>
        </p:grpSpPr>
        <p:sp>
          <p:nvSpPr>
            <p:cNvPr id="4" name="Rectangle 3">
              <a:extLst>
                <a:ext uri="{FF2B5EF4-FFF2-40B4-BE49-F238E27FC236}">
                  <a16:creationId xmlns:a16="http://schemas.microsoft.com/office/drawing/2014/main" id="{8CFC4900-20AC-C87C-3D6B-2D1A28853602}"/>
                </a:ext>
              </a:extLst>
            </p:cNvPr>
            <p:cNvSpPr/>
            <p:nvPr/>
          </p:nvSpPr>
          <p:spPr>
            <a:xfrm>
              <a:off x="819813" y="1928814"/>
              <a:ext cx="468515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Methodology</a:t>
              </a:r>
            </a:p>
          </p:txBody>
        </p:sp>
        <p:sp>
          <p:nvSpPr>
            <p:cNvPr id="8" name="Rectangle 7">
              <a:extLst>
                <a:ext uri="{FF2B5EF4-FFF2-40B4-BE49-F238E27FC236}">
                  <a16:creationId xmlns:a16="http://schemas.microsoft.com/office/drawing/2014/main" id="{6BC3F8DA-65AB-59FD-38EA-927BB19FD634}"/>
                </a:ext>
              </a:extLst>
            </p:cNvPr>
            <p:cNvSpPr/>
            <p:nvPr/>
          </p:nvSpPr>
          <p:spPr>
            <a:xfrm>
              <a:off x="819809" y="1621037"/>
              <a:ext cx="468515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 Trends: Technology Maturity</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sp>
        <p:nvSpPr>
          <p:cNvPr id="9" name="TextBox 8">
            <a:extLst>
              <a:ext uri="{FF2B5EF4-FFF2-40B4-BE49-F238E27FC236}">
                <a16:creationId xmlns:a16="http://schemas.microsoft.com/office/drawing/2014/main" id="{4C04465E-DA32-AB3A-22DE-ADC08B26B607}"/>
              </a:ext>
            </a:extLst>
          </p:cNvPr>
          <p:cNvSpPr txBox="1"/>
          <p:nvPr/>
        </p:nvSpPr>
        <p:spPr>
          <a:xfrm>
            <a:off x="530004" y="1897071"/>
            <a:ext cx="3812225" cy="43670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srgbClr val="000000"/>
                </a:solidFill>
                <a:effectLst/>
                <a:uLnTx/>
                <a:uFillTx/>
                <a:latin typeface="Helvetica"/>
                <a:cs typeface="Helvetica"/>
              </a:rPr>
              <a:t>ADAPT’s Data and AI Edge Survey identified a list of factors Australian </a:t>
            </a:r>
            <a:r>
              <a:rPr kumimoji="0" lang="en-US" sz="1200" b="1" i="0" u="none" strike="noStrike" kern="1200" cap="none" spc="0" normalizeH="0" baseline="0" noProof="0" err="1">
                <a:ln>
                  <a:noFill/>
                </a:ln>
                <a:solidFill>
                  <a:srgbClr val="000000"/>
                </a:solidFill>
                <a:effectLst/>
                <a:uLnTx/>
                <a:uFillTx/>
                <a:latin typeface="Helvetica"/>
                <a:cs typeface="Helvetica"/>
              </a:rPr>
              <a:t>organisations</a:t>
            </a:r>
            <a:r>
              <a:rPr kumimoji="0" lang="en-US" sz="1200" b="1" i="0" u="none" strike="noStrike" kern="1200" cap="none" spc="0" normalizeH="0" baseline="0" noProof="0">
                <a:ln>
                  <a:noFill/>
                </a:ln>
                <a:solidFill>
                  <a:srgbClr val="000000"/>
                </a:solidFill>
                <a:effectLst/>
                <a:uLnTx/>
                <a:uFillTx/>
                <a:latin typeface="Helvetica"/>
                <a:cs typeface="Helvetica"/>
              </a:rPr>
              <a:t> need to focus on to successfully enable high technology maturity</a:t>
            </a:r>
            <a:r>
              <a:rPr kumimoji="0" lang="en-AU" sz="1200" b="1" i="0" u="none" strike="noStrike" kern="1200" cap="none" spc="0" normalizeH="0" baseline="0" noProof="0">
                <a:ln>
                  <a:noFill/>
                </a:ln>
                <a:solidFill>
                  <a:srgbClr val="000000"/>
                </a:solidFill>
                <a:effectLst/>
                <a:uLnTx/>
                <a:uFillTx/>
                <a:latin typeface="Helvetica"/>
                <a:cs typeface="Helvetica"/>
              </a:rPr>
              <a:t>.</a:t>
            </a:r>
            <a:endParaRPr kumimoji="0" lang="en-GB" sz="1200" b="1" i="0" u="none" strike="noStrike" kern="1200" cap="none" spc="0" normalizeH="0" baseline="0" noProof="0">
              <a:ln>
                <a:noFill/>
              </a:ln>
              <a:solidFill>
                <a:srgbClr val="000000"/>
              </a:solidFill>
              <a:effectLst/>
              <a:uLnTx/>
              <a:uFillTx/>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cs typeface="Helvetica"/>
              </a:rPr>
              <a:t>The potential model outcomes determine whether an </a:t>
            </a:r>
            <a:r>
              <a:rPr kumimoji="0" lang="en-US" sz="1200" b="0" i="0" u="none" strike="noStrike" kern="1200" cap="none" spc="0" normalizeH="0" baseline="0" noProof="0" err="1">
                <a:ln>
                  <a:noFill/>
                </a:ln>
                <a:solidFill>
                  <a:srgbClr val="000000"/>
                </a:solidFill>
                <a:effectLst/>
                <a:uLnTx/>
                <a:uFillTx/>
                <a:latin typeface="Helvetica"/>
                <a:cs typeface="Helvetica"/>
              </a:rPr>
              <a:t>organisation</a:t>
            </a:r>
            <a:r>
              <a:rPr kumimoji="0" lang="en-US" sz="1200" b="0" i="0" u="none" strike="noStrike" kern="1200" cap="none" spc="0" normalizeH="0" baseline="0" noProof="0">
                <a:ln>
                  <a:noFill/>
                </a:ln>
                <a:solidFill>
                  <a:srgbClr val="000000"/>
                </a:solidFill>
                <a:effectLst/>
                <a:uLnTx/>
                <a:uFillTx/>
                <a:latin typeface="Helvetica"/>
                <a:cs typeface="Helvetica"/>
              </a:rPr>
              <a:t> </a:t>
            </a:r>
            <a:r>
              <a:rPr lang="en-US" sz="1200">
                <a:solidFill>
                  <a:srgbClr val="000000"/>
                </a:solidFill>
                <a:latin typeface="Helvetica"/>
                <a:cs typeface="Helvetica"/>
              </a:rPr>
              <a:t>has highly capable and fully future-ready data and AI architecture</a:t>
            </a:r>
            <a:r>
              <a:rPr kumimoji="0" lang="en-US" sz="1200" b="0" i="0" u="none" strike="noStrike" kern="1200" cap="none" spc="0" normalizeH="0" baseline="0" noProof="0">
                <a:ln>
                  <a:noFill/>
                </a:ln>
                <a:solidFill>
                  <a:srgbClr val="000000"/>
                </a:solidFill>
                <a:effectLst/>
                <a:uLnTx/>
                <a:uFillTx/>
                <a:latin typeface="Helvetica"/>
                <a:cs typeface="Helvetica"/>
              </a:rPr>
              <a:t>.</a:t>
            </a:r>
            <a:endParaRPr lang="en-US" sz="1200" b="0" i="0" u="none" strike="noStrike" kern="1200" cap="none" spc="0" normalizeH="0" baseline="0" noProof="0">
              <a:ln>
                <a:noFill/>
              </a:ln>
              <a:solidFill>
                <a:srgbClr val="000000"/>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0" i="0" u="none" strike="noStrike" kern="1200" cap="none" spc="0" normalizeH="0" baseline="0" noProof="0">
                <a:ln>
                  <a:noFill/>
                </a:ln>
                <a:solidFill>
                  <a:srgbClr val="000000"/>
                </a:solidFill>
                <a:effectLst/>
                <a:uLnTx/>
                <a:uFillTx/>
                <a:latin typeface="Helvetica" pitchFamily="2" charset="0"/>
                <a:ea typeface="+mn-ea"/>
                <a:cs typeface="Helvetica"/>
              </a:rPr>
              <a:t>This report provides a decision tree for enabling high technology maturity.</a:t>
            </a: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cs typeface="Helvetica"/>
              </a:rPr>
              <a:t>ADAPT developed this decision tree by first cleaning and </a:t>
            </a:r>
            <a:r>
              <a:rPr kumimoji="0" lang="en-US" sz="1200" b="0" i="0" u="none" strike="noStrike" kern="1200" cap="none" spc="0" normalizeH="0" baseline="0" noProof="0" err="1">
                <a:ln>
                  <a:noFill/>
                </a:ln>
                <a:solidFill>
                  <a:srgbClr val="000000"/>
                </a:solidFill>
                <a:effectLst/>
                <a:uLnTx/>
                <a:uFillTx/>
                <a:latin typeface="Helvetica"/>
                <a:cs typeface="Helvetica"/>
              </a:rPr>
              <a:t>analysing</a:t>
            </a:r>
            <a:r>
              <a:rPr kumimoji="0" lang="en-US" sz="1200" b="0" i="0" u="none" strike="noStrike" kern="1200" cap="none" spc="0" normalizeH="0" baseline="0" noProof="0">
                <a:ln>
                  <a:noFill/>
                </a:ln>
                <a:solidFill>
                  <a:srgbClr val="000000"/>
                </a:solidFill>
                <a:effectLst/>
                <a:uLnTx/>
                <a:uFillTx/>
                <a:latin typeface="Helvetica"/>
                <a:cs typeface="Helvetica"/>
              </a:rPr>
              <a:t> the data and identifying the strongest statistical correlation(s). With this information, ADAPT then used machine learning to uncover the most important factors, with limits on the depth and size of the model.</a:t>
            </a:r>
            <a:endParaRPr lang="en-US" sz="1200" b="0" i="0" u="none" strike="noStrike" kern="1200" cap="none" spc="0" normalizeH="0" baseline="0" noProof="0">
              <a:ln>
                <a:noFill/>
              </a:ln>
              <a:solidFill>
                <a:srgbClr val="000000"/>
              </a:solidFill>
              <a:effectLst/>
              <a:uLnTx/>
              <a:uFillTx/>
              <a:latin typeface="Helvetica"/>
              <a:cs typeface="Helvetica"/>
            </a:endParaRPr>
          </a:p>
        </p:txBody>
      </p:sp>
    </p:spTree>
    <p:extLst>
      <p:ext uri="{BB962C8B-B14F-4D97-AF65-F5344CB8AC3E}">
        <p14:creationId xmlns:p14="http://schemas.microsoft.com/office/powerpoint/2010/main" val="201486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9078" y="1711809"/>
            <a:ext cx="3304451" cy="214719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ADAPT’s </a:t>
            </a:r>
            <a:r>
              <a:rPr lang="en-AU" sz="1200" b="1">
                <a:solidFill>
                  <a:prstClr val="black"/>
                </a:solidFill>
                <a:latin typeface="Helvetica"/>
                <a:cs typeface="Helvetica"/>
              </a:rPr>
              <a:t>Data and AI</a:t>
            </a:r>
            <a:r>
              <a:rPr kumimoji="0" lang="en-AU" sz="1200" b="1" i="0" u="none" strike="noStrike" kern="1200" cap="none" spc="0" normalizeH="0" baseline="0" noProof="0">
                <a:ln>
                  <a:noFill/>
                </a:ln>
                <a:solidFill>
                  <a:prstClr val="black"/>
                </a:solidFill>
                <a:effectLst/>
                <a:uLnTx/>
                <a:uFillTx/>
                <a:latin typeface="Helvetica"/>
                <a:ea typeface="+mn-ea"/>
                <a:cs typeface="Helvetica"/>
              </a:rPr>
              <a:t> Edge Survey </a:t>
            </a:r>
            <a:br>
              <a:rPr kumimoji="0" lang="en-AU" sz="1200" b="1" i="0" u="none" strike="noStrike" kern="1200" cap="none" spc="0" normalizeH="0" baseline="0" noProof="0">
                <a:ln>
                  <a:noFill/>
                </a:ln>
                <a:solidFill>
                  <a:prstClr val="black"/>
                </a:solidFill>
                <a:effectLst/>
                <a:uLnTx/>
                <a:uFillTx/>
                <a:latin typeface="Helvetica"/>
                <a:ea typeface="+mn-ea"/>
                <a:cs typeface="Helvetica"/>
              </a:rPr>
            </a:br>
            <a:r>
              <a:rPr kumimoji="0" lang="en-AU" sz="1200" b="1" i="0" u="none" strike="noStrike" kern="1200" cap="none" spc="0" normalizeH="0" baseline="0" noProof="0">
                <a:ln>
                  <a:noFill/>
                </a:ln>
                <a:solidFill>
                  <a:prstClr val="black"/>
                </a:solidFill>
                <a:effectLst/>
                <a:uLnTx/>
                <a:uFillTx/>
                <a:latin typeface="Helvetica"/>
                <a:ea typeface="+mn-ea"/>
                <a:cs typeface="Helvetica"/>
              </a:rPr>
              <a:t>(Apr 2026) presents Australian </a:t>
            </a:r>
            <a:br>
              <a:rPr kumimoji="0" lang="en-AU" sz="1200" b="1" i="0" u="none" strike="noStrike" kern="1200" cap="none" spc="0" normalizeH="0" baseline="0" noProof="0">
                <a:ln>
                  <a:noFill/>
                </a:ln>
                <a:solidFill>
                  <a:prstClr val="black"/>
                </a:solidFill>
                <a:effectLst/>
                <a:uLnTx/>
                <a:uFillTx/>
                <a:latin typeface="Helvetica"/>
                <a:ea typeface="+mn-ea"/>
                <a:cs typeface="Helvetica"/>
              </a:rPr>
            </a:br>
            <a:r>
              <a:rPr lang="en-AU" sz="1200" b="1">
                <a:solidFill>
                  <a:prstClr val="black"/>
                </a:solidFill>
                <a:latin typeface="Helvetica"/>
                <a:cs typeface="Helvetica"/>
              </a:rPr>
              <a:t>CDAO</a:t>
            </a:r>
            <a:r>
              <a:rPr kumimoji="0" lang="en-AU" sz="1200" b="1" i="0" u="none" strike="noStrike" kern="1200" cap="none" spc="0" normalizeH="0" baseline="0" noProof="0">
                <a:ln>
                  <a:noFill/>
                </a:ln>
                <a:solidFill>
                  <a:prstClr val="black"/>
                </a:solidFill>
                <a:effectLst/>
                <a:uLnTx/>
                <a:uFillTx/>
                <a:latin typeface="Helvetica"/>
                <a:ea typeface="+mn-ea"/>
                <a:cs typeface="Helvetica"/>
              </a:rPr>
              <a:t>s’ views on:</a:t>
            </a:r>
            <a:endParaRPr kumimoji="0" lang="en-AU"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AU" sz="1200">
                <a:solidFill>
                  <a:prstClr val="black"/>
                </a:solidFill>
                <a:latin typeface="Helvetica"/>
                <a:cs typeface="Helvetica"/>
              </a:rPr>
              <a:t>technology</a:t>
            </a:r>
            <a:r>
              <a:rPr kumimoji="0" lang="en-AU" sz="1200" b="0" i="0" u="none" strike="noStrike" kern="1200" cap="none" spc="0" normalizeH="0" baseline="0" noProof="0">
                <a:ln>
                  <a:noFill/>
                </a:ln>
                <a:solidFill>
                  <a:prstClr val="black"/>
                </a:solidFill>
                <a:effectLst/>
                <a:uLnTx/>
                <a:uFillTx/>
                <a:latin typeface="Helvetica"/>
                <a:ea typeface="+mn-ea"/>
                <a:cs typeface="Helvetica"/>
              </a:rPr>
              <a:t> maturity</a:t>
            </a:r>
            <a:endParaRPr lang="en-AU"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AU" sz="1200">
                <a:solidFill>
                  <a:prstClr val="black"/>
                </a:solidFill>
                <a:latin typeface="Helvetica"/>
                <a:cs typeface="Helvetica"/>
              </a:rPr>
              <a:t>common</a:t>
            </a:r>
            <a:r>
              <a:rPr kumimoji="0" lang="en-AU" sz="1200" b="0" i="0" u="none" strike="noStrike" kern="1200" cap="none" spc="0" normalizeH="0" baseline="0" noProof="0">
                <a:ln>
                  <a:noFill/>
                </a:ln>
                <a:solidFill>
                  <a:prstClr val="black"/>
                </a:solidFill>
                <a:effectLst/>
                <a:uLnTx/>
                <a:uFillTx/>
                <a:latin typeface="Helvetica"/>
                <a:ea typeface="+mn-ea"/>
                <a:cs typeface="Helvetica"/>
              </a:rPr>
              <a:t> features of Australian organisations with high technology maturity</a:t>
            </a:r>
            <a:endParaRPr lang="en-AU" sz="1200">
              <a:solidFill>
                <a:prstClr val="black"/>
              </a:solidFill>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AU" sz="1200">
                <a:solidFill>
                  <a:prstClr val="black"/>
                </a:solidFill>
                <a:latin typeface="Helvetica"/>
                <a:cs typeface="Helvetica"/>
              </a:rPr>
              <a:t>common outcomes of organisations with high technology maturity.</a:t>
            </a:r>
          </a:p>
        </p:txBody>
      </p:sp>
      <p:sp>
        <p:nvSpPr>
          <p:cNvPr id="3" name="Rectangle 2">
            <a:extLst>
              <a:ext uri="{FF2B5EF4-FFF2-40B4-BE49-F238E27FC236}">
                <a16:creationId xmlns:a16="http://schemas.microsoft.com/office/drawing/2014/main" id="{FCDB4BEB-E898-C416-1F0D-8AA44DED8E6F}"/>
              </a:ext>
            </a:extLst>
          </p:cNvPr>
          <p:cNvSpPr/>
          <p:nvPr/>
        </p:nvSpPr>
        <p:spPr>
          <a:xfrm>
            <a:off x="509050" y="1034008"/>
            <a:ext cx="326434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09050" y="746283"/>
            <a:ext cx="3264346"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AI</a:t>
            </a:r>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35173"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4083109" y="666162"/>
            <a:ext cx="7560000" cy="518513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200" b="0" i="0" u="none" strike="noStrike" kern="1200" cap="none" normalizeH="0" baseline="0" noProof="0">
                <a:ln>
                  <a:noFill/>
                </a:ln>
                <a:solidFill>
                  <a:srgbClr val="000000"/>
                </a:solidFill>
                <a:effectLst/>
                <a:uLnTx/>
                <a:uFillTx/>
                <a:latin typeface="Helvetica"/>
                <a:cs typeface="Helvetica"/>
              </a:rPr>
              <a:t>The following points summarise CDAOs’ perspectives on the technology maturity of Australian organisations.</a:t>
            </a:r>
            <a:endParaRPr lang="en-AU" sz="1200" b="0" i="0" u="none" strike="noStrike" kern="1200" cap="none" normalizeH="0" baseline="0" noProof="0">
              <a:ln>
                <a:noFill/>
              </a:ln>
              <a:solidFill>
                <a:srgbClr val="000000"/>
              </a:solidFill>
              <a:effectLst/>
              <a:uLnTx/>
              <a:uFillTx/>
              <a:latin typeface="Helvetica"/>
              <a:cs typeface="Helvetica"/>
            </a:endParaRPr>
          </a:p>
          <a:p>
            <a:pPr marL="228600" marR="0" lvl="0" indent="-228600" algn="l" defTabSz="914400" rtl="0" eaLnBrk="1" fontAlgn="auto" latinLnBrk="0" hangingPunct="1">
              <a:lnSpc>
                <a:spcPct val="150000"/>
              </a:lnSpc>
              <a:spcAft>
                <a:spcPts val="600"/>
              </a:spcAft>
              <a:buClr>
                <a:srgbClr val="E7534F"/>
              </a:buClr>
              <a:buSzTx/>
              <a:buFont typeface="+mj-lt"/>
              <a:buAutoNum type="arabicPeriod"/>
              <a:tabLst/>
              <a:defRPr/>
            </a:pPr>
            <a:r>
              <a:rPr lang="en-AU" sz="1200" b="1">
                <a:solidFill>
                  <a:prstClr val="black"/>
                </a:solidFill>
                <a:latin typeface="Helvetica"/>
                <a:cs typeface="Helvetica"/>
              </a:rPr>
              <a:t>Technology maturity</a:t>
            </a:r>
          </a:p>
          <a:p>
            <a:pPr marL="355600" indent="-172720">
              <a:lnSpc>
                <a:spcPct val="150000"/>
              </a:lnSpc>
              <a:spcAft>
                <a:spcPts val="1200"/>
              </a:spcAft>
              <a:buClr>
                <a:srgbClr val="E7534F"/>
              </a:buClr>
              <a:buFont typeface="Arial" panose="020B0604020202020204" pitchFamily="34" charset="0"/>
              <a:buChar char="•"/>
              <a:defRPr/>
            </a:pPr>
            <a:r>
              <a:rPr lang="en-AU" sz="1200">
                <a:solidFill>
                  <a:prstClr val="black"/>
                </a:solidFill>
                <a:latin typeface="Helvetica"/>
                <a:cs typeface="Helvetica"/>
              </a:rPr>
              <a:t>The majority</a:t>
            </a:r>
            <a:r>
              <a:rPr kumimoji="0" lang="en-AU" sz="1200" b="0" i="0" u="none" strike="noStrike" kern="1200" cap="none" normalizeH="0" baseline="0" noProof="0">
                <a:ln>
                  <a:noFill/>
                </a:ln>
                <a:solidFill>
                  <a:prstClr val="black"/>
                </a:solidFill>
                <a:effectLst/>
                <a:uLnTx/>
                <a:uFillTx/>
                <a:latin typeface="Helvetica"/>
                <a:cs typeface="Helvetica"/>
              </a:rPr>
              <a:t> of Australian organisations </a:t>
            </a:r>
            <a:r>
              <a:rPr lang="en-AU" sz="1200">
                <a:solidFill>
                  <a:prstClr val="black"/>
                </a:solidFill>
                <a:latin typeface="Helvetica"/>
                <a:cs typeface="Helvetica"/>
              </a:rPr>
              <a:t>operate with </a:t>
            </a:r>
            <a:r>
              <a:rPr kumimoji="0" lang="en-AU" sz="1200" b="0" i="0" u="none" strike="noStrike" kern="1200" cap="none" normalizeH="0" baseline="0" noProof="0">
                <a:ln>
                  <a:noFill/>
                </a:ln>
                <a:solidFill>
                  <a:prstClr val="black"/>
                </a:solidFill>
                <a:effectLst/>
                <a:uLnTx/>
                <a:uFillTx/>
                <a:latin typeface="Helvetica"/>
                <a:cs typeface="Helvetica"/>
              </a:rPr>
              <a:t>legacy</a:t>
            </a:r>
            <a:r>
              <a:rPr lang="en-AU" sz="1200">
                <a:solidFill>
                  <a:prstClr val="black"/>
                </a:solidFill>
                <a:latin typeface="Helvetica"/>
                <a:cs typeface="Helvetica"/>
              </a:rPr>
              <a:t> or </a:t>
            </a:r>
            <a:r>
              <a:rPr kumimoji="0" lang="en-AU" sz="1200" b="0" i="0" u="none" strike="noStrike" kern="1200" cap="none" normalizeH="0" baseline="0" noProof="0">
                <a:ln>
                  <a:noFill/>
                </a:ln>
                <a:solidFill>
                  <a:prstClr val="black"/>
                </a:solidFill>
                <a:effectLst/>
                <a:uLnTx/>
                <a:uFillTx/>
                <a:latin typeface="Helvetica"/>
                <a:cs typeface="Helvetica"/>
              </a:rPr>
              <a:t>siloed</a:t>
            </a:r>
            <a:r>
              <a:rPr lang="en-AU" sz="1200">
                <a:solidFill>
                  <a:prstClr val="black"/>
                </a:solidFill>
                <a:latin typeface="Helvetica"/>
                <a:cs typeface="Helvetica"/>
              </a:rPr>
              <a:t> data and AI architectures that offer </a:t>
            </a:r>
            <a:r>
              <a:rPr kumimoji="0" lang="en-AU" sz="1200" b="0" i="0" u="none" strike="noStrike" kern="1200" cap="none" normalizeH="0" baseline="0" noProof="0">
                <a:ln>
                  <a:noFill/>
                </a:ln>
                <a:solidFill>
                  <a:prstClr val="black"/>
                </a:solidFill>
                <a:effectLst/>
                <a:uLnTx/>
                <a:uFillTx/>
                <a:latin typeface="Helvetica"/>
                <a:cs typeface="Helvetica"/>
              </a:rPr>
              <a:t>limited support and </a:t>
            </a:r>
            <a:r>
              <a:rPr lang="en-AU" sz="1200">
                <a:solidFill>
                  <a:prstClr val="black"/>
                </a:solidFill>
                <a:latin typeface="Helvetica"/>
                <a:cs typeface="Helvetica"/>
              </a:rPr>
              <a:t>are only </a:t>
            </a:r>
            <a:r>
              <a:rPr kumimoji="0" lang="en-AU" sz="1200" b="0" i="0" u="none" strike="noStrike" kern="1200" cap="none" normalizeH="0" baseline="0" noProof="0">
                <a:ln>
                  <a:noFill/>
                </a:ln>
                <a:solidFill>
                  <a:prstClr val="black"/>
                </a:solidFill>
                <a:effectLst/>
                <a:uLnTx/>
                <a:uFillTx/>
                <a:latin typeface="Helvetica"/>
                <a:cs typeface="Helvetica"/>
              </a:rPr>
              <a:t>partially capable</a:t>
            </a:r>
            <a:r>
              <a:rPr lang="en-AU" sz="1200">
                <a:solidFill>
                  <a:prstClr val="black"/>
                </a:solidFill>
                <a:latin typeface="Helvetica"/>
                <a:cs typeface="Helvetica"/>
              </a:rPr>
              <a:t>.</a:t>
            </a:r>
            <a:r>
              <a:rPr kumimoji="0" lang="en-AU" sz="1200" b="0" i="0" u="none" strike="noStrike" kern="1200" cap="none" normalizeH="0" baseline="0" noProof="0">
                <a:ln>
                  <a:noFill/>
                </a:ln>
                <a:solidFill>
                  <a:prstClr val="black"/>
                </a:solidFill>
                <a:effectLst/>
                <a:uLnTx/>
                <a:uFillTx/>
                <a:latin typeface="Helvetica"/>
                <a:cs typeface="Helvetica"/>
              </a:rPr>
              <a:t> </a:t>
            </a:r>
            <a:r>
              <a:rPr lang="en-AU" sz="1200">
                <a:solidFill>
                  <a:prstClr val="black"/>
                </a:solidFill>
                <a:latin typeface="Helvetica"/>
                <a:cs typeface="Helvetica"/>
              </a:rPr>
              <a:t>Just </a:t>
            </a:r>
            <a:r>
              <a:rPr kumimoji="0" lang="en-AU" sz="1200" b="0" i="0" u="none" strike="noStrike" kern="1200" cap="none" normalizeH="0" baseline="0" noProof="0">
                <a:ln>
                  <a:noFill/>
                </a:ln>
                <a:solidFill>
                  <a:prstClr val="black"/>
                </a:solidFill>
                <a:effectLst/>
                <a:uLnTx/>
                <a:uFillTx/>
                <a:latin typeface="Helvetica"/>
                <a:cs typeface="Helvetica"/>
              </a:rPr>
              <a:t>20% </a:t>
            </a:r>
            <a:r>
              <a:rPr lang="en-AU" sz="1200">
                <a:solidFill>
                  <a:prstClr val="black"/>
                </a:solidFill>
                <a:latin typeface="Helvetica"/>
                <a:cs typeface="Helvetica"/>
              </a:rPr>
              <a:t>report having architectures that are </a:t>
            </a:r>
            <a:r>
              <a:rPr kumimoji="0" lang="en-AU" sz="1200" b="0" i="0" u="none" strike="noStrike" kern="1200" cap="none" normalizeH="0" baseline="0" noProof="0">
                <a:ln>
                  <a:noFill/>
                </a:ln>
                <a:solidFill>
                  <a:prstClr val="black"/>
                </a:solidFill>
                <a:effectLst/>
                <a:uLnTx/>
                <a:uFillTx/>
                <a:latin typeface="Helvetica"/>
                <a:cs typeface="Helvetica"/>
              </a:rPr>
              <a:t>highly capable or fully </a:t>
            </a:r>
            <a:r>
              <a:rPr lang="en-AU" sz="1200">
                <a:solidFill>
                  <a:prstClr val="black"/>
                </a:solidFill>
                <a:latin typeface="Helvetica"/>
                <a:cs typeface="Helvetica"/>
              </a:rPr>
              <a:t>future‑ready.</a:t>
            </a:r>
            <a:endParaRPr lang="en-AU">
              <a:solidFill>
                <a:prstClr val="black"/>
              </a:solidFill>
              <a:latin typeface="Calibri" panose="020F0502020204030204"/>
              <a:ea typeface="Calibri"/>
              <a:cs typeface="Calibri"/>
            </a:endParaRPr>
          </a:p>
          <a:p>
            <a:pPr marL="228600" indent="-228600">
              <a:lnSpc>
                <a:spcPct val="150000"/>
              </a:lnSpc>
              <a:spcAft>
                <a:spcPts val="600"/>
              </a:spcAft>
              <a:buClr>
                <a:srgbClr val="E7534F"/>
              </a:buClr>
              <a:buFont typeface="+mj-lt"/>
              <a:buAutoNum type="arabicPeriod" startAt="2"/>
              <a:defRPr/>
            </a:pPr>
            <a:r>
              <a:rPr lang="en-AU" sz="1200" b="1">
                <a:solidFill>
                  <a:prstClr val="black"/>
                </a:solidFill>
                <a:latin typeface="Helvetica"/>
                <a:cs typeface="Helvetica"/>
              </a:rPr>
              <a:t>Organisations with high technology maturity have higher maturity levels in these areas:</a:t>
            </a:r>
            <a:endParaRPr lang="en-AU" sz="1200" b="1" i="0" u="none" strike="noStrike" kern="1200" cap="none"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normalizeH="0" baseline="0" noProof="0" err="1">
                <a:ln>
                  <a:noFill/>
                </a:ln>
                <a:solidFill>
                  <a:prstClr val="black"/>
                </a:solidFill>
                <a:effectLst/>
                <a:uLnTx/>
                <a:uFillTx/>
                <a:latin typeface="Helvetica"/>
                <a:cs typeface="Helvetica"/>
              </a:rPr>
              <a:t>Organisational</a:t>
            </a:r>
            <a:r>
              <a:rPr kumimoji="0" lang="en-US" sz="1200" b="0" i="0" u="none" strike="noStrike" kern="1200" cap="none" normalizeH="0" baseline="0" noProof="0">
                <a:ln>
                  <a:noFill/>
                </a:ln>
                <a:solidFill>
                  <a:prstClr val="black"/>
                </a:solidFill>
                <a:effectLst/>
                <a:uLnTx/>
                <a:uFillTx/>
                <a:latin typeface="Helvetica"/>
                <a:cs typeface="Helvetica"/>
              </a:rPr>
              <a:t> data readiness to enable AI at scale</a:t>
            </a:r>
            <a:r>
              <a:rPr lang="en-US" sz="1200">
                <a:solidFill>
                  <a:prstClr val="black"/>
                </a:solidFill>
                <a:latin typeface="Helvetica"/>
                <a:cs typeface="Helvetica"/>
              </a:rPr>
              <a:t>.</a:t>
            </a:r>
            <a:endParaRPr lang="en-US" sz="1200" b="0" i="0" u="none" strike="noStrike" kern="1200" cap="none"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a:solidFill>
                  <a:prstClr val="black"/>
                </a:solidFill>
                <a:latin typeface="Helvetica"/>
                <a:cs typeface="Helvetica"/>
              </a:rPr>
              <a:t>Preparedness to manage an agentic workforce (roles, processes and change management in place).</a:t>
            </a:r>
            <a:endParaRPr lang="en-US" sz="1200" b="0" i="0" u="none" strike="noStrike" kern="1200" cap="none"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normalizeH="0" baseline="0" noProof="0">
                <a:ln>
                  <a:noFill/>
                </a:ln>
                <a:solidFill>
                  <a:prstClr val="black"/>
                </a:solidFill>
                <a:effectLst/>
                <a:uLnTx/>
                <a:uFillTx/>
                <a:latin typeface="Helvetica"/>
                <a:cs typeface="Helvetica"/>
              </a:rPr>
              <a:t>Operational practices for deploying, monitoring and maintaining AI/ML </a:t>
            </a:r>
            <a:br>
              <a:rPr kumimoji="0" lang="en-US" sz="1200" b="0" i="0" u="none" strike="noStrike" kern="1200" cap="none" normalizeH="0" baseline="0" noProof="0">
                <a:ln>
                  <a:noFill/>
                </a:ln>
                <a:solidFill>
                  <a:prstClr val="black"/>
                </a:solidFill>
                <a:effectLst/>
                <a:uLnTx/>
                <a:uFillTx/>
                <a:latin typeface="Helvetica"/>
                <a:cs typeface="Helvetica"/>
              </a:rPr>
            </a:br>
            <a:r>
              <a:rPr kumimoji="0" lang="en-US" sz="1200" b="0" i="0" u="none" strike="noStrike" kern="1200" cap="none" normalizeH="0" baseline="0" noProof="0">
                <a:ln>
                  <a:noFill/>
                </a:ln>
                <a:solidFill>
                  <a:prstClr val="black"/>
                </a:solidFill>
                <a:effectLst/>
                <a:uLnTx/>
                <a:uFillTx/>
                <a:latin typeface="Helvetica"/>
                <a:cs typeface="Helvetica"/>
              </a:rPr>
              <a:t>(including generative AI) systems</a:t>
            </a:r>
            <a:r>
              <a:rPr lang="en-US" sz="1200">
                <a:solidFill>
                  <a:prstClr val="black"/>
                </a:solidFill>
                <a:latin typeface="Helvetica"/>
                <a:cs typeface="Helvetica"/>
              </a:rPr>
              <a:t>.</a:t>
            </a:r>
            <a:endParaRPr lang="en-AU" sz="1200">
              <a:solidFill>
                <a:prstClr val="black"/>
              </a:solidFill>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AU" sz="1200" b="0" i="0" u="none" strike="noStrike" kern="1200" cap="none" normalizeH="0" baseline="0" noProof="0">
                <a:ln>
                  <a:noFill/>
                </a:ln>
                <a:solidFill>
                  <a:prstClr val="black"/>
                </a:solidFill>
                <a:effectLst/>
                <a:uLnTx/>
                <a:uFillTx/>
                <a:latin typeface="Helvetica"/>
                <a:cs typeface="Helvetica"/>
              </a:rPr>
              <a:t>Workforce preparation strategies to work with generative AI or AI agents</a:t>
            </a:r>
            <a:r>
              <a:rPr lang="en-AU" sz="1200">
                <a:solidFill>
                  <a:prstClr val="black"/>
                </a:solidFill>
                <a:latin typeface="Helvetica"/>
                <a:cs typeface="Helvetica"/>
              </a:rPr>
              <a:t>.</a:t>
            </a:r>
            <a:endParaRPr lang="en-AU" sz="1200" b="0" i="0" u="none" strike="noStrike" kern="1200" cap="none" normalizeH="0" baseline="0" noProof="0">
              <a:ln>
                <a:noFill/>
              </a:ln>
              <a:solidFill>
                <a:prstClr val="black"/>
              </a:solidFill>
              <a:effectLst/>
              <a:uLnTx/>
              <a:uFillTx/>
              <a:latin typeface="Helvetica"/>
              <a:cs typeface="Helvetica"/>
            </a:endParaRPr>
          </a:p>
          <a:p>
            <a:pPr marL="228600" indent="-228600">
              <a:lnSpc>
                <a:spcPct val="150000"/>
              </a:lnSpc>
              <a:spcAft>
                <a:spcPts val="600"/>
              </a:spcAft>
              <a:buClr>
                <a:srgbClr val="E7534F"/>
              </a:buClr>
              <a:buFont typeface="+mj-lt"/>
              <a:buAutoNum type="arabicPeriod" startAt="3"/>
              <a:defRPr/>
            </a:pPr>
            <a:r>
              <a:rPr kumimoji="0" lang="en-US" sz="1200" b="1" i="0" u="none" strike="noStrike" kern="1200" cap="none" normalizeH="0" baseline="0" noProof="0">
                <a:ln>
                  <a:noFill/>
                </a:ln>
                <a:solidFill>
                  <a:prstClr val="black"/>
                </a:solidFill>
                <a:effectLst/>
                <a:uLnTx/>
                <a:uFillTx/>
                <a:latin typeface="Helvetica"/>
                <a:cs typeface="Helvetica"/>
              </a:rPr>
              <a:t>High technology maturity captures </a:t>
            </a:r>
            <a:r>
              <a:rPr lang="en-US" sz="1200" b="1">
                <a:solidFill>
                  <a:prstClr val="black"/>
                </a:solidFill>
                <a:latin typeface="Helvetica"/>
                <a:cs typeface="Helvetica"/>
              </a:rPr>
              <a:t>significant</a:t>
            </a:r>
            <a:r>
              <a:rPr kumimoji="0" lang="en-US" sz="1200" b="1" i="0" u="none" strike="noStrike" kern="1200" cap="none" normalizeH="0" baseline="0" noProof="0">
                <a:ln>
                  <a:noFill/>
                </a:ln>
                <a:solidFill>
                  <a:prstClr val="black"/>
                </a:solidFill>
                <a:effectLst/>
                <a:uLnTx/>
                <a:uFillTx/>
                <a:latin typeface="Helvetica"/>
                <a:cs typeface="Helvetica"/>
              </a:rPr>
              <a:t> value from </a:t>
            </a:r>
            <a:r>
              <a:rPr lang="en-US" sz="1200" b="1">
                <a:solidFill>
                  <a:prstClr val="black"/>
                </a:solidFill>
                <a:latin typeface="Helvetica"/>
                <a:cs typeface="Helvetica"/>
              </a:rPr>
              <a:t>agentic and</a:t>
            </a:r>
            <a:r>
              <a:rPr kumimoji="0" lang="en-US" sz="1200" b="1" i="0" u="none" strike="noStrike" kern="1200" cap="none" normalizeH="0" baseline="0" noProof="0">
                <a:ln>
                  <a:noFill/>
                </a:ln>
                <a:solidFill>
                  <a:prstClr val="black"/>
                </a:solidFill>
                <a:effectLst/>
                <a:uLnTx/>
                <a:uFillTx/>
                <a:latin typeface="Helvetica"/>
                <a:cs typeface="Helvetica"/>
              </a:rPr>
              <a:t> generative AI</a:t>
            </a:r>
            <a:endParaRPr lang="en-AU" sz="1200" b="1" i="0" u="none" strike="noStrike" kern="1200" cap="none" normalizeH="0" baseline="0" noProof="0">
              <a:ln>
                <a:noFill/>
              </a:ln>
              <a:solidFill>
                <a:prstClr val="black"/>
              </a:solidFill>
              <a:effectLst/>
              <a:uLnTx/>
              <a:uFillTx/>
              <a:latin typeface="Helvetica"/>
              <a:cs typeface="Helvetica"/>
            </a:endParaRPr>
          </a:p>
          <a:p>
            <a:pPr marL="355600" indent="-172720">
              <a:lnSpc>
                <a:spcPct val="150000"/>
              </a:lnSpc>
              <a:buClr>
                <a:srgbClr val="E7534F"/>
              </a:buClr>
              <a:buFont typeface="Arial" panose="020B0604020202020204" pitchFamily="34" charset="0"/>
              <a:buChar char="•"/>
              <a:defRPr/>
            </a:pPr>
            <a:r>
              <a:rPr lang="en-AU" sz="1200">
                <a:solidFill>
                  <a:prstClr val="black"/>
                </a:solidFill>
                <a:latin typeface="Helvetica"/>
                <a:cs typeface="Helvetica"/>
              </a:rPr>
              <a:t>Organisations with higher levels of </a:t>
            </a:r>
            <a:r>
              <a:rPr kumimoji="0" lang="en-AU" sz="1200" b="0" i="0" u="none" strike="noStrike" kern="1200" cap="none" normalizeH="0" baseline="0" noProof="0">
                <a:ln>
                  <a:noFill/>
                </a:ln>
                <a:solidFill>
                  <a:prstClr val="black"/>
                </a:solidFill>
                <a:effectLst/>
                <a:uLnTx/>
                <a:uFillTx/>
                <a:latin typeface="Helvetica"/>
                <a:cs typeface="Helvetica"/>
              </a:rPr>
              <a:t>technology maturity </a:t>
            </a:r>
            <a:r>
              <a:rPr lang="en-AU" sz="1200">
                <a:solidFill>
                  <a:prstClr val="black"/>
                </a:solidFill>
                <a:latin typeface="Helvetica"/>
                <a:cs typeface="Helvetica"/>
              </a:rPr>
              <a:t>are more likely to report </a:t>
            </a:r>
            <a:r>
              <a:rPr kumimoji="0" lang="en-AU" sz="1200" b="0" i="0" u="none" strike="noStrike" kern="1200" cap="none" normalizeH="0" baseline="0" noProof="0">
                <a:ln>
                  <a:noFill/>
                </a:ln>
                <a:solidFill>
                  <a:prstClr val="black"/>
                </a:solidFill>
                <a:effectLst/>
                <a:uLnTx/>
                <a:uFillTx/>
                <a:latin typeface="Helvetica"/>
                <a:cs typeface="Helvetica"/>
              </a:rPr>
              <a:t>significant ROI from generative and agentic AI </a:t>
            </a:r>
            <a:r>
              <a:rPr lang="en-AU" sz="1200">
                <a:solidFill>
                  <a:prstClr val="black"/>
                </a:solidFill>
                <a:latin typeface="Helvetica"/>
                <a:cs typeface="Helvetica"/>
              </a:rPr>
              <a:t>than </a:t>
            </a:r>
            <a:r>
              <a:rPr kumimoji="0" lang="en-AU" sz="1200" b="0" i="0" u="none" strike="noStrike" kern="1200" cap="none" normalizeH="0" baseline="0" noProof="0">
                <a:ln>
                  <a:noFill/>
                </a:ln>
                <a:solidFill>
                  <a:prstClr val="black"/>
                </a:solidFill>
                <a:effectLst/>
                <a:uLnTx/>
                <a:uFillTx/>
                <a:latin typeface="Helvetica"/>
                <a:cs typeface="Helvetica"/>
              </a:rPr>
              <a:t>those </a:t>
            </a:r>
            <a:r>
              <a:rPr lang="en-AU" sz="1200">
                <a:solidFill>
                  <a:prstClr val="black"/>
                </a:solidFill>
                <a:latin typeface="Helvetica"/>
                <a:cs typeface="Helvetica"/>
              </a:rPr>
              <a:t>operating </a:t>
            </a:r>
            <a:r>
              <a:rPr kumimoji="0" lang="en-AU" sz="1200" b="0" i="0" u="none" strike="noStrike" kern="1200" cap="none" normalizeH="0" baseline="0" noProof="0">
                <a:ln>
                  <a:noFill/>
                </a:ln>
                <a:solidFill>
                  <a:prstClr val="black"/>
                </a:solidFill>
                <a:effectLst/>
                <a:uLnTx/>
                <a:uFillTx/>
                <a:latin typeface="Helvetica"/>
                <a:cs typeface="Helvetica"/>
              </a:rPr>
              <a:t>legacy</a:t>
            </a:r>
            <a:r>
              <a:rPr lang="en-AU" sz="1200">
                <a:solidFill>
                  <a:prstClr val="black"/>
                </a:solidFill>
                <a:latin typeface="Helvetica"/>
                <a:cs typeface="Helvetica"/>
              </a:rPr>
              <a:t>, </a:t>
            </a:r>
            <a:r>
              <a:rPr kumimoji="0" lang="en-AU" sz="1200" b="0" i="0" u="none" strike="noStrike" kern="1200" cap="none" normalizeH="0" baseline="0" noProof="0">
                <a:ln>
                  <a:noFill/>
                </a:ln>
                <a:solidFill>
                  <a:prstClr val="black"/>
                </a:solidFill>
                <a:effectLst/>
                <a:uLnTx/>
                <a:uFillTx/>
                <a:latin typeface="Helvetica"/>
                <a:cs typeface="Helvetica"/>
              </a:rPr>
              <a:t>siloed</a:t>
            </a:r>
            <a:r>
              <a:rPr lang="en-AU" sz="1200">
                <a:solidFill>
                  <a:prstClr val="black"/>
                </a:solidFill>
                <a:latin typeface="Helvetica"/>
                <a:cs typeface="Helvetica"/>
              </a:rPr>
              <a:t>,</a:t>
            </a:r>
            <a:r>
              <a:rPr kumimoji="0" lang="en-AU" sz="1200" b="0" i="0" u="none" strike="noStrike" kern="1200" cap="none" normalizeH="0" baseline="0" noProof="0">
                <a:ln>
                  <a:noFill/>
                </a:ln>
                <a:solidFill>
                  <a:prstClr val="black"/>
                </a:solidFill>
                <a:effectLst/>
                <a:uLnTx/>
                <a:uFillTx/>
                <a:latin typeface="Helvetica"/>
                <a:cs typeface="Helvetica"/>
              </a:rPr>
              <a:t> or limited</a:t>
            </a:r>
            <a:r>
              <a:rPr lang="en-AU" sz="1200">
                <a:solidFill>
                  <a:prstClr val="black"/>
                </a:solidFill>
                <a:latin typeface="Helvetica"/>
                <a:cs typeface="Helvetica"/>
              </a:rPr>
              <a:t>‑</a:t>
            </a:r>
            <a:r>
              <a:rPr kumimoji="0" lang="en-AU" sz="1200" b="0" i="0" u="none" strike="noStrike" kern="1200" cap="none" normalizeH="0" baseline="0" noProof="0">
                <a:ln>
                  <a:noFill/>
                </a:ln>
                <a:solidFill>
                  <a:prstClr val="black"/>
                </a:solidFill>
                <a:effectLst/>
                <a:uLnTx/>
                <a:uFillTx/>
                <a:latin typeface="Helvetica"/>
                <a:cs typeface="Helvetica"/>
              </a:rPr>
              <a:t>support </a:t>
            </a:r>
            <a:r>
              <a:rPr lang="en-AU" sz="1200">
                <a:solidFill>
                  <a:prstClr val="black"/>
                </a:solidFill>
                <a:latin typeface="Helvetica"/>
                <a:cs typeface="Helvetica"/>
              </a:rPr>
              <a:t>architectures.</a:t>
            </a:r>
          </a:p>
          <a:p>
            <a:pPr marL="182880" marR="0" lvl="0" algn="l" defTabSz="914400">
              <a:lnSpc>
                <a:spcPct val="150000"/>
              </a:lnSpc>
              <a:spcBef>
                <a:spcPts val="0"/>
              </a:spcBef>
              <a:spcAft>
                <a:spcPts val="0"/>
              </a:spcAft>
              <a:buClr>
                <a:srgbClr val="E7534F"/>
              </a:buClr>
              <a:buSzTx/>
              <a:tabLst/>
              <a:defRPr/>
            </a:pPr>
            <a:endParaRPr lang="en-AU" sz="1200" b="0" i="0" u="none" strike="noStrike" kern="1200" cap="none"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214369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007E4D-1550-0348-CB3A-76D00682A81F}"/>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1A617FD-18EA-ADE4-5927-A326EE8F07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61DE72C5-8DF8-8123-1A6E-D23E78232807}"/>
              </a:ext>
            </a:extLst>
          </p:cNvPr>
          <p:cNvGrpSpPr/>
          <p:nvPr/>
        </p:nvGrpSpPr>
        <p:grpSpPr>
          <a:xfrm>
            <a:off x="549440" y="2556618"/>
            <a:ext cx="6513512" cy="819204"/>
            <a:chOff x="549440" y="2556618"/>
            <a:chExt cx="6513512" cy="819204"/>
          </a:xfrm>
        </p:grpSpPr>
        <p:sp>
          <p:nvSpPr>
            <p:cNvPr id="4" name="TextBox 3">
              <a:extLst>
                <a:ext uri="{FF2B5EF4-FFF2-40B4-BE49-F238E27FC236}">
                  <a16:creationId xmlns:a16="http://schemas.microsoft.com/office/drawing/2014/main" id="{A88D2A65-DEA7-8988-E5AE-CA8269863B61}"/>
                </a:ext>
              </a:extLst>
            </p:cNvPr>
            <p:cNvSpPr txBox="1"/>
            <p:nvPr/>
          </p:nvSpPr>
          <p:spPr>
            <a:xfrm>
              <a:off x="549440" y="2556618"/>
              <a:ext cx="6513512"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Technology maturity</a:t>
              </a:r>
            </a:p>
          </p:txBody>
        </p:sp>
        <p:sp>
          <p:nvSpPr>
            <p:cNvPr id="8" name="Rectangle 7">
              <a:extLst>
                <a:ext uri="{FF2B5EF4-FFF2-40B4-BE49-F238E27FC236}">
                  <a16:creationId xmlns:a16="http://schemas.microsoft.com/office/drawing/2014/main" id="{278D826C-805B-AE6F-FC39-A49D763BEE5D}"/>
                </a:ext>
              </a:extLst>
            </p:cNvPr>
            <p:cNvSpPr/>
            <p:nvPr/>
          </p:nvSpPr>
          <p:spPr>
            <a:xfrm>
              <a:off x="680027" y="3321044"/>
              <a:ext cx="359064" cy="5477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819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21C3-FF90-AA34-88B8-675A755A5849}"/>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9F4DA9D-BEBE-C74D-D29A-D75AA665254D}"/>
              </a:ext>
            </a:extLst>
          </p:cNvPr>
          <p:cNvSpPr/>
          <p:nvPr/>
        </p:nvSpPr>
        <p:spPr>
          <a:xfrm>
            <a:off x="245625" y="111067"/>
            <a:ext cx="11641573" cy="830997"/>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How well does your data </a:t>
            </a:r>
            <a:r>
              <a:rPr lang="en-US" sz="2400" b="1">
                <a:solidFill>
                  <a:srgbClr val="000000"/>
                </a:solidFill>
                <a:latin typeface="Helvetica"/>
                <a:cs typeface="Helvetica"/>
              </a:rPr>
              <a:t>and </a:t>
            </a:r>
            <a:r>
              <a:rPr kumimoji="0" lang="en-US" sz="2400" b="1" i="0" u="none" strike="noStrike" kern="1200" cap="none" spc="0" normalizeH="0" baseline="0" noProof="0">
                <a:ln>
                  <a:noFill/>
                </a:ln>
                <a:solidFill>
                  <a:srgbClr val="000000"/>
                </a:solidFill>
                <a:effectLst/>
                <a:uLnTx/>
                <a:uFillTx/>
                <a:latin typeface="Helvetica"/>
                <a:ea typeface="+mn-ea"/>
                <a:cs typeface="Helvetica"/>
              </a:rPr>
              <a:t>AI architecture support scalable, </a:t>
            </a:r>
            <a:br>
              <a:rPr kumimoji="0" lang="en-US" sz="2400" b="1" i="0" u="none" strike="noStrike" kern="1200" cap="none" spc="0" normalizeH="0" baseline="0" noProof="0">
                <a:ln>
                  <a:noFill/>
                </a:ln>
                <a:solidFill>
                  <a:srgbClr val="000000"/>
                </a:solidFill>
                <a:effectLst/>
                <a:uLnTx/>
                <a:uFillTx/>
                <a:latin typeface="Helvetica"/>
                <a:ea typeface="+mn-ea"/>
                <a:cs typeface="Helvetica"/>
              </a:rPr>
            </a:br>
            <a:r>
              <a:rPr kumimoji="0" lang="en-US" sz="2400" b="1" i="0" u="none" strike="noStrike" kern="1200" cap="none" spc="0" normalizeH="0" baseline="0" noProof="0">
                <a:ln>
                  <a:noFill/>
                </a:ln>
                <a:solidFill>
                  <a:srgbClr val="000000"/>
                </a:solidFill>
                <a:effectLst/>
                <a:uLnTx/>
                <a:uFillTx/>
                <a:latin typeface="Helvetica"/>
                <a:ea typeface="+mn-ea"/>
                <a:cs typeface="Helvetica"/>
              </a:rPr>
              <a:t>modular adoption of new GenAI models?</a:t>
            </a:r>
          </a:p>
        </p:txBody>
      </p:sp>
      <p:sp>
        <p:nvSpPr>
          <p:cNvPr id="6" name="TextBox 5">
            <a:extLst>
              <a:ext uri="{FF2B5EF4-FFF2-40B4-BE49-F238E27FC236}">
                <a16:creationId xmlns:a16="http://schemas.microsoft.com/office/drawing/2014/main" id="{9124A69F-8B29-EF44-717C-EB2AC733480F}"/>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202 Australian CDAOs</a:t>
            </a:r>
          </a:p>
        </p:txBody>
      </p:sp>
      <p:sp>
        <p:nvSpPr>
          <p:cNvPr id="10" name="TextBox 9">
            <a:extLst>
              <a:ext uri="{FF2B5EF4-FFF2-40B4-BE49-F238E27FC236}">
                <a16:creationId xmlns:a16="http://schemas.microsoft.com/office/drawing/2014/main" id="{56A5FFF5-9EFB-2350-687B-02283AAE25D9}"/>
              </a:ext>
            </a:extLst>
          </p:cNvPr>
          <p:cNvSpPr txBox="1"/>
          <p:nvPr/>
        </p:nvSpPr>
        <p:spPr>
          <a:xfrm>
            <a:off x="245625" y="6392989"/>
            <a:ext cx="6094206" cy="430887"/>
          </a:xfrm>
          <a:prstGeom prst="rect">
            <a:avLst/>
          </a:prstGeom>
          <a:noFill/>
        </p:spPr>
        <p:txBody>
          <a:bodyPr wrap="square">
            <a:spAutoFit/>
          </a:bodyPr>
          <a:lstStyle/>
          <a:p>
            <a:r>
              <a:rPr lang="en-US" sz="1100" i="1" baseline="30000">
                <a:solidFill>
                  <a:srgbClr val="7F7F7F"/>
                </a:solidFill>
                <a:latin typeface="Helvetica" panose="020B0604020202020204" pitchFamily="34" charset="0"/>
                <a:cs typeface="Helvetica" panose="020B0604020202020204" pitchFamily="34" charset="0"/>
              </a:rPr>
              <a:t>1 </a:t>
            </a:r>
            <a:r>
              <a:rPr lang="en-US" sz="1100" i="1">
                <a:solidFill>
                  <a:srgbClr val="7F7F7F"/>
                </a:solidFill>
                <a:latin typeface="Helvetica" panose="020B0604020202020204" pitchFamily="34" charset="0"/>
                <a:cs typeface="Helvetica" panose="020B0604020202020204" pitchFamily="34" charset="0"/>
              </a:rPr>
              <a:t>Please note that the percentages shown are rounded to the nearest whole number. </a:t>
            </a:r>
            <a:br>
              <a:rPr lang="en-US" sz="1100" i="1">
                <a:solidFill>
                  <a:srgbClr val="7F7F7F"/>
                </a:solidFill>
                <a:latin typeface="Helvetica" panose="020B0604020202020204" pitchFamily="34" charset="0"/>
                <a:cs typeface="Helvetica" panose="020B0604020202020204" pitchFamily="34" charset="0"/>
              </a:rPr>
            </a:br>
            <a:r>
              <a:rPr lang="en-US" sz="1100" i="1">
                <a:solidFill>
                  <a:srgbClr val="7F7F7F"/>
                </a:solidFill>
                <a:latin typeface="Helvetica" panose="020B0604020202020204" pitchFamily="34" charset="0"/>
                <a:cs typeface="Helvetica" panose="020B0604020202020204" pitchFamily="34" charset="0"/>
              </a:rPr>
              <a:t>As a result, the total may appear slightly above or below 100% due to rounding.</a:t>
            </a:r>
            <a:endParaRPr lang="en-PH" sz="1100" i="1">
              <a:solidFill>
                <a:srgbClr val="7F7F7F"/>
              </a:solidFill>
              <a:latin typeface="Helvetica" panose="020B0604020202020204" pitchFamily="34" charset="0"/>
              <a:cs typeface="Helvetica" panose="020B0604020202020204" pitchFamily="34" charset="0"/>
            </a:endParaRPr>
          </a:p>
        </p:txBody>
      </p:sp>
      <p:pic>
        <p:nvPicPr>
          <p:cNvPr id="11" name="Graphic 10">
            <a:extLst>
              <a:ext uri="{FF2B5EF4-FFF2-40B4-BE49-F238E27FC236}">
                <a16:creationId xmlns:a16="http://schemas.microsoft.com/office/drawing/2014/main" id="{A7114CFD-5193-E2B4-5604-74AEE3DC4D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3831" y="1118938"/>
            <a:ext cx="11641573" cy="5317824"/>
          </a:xfrm>
          <a:prstGeom prst="rect">
            <a:avLst/>
          </a:prstGeom>
        </p:spPr>
      </p:pic>
    </p:spTree>
    <p:extLst>
      <p:ext uri="{BB962C8B-B14F-4D97-AF65-F5344CB8AC3E}">
        <p14:creationId xmlns:p14="http://schemas.microsoft.com/office/powerpoint/2010/main" val="91146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35C4-23A6-8EA5-6A6B-0AD155FD47F5}"/>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64B99E59-CB0E-37FC-A103-D888D1E21E7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399" y="799759"/>
            <a:ext cx="11898501" cy="5606609"/>
          </a:xfrm>
          <a:prstGeom prst="rect">
            <a:avLst/>
          </a:prstGeom>
        </p:spPr>
      </p:pic>
      <p:sp>
        <p:nvSpPr>
          <p:cNvPr id="2" name="Rectangle 1">
            <a:extLst>
              <a:ext uri="{FF2B5EF4-FFF2-40B4-BE49-F238E27FC236}">
                <a16:creationId xmlns:a16="http://schemas.microsoft.com/office/drawing/2014/main" id="{1F1ADAFC-D7AB-D1A2-E7C9-C81FB6BBA38C}"/>
              </a:ext>
            </a:extLst>
          </p:cNvPr>
          <p:cNvSpPr/>
          <p:nvPr/>
        </p:nvSpPr>
        <p:spPr>
          <a:xfrm>
            <a:off x="293499" y="158982"/>
            <a:ext cx="1139123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rgbClr val="000000"/>
                </a:solidFill>
                <a:latin typeface="Helvetica"/>
                <a:cs typeface="Helvetica"/>
              </a:rPr>
              <a:t>High technology maturity outcomes</a:t>
            </a:r>
            <a:endParaRPr lang="en-US" sz="2400" b="1" i="0" u="none" strike="noStrike" kern="1200" cap="none" spc="0" normalizeH="0" baseline="0" noProof="0">
              <a:ln>
                <a:noFill/>
              </a:ln>
              <a:solidFill>
                <a:srgbClr val="000000"/>
              </a:solidFill>
              <a:effectLst/>
              <a:uLnTx/>
              <a:uFillTx/>
              <a:latin typeface="Helvetica"/>
              <a:cs typeface="Helvetica"/>
            </a:endParaRPr>
          </a:p>
        </p:txBody>
      </p:sp>
      <p:sp>
        <p:nvSpPr>
          <p:cNvPr id="10" name="TextBox 9">
            <a:extLst>
              <a:ext uri="{FF2B5EF4-FFF2-40B4-BE49-F238E27FC236}">
                <a16:creationId xmlns:a16="http://schemas.microsoft.com/office/drawing/2014/main" id="{EA4CE677-36C8-7A9E-12C7-B0F78AC10B41}"/>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Data and AI Edge Survey in Apr 2026: Sample size: 180 Australian CDAOs</a:t>
            </a:r>
          </a:p>
        </p:txBody>
      </p:sp>
      <p:sp>
        <p:nvSpPr>
          <p:cNvPr id="7" name="TextBox 6">
            <a:extLst>
              <a:ext uri="{FF2B5EF4-FFF2-40B4-BE49-F238E27FC236}">
                <a16:creationId xmlns:a16="http://schemas.microsoft.com/office/drawing/2014/main" id="{20CA12E5-DDD3-85A0-D7F2-54866E860129}"/>
              </a:ext>
            </a:extLst>
          </p:cNvPr>
          <p:cNvSpPr txBox="1"/>
          <p:nvPr/>
        </p:nvSpPr>
        <p:spPr>
          <a:xfrm>
            <a:off x="151581" y="6392989"/>
            <a:ext cx="6094206" cy="430887"/>
          </a:xfrm>
          <a:prstGeom prst="rect">
            <a:avLst/>
          </a:prstGeom>
          <a:noFill/>
        </p:spPr>
        <p:txBody>
          <a:bodyPr wrap="square">
            <a:spAutoFit/>
          </a:bodyPr>
          <a:lstStyle/>
          <a:p>
            <a:r>
              <a:rPr lang="en-US" sz="1100" i="1" baseline="30000">
                <a:solidFill>
                  <a:srgbClr val="7F7F7F"/>
                </a:solidFill>
                <a:latin typeface="Helvetica" panose="020B0604020202020204" pitchFamily="34" charset="0"/>
                <a:cs typeface="Helvetica" panose="020B0604020202020204" pitchFamily="34" charset="0"/>
              </a:rPr>
              <a:t>1 </a:t>
            </a:r>
            <a:r>
              <a:rPr lang="en-US" sz="1100" i="1">
                <a:solidFill>
                  <a:srgbClr val="7F7F7F"/>
                </a:solidFill>
                <a:latin typeface="Helvetica" panose="020B0604020202020204" pitchFamily="34" charset="0"/>
                <a:cs typeface="Helvetica" panose="020B0604020202020204" pitchFamily="34" charset="0"/>
              </a:rPr>
              <a:t>Please note that the percentages shown are rounded to the nearest whole number. </a:t>
            </a:r>
            <a:br>
              <a:rPr lang="en-US" sz="1100" i="1">
                <a:solidFill>
                  <a:srgbClr val="7F7F7F"/>
                </a:solidFill>
                <a:latin typeface="Helvetica" panose="020B0604020202020204" pitchFamily="34" charset="0"/>
                <a:cs typeface="Helvetica" panose="020B0604020202020204" pitchFamily="34" charset="0"/>
              </a:rPr>
            </a:br>
            <a:r>
              <a:rPr lang="en-US" sz="1100" i="1">
                <a:solidFill>
                  <a:srgbClr val="7F7F7F"/>
                </a:solidFill>
                <a:latin typeface="Helvetica" panose="020B0604020202020204" pitchFamily="34" charset="0"/>
                <a:cs typeface="Helvetica" panose="020B0604020202020204" pitchFamily="34" charset="0"/>
              </a:rPr>
              <a:t>As a result, the total may appear slightly above or below 100% due to rounding.</a:t>
            </a:r>
            <a:endParaRPr lang="en-PH" sz="1100" i="1">
              <a:solidFill>
                <a:srgbClr val="7F7F7F"/>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3150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1B67080-B6A6-60EA-529A-0DBBA8F0379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0133" y="987059"/>
            <a:ext cx="11633677" cy="5345503"/>
          </a:xfrm>
          <a:prstGeom prst="rect">
            <a:avLst/>
          </a:prstGeom>
        </p:spPr>
      </p:pic>
      <p:sp>
        <p:nvSpPr>
          <p:cNvPr id="2" name="Rectangle 1">
            <a:extLst>
              <a:ext uri="{FF2B5EF4-FFF2-40B4-BE49-F238E27FC236}">
                <a16:creationId xmlns:a16="http://schemas.microsoft.com/office/drawing/2014/main" id="{929A3A6E-88D9-20AB-9FA1-5E9097BA6DB4}"/>
              </a:ext>
            </a:extLst>
          </p:cNvPr>
          <p:cNvSpPr/>
          <p:nvPr/>
        </p:nvSpPr>
        <p:spPr>
          <a:xfrm>
            <a:off x="293499" y="158982"/>
            <a:ext cx="1139123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rgbClr val="000000"/>
                </a:solidFill>
                <a:latin typeface="Helvetica"/>
                <a:cs typeface="Helvetica"/>
              </a:rPr>
              <a:t>ADAPT's</a:t>
            </a:r>
            <a:r>
              <a:rPr kumimoji="0" lang="en-US" sz="2400" b="1" i="0" u="none" strike="noStrike" kern="1200" cap="none" spc="0" normalizeH="0" baseline="0" noProof="0">
                <a:ln>
                  <a:noFill/>
                </a:ln>
                <a:solidFill>
                  <a:srgbClr val="000000"/>
                </a:solidFill>
                <a:effectLst/>
                <a:uLnTx/>
                <a:uFillTx/>
                <a:latin typeface="Helvetica"/>
                <a:cs typeface="Helvetica"/>
              </a:rPr>
              <a:t> Decision Tree: Ena</a:t>
            </a:r>
            <a:r>
              <a:rPr lang="en-US" sz="2400" b="1">
                <a:solidFill>
                  <a:srgbClr val="000000"/>
                </a:solidFill>
                <a:latin typeface="Helvetica"/>
                <a:cs typeface="Helvetica"/>
              </a:rPr>
              <a:t>bling high technology maturity</a:t>
            </a:r>
            <a:endParaRPr lang="en-US" sz="2400" b="1" i="0" u="none" strike="noStrike" kern="1200" cap="none" spc="0" normalizeH="0" baseline="0" noProof="0">
              <a:ln>
                <a:noFill/>
              </a:ln>
              <a:solidFill>
                <a:srgbClr val="000000"/>
              </a:solidFill>
              <a:effectLst/>
              <a:uLnTx/>
              <a:uFillTx/>
              <a:latin typeface="Helvetica"/>
              <a:cs typeface="Helvetica"/>
            </a:endParaRPr>
          </a:p>
        </p:txBody>
      </p:sp>
      <p:sp>
        <p:nvSpPr>
          <p:cNvPr id="10" name="TextBox 9">
            <a:extLst>
              <a:ext uri="{FF2B5EF4-FFF2-40B4-BE49-F238E27FC236}">
                <a16:creationId xmlns:a16="http://schemas.microsoft.com/office/drawing/2014/main" id="{BB402CB2-0FC5-EB96-7DDE-5E3742F85942}"/>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202 Australian CDAOs</a:t>
            </a:r>
          </a:p>
        </p:txBody>
      </p:sp>
    </p:spTree>
    <p:extLst>
      <p:ext uri="{BB962C8B-B14F-4D97-AF65-F5344CB8AC3E}">
        <p14:creationId xmlns:p14="http://schemas.microsoft.com/office/powerpoint/2010/main" val="243748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47B2-AE8E-D8F6-523D-17BC703BBB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CA783-9575-9DEE-1C62-E5AA10AAFE39}"/>
              </a:ext>
            </a:extLst>
          </p:cNvPr>
          <p:cNvSpPr txBox="1"/>
          <p:nvPr/>
        </p:nvSpPr>
        <p:spPr>
          <a:xfrm>
            <a:off x="562692" y="843777"/>
            <a:ext cx="2910079" cy="5998758"/>
          </a:xfrm>
          <a:prstGeom prst="rect">
            <a:avLst/>
          </a:prstGeom>
          <a:noFill/>
        </p:spPr>
        <p:txBody>
          <a:bodyPr wrap="square" lIns="91440" tIns="45720" rIns="91440" bIns="45720" rtlCol="0" anchor="t">
            <a:spAutoFit/>
          </a:bodyPr>
          <a:lstStyle/>
          <a:p>
            <a:pPr>
              <a:lnSpc>
                <a:spcPct val="125000"/>
              </a:lnSpc>
              <a:spcAft>
                <a:spcPts val="1200"/>
              </a:spcAft>
              <a:buClr>
                <a:srgbClr val="E7534F"/>
              </a:buClr>
              <a:defRPr/>
            </a:pPr>
            <a:r>
              <a:rPr lang="en-US" sz="1200" b="1" dirty="0">
                <a:solidFill>
                  <a:srgbClr val="000000"/>
                </a:solidFill>
                <a:latin typeface="Helvetica"/>
                <a:cs typeface="Helvetica"/>
              </a:rPr>
              <a:t>ADAPT's</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Data and AI Edge Survey (Apr 2026) reveals that about 80% of Australian </a:t>
            </a:r>
            <a:r>
              <a:rPr kumimoji="0" lang="en-US" sz="1200" b="1" i="0" u="none" strike="noStrike" kern="1200" cap="none" spc="0" normalizeH="0" baseline="0" noProof="0" dirty="0" err="1">
                <a:ln>
                  <a:noFill/>
                </a:ln>
                <a:solidFill>
                  <a:srgbClr val="000000"/>
                </a:solidFill>
                <a:effectLst/>
                <a:uLnTx/>
                <a:uFillTx/>
                <a:latin typeface="Helvetica"/>
                <a:ea typeface="+mn-ea"/>
                <a:cs typeface="Helvetica"/>
              </a:rPr>
              <a:t>organisations</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r>
              <a:rPr lang="en-US" sz="1200" b="1" dirty="0">
                <a:solidFill>
                  <a:srgbClr val="000000"/>
                </a:solidFill>
                <a:latin typeface="Helvetica"/>
                <a:cs typeface="Helvetica"/>
              </a:rPr>
              <a:t>don't</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have </a:t>
            </a:r>
            <a:r>
              <a:rPr lang="en-US" sz="1200" b="1" dirty="0">
                <a:solidFill>
                  <a:srgbClr val="000000"/>
                </a:solidFill>
                <a:latin typeface="Helvetica"/>
                <a:cs typeface="Helvetica"/>
              </a:rPr>
              <a:t>highly capable or future-ready </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data and AI </a:t>
            </a:r>
            <a:r>
              <a:rPr lang="en-US" sz="1200" b="1" dirty="0">
                <a:solidFill>
                  <a:srgbClr val="000000"/>
                </a:solidFill>
                <a:latin typeface="Helvetica"/>
                <a:cs typeface="Helvetica"/>
              </a:rPr>
              <a:t>architectures.</a:t>
            </a:r>
            <a:endParaRPr lang="en-AU" sz="1200" b="1" i="0" u="none" strike="noStrike" kern="1200" cap="none" spc="0" normalizeH="0" baseline="0" noProof="0" dirty="0">
              <a:ln>
                <a:noFill/>
              </a:ln>
              <a:solidFill>
                <a:srgbClr val="000000"/>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AU" sz="1200" dirty="0">
                <a:solidFill>
                  <a:srgbClr val="000000"/>
                </a:solidFill>
                <a:latin typeface="Helvetica"/>
                <a:cs typeface="Helvetica"/>
              </a:rPr>
              <a:t>Analysis</a:t>
            </a:r>
            <a:r>
              <a:rPr kumimoji="0" lang="en-AU" sz="1200" b="0" i="0" u="none" strike="noStrike" kern="1200" cap="none" spc="0" normalizeH="0" baseline="0" noProof="0" dirty="0">
                <a:ln>
                  <a:noFill/>
                </a:ln>
                <a:solidFill>
                  <a:srgbClr val="000000"/>
                </a:solidFill>
                <a:effectLst/>
                <a:uLnTx/>
                <a:uFillTx/>
                <a:latin typeface="Helvetica"/>
                <a:cs typeface="Helvetica"/>
              </a:rPr>
              <a:t> shows that </a:t>
            </a:r>
            <a:r>
              <a:rPr lang="en-AU" sz="1200" dirty="0">
                <a:solidFill>
                  <a:srgbClr val="000000"/>
                </a:solidFill>
                <a:latin typeface="Helvetica"/>
                <a:cs typeface="Helvetica"/>
              </a:rPr>
              <a:t>20</a:t>
            </a:r>
            <a:r>
              <a:rPr kumimoji="0" lang="en-AU" sz="1200" b="0" i="0" u="none" strike="noStrike" kern="1200" cap="none" spc="0" normalizeH="0" baseline="0" noProof="0" dirty="0">
                <a:ln>
                  <a:noFill/>
                </a:ln>
                <a:solidFill>
                  <a:srgbClr val="000000"/>
                </a:solidFill>
                <a:effectLst/>
                <a:uLnTx/>
                <a:uFillTx/>
                <a:latin typeface="Helvetica"/>
                <a:cs typeface="Helvetica"/>
              </a:rPr>
              <a:t>% of organisations with high data and AI architecture maturity have seen </a:t>
            </a:r>
            <a:r>
              <a:rPr lang="en-AU" sz="1200" dirty="0">
                <a:solidFill>
                  <a:srgbClr val="000000"/>
                </a:solidFill>
                <a:latin typeface="Helvetica"/>
                <a:cs typeface="Helvetica"/>
              </a:rPr>
              <a:t>a </a:t>
            </a:r>
            <a:r>
              <a:rPr kumimoji="0" lang="en-AU" sz="1200" b="0" i="0" u="none" strike="noStrike" kern="1200" cap="none" spc="0" normalizeH="0" baseline="0" noProof="0" dirty="0">
                <a:ln>
                  <a:noFill/>
                </a:ln>
                <a:solidFill>
                  <a:srgbClr val="000000"/>
                </a:solidFill>
                <a:effectLst/>
                <a:uLnTx/>
                <a:uFillTx/>
                <a:latin typeface="Helvetica"/>
                <a:cs typeface="Helvetica"/>
              </a:rPr>
              <a:t>significant ROI</a:t>
            </a:r>
            <a:r>
              <a:rPr lang="en-AU" sz="1200" dirty="0">
                <a:solidFill>
                  <a:srgbClr val="000000"/>
                </a:solidFill>
                <a:latin typeface="Helvetica"/>
                <a:cs typeface="Helvetica"/>
              </a:rPr>
              <a:t> from generative and agentic AI.</a:t>
            </a:r>
            <a:endParaRPr lang="en-AU" sz="1200" b="0" i="0" u="none" strike="noStrike" kern="1200" cap="none" spc="0" normalizeH="0" baseline="0" noProof="0" dirty="0">
              <a:ln>
                <a:noFill/>
              </a:ln>
              <a:solidFill>
                <a:srgbClr val="000000"/>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AU" sz="1200" dirty="0">
                <a:solidFill>
                  <a:srgbClr val="000000"/>
                </a:solidFill>
                <a:latin typeface="Helvetica"/>
                <a:cs typeface="Helvetica"/>
              </a:rPr>
              <a:t>Decision</a:t>
            </a:r>
            <a:r>
              <a:rPr kumimoji="0" lang="en-AU" sz="1200" b="0" i="0" u="none" strike="noStrike" kern="1200" cap="none" spc="0" normalizeH="0" baseline="0" noProof="0" dirty="0">
                <a:ln>
                  <a:noFill/>
                </a:ln>
                <a:solidFill>
                  <a:srgbClr val="000000"/>
                </a:solidFill>
                <a:effectLst/>
                <a:uLnTx/>
                <a:uFillTx/>
                <a:latin typeface="Helvetica"/>
                <a:cs typeface="Helvetica"/>
              </a:rPr>
              <a:t> tree analysis finds that</a:t>
            </a:r>
            <a:r>
              <a:rPr lang="en-AU" sz="1200" dirty="0">
                <a:solidFill>
                  <a:srgbClr val="000000"/>
                </a:solidFill>
                <a:latin typeface="Helvetica"/>
                <a:cs typeface="Helvetica"/>
              </a:rPr>
              <a:t> advanced</a:t>
            </a:r>
            <a:r>
              <a:rPr kumimoji="0" lang="en-AU" sz="1200" b="0" i="0" u="none" strike="noStrike" kern="1200" cap="none" spc="0" normalizeH="0" baseline="0" noProof="0" dirty="0">
                <a:ln>
                  <a:noFill/>
                </a:ln>
                <a:solidFill>
                  <a:srgbClr val="000000"/>
                </a:solidFill>
                <a:effectLst/>
                <a:uLnTx/>
                <a:uFillTx/>
                <a:latin typeface="Helvetica"/>
                <a:cs typeface="Helvetica"/>
              </a:rPr>
              <a:t> technology </a:t>
            </a:r>
            <a:r>
              <a:rPr lang="en-AU" sz="1200" dirty="0">
                <a:solidFill>
                  <a:srgbClr val="000000"/>
                </a:solidFill>
                <a:latin typeface="Helvetica"/>
                <a:cs typeface="Helvetica"/>
              </a:rPr>
              <a:t>maturity enables</a:t>
            </a:r>
            <a:r>
              <a:rPr kumimoji="0" lang="en-AU" sz="1200" b="0" i="0" u="none" strike="noStrike" kern="1200" cap="none" spc="0" normalizeH="0" baseline="0" noProof="0" dirty="0">
                <a:ln>
                  <a:noFill/>
                </a:ln>
                <a:solidFill>
                  <a:srgbClr val="000000"/>
                </a:solidFill>
                <a:effectLst/>
                <a:uLnTx/>
                <a:uFillTx/>
                <a:latin typeface="Helvetica"/>
                <a:cs typeface="Helvetica"/>
              </a:rPr>
              <a:t>:</a:t>
            </a:r>
            <a:endParaRPr lang="en-AU" sz="1200" b="0" i="0" u="none" strike="noStrike" kern="1200" cap="none" spc="0" normalizeH="0" baseline="0" noProof="0" dirty="0">
              <a:ln>
                <a:noFill/>
              </a:ln>
              <a:solidFill>
                <a:srgbClr val="000000"/>
              </a:solidFill>
              <a:effectLst/>
              <a:uLnTx/>
              <a:uFillTx/>
              <a:latin typeface="Helvetica"/>
              <a:cs typeface="Helvetica"/>
            </a:endParaRPr>
          </a:p>
          <a:p>
            <a:pPr marL="355600" lvl="1" indent="-172720">
              <a:lnSpc>
                <a:spcPct val="125000"/>
              </a:lnSpc>
              <a:spcAft>
                <a:spcPts val="600"/>
              </a:spcAft>
              <a:buClr>
                <a:srgbClr val="E7534F"/>
              </a:buClr>
              <a:buFont typeface="Courier New" panose="02070309020205020404" pitchFamily="49" charset="0"/>
              <a:buChar char="o"/>
              <a:defRPr/>
            </a:pPr>
            <a:r>
              <a:rPr lang="en-AU" sz="1200" dirty="0">
                <a:solidFill>
                  <a:srgbClr val="000000"/>
                </a:solidFill>
                <a:latin typeface="Helvetica"/>
                <a:cs typeface="Helvetica"/>
              </a:rPr>
              <a:t>data readiness to scale AI</a:t>
            </a:r>
          </a:p>
          <a:p>
            <a:pPr marL="355600" lvl="1" indent="-172720">
              <a:lnSpc>
                <a:spcPct val="125000"/>
              </a:lnSpc>
              <a:spcAft>
                <a:spcPts val="600"/>
              </a:spcAft>
              <a:buClr>
                <a:srgbClr val="E7534F"/>
              </a:buClr>
              <a:buFont typeface="Courier New" panose="02070309020205020404" pitchFamily="49" charset="0"/>
              <a:buChar char="o"/>
              <a:defRPr/>
            </a:pPr>
            <a:r>
              <a:rPr lang="en-AU" sz="1200" dirty="0">
                <a:solidFill>
                  <a:srgbClr val="000000"/>
                </a:solidFill>
                <a:latin typeface="Helvetica" pitchFamily="2" charset="0"/>
                <a:cs typeface="Helvetica"/>
              </a:rPr>
              <a:t>preparedness to manage an agentic workforce</a:t>
            </a:r>
          </a:p>
          <a:p>
            <a:pPr marL="355600" lvl="1" indent="-172720">
              <a:lnSpc>
                <a:spcPct val="125000"/>
              </a:lnSpc>
              <a:spcAft>
                <a:spcPts val="600"/>
              </a:spcAft>
              <a:buClr>
                <a:srgbClr val="E7534F"/>
              </a:buClr>
              <a:buFont typeface="Courier New" panose="02070309020205020404" pitchFamily="49" charset="0"/>
              <a:buChar char="o"/>
              <a:defRPr/>
            </a:pPr>
            <a:r>
              <a:rPr lang="en-AU" sz="1200" dirty="0">
                <a:solidFill>
                  <a:srgbClr val="000000"/>
                </a:solidFill>
                <a:latin typeface="Helvetica" pitchFamily="2" charset="0"/>
                <a:cs typeface="Helvetica"/>
              </a:rPr>
              <a:t>maturity in AI/ML systems operational practices</a:t>
            </a:r>
          </a:p>
          <a:p>
            <a:pPr marL="355600" lvl="1" indent="-172720">
              <a:lnSpc>
                <a:spcPct val="125000"/>
              </a:lnSpc>
              <a:spcAft>
                <a:spcPts val="600"/>
              </a:spcAft>
              <a:buClr>
                <a:srgbClr val="E7534F"/>
              </a:buClr>
              <a:buFont typeface="Courier New" panose="02070309020205020404" pitchFamily="49" charset="0"/>
              <a:buChar char="o"/>
              <a:defRPr/>
            </a:pPr>
            <a:r>
              <a:rPr kumimoji="0" lang="en-AU" sz="1200" b="0" i="0" u="none" strike="noStrike" kern="1200" cap="none" spc="0" normalizeH="0" baseline="0" noProof="0" dirty="0">
                <a:ln>
                  <a:noFill/>
                </a:ln>
                <a:solidFill>
                  <a:srgbClr val="000000"/>
                </a:solidFill>
                <a:effectLst/>
                <a:uLnTx/>
                <a:uFillTx/>
                <a:latin typeface="Helvetica"/>
                <a:cs typeface="Helvetica"/>
              </a:rPr>
              <a:t>workforce preparation strategies to work with AI</a:t>
            </a:r>
            <a:r>
              <a:rPr lang="en-AU" sz="1200" dirty="0">
                <a:solidFill>
                  <a:srgbClr val="000000"/>
                </a:solidFill>
                <a:latin typeface="Helvetica"/>
                <a:cs typeface="Helvetica"/>
              </a:rPr>
              <a:t>.</a:t>
            </a:r>
            <a:endParaRPr lang="en-AU" sz="1200" b="0" i="0" u="none" strike="noStrike" kern="1200" cap="none" spc="0" normalizeH="0" baseline="0" noProof="0" dirty="0">
              <a:ln>
                <a:noFill/>
              </a:ln>
              <a:solidFill>
                <a:srgbClr val="000000"/>
              </a:solidFill>
              <a:effectLst/>
              <a:uLnTx/>
              <a:uFillTx/>
              <a:latin typeface="Helvetica" pitchFamily="2" charset="0"/>
              <a:cs typeface="Helvetica"/>
            </a:endParaRPr>
          </a:p>
          <a:p>
            <a:pPr marL="182245" indent="-182245">
              <a:lnSpc>
                <a:spcPct val="125000"/>
              </a:lnSpc>
              <a:spcAft>
                <a:spcPts val="600"/>
              </a:spcAft>
              <a:buClr>
                <a:srgbClr val="E7534F"/>
              </a:buClr>
              <a:buFont typeface="Arial" panose="020B0604020202020204" pitchFamily="34" charset="0"/>
              <a:buChar char="•"/>
              <a:defRPr/>
            </a:pPr>
            <a:r>
              <a:rPr lang="en-AU" sz="1200" dirty="0">
                <a:solidFill>
                  <a:prstClr val="black"/>
                </a:solidFill>
                <a:latin typeface="Helvetica"/>
                <a:cs typeface="Helvetica"/>
              </a:rPr>
              <a:t>Further relationships between each factor and technology maturity are discussed on </a:t>
            </a:r>
            <a:r>
              <a:rPr lang="en-AU" sz="1200" dirty="0">
                <a:solidFill>
                  <a:prstClr val="black"/>
                </a:solidFill>
                <a:latin typeface="Helvetica"/>
                <a:cs typeface="Helvetica"/>
                <a:hlinkClick r:id="rId3" action="ppaction://hlinksldjump">
                  <a:extLst>
                    <a:ext uri="{A12FA001-AC4F-418D-AE19-62706E023703}">
                      <ahyp:hlinkClr xmlns:ahyp="http://schemas.microsoft.com/office/drawing/2018/hyperlinkcolor" val="tx"/>
                    </a:ext>
                  </a:extLst>
                </a:hlinkClick>
              </a:rPr>
              <a:t>slide 13</a:t>
            </a:r>
            <a:r>
              <a:rPr lang="en-AU" sz="1200" dirty="0">
                <a:solidFill>
                  <a:prstClr val="black"/>
                </a:solidFill>
                <a:latin typeface="Helvetica"/>
                <a:cs typeface="Helvetica"/>
              </a:rPr>
              <a:t>.</a:t>
            </a:r>
            <a:endParaRPr lang="en-AU" dirty="0">
              <a:solidFill>
                <a:prstClr val="black"/>
              </a:solidFill>
              <a:ea typeface="Calibri" panose="020F0502020204030204"/>
              <a:cs typeface="Calibri" panose="020F0502020204030204"/>
            </a:endParaRPr>
          </a:p>
        </p:txBody>
      </p:sp>
      <p:sp>
        <p:nvSpPr>
          <p:cNvPr id="3" name="Rectangle 2">
            <a:extLst>
              <a:ext uri="{FF2B5EF4-FFF2-40B4-BE49-F238E27FC236}">
                <a16:creationId xmlns:a16="http://schemas.microsoft.com/office/drawing/2014/main" id="{BB109CBE-0D24-97F3-1089-910E0F74B1D6}"/>
              </a:ext>
            </a:extLst>
          </p:cNvPr>
          <p:cNvSpPr/>
          <p:nvPr/>
        </p:nvSpPr>
        <p:spPr>
          <a:xfrm>
            <a:off x="562690" y="428684"/>
            <a:ext cx="3114366" cy="43858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250" b="1" i="0" u="none" strike="noStrike" kern="1200" cap="none" spc="-50" normalizeH="0" baseline="0" noProof="0">
                <a:ln>
                  <a:noFill/>
                </a:ln>
                <a:solidFill>
                  <a:prstClr val="black"/>
                </a:solidFill>
                <a:effectLst/>
                <a:uLnTx/>
                <a:uFillTx/>
                <a:latin typeface="Helvetica"/>
                <a:ea typeface="+mn-ea"/>
                <a:cs typeface="Helvetica"/>
              </a:rPr>
              <a:t>Technology maturity</a:t>
            </a:r>
          </a:p>
        </p:txBody>
      </p:sp>
      <p:sp>
        <p:nvSpPr>
          <p:cNvPr id="6" name="Rectangle 5">
            <a:extLst>
              <a:ext uri="{FF2B5EF4-FFF2-40B4-BE49-F238E27FC236}">
                <a16:creationId xmlns:a16="http://schemas.microsoft.com/office/drawing/2014/main" id="{360D9B75-FF0D-E1E1-4AE4-61F854FF6690}"/>
              </a:ext>
            </a:extLst>
          </p:cNvPr>
          <p:cNvSpPr/>
          <p:nvPr/>
        </p:nvSpPr>
        <p:spPr>
          <a:xfrm>
            <a:off x="562690" y="120907"/>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6818A45-B1A8-A381-8F61-0661E976FEBB}"/>
              </a:ext>
            </a:extLst>
          </p:cNvPr>
          <p:cNvCxnSpPr>
            <a:cxnSpLocks/>
          </p:cNvCxnSpPr>
          <p:nvPr/>
        </p:nvCxnSpPr>
        <p:spPr>
          <a:xfrm flipV="1">
            <a:off x="3472771"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6296C3-881B-4B6F-3069-2133B44F78DC}"/>
              </a:ext>
            </a:extLst>
          </p:cNvPr>
          <p:cNvSpPr txBox="1"/>
          <p:nvPr/>
        </p:nvSpPr>
        <p:spPr>
          <a:xfrm>
            <a:off x="3546335" y="88633"/>
            <a:ext cx="8645665" cy="689329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buClr>
                <a:srgbClr val="E7534F"/>
              </a:buClr>
              <a:buSzTx/>
              <a:buFontTx/>
              <a:buNone/>
              <a:tabLst/>
              <a:defRPr/>
            </a:pPr>
            <a:r>
              <a:rPr lang="en-AU" sz="1200" b="1" dirty="0">
                <a:solidFill>
                  <a:prstClr val="black"/>
                </a:solidFill>
                <a:latin typeface="Helvetica" pitchFamily="2" charset="0"/>
                <a:cs typeface="Helvetica"/>
              </a:rPr>
              <a:t>Technology maturity</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Data and AI architecture maturity demonstrates a substantial readiness gap to support AI adoption</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a:t>
            </a:r>
            <a:endParaRPr lang="en-AU" sz="1200" b="0" i="0" u="none" strike="noStrike" kern="1200" cap="none" spc="0" normalizeH="0" baseline="0" noProof="0" dirty="0">
              <a:ln>
                <a:noFill/>
              </a:ln>
              <a:solidFill>
                <a:prstClr val="black"/>
              </a:solidFill>
              <a:effectLst/>
              <a:uLnTx/>
              <a:uFillTx/>
              <a:latin typeface="Helvetica"/>
              <a:cs typeface="Helvetica"/>
            </a:endParaRPr>
          </a:p>
          <a:p>
            <a:pPr marL="174625" indent="-174625">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Additionally, l</a:t>
            </a:r>
            <a:r>
              <a:rPr kumimoji="0" lang="en-US" sz="1200" b="0" i="0" u="none" strike="noStrike" kern="1200" cap="none" spc="0" normalizeH="0" baseline="0" noProof="0" dirty="0">
                <a:ln>
                  <a:noFill/>
                </a:ln>
                <a:solidFill>
                  <a:prstClr val="black"/>
                </a:solidFill>
                <a:effectLst/>
                <a:uLnTx/>
                <a:uFillTx/>
                <a:latin typeface="Helvetica"/>
                <a:cs typeface="Helvetica"/>
              </a:rPr>
              <a:t>ow technology maturity shows greater alignment with CDAOs’ spending patterns. Their highest spending</a:t>
            </a:r>
            <a:r>
              <a:rPr lang="en-US" sz="1200" dirty="0">
                <a:solidFill>
                  <a:prstClr val="black"/>
                </a:solidFill>
                <a:latin typeface="Helvetica"/>
                <a:cs typeface="Helvetica"/>
              </a:rPr>
              <a:t> relates to</a:t>
            </a:r>
            <a:r>
              <a:rPr kumimoji="0" lang="en-US" sz="1200" b="0" i="0" u="none" strike="noStrike" kern="1200" cap="none" spc="0" normalizeH="0" baseline="0" noProof="0" dirty="0">
                <a:ln>
                  <a:noFill/>
                </a:ln>
                <a:solidFill>
                  <a:prstClr val="black"/>
                </a:solidFill>
                <a:effectLst/>
                <a:uLnTx/>
                <a:uFillTx/>
                <a:latin typeface="Helvetica"/>
                <a:cs typeface="Helvetica"/>
              </a:rPr>
              <a:t> </a:t>
            </a:r>
            <a:r>
              <a:rPr lang="en-US" sz="1200" dirty="0" err="1">
                <a:solidFill>
                  <a:prstClr val="black"/>
                </a:solidFill>
                <a:latin typeface="Helvetica"/>
                <a:cs typeface="Helvetica"/>
              </a:rPr>
              <a:t>modernising</a:t>
            </a:r>
            <a:r>
              <a:rPr kumimoji="0" lang="en-US" sz="1200" b="0" i="0" u="none" strike="noStrike" kern="1200" cap="none" spc="0" normalizeH="0" baseline="0" noProof="0" dirty="0">
                <a:ln>
                  <a:noFill/>
                </a:ln>
                <a:solidFill>
                  <a:prstClr val="black"/>
                </a:solidFill>
                <a:effectLst/>
                <a:uLnTx/>
                <a:uFillTx/>
                <a:latin typeface="Helvetica"/>
                <a:cs typeface="Helvetica"/>
              </a:rPr>
              <a:t> data platforms (</a:t>
            </a:r>
            <a:r>
              <a:rPr kumimoji="0" lang="en-US" sz="1200" b="0" i="0" u="none" strike="noStrike" kern="1200" cap="none" spc="0" normalizeH="0" baseline="0" noProof="0" dirty="0">
                <a:ln>
                  <a:noFill/>
                </a:ln>
                <a:solidFill>
                  <a:prstClr val="black"/>
                </a:solidFill>
                <a:effectLst/>
                <a:uLnTx/>
                <a:uFillTx/>
                <a:latin typeface="Helvetica"/>
                <a:cs typeface="Helvetica"/>
                <a:hlinkClick r:id="rId4"/>
              </a:rPr>
              <a:t>ADAPT CDAO Persona Map</a:t>
            </a:r>
            <a:r>
              <a:rPr kumimoji="0" lang="en-US" sz="1200" b="0" i="0" u="none" strike="noStrike" kern="1200" cap="none" spc="0" normalizeH="0" baseline="0" noProof="0" dirty="0">
                <a:ln>
                  <a:noFill/>
                </a:ln>
                <a:solidFill>
                  <a:prstClr val="black"/>
                </a:solidFill>
                <a:effectLst/>
                <a:uLnTx/>
                <a:uFillTx/>
                <a:latin typeface="Helvetica"/>
                <a:cs typeface="Helvetica"/>
              </a:rPr>
              <a:t> report, Apr 2026)</a:t>
            </a:r>
            <a:r>
              <a:rPr kumimoji="0" lang="en-AU" sz="1200" b="0" i="0" u="none" strike="noStrike" kern="1200" cap="none" spc="0" normalizeH="0" baseline="0" noProof="0" dirty="0">
                <a:ln>
                  <a:noFill/>
                </a:ln>
                <a:solidFill>
                  <a:prstClr val="black"/>
                </a:solidFill>
                <a:effectLst/>
                <a:uLnTx/>
                <a:uFillTx/>
                <a:latin typeface="Helvetic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lvl="0">
              <a:lnSpc>
                <a:spcPct val="150000"/>
              </a:lnSpc>
              <a:buClr>
                <a:srgbClr val="E7534F"/>
              </a:buClr>
              <a:defRPr/>
            </a:pPr>
            <a:r>
              <a:rPr lang="en-US" sz="1200" b="1" dirty="0">
                <a:solidFill>
                  <a:prstClr val="black"/>
                </a:solidFill>
                <a:latin typeface="Helvetica"/>
                <a:cs typeface="Helvetica"/>
              </a:rPr>
              <a:t>Advanced data and AI architecture lead to higher AI ROI for </a:t>
            </a:r>
            <a:r>
              <a:rPr lang="en-US" sz="1200" b="1" dirty="0" err="1">
                <a:solidFill>
                  <a:prstClr val="black"/>
                </a:solidFill>
                <a:latin typeface="Helvetica"/>
                <a:cs typeface="Helvetica"/>
              </a:rPr>
              <a:t>organisations</a:t>
            </a:r>
            <a:endParaRPr lang="en-AU" sz="1200" b="1" dirty="0">
              <a:solidFill>
                <a:prstClr val="black"/>
              </a:solidFill>
              <a:latin typeface="Helvetica"/>
              <a:cs typeface="Helvetica"/>
            </a:endParaRPr>
          </a:p>
          <a:p>
            <a:pPr marL="174625" lvl="0" indent="-174625">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Advanced technology maturity has a higher proportion of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achieving AI ROI.</a:t>
            </a:r>
          </a:p>
          <a:p>
            <a:pPr marL="174625" indent="-174625">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In an </a:t>
            </a:r>
            <a:r>
              <a:rPr lang="en-US" sz="1200" dirty="0">
                <a:solidFill>
                  <a:prstClr val="black"/>
                </a:solidFill>
                <a:latin typeface="Helvetica"/>
                <a:cs typeface="Helvetica"/>
                <a:hlinkClick r:id="rId5">
                  <a:extLst>
                    <a:ext uri="{A12FA001-AC4F-418D-AE19-62706E023703}">
                      <ahyp:hlinkClr xmlns:ahyp="http://schemas.microsoft.com/office/drawing/2018/hyperlinkcolor" val="tx"/>
                    </a:ext>
                  </a:extLst>
                </a:hlinkClick>
              </a:rPr>
              <a:t>ADAPT CIO Edge Presentation</a:t>
            </a:r>
            <a:r>
              <a:rPr lang="en-US" sz="1200" dirty="0">
                <a:solidFill>
                  <a:prstClr val="black"/>
                </a:solidFill>
                <a:latin typeface="Helvetica"/>
                <a:cs typeface="Helvetica"/>
              </a:rPr>
              <a:t> (Feb 2026), Dr. Peter Weill explains how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can create and capture value using AI through four emerging business models that reflect increasing levels of maturity.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at the early or legacy end of these models rely heavily on people for most work and decision‑making, leading to fragmented and inefficient operations. By contrast,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operating at the most mature, ecosystem‑driven end of the models outperform others in both revenue growth and profit margins.</a:t>
            </a:r>
            <a:endParaRPr lang="en-AU" sz="1200" b="1" dirty="0">
              <a:solidFill>
                <a:prstClr val="black"/>
              </a:solidFill>
              <a:latin typeface="Helvetica"/>
              <a:cs typeface="Helvetica"/>
            </a:endParaRPr>
          </a:p>
          <a:p>
            <a:pPr marL="0" marR="0" lvl="0" indent="0" algn="l" defTabSz="914400" rtl="0" eaLnBrk="1" fontAlgn="auto" latinLnBrk="0" hangingPunct="1">
              <a:lnSpc>
                <a:spcPct val="150000"/>
              </a:lnSpc>
              <a:spcBef>
                <a:spcPts val="0"/>
              </a:spcBef>
              <a:buClr>
                <a:srgbClr val="E7534F"/>
              </a:buClr>
              <a:buSzTx/>
              <a:buFontTx/>
              <a:buNone/>
              <a:tabLst/>
              <a:defRPr/>
            </a:pPr>
            <a:r>
              <a:rPr lang="en-AU" sz="1200" b="1" dirty="0">
                <a:solidFill>
                  <a:prstClr val="black"/>
                </a:solidFill>
                <a:latin typeface="Helvetica"/>
                <a:cs typeface="Helvetica"/>
              </a:rPr>
              <a:t>ADAPT’s decision tree on technology maturity</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indent="-174625">
              <a:lnSpc>
                <a:spcPct val="150000"/>
              </a:lnSpc>
              <a:buClr>
                <a:srgbClr val="E7534F"/>
              </a:buClr>
              <a:buFont typeface="Arial" panose="020B0604020202020204" pitchFamily="34" charset="0"/>
              <a:buChar char="•"/>
              <a:defRPr/>
            </a:pPr>
            <a:r>
              <a:rPr kumimoji="0" lang="en-AU" sz="1200" b="0" i="0" u="none" strike="noStrike" kern="1200" cap="none" spc="0" normalizeH="0" baseline="0" noProof="0" dirty="0">
                <a:ln>
                  <a:noFill/>
                </a:ln>
                <a:solidFill>
                  <a:prstClr val="black"/>
                </a:solidFill>
                <a:effectLst/>
                <a:uLnTx/>
                <a:uFillTx/>
                <a:latin typeface="Helvetica"/>
                <a:ea typeface="+mn-ea"/>
                <a:cs typeface="Helvetica"/>
              </a:rPr>
              <a:t>ADAPT decision tree analysis reveals that 20% </a:t>
            </a:r>
            <a:r>
              <a:rPr lang="en-AU" sz="1200" dirty="0">
                <a:solidFill>
                  <a:prstClr val="black"/>
                </a:solidFill>
                <a:latin typeface="Helvetica"/>
                <a:cs typeface="Helvetica"/>
              </a:rPr>
              <a:t>of organisations</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with highly capable or fully future-ready data and AI architecture </a:t>
            </a:r>
            <a:r>
              <a:rPr lang="en-AU" sz="1200" dirty="0">
                <a:solidFill>
                  <a:prstClr val="black"/>
                </a:solidFill>
                <a:latin typeface="Helvetica"/>
                <a:cs typeface="Helvetica"/>
              </a:rPr>
              <a:t>exhibit high maturity in these four areas:</a:t>
            </a:r>
          </a:p>
          <a:p>
            <a:pPr marL="355600" lvl="1" indent="-172720">
              <a:lnSpc>
                <a:spcPct val="150000"/>
              </a:lnSpc>
              <a:buClr>
                <a:srgbClr val="E7534F"/>
              </a:buClr>
              <a:buFont typeface="Courier New" panose="02070309020205020404" pitchFamily="49" charset="0"/>
              <a:buChar char="o"/>
              <a:defRPr/>
            </a:pPr>
            <a:r>
              <a:rPr lang="en-US" sz="1200" b="1" dirty="0">
                <a:solidFill>
                  <a:prstClr val="black"/>
                </a:solidFill>
                <a:latin typeface="Helvetica"/>
                <a:cs typeface="Helvetica"/>
              </a:rPr>
              <a:t>Data readiness to enable AI at scale: </a:t>
            </a:r>
            <a:r>
              <a:rPr lang="en-US" sz="1200" dirty="0">
                <a:solidFill>
                  <a:prstClr val="black"/>
                </a:solidFill>
                <a:latin typeface="Helvetica"/>
                <a:cs typeface="Helvetica"/>
              </a:rPr>
              <a:t>Scalable data pipelines are in progress, data is reliable and well-governed to support advanced use cases, or data is AI-</a:t>
            </a:r>
            <a:r>
              <a:rPr lang="en-US" sz="1200" dirty="0" err="1">
                <a:solidFill>
                  <a:prstClr val="black"/>
                </a:solidFill>
                <a:latin typeface="Helvetica"/>
                <a:cs typeface="Helvetica"/>
              </a:rPr>
              <a:t>optimised</a:t>
            </a:r>
            <a:r>
              <a:rPr lang="en-US" sz="1200" dirty="0">
                <a:solidFill>
                  <a:prstClr val="black"/>
                </a:solidFill>
                <a:latin typeface="Helvetica"/>
                <a:cs typeface="Helvetica"/>
              </a:rPr>
              <a:t> that scales across functions.</a:t>
            </a:r>
          </a:p>
          <a:p>
            <a:pPr marL="355600" lvl="1" indent="-172720">
              <a:lnSpc>
                <a:spcPct val="150000"/>
              </a:lnSpc>
              <a:buClr>
                <a:srgbClr val="E7534F"/>
              </a:buClr>
              <a:buFont typeface="Courier New" panose="02070309020205020404" pitchFamily="49" charset="0"/>
              <a:buChar char="o"/>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Preparedness to manage an agentic workforce</a:t>
            </a:r>
            <a:r>
              <a:rPr lang="en-US" sz="1200" b="1" dirty="0">
                <a:solidFill>
                  <a:prstClr val="black"/>
                </a:solidFill>
                <a:latin typeface="Helvetica"/>
                <a:cs typeface="Helvetica"/>
              </a:rPr>
              <a:t>:</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Some roles, processes and change management are in place, </a:t>
            </a:r>
            <a:br>
              <a:rPr lang="en-US" sz="1200" b="0" i="0" u="none" strike="noStrike" kern="1200" cap="none" spc="0" normalizeH="0" baseline="0" noProof="0" dirty="0">
                <a:ln>
                  <a:noFill/>
                </a:ln>
                <a:effectLst/>
                <a:uLnTx/>
                <a:uFillTx/>
                <a:latin typeface="Helvetic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clear operating models are emerging, or ready to scale agentic workforce.</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lvl="1" indent="-172720">
              <a:lnSpc>
                <a:spcPct val="150000"/>
              </a:lnSpc>
              <a:buClr>
                <a:srgbClr val="E7534F"/>
              </a:buClr>
              <a:buFont typeface="Courier New" panose="02070309020205020404" pitchFamily="49" charset="0"/>
              <a:buChar char="o"/>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Maturity in operational practices for deploying, monitoring and maintaining AI/ML systems</a:t>
            </a:r>
            <a:r>
              <a:rPr lang="en-US" sz="1200" b="1" dirty="0">
                <a:solidFill>
                  <a:prstClr val="black"/>
                </a:solidFill>
                <a:latin typeface="Helvetica"/>
                <a:cs typeface="Helvetica"/>
              </a:rPr>
              <a:t>:</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Operations have defined workflows with partial automation, strong CI/CD monitoring and governance, or enterprise-grade </a:t>
            </a:r>
            <a:r>
              <a:rPr lang="en-US" sz="1200" dirty="0">
                <a:solidFill>
                  <a:prstClr val="black"/>
                </a:solidFill>
                <a:latin typeface="Helvetica"/>
                <a:cs typeface="Helvetica"/>
              </a:rPr>
              <a:t>AIOps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br>
              <a:rPr lang="en-US" sz="1200" b="0" i="0" u="none" strike="noStrike" kern="1200" cap="none" spc="0" normalizeH="0" baseline="0" noProof="0" dirty="0">
                <a:ln>
                  <a:noFill/>
                </a:ln>
                <a:effectLst/>
                <a:uLnTx/>
                <a:uFillTx/>
                <a:latin typeface="Helvetic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with automated retraining, risk </a:t>
            </a:r>
            <a:r>
              <a:rPr lang="en-US" sz="1200" dirty="0">
                <a:solidFill>
                  <a:prstClr val="black"/>
                </a:solidFill>
                <a:latin typeface="Helvetica"/>
                <a:cs typeface="Helvetica"/>
              </a:rPr>
              <a:t>controls and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strong internal </a:t>
            </a:r>
            <a:r>
              <a:rPr lang="en-US" sz="1200" dirty="0">
                <a:solidFill>
                  <a:prstClr val="black"/>
                </a:solidFill>
                <a:latin typeface="Helvetica"/>
                <a:cs typeface="Helvetica"/>
              </a:rPr>
              <a:t>capabilities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lvl="1" indent="-172720">
              <a:lnSpc>
                <a:spcPct val="150000"/>
              </a:lnSpc>
              <a:buClr>
                <a:srgbClr val="E7534F"/>
              </a:buClr>
              <a:buFont typeface="Courier New" panose="02070309020205020404" pitchFamily="49" charset="0"/>
              <a:buChar char="o"/>
              <a:defRPr/>
            </a:pPr>
            <a:r>
              <a:rPr lang="en-US" sz="1200" b="1" dirty="0">
                <a:solidFill>
                  <a:prstClr val="black"/>
                </a:solidFill>
                <a:latin typeface="Helvetica"/>
                <a:cs typeface="Helvetica"/>
              </a:rPr>
              <a:t>Workforce preparation strategies to work with AI: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have encouraged AI-assisted workflows, </a:t>
            </a:r>
            <a:br>
              <a:rPr lang="en-US" sz="1200" dirty="0">
                <a:latin typeface="Helvetica"/>
                <a:cs typeface="Helvetica"/>
              </a:rPr>
            </a:br>
            <a:r>
              <a:rPr lang="en-US" sz="1200" dirty="0">
                <a:solidFill>
                  <a:prstClr val="black"/>
                </a:solidFill>
                <a:latin typeface="Helvetica"/>
                <a:cs typeface="Helvetica"/>
              </a:rPr>
              <a:t>dedicated AI champions or mandated AI awareness training.</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34083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019F45-44D5-8D37-EC3F-D4F973F5D07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346F70F7-E0F5-E482-1597-5915758688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0092C435-6EE6-B37E-53C3-4230E00E026E}"/>
              </a:ext>
            </a:extLst>
          </p:cNvPr>
          <p:cNvGrpSpPr/>
          <p:nvPr/>
        </p:nvGrpSpPr>
        <p:grpSpPr>
          <a:xfrm>
            <a:off x="549440" y="2556618"/>
            <a:ext cx="6513512" cy="1535021"/>
            <a:chOff x="549440" y="2556618"/>
            <a:chExt cx="6513512" cy="1535021"/>
          </a:xfrm>
        </p:grpSpPr>
        <p:sp>
          <p:nvSpPr>
            <p:cNvPr id="4" name="TextBox 3">
              <a:extLst>
                <a:ext uri="{FF2B5EF4-FFF2-40B4-BE49-F238E27FC236}">
                  <a16:creationId xmlns:a16="http://schemas.microsoft.com/office/drawing/2014/main" id="{68A820B4-B0D0-CAE9-6438-DBF292C134E4}"/>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a:spcAft>
                  <a:spcPts val="2400"/>
                </a:spcAft>
                <a:defRPr/>
              </a:pPr>
              <a:r>
                <a:rPr lang="en-AU" sz="4000">
                  <a:solidFill>
                    <a:prstClr val="white"/>
                  </a:solidFill>
                  <a:latin typeface="Helvetica"/>
                  <a:cs typeface="Helvetica"/>
                </a:rPr>
                <a:t>Data foundations, governance and people</a:t>
              </a:r>
              <a:endParaRPr kumimoji="0" lang="en-AU" sz="4000" b="0" i="0" u="none" strike="noStrike" kern="1200" cap="none" spc="0" normalizeH="0" baseline="0" noProof="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0DFC5530-175B-1D0C-CB2B-1515A06EBA6C}"/>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1093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5CF75-2A21-3BBD-8430-8731C11C75A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F5B7A47-59C2-80F9-775D-5D9E8A5A87BB}"/>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204 Australian CDAOs</a:t>
            </a:r>
          </a:p>
        </p:txBody>
      </p:sp>
      <p:sp>
        <p:nvSpPr>
          <p:cNvPr id="2" name="Rectangle 1">
            <a:extLst>
              <a:ext uri="{FF2B5EF4-FFF2-40B4-BE49-F238E27FC236}">
                <a16:creationId xmlns:a16="http://schemas.microsoft.com/office/drawing/2014/main" id="{6CECCC30-08A6-BD82-37FF-DD8C9110221F}"/>
              </a:ext>
            </a:extLst>
          </p:cNvPr>
          <p:cNvSpPr/>
          <p:nvPr/>
        </p:nvSpPr>
        <p:spPr>
          <a:xfrm>
            <a:off x="293499" y="158982"/>
            <a:ext cx="1139123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rgbClr val="000000"/>
                </a:solidFill>
                <a:latin typeface="Helvetica"/>
                <a:cs typeface="Helvetica"/>
              </a:rPr>
              <a:t>How prepared is your </a:t>
            </a:r>
            <a:r>
              <a:rPr lang="en-US" sz="2400" b="1" err="1">
                <a:solidFill>
                  <a:srgbClr val="000000"/>
                </a:solidFill>
                <a:latin typeface="Helvetica"/>
                <a:cs typeface="Helvetica"/>
              </a:rPr>
              <a:t>organisation’s</a:t>
            </a:r>
            <a:r>
              <a:rPr lang="en-US" sz="2400" b="1">
                <a:solidFill>
                  <a:srgbClr val="000000"/>
                </a:solidFill>
                <a:latin typeface="Helvetica"/>
                <a:cs typeface="Helvetica"/>
              </a:rPr>
              <a:t> data to enable AI at scale?</a:t>
            </a:r>
          </a:p>
        </p:txBody>
      </p:sp>
      <p:pic>
        <p:nvPicPr>
          <p:cNvPr id="8" name="Graphic 7">
            <a:extLst>
              <a:ext uri="{FF2B5EF4-FFF2-40B4-BE49-F238E27FC236}">
                <a16:creationId xmlns:a16="http://schemas.microsoft.com/office/drawing/2014/main" id="{7D930EBF-2F4A-0A2E-4535-15D93263AC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6" y="949093"/>
            <a:ext cx="11641573" cy="5506262"/>
          </a:xfrm>
          <a:prstGeom prst="rect">
            <a:avLst/>
          </a:prstGeom>
        </p:spPr>
      </p:pic>
    </p:spTree>
    <p:extLst>
      <p:ext uri="{BB962C8B-B14F-4D97-AF65-F5344CB8AC3E}">
        <p14:creationId xmlns:p14="http://schemas.microsoft.com/office/powerpoint/2010/main" val="313795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CEB705-D422-42FF-9DCE-006A0B0C7300}">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BB994D0-7F74-4C65-B446-9EE60488F8B1}">
  <ds:schemaRefs>
    <ds:schemaRef ds:uri="http://schemas.microsoft.com/office/2006/documentManagement/types"/>
    <ds:schemaRef ds:uri="http://schemas.microsoft.com/office/2006/metadata/properties"/>
    <ds:schemaRef ds:uri="http://purl.org/dc/dcmitype/"/>
    <ds:schemaRef ds:uri="507dee17-6aae-496b-8a1e-0f1e47f95f1a"/>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6b548529-d317-4b85-942f-248fe0d44d93"/>
  </ds:schemaRefs>
</ds:datastoreItem>
</file>

<file path=customXml/itemProps3.xml><?xml version="1.0" encoding="utf-8"?>
<ds:datastoreItem xmlns:ds="http://schemas.openxmlformats.org/officeDocument/2006/customXml" ds:itemID="{30035559-A729-4C40-A422-8A20BD830A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2874</Words>
  <Application>Microsoft Office PowerPoint</Application>
  <PresentationFormat>Widescreen</PresentationFormat>
  <Paragraphs>165</Paragraphs>
  <Slides>21</Slides>
  <Notes>12</Notes>
  <HiddenSlides>0</HiddenSlides>
  <MMClips>0</MMClips>
  <ScaleCrop>false</ScaleCrop>
  <HeadingPairs>
    <vt:vector size="4" baseType="variant">
      <vt:variant>
        <vt:lpstr>Theme</vt:lpstr>
      </vt:variant>
      <vt:variant>
        <vt:i4>5</vt:i4>
      </vt:variant>
      <vt:variant>
        <vt:lpstr>Slide Titles</vt:lpstr>
      </vt:variant>
      <vt:variant>
        <vt:i4>21</vt:i4>
      </vt:variant>
    </vt:vector>
  </HeadingPairs>
  <TitlesOfParts>
    <vt:vector size="26" baseType="lpstr">
      <vt:lpstr>3_Custom Design</vt:lpstr>
      <vt:lpstr>5_Custom Design</vt:lpstr>
      <vt:lpstr>Title White</vt:lpstr>
      <vt:lpstr>7_Custom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Honey Mari Gay</cp:lastModifiedBy>
  <cp:revision>2</cp:revision>
  <dcterms:created xsi:type="dcterms:W3CDTF">2026-02-19T02:42:12Z</dcterms:created>
  <dcterms:modified xsi:type="dcterms:W3CDTF">2026-05-21T03:50:19Z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