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2" r:id="rId5"/>
    <p:sldMasterId id="2147483695" r:id="rId6"/>
    <p:sldMasterId id="2147483711" r:id="rId7"/>
  </p:sldMasterIdLst>
  <p:notesMasterIdLst>
    <p:notesMasterId r:id="rId30"/>
  </p:notesMasterIdLst>
  <p:sldIdLst>
    <p:sldId id="2147483612" r:id="rId8"/>
    <p:sldId id="2147483613" r:id="rId9"/>
    <p:sldId id="265" r:id="rId10"/>
    <p:sldId id="264" r:id="rId11"/>
    <p:sldId id="262" r:id="rId12"/>
    <p:sldId id="270" r:id="rId13"/>
    <p:sldId id="2147483647" r:id="rId14"/>
    <p:sldId id="258" r:id="rId15"/>
    <p:sldId id="260" r:id="rId16"/>
    <p:sldId id="259" r:id="rId17"/>
    <p:sldId id="271" r:id="rId18"/>
    <p:sldId id="273" r:id="rId19"/>
    <p:sldId id="2147376493" r:id="rId20"/>
    <p:sldId id="2147483646" r:id="rId21"/>
    <p:sldId id="2147483599" r:id="rId22"/>
    <p:sldId id="2147483645" r:id="rId23"/>
    <p:sldId id="266" r:id="rId24"/>
    <p:sldId id="256" r:id="rId25"/>
    <p:sldId id="263" r:id="rId26"/>
    <p:sldId id="267" r:id="rId27"/>
    <p:sldId id="268" r:id="rId28"/>
    <p:sldId id="26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191521C-E2F0-B20F-088A-3AA06FDFB7CB}" name="Mark Caballero" initials="MC" userId="S::mark.caballero@adapt.com.au::1a1d9608-902e-4e9b-93ae-65223b26ce87" providerId="AD"/>
  <p188:author id="{D0F4AD36-8B39-895B-C014-DDDE60543046}" name="Byron Connolly" initials="BC" userId="S::byron.connolly@adapt.com.au::4cc4c652-673a-4968-9eb6-ad1b8e0a1a32" providerId="AD"/>
  <p188:author id="{72069163-8981-02EB-EEA2-96A935EDBE73}" name="Byron Connolly" initials="BC" userId="S::Byron.Connolly@adapt.com.au::4cc4c652-673a-4968-9eb6-ad1b8e0a1a32" providerId="AD"/>
  <p188:author id="{08FF026B-0093-C3A2-E8B8-B4BBF1138074}" name="Patricia Allen" initials="PA" userId="S::patricia.allen@adapt.com.au::346380ed-8562-4683-9b3e-72fe32eb1059" providerId="AD"/>
  <p188:author id="{16BDDACB-B78D-113A-D73E-F37F2CED5B42}" name="Gabby Fredkin" initials="GF" userId="S::gabby.fredkin@adapt.com.au::905e87a6-7580-4897-ac49-5c6d8bcc5d2b" providerId="AD"/>
  <p188:author id="{9F08F4DC-2822-8A69-8CD9-383FED73C290}" name="Honey Mari Gay" initials="HG" userId="S::Honey.Gay@adapt.com.au::7c742808-f04d-4bad-b3ab-55b3219eceb2" providerId="AD"/>
  <p188:author id="{223E8AE4-EAE1-E290-D5D2-F800C1B8D50E}" name="Francis Olivier" initials="FO" userId="S::francis.olivier@adapt.com.au::36be19e6-b354-43ca-844b-80a3dd3a80a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77DEF-7608-4989-92E0-E70D01249995}" v="294" dt="2026-04-27T23:26:50.5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8B02CB-E084-4FBE-BA1D-2E2CA7944E1E}" type="datetimeFigureOut">
              <a:rPr lang="en-PH" smtClean="0"/>
              <a:t>28/04/2026</a:t>
            </a:fld>
            <a:endParaRPr lang="en-P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D4DA1E-A974-427F-A0E8-2D9342E2FEEE}" type="slidenum">
              <a:rPr lang="en-PH" smtClean="0"/>
              <a:t>‹#›</a:t>
            </a:fld>
            <a:endParaRPr lang="en-PH"/>
          </a:p>
        </p:txBody>
      </p:sp>
    </p:spTree>
    <p:extLst>
      <p:ext uri="{BB962C8B-B14F-4D97-AF65-F5344CB8AC3E}">
        <p14:creationId xmlns:p14="http://schemas.microsoft.com/office/powerpoint/2010/main" val="31018447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H"/>
          </a:p>
        </p:txBody>
      </p:sp>
      <p:sp>
        <p:nvSpPr>
          <p:cNvPr id="4" name="Slide Number Placeholder 3"/>
          <p:cNvSpPr>
            <a:spLocks noGrp="1"/>
          </p:cNvSpPr>
          <p:nvPr>
            <p:ph type="sldNum" sz="quarter" idx="5"/>
          </p:nvPr>
        </p:nvSpPr>
        <p:spPr/>
        <p:txBody>
          <a:bodyPr/>
          <a:lstStyle/>
          <a:p>
            <a:fld id="{4BD4DA1E-A974-427F-A0E8-2D9342E2FEEE}" type="slidenum">
              <a:rPr lang="en-PH" smtClean="0"/>
              <a:t>1</a:t>
            </a:fld>
            <a:endParaRPr lang="en-PH"/>
          </a:p>
        </p:txBody>
      </p:sp>
    </p:spTree>
    <p:extLst>
      <p:ext uri="{BB962C8B-B14F-4D97-AF65-F5344CB8AC3E}">
        <p14:creationId xmlns:p14="http://schemas.microsoft.com/office/powerpoint/2010/main" val="1662256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AF5780-47F3-AF45-AA3F-DCA5F557928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3420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64A1A0-4828-4556-A429-D8D1F97EC206}"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82860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PH"/>
          </a:p>
        </p:txBody>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33E4089-F5C9-414F-B8A1-6C2B06FF43E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253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AU"/>
          </a:p>
        </p:txBody>
      </p:sp>
      <p:sp>
        <p:nvSpPr>
          <p:cNvPr id="3" name="Notes Placeholder 2"/>
          <p:cNvSpPr>
            <a:spLocks noGrp="1"/>
          </p:cNvSpPr>
          <p:nvPr>
            <p:ph type="body" idx="1"/>
          </p:nvPr>
        </p:nvSpPr>
        <p:spPr/>
        <p:txBody>
          <a:bodyPr/>
          <a:lstStyle/>
          <a:p>
            <a:endParaRPr lang="en-AU" sz="180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C82170-454F-4374-A382-D0B66F568786}" type="slidenum">
              <a:rPr kumimoji="0" lang="en-PH"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PH"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463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US" b="0" i="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D30E9E-A432-A24D-90D7-D92D059518B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64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a:extLst>
            <a:ext uri="{FF2B5EF4-FFF2-40B4-BE49-F238E27FC236}">
              <a16:creationId xmlns:a16="http://schemas.microsoft.com/office/drawing/2014/main" id="{35C2F560-DF26-6EED-E587-4EFB0469A084}"/>
            </a:ext>
          </a:extLst>
        </p:cNvPr>
        <p:cNvGrpSpPr/>
        <p:nvPr/>
      </p:nvGrpSpPr>
      <p:grpSpPr>
        <a:xfrm>
          <a:off x="0" y="0"/>
          <a:ext cx="0" cy="0"/>
          <a:chOff x="0" y="0"/>
          <a:chExt cx="0" cy="0"/>
        </a:xfrm>
      </p:grpSpPr>
      <p:sp>
        <p:nvSpPr>
          <p:cNvPr id="243" name="Google Shape;243;p19:notes">
            <a:extLst>
              <a:ext uri="{FF2B5EF4-FFF2-40B4-BE49-F238E27FC236}">
                <a16:creationId xmlns:a16="http://schemas.microsoft.com/office/drawing/2014/main" id="{83193916-765F-8615-3136-B99851543F4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19:notes">
            <a:extLst>
              <a:ext uri="{FF2B5EF4-FFF2-40B4-BE49-F238E27FC236}">
                <a16:creationId xmlns:a16="http://schemas.microsoft.com/office/drawing/2014/main" id="{4FA8DD26-8F35-E151-6DC2-38496248059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PH"/>
          </a:p>
        </p:txBody>
      </p:sp>
    </p:spTree>
    <p:extLst>
      <p:ext uri="{BB962C8B-B14F-4D97-AF65-F5344CB8AC3E}">
        <p14:creationId xmlns:p14="http://schemas.microsoft.com/office/powerpoint/2010/main" val="16499036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EF7FC1-C401-B7E4-4F74-11BC6F3B68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B06D4-5B78-AF50-2D0E-50559010B6B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8DF7794-E06B-4A16-06E6-7C65621FC0A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567C4C9-A0B2-E90E-C844-E1CDC5D06F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6716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669B8-899F-E066-4221-39C3E9E05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ECBE1-3664-6592-3A05-F3A52E51D96A}"/>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C0F2B0A-7BAE-C5DE-4748-2301B5104042}"/>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44DE1356-A3D9-3590-3690-0FE1363A01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75140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D94E53-CE13-A49A-D306-9914D8F8BA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C110A7-308B-ED4D-2C83-ACE648C8482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04B7511-001D-A1D5-C2C2-B17F7E5AED16}"/>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C7BB41D-F996-76B5-F774-9BF7E7066D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725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DD84A-FFEB-BB86-037F-ACB8938990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B9B081-941B-4FA8-2506-BEC99658E97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7FB6D1-F268-4AE0-F3A5-8D1153E5A5AC}"/>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0A0FCC4-B0FB-17D0-51E3-EBEF547D7CE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294550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FEE68-719E-D2B6-BB52-C7A5B2DF9D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E8C6C1-30FC-7874-6688-CCFB76F819A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CE58AF1-5C5C-E87F-3908-58BC1E0813A5}"/>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3322525E-680E-9262-BA3D-6E480E9BFC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8DFAAF-CE16-4655-B7F9-BA461E6D50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032357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05934-07DA-3210-F3E8-7FD48A5ECD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154AA-F299-5A10-E892-390210D038B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23F5302-5EAE-7B3F-8C13-DBD054551FCF}"/>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FB1362E7-4770-4037-1829-3DD8430B20F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382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A7B28-C2AC-8824-AC46-A7623FEF0B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13C951-9FAC-7E74-4522-8D53B1E6B81F}"/>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B3859577-647F-0CF2-7EED-07609F378FC4}"/>
              </a:ext>
            </a:extLst>
          </p:cNvPr>
          <p:cNvSpPr>
            <a:spLocks noGrp="1"/>
          </p:cNvSpPr>
          <p:nvPr>
            <p:ph type="body" idx="1"/>
          </p:nvPr>
        </p:nvSpPr>
        <p:spPr/>
        <p:txBody>
          <a:bodyPr/>
          <a:lstStyle/>
          <a:p>
            <a:endParaRPr lang="en-PH"/>
          </a:p>
        </p:txBody>
      </p:sp>
      <p:sp>
        <p:nvSpPr>
          <p:cNvPr id="4" name="Slide Number Placeholder 3">
            <a:extLst>
              <a:ext uri="{FF2B5EF4-FFF2-40B4-BE49-F238E27FC236}">
                <a16:creationId xmlns:a16="http://schemas.microsoft.com/office/drawing/2014/main" id="{D75D29F8-FF16-F537-99D3-35814D6F6A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268E4-3A00-49AA-A55C-52FB5533017A}" type="slidenum">
              <a:rPr kumimoji="0" lang="en-PH"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PH"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9957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adapt.com.au/" TargetMode="External"/><Relationship Id="rId2" Type="http://schemas.openxmlformats.org/officeDocument/2006/relationships/image" Target="../media/image2.svg"/><Relationship Id="rId1" Type="http://schemas.openxmlformats.org/officeDocument/2006/relationships/slideMaster" Target="../slideMasters/slideMaster1.xml"/><Relationship Id="rId5" Type="http://schemas.openxmlformats.org/officeDocument/2006/relationships/image" Target="../media/image1.svg"/><Relationship Id="rId4" Type="http://schemas.openxmlformats.org/officeDocument/2006/relationships/hyperlink" Target="mailto:hello@adapt.com.au"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sv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3.png"/></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hyperlink" Target="mailto:hello@adapt.com.au" TargetMode="External"/><Relationship Id="rId2" Type="http://schemas.openxmlformats.org/officeDocument/2006/relationships/hyperlink" Target="https://adapt.com.au/" TargetMode="External"/><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ch Trends_Cover">
    <p:bg>
      <p:bgPr>
        <a:solidFill>
          <a:srgbClr val="000000"/>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A034F46-EEBD-6B09-CC34-30C655363B2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6096000" y="293914"/>
            <a:ext cx="6882944" cy="6688877"/>
          </a:xfrm>
          <a:prstGeom prst="rect">
            <a:avLst/>
          </a:prstGeom>
        </p:spPr>
      </p:pic>
    </p:spTree>
    <p:extLst>
      <p:ext uri="{BB962C8B-B14F-4D97-AF65-F5344CB8AC3E}">
        <p14:creationId xmlns:p14="http://schemas.microsoft.com/office/powerpoint/2010/main" val="4002047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2377701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4BD2AE6-C080-7868-ED28-2F2A901C59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242298211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_WHITE A">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14322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_BLACK A">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1924521"/>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ck Header">
    <p:spTree>
      <p:nvGrpSpPr>
        <p:cNvPr id="1" name=""/>
        <p:cNvGrpSpPr/>
        <p:nvPr/>
      </p:nvGrpSpPr>
      <p:grpSpPr>
        <a:xfrm>
          <a:off x="0" y="0"/>
          <a:ext cx="0" cy="0"/>
          <a:chOff x="0" y="0"/>
          <a:chExt cx="0" cy="0"/>
        </a:xfrm>
      </p:grpSpPr>
      <p:sp>
        <p:nvSpPr>
          <p:cNvPr id="2" name="bg object 17">
            <a:extLst>
              <a:ext uri="{FF2B5EF4-FFF2-40B4-BE49-F238E27FC236}">
                <a16:creationId xmlns:a16="http://schemas.microsoft.com/office/drawing/2014/main" id="{85DD7109-79EB-2B50-4ABA-D60CAEFFE27B}"/>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3805042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5355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Slide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511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LD Cover">
    <p:bg>
      <p:bgPr>
        <a:solidFill>
          <a:schemeClr val="bg1">
            <a:lumMod val="95000"/>
          </a:schemeClr>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5188329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7638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0441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ch Trends_Slide Cover">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DA6860AC-C485-DCFD-5FB4-D79797D3DD3F}"/>
              </a:ext>
            </a:extLst>
          </p:cNvPr>
          <p:cNvPicPr>
            <a:picLocks noChangeAspect="1"/>
          </p:cNvPicPr>
          <p:nvPr userDrawn="1"/>
        </p:nvPicPr>
        <p:blipFill>
          <a:blip>
            <a:extLst>
              <a:ext uri="{96DAC541-7B7A-43D3-8B79-37D633B846F1}">
                <asvg:svgBlip xmlns:asvg="http://schemas.microsoft.com/office/drawing/2016/SVG/main" r:embed="rId2"/>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3165190797"/>
      </p:ext>
    </p:extLst>
  </p:cSld>
  <p:clrMapOvr>
    <a:masterClrMapping/>
  </p:clrMapOvr>
  <p:hf sldNum="0"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789AB2E8-09EF-274F-B62A-EB7747F50F3B}"/>
              </a:ext>
            </a:extLst>
          </p:cNvPr>
          <p:cNvCxnSpPr>
            <a:cxnSpLocks/>
          </p:cNvCxnSpPr>
          <p:nvPr userDrawn="1"/>
        </p:nvCxnSpPr>
        <p:spPr>
          <a:xfrm>
            <a:off x="328246" y="957204"/>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7719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371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RED Slide_A">
    <p:spTree>
      <p:nvGrpSpPr>
        <p:cNvPr id="1" name=""/>
        <p:cNvGrpSpPr/>
        <p:nvPr/>
      </p:nvGrpSpPr>
      <p:grpSpPr>
        <a:xfrm>
          <a:off x="0" y="0"/>
          <a:ext cx="0" cy="0"/>
          <a:chOff x="0" y="0"/>
          <a:chExt cx="0" cy="0"/>
        </a:xfrm>
      </p:grpSpPr>
      <p:pic>
        <p:nvPicPr>
          <p:cNvPr id="3" name="Picture 2" descr="A picture containing drawing&#10;&#10;Description automatically generated">
            <a:extLst>
              <a:ext uri="{FF2B5EF4-FFF2-40B4-BE49-F238E27FC236}">
                <a16:creationId xmlns:a16="http://schemas.microsoft.com/office/drawing/2014/main" id="{798DF635-47DD-A912-9D0B-3DD123C019C9}"/>
              </a:ext>
            </a:extLst>
          </p:cNvPr>
          <p:cNvPicPr>
            <a:picLocks noChangeAspect="1"/>
          </p:cNvPicPr>
          <p:nvPr userDrawn="1"/>
        </p:nvPicPr>
        <p:blipFill>
          <a:blip r:embed="rId2"/>
          <a:stretch>
            <a:fillRect/>
          </a:stretch>
        </p:blipFill>
        <p:spPr>
          <a:xfrm>
            <a:off x="11775891" y="6288776"/>
            <a:ext cx="269035" cy="432699"/>
          </a:xfrm>
          <a:prstGeom prst="rect">
            <a:avLst/>
          </a:prstGeom>
        </p:spPr>
      </p:pic>
      <p:sp>
        <p:nvSpPr>
          <p:cNvPr id="4" name="Rectangle 3">
            <a:extLst>
              <a:ext uri="{FF2B5EF4-FFF2-40B4-BE49-F238E27FC236}">
                <a16:creationId xmlns:a16="http://schemas.microsoft.com/office/drawing/2014/main" id="{0D2F1CA5-4B0F-2F74-6528-48A4451E8066}"/>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27336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DAPT PM Cov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9CF9FD-7BC6-7F8B-3670-A53D771EF53C}"/>
              </a:ext>
            </a:extLst>
          </p:cNvPr>
          <p:cNvPicPr>
            <a:picLocks noChangeAspect="1"/>
          </p:cNvPicPr>
          <p:nvPr userDrawn="1"/>
        </p:nvPicPr>
        <p:blipFill>
          <a:blip r:embed="rId2">
            <a:extLst>
              <a:ext uri="{28A0092B-C50C-407E-A947-70E740481C1C}">
                <a14:useLocalDpi xmlns:a14="http://schemas.microsoft.com/office/drawing/2010/main" val="0"/>
              </a:ext>
            </a:extLst>
          </a:blip>
          <a:srcRect t="14935" b="14935"/>
          <a:stretch/>
        </p:blipFill>
        <p:spPr>
          <a:xfrm>
            <a:off x="0" y="-1"/>
            <a:ext cx="12192000" cy="4099855"/>
          </a:xfrm>
          <a:prstGeom prst="rect">
            <a:avLst/>
          </a:prstGeom>
        </p:spPr>
      </p:pic>
      <p:sp>
        <p:nvSpPr>
          <p:cNvPr id="3" name="Rectangle 2">
            <a:extLst>
              <a:ext uri="{FF2B5EF4-FFF2-40B4-BE49-F238E27FC236}">
                <a16:creationId xmlns:a16="http://schemas.microsoft.com/office/drawing/2014/main" id="{02B4F1BA-A488-4793-5C8B-CC4C8F0C22CD}"/>
              </a:ext>
            </a:extLst>
          </p:cNvPr>
          <p:cNvSpPr/>
          <p:nvPr userDrawn="1"/>
        </p:nvSpPr>
        <p:spPr>
          <a:xfrm flipV="1">
            <a:off x="0" y="2997000"/>
            <a:ext cx="12192000"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5FFD5208-CFF4-DE68-3BB7-1B0AFFF441D4}"/>
              </a:ext>
            </a:extLst>
          </p:cNvPr>
          <p:cNvSpPr/>
          <p:nvPr userDrawn="1"/>
        </p:nvSpPr>
        <p:spPr>
          <a:xfrm>
            <a:off x="0" y="3284999"/>
            <a:ext cx="12192000" cy="35729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9285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DAPT PM Cover Secti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B0DB06B-443B-8890-5172-519FF8802C0A}"/>
              </a:ext>
            </a:extLst>
          </p:cNvPr>
          <p:cNvPicPr>
            <a:picLocks noChangeAspect="1"/>
          </p:cNvPicPr>
          <p:nvPr userDrawn="1"/>
        </p:nvPicPr>
        <p:blipFill>
          <a:blip r:embed="rId2">
            <a:extLst>
              <a:ext uri="{28A0092B-C50C-407E-A947-70E740481C1C}">
                <a14:useLocalDpi xmlns:a14="http://schemas.microsoft.com/office/drawing/2010/main" val="0"/>
              </a:ext>
            </a:extLst>
          </a:blip>
          <a:srcRect l="56571" r="14903" b="14521"/>
          <a:stretch>
            <a:fillRect/>
          </a:stretch>
        </p:blipFill>
        <p:spPr>
          <a:xfrm>
            <a:off x="7419108" y="0"/>
            <a:ext cx="4772891" cy="6857995"/>
          </a:xfrm>
          <a:prstGeom prst="rect">
            <a:avLst/>
          </a:prstGeom>
        </p:spPr>
      </p:pic>
      <p:sp>
        <p:nvSpPr>
          <p:cNvPr id="3" name="Rectangle 2">
            <a:extLst>
              <a:ext uri="{FF2B5EF4-FFF2-40B4-BE49-F238E27FC236}">
                <a16:creationId xmlns:a16="http://schemas.microsoft.com/office/drawing/2014/main" id="{4B13EC72-DA2B-6EA6-D9AB-3B233EED5504}"/>
              </a:ext>
            </a:extLst>
          </p:cNvPr>
          <p:cNvSpPr/>
          <p:nvPr userDrawn="1"/>
        </p:nvSpPr>
        <p:spPr>
          <a:xfrm>
            <a:off x="1" y="-5"/>
            <a:ext cx="8640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E87183F2-C5AE-BD17-12B2-7C678C655F1A}"/>
              </a:ext>
            </a:extLst>
          </p:cNvPr>
          <p:cNvSpPr/>
          <p:nvPr userDrawn="1"/>
        </p:nvSpPr>
        <p:spPr>
          <a:xfrm rot="5400000" flipV="1">
            <a:off x="5354988" y="3285000"/>
            <a:ext cx="6858005" cy="288000"/>
          </a:xfrm>
          <a:prstGeom prst="rect">
            <a:avLst/>
          </a:prstGeom>
          <a:gradFill>
            <a:gsLst>
              <a:gs pos="0">
                <a:schemeClr val="tx1">
                  <a:alpha val="25000"/>
                </a:schemeClr>
              </a:gs>
              <a:gs pos="100000">
                <a:schemeClr val="tx1">
                  <a:alpha val="0"/>
                </a:schemeClr>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4198417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_WHIT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543EF46-04E7-6AF6-2D75-CEA6CCDA3C5C}"/>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975415" y="246649"/>
            <a:ext cx="891235" cy="215667"/>
          </a:xfrm>
          <a:prstGeom prst="rect">
            <a:avLst/>
          </a:prstGeom>
        </p:spPr>
      </p:pic>
    </p:spTree>
    <p:extLst>
      <p:ext uri="{BB962C8B-B14F-4D97-AF65-F5344CB8AC3E}">
        <p14:creationId xmlns:p14="http://schemas.microsoft.com/office/powerpoint/2010/main" val="1002494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WHITE_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3512362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_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1715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_BLACK">
    <p:bg>
      <p:bgPr>
        <a:solidFill>
          <a:schemeClr val="accent6">
            <a:lumMod val="10000"/>
          </a:schemeClr>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BC8C511-13E3-1F3D-D739-54F00CB346DF}"/>
              </a:ext>
            </a:extLst>
          </p:cNvPr>
          <p:cNvCxnSpPr>
            <a:cxnSpLocks/>
          </p:cNvCxnSpPr>
          <p:nvPr userDrawn="1"/>
        </p:nvCxnSpPr>
        <p:spPr>
          <a:xfrm>
            <a:off x="328246" y="701172"/>
            <a:ext cx="1153550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descr="A picture containing text, clipart&#10;&#10;Description automatically generated">
            <a:extLst>
              <a:ext uri="{FF2B5EF4-FFF2-40B4-BE49-F238E27FC236}">
                <a16:creationId xmlns:a16="http://schemas.microsoft.com/office/drawing/2014/main" id="{6543EF46-04E7-6AF6-2D75-CEA6CCDA3C5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666348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CK_A">
    <p:bg>
      <p:bgPr>
        <a:solidFill>
          <a:schemeClr val="accent6">
            <a:lumMod val="10000"/>
          </a:scheme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AF9974-07D9-7F78-1870-22D1777E972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1777012" y="6288776"/>
            <a:ext cx="266793" cy="432699"/>
          </a:xfrm>
          <a:prstGeom prst="rect">
            <a:avLst/>
          </a:prstGeom>
        </p:spPr>
      </p:pic>
    </p:spTree>
    <p:extLst>
      <p:ext uri="{BB962C8B-B14F-4D97-AF65-F5344CB8AC3E}">
        <p14:creationId xmlns:p14="http://schemas.microsoft.com/office/powerpoint/2010/main" val="3470360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ch Trends_Contact">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F74186C-47A5-EF14-0B9B-0C97ACF6CA7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382184" y="2913787"/>
            <a:ext cx="1427630" cy="345141"/>
          </a:xfrm>
          <a:prstGeom prst="rect">
            <a:avLst/>
          </a:prstGeom>
        </p:spPr>
      </p:pic>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bg1"/>
              </a:solidFill>
              <a:effectLst/>
              <a:uLnTx/>
              <a:uFillTx/>
              <a:latin typeface="Helvetica Light" panose="020B0403020202020204" pitchFamily="34" charset="0"/>
              <a:ea typeface="+mn-ea"/>
              <a:cs typeface="+mn-cs"/>
            </a:endParaRPr>
          </a:p>
        </p:txBody>
      </p:sp>
      <p:sp>
        <p:nvSpPr>
          <p:cNvPr id="13" name="Rectangle 12">
            <a:hlinkClick r:id="rId3"/>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4"/>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3"/>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8C1CFDB7-7A7D-4925-BACB-37F697499F8A}"/>
              </a:ext>
            </a:extLst>
          </p:cNvPr>
          <p:cNvPicPr>
            <a:picLocks noChangeAspect="1"/>
          </p:cNvPicPr>
          <p:nvPr userDrawn="1"/>
        </p:nvPicPr>
        <p:blipFill>
          <a:blip>
            <a:extLst>
              <a:ext uri="{96DAC541-7B7A-43D3-8B79-37D633B846F1}">
                <asvg:svgBlip xmlns:asvg="http://schemas.microsoft.com/office/drawing/2016/SVG/main" r:embed="rId5"/>
              </a:ext>
            </a:extLst>
          </a:blip>
          <a:srcRect r="52492" b="7693"/>
          <a:stretch>
            <a:fillRect/>
          </a:stretch>
        </p:blipFill>
        <p:spPr>
          <a:xfrm>
            <a:off x="8603038" y="81280"/>
            <a:ext cx="3588962" cy="6776720"/>
          </a:xfrm>
          <a:prstGeom prst="rect">
            <a:avLst/>
          </a:prstGeom>
        </p:spPr>
      </p:pic>
    </p:spTree>
    <p:extLst>
      <p:ext uri="{BB962C8B-B14F-4D97-AF65-F5344CB8AC3E}">
        <p14:creationId xmlns:p14="http://schemas.microsoft.com/office/powerpoint/2010/main" val="5838205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_BLACK">
    <p:bg>
      <p:bgPr>
        <a:solidFill>
          <a:schemeClr val="accent6">
            <a:lumMod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68966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 Line_A">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E39309F-47DF-394C-9F92-75A6A51FC91A}"/>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pic>
        <p:nvPicPr>
          <p:cNvPr id="4" name="Picture 3" descr="A picture containing drawing&#10;&#10;Description automatically generated">
            <a:extLst>
              <a:ext uri="{FF2B5EF4-FFF2-40B4-BE49-F238E27FC236}">
                <a16:creationId xmlns:a16="http://schemas.microsoft.com/office/drawing/2014/main" id="{EB63E9D7-F272-6287-34FA-39A37A533A8A}"/>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1187454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 Line_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EE73387-01F1-F395-612A-DA488D756D56}"/>
              </a:ext>
            </a:extLst>
          </p:cNvPr>
          <p:cNvSpPr/>
          <p:nvPr userDrawn="1"/>
        </p:nvSpPr>
        <p:spPr>
          <a:xfrm rot="5400000">
            <a:off x="-3276600" y="3276600"/>
            <a:ext cx="6858000"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PH"/>
          </a:p>
        </p:txBody>
      </p:sp>
    </p:spTree>
    <p:extLst>
      <p:ext uri="{BB962C8B-B14F-4D97-AF65-F5344CB8AC3E}">
        <p14:creationId xmlns:p14="http://schemas.microsoft.com/office/powerpoint/2010/main" val="26826936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Picture 5" descr="A white letter a with a black background&#10;&#10;Description automatically generated">
            <a:extLst>
              <a:ext uri="{FF2B5EF4-FFF2-40B4-BE49-F238E27FC236}">
                <a16:creationId xmlns:a16="http://schemas.microsoft.com/office/drawing/2014/main" id="{9A14A3A5-FB67-4E8D-7857-B55180CC52A9}"/>
              </a:ext>
            </a:extLst>
          </p:cNvPr>
          <p:cNvPicPr>
            <a:picLocks noChangeAspect="1"/>
          </p:cNvPicPr>
          <p:nvPr userDrawn="1"/>
        </p:nvPicPr>
        <p:blipFill rotWithShape="1">
          <a:blip r:embed="rId2">
            <a:alphaModFix amt="70000"/>
            <a:extLst>
              <a:ext uri="{28A0092B-C50C-407E-A947-70E740481C1C}">
                <a14:useLocalDpi xmlns:a14="http://schemas.microsoft.com/office/drawing/2010/main" val="0"/>
              </a:ext>
            </a:extLst>
          </a:blip>
          <a:srcRect t="5336" r="6927" b="2416"/>
          <a:stretch/>
        </p:blipFill>
        <p:spPr>
          <a:xfrm>
            <a:off x="6685613" y="0"/>
            <a:ext cx="5506387" cy="6858000"/>
          </a:xfrm>
          <a:prstGeom prst="rect">
            <a:avLst/>
          </a:prstGeom>
        </p:spPr>
      </p:pic>
      <p:grpSp>
        <p:nvGrpSpPr>
          <p:cNvPr id="7" name="Group 6">
            <a:extLst>
              <a:ext uri="{FF2B5EF4-FFF2-40B4-BE49-F238E27FC236}">
                <a16:creationId xmlns:a16="http://schemas.microsoft.com/office/drawing/2014/main" id="{0CE4C156-5B18-9160-A74F-3B6067E9E87A}"/>
              </a:ext>
            </a:extLst>
          </p:cNvPr>
          <p:cNvGrpSpPr/>
          <p:nvPr userDrawn="1"/>
        </p:nvGrpSpPr>
        <p:grpSpPr>
          <a:xfrm>
            <a:off x="1083907" y="6062651"/>
            <a:ext cx="2668365" cy="226977"/>
            <a:chOff x="712794" y="6196131"/>
            <a:chExt cx="3390094" cy="288369"/>
          </a:xfrm>
        </p:grpSpPr>
        <p:pic>
          <p:nvPicPr>
            <p:cNvPr id="8" name="Graphic 7">
              <a:extLst>
                <a:ext uri="{FF2B5EF4-FFF2-40B4-BE49-F238E27FC236}">
                  <a16:creationId xmlns:a16="http://schemas.microsoft.com/office/drawing/2014/main" id="{93E5ED21-6943-C975-7A5A-1C33AE51D2A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12794" y="6196131"/>
              <a:ext cx="164237" cy="288369"/>
            </a:xfrm>
            <a:prstGeom prst="rect">
              <a:avLst/>
            </a:prstGeom>
          </p:spPr>
        </p:pic>
        <p:pic>
          <p:nvPicPr>
            <p:cNvPr id="9" name="Graphic 8">
              <a:extLst>
                <a:ext uri="{FF2B5EF4-FFF2-40B4-BE49-F238E27FC236}">
                  <a16:creationId xmlns:a16="http://schemas.microsoft.com/office/drawing/2014/main" id="{BEF8C383-76BC-ADF4-DB3D-81C6185027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58056" y="6254584"/>
              <a:ext cx="3044832" cy="165803"/>
            </a:xfrm>
            <a:prstGeom prst="rect">
              <a:avLst/>
            </a:prstGeom>
          </p:spPr>
        </p:pic>
      </p:grpSp>
      <p:sp>
        <p:nvSpPr>
          <p:cNvPr id="12" name="Rectangle 11">
            <a:extLst>
              <a:ext uri="{FF2B5EF4-FFF2-40B4-BE49-F238E27FC236}">
                <a16:creationId xmlns:a16="http://schemas.microsoft.com/office/drawing/2014/main" id="{1B23F305-C432-D9EB-B99E-463FCF64E592}"/>
              </a:ext>
            </a:extLst>
          </p:cNvPr>
          <p:cNvSpPr/>
          <p:nvPr userDrawn="1"/>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66237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ER_Cover">
    <p:spTree>
      <p:nvGrpSpPr>
        <p:cNvPr id="1" name=""/>
        <p:cNvGrpSpPr/>
        <p:nvPr/>
      </p:nvGrpSpPr>
      <p:grpSpPr>
        <a:xfrm>
          <a:off x="0" y="0"/>
          <a:ext cx="0" cy="0"/>
          <a:chOff x="0" y="0"/>
          <a:chExt cx="0" cy="0"/>
        </a:xfrm>
      </p:grpSpPr>
      <p:sp>
        <p:nvSpPr>
          <p:cNvPr id="8" name="bg object 17">
            <a:extLst>
              <a:ext uri="{FF2B5EF4-FFF2-40B4-BE49-F238E27FC236}">
                <a16:creationId xmlns:a16="http://schemas.microsoft.com/office/drawing/2014/main" id="{490AC433-DC3D-1FD2-2F83-F559E72D80B5}"/>
              </a:ext>
            </a:extLst>
          </p:cNvPr>
          <p:cNvSpPr/>
          <p:nvPr userDrawn="1"/>
        </p:nvSpPr>
        <p:spPr>
          <a:xfrm>
            <a:off x="0" y="0"/>
            <a:ext cx="12188825" cy="1590675"/>
          </a:xfrm>
          <a:custGeom>
            <a:avLst/>
            <a:gdLst/>
            <a:ahLst/>
            <a:cxnLst/>
            <a:rect l="l" t="t" r="r" b="b"/>
            <a:pathLst>
              <a:path w="12188825" h="1590675">
                <a:moveTo>
                  <a:pt x="0" y="1590484"/>
                </a:moveTo>
                <a:lnTo>
                  <a:pt x="0" y="0"/>
                </a:lnTo>
                <a:lnTo>
                  <a:pt x="12188418" y="0"/>
                </a:lnTo>
                <a:lnTo>
                  <a:pt x="12188418" y="1590484"/>
                </a:lnTo>
                <a:lnTo>
                  <a:pt x="0" y="1590484"/>
                </a:lnTo>
                <a:close/>
              </a:path>
            </a:pathLst>
          </a:custGeom>
          <a:solidFill>
            <a:srgbClr val="000000"/>
          </a:solidFill>
        </p:spPr>
        <p:txBody>
          <a:bodyPr wrap="square" lIns="0" tIns="0" rIns="0" bIns="0" rtlCol="0"/>
          <a:lstStyle/>
          <a:p>
            <a:endParaRPr/>
          </a:p>
        </p:txBody>
      </p:sp>
    </p:spTree>
    <p:extLst>
      <p:ext uri="{BB962C8B-B14F-4D97-AF65-F5344CB8AC3E}">
        <p14:creationId xmlns:p14="http://schemas.microsoft.com/office/powerpoint/2010/main" val="10101318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LD_A Cover">
    <p:bg>
      <p:bgPr>
        <a:solidFill>
          <a:schemeClr val="accent6"/>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9181296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LD_ADAPT Contact">
    <p:bg>
      <p:bgPr>
        <a:solidFill>
          <a:schemeClr val="accent6"/>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5757043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ck A">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F3CEE6D4-1935-6D49-82F9-C2222109F933}"/>
              </a:ext>
            </a:extLst>
          </p:cNvPr>
          <p:cNvPicPr>
            <a:picLocks noChangeAspect="1"/>
          </p:cNvPicPr>
          <p:nvPr userDrawn="1"/>
        </p:nvPicPr>
        <p:blipFill>
          <a:blip r:embed="rId2"/>
          <a:stretch>
            <a:fillRect/>
          </a:stretch>
        </p:blipFill>
        <p:spPr>
          <a:xfrm>
            <a:off x="11775891" y="6288776"/>
            <a:ext cx="269035" cy="432699"/>
          </a:xfrm>
          <a:prstGeom prst="rect">
            <a:avLst/>
          </a:prstGeom>
        </p:spPr>
      </p:pic>
    </p:spTree>
    <p:extLst>
      <p:ext uri="{BB962C8B-B14F-4D97-AF65-F5344CB8AC3E}">
        <p14:creationId xmlns:p14="http://schemas.microsoft.com/office/powerpoint/2010/main" val="42597800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66606511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3707579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hite_Title Slide">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D1881A9B-42CE-5917-F136-ACE864C10E8B}"/>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F20AB313-D176-64F3-A93E-22C1D30812B4}"/>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8">
            <a:extLst>
              <a:ext uri="{FF2B5EF4-FFF2-40B4-BE49-F238E27FC236}">
                <a16:creationId xmlns:a16="http://schemas.microsoft.com/office/drawing/2014/main" id="{4FEBBC68-A5DF-7818-C7D3-7EF7269BFB0E}"/>
              </a:ext>
            </a:extLst>
          </p:cNvPr>
          <p:cNvSpPr>
            <a:spLocks noGrp="1"/>
          </p:cNvSpPr>
          <p:nvPr>
            <p:ph sz="quarter" idx="10"/>
          </p:nvPr>
        </p:nvSpPr>
        <p:spPr>
          <a:xfrm>
            <a:off x="231673" y="188458"/>
            <a:ext cx="10261600" cy="406626"/>
          </a:xfrm>
          <a:prstGeom prst="rect">
            <a:avLst/>
          </a:prstGeom>
        </p:spPr>
        <p:txBody>
          <a:bodyPr/>
          <a:lstStyle>
            <a:lvl1pPr marL="0" indent="0">
              <a:buNone/>
              <a:defRPr sz="24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14" name="Content Placeholder 13">
            <a:extLst>
              <a:ext uri="{FF2B5EF4-FFF2-40B4-BE49-F238E27FC236}">
                <a16:creationId xmlns:a16="http://schemas.microsoft.com/office/drawing/2014/main" id="{BE1791A6-1862-32B5-3607-27874E364AE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3456961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4082612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85865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091908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42918992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525108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E740B86F-9958-410F-8E0A-D09EEDA3C5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533412" y="378947"/>
            <a:ext cx="1170580" cy="282997"/>
          </a:xfrm>
          <a:prstGeom prst="rect">
            <a:avLst/>
          </a:prstGeom>
        </p:spPr>
      </p:pic>
    </p:spTree>
    <p:extLst>
      <p:ext uri="{BB962C8B-B14F-4D97-AF65-F5344CB8AC3E}">
        <p14:creationId xmlns:p14="http://schemas.microsoft.com/office/powerpoint/2010/main" val="202447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347060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4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3313245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5_Cover">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C07CCF91-552E-4530-A8DE-432166D80762}"/>
              </a:ext>
            </a:extLst>
          </p:cNvPr>
          <p:cNvPicPr>
            <a:picLocks noChangeAspect="1"/>
          </p:cNvPicPr>
          <p:nvPr userDrawn="1"/>
        </p:nvPicPr>
        <p:blipFill rotWithShape="1">
          <a:blip>
            <a:alphaModFix amt="30000"/>
            <a:extLst>
              <a:ext uri="{96DAC541-7B7A-43D3-8B79-37D633B846F1}">
                <asvg:svgBlip xmlns:asvg="http://schemas.microsoft.com/office/drawing/2016/SVG/main" r:embed="rId2"/>
              </a:ext>
            </a:extLst>
          </a:blip>
          <a:srcRect t="24316" r="18761" b="20587"/>
          <a:stretch/>
        </p:blipFill>
        <p:spPr>
          <a:xfrm>
            <a:off x="5869172" y="1"/>
            <a:ext cx="6322827" cy="6858000"/>
          </a:xfrm>
          <a:prstGeom prst="rect">
            <a:avLst/>
          </a:prstGeom>
        </p:spPr>
      </p:pic>
      <p:sp>
        <p:nvSpPr>
          <p:cNvPr id="4" name="Rectangle 3">
            <a:extLst>
              <a:ext uri="{FF2B5EF4-FFF2-40B4-BE49-F238E27FC236}">
                <a16:creationId xmlns:a16="http://schemas.microsoft.com/office/drawing/2014/main" id="{792380EA-0317-41DD-8F50-D948FBDB08AF}"/>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92635717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3_Contact">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1F1797BA-02C3-294E-9307-4E4954D0B9AB}"/>
              </a:ext>
            </a:extLst>
          </p:cNvPr>
          <p:cNvSpPr txBox="1"/>
          <p:nvPr userDrawn="1"/>
        </p:nvSpPr>
        <p:spPr>
          <a:xfrm>
            <a:off x="3436593" y="3536394"/>
            <a:ext cx="5318811" cy="311304"/>
          </a:xfrm>
          <a:prstGeom prst="rect">
            <a:avLst/>
          </a:prstGeom>
          <a:noFill/>
        </p:spPr>
        <p:txBody>
          <a:bodyPr wrap="square" lIns="91440" tIns="45720" rIns="91440" bIns="45720" rtlCol="0" anchor="t">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AU"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rPr>
              <a:t>adapt.com.au    |   hello@adapt.com.au   |   +61 (2) 9435 3535 </a:t>
            </a:r>
            <a:endParaRPr kumimoji="0" lang="en-US" sz="1050" b="0" i="0" u="none" strike="noStrike" kern="1200" cap="none" spc="0" normalizeH="0" baseline="0" noProof="0">
              <a:ln>
                <a:noFill/>
              </a:ln>
              <a:solidFill>
                <a:schemeClr val="tx1"/>
              </a:solidFill>
              <a:effectLst/>
              <a:uLnTx/>
              <a:uFillTx/>
              <a:latin typeface="Helvetica Light" panose="020B0403020202020204" pitchFamily="34" charset="0"/>
              <a:ea typeface="+mn-ea"/>
              <a:cs typeface="+mn-cs"/>
            </a:endParaRPr>
          </a:p>
        </p:txBody>
      </p:sp>
      <p:sp>
        <p:nvSpPr>
          <p:cNvPr id="13" name="Rectangle 12">
            <a:hlinkClick r:id="rId2"/>
            <a:extLst>
              <a:ext uri="{FF2B5EF4-FFF2-40B4-BE49-F238E27FC236}">
                <a16:creationId xmlns:a16="http://schemas.microsoft.com/office/drawing/2014/main" id="{94620284-A83B-9B4B-90E9-45F13E40290D}"/>
              </a:ext>
            </a:extLst>
          </p:cNvPr>
          <p:cNvSpPr/>
          <p:nvPr userDrawn="1"/>
        </p:nvSpPr>
        <p:spPr>
          <a:xfrm>
            <a:off x="4204010" y="3693976"/>
            <a:ext cx="870612" cy="116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3"/>
            <a:extLst>
              <a:ext uri="{FF2B5EF4-FFF2-40B4-BE49-F238E27FC236}">
                <a16:creationId xmlns:a16="http://schemas.microsoft.com/office/drawing/2014/main" id="{15C3CFD0-9987-6B4B-8F5D-34D52775C01B}"/>
              </a:ext>
            </a:extLst>
          </p:cNvPr>
          <p:cNvSpPr/>
          <p:nvPr userDrawn="1"/>
        </p:nvSpPr>
        <p:spPr>
          <a:xfrm>
            <a:off x="5307980" y="3709931"/>
            <a:ext cx="1243374" cy="937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2"/>
            <a:extLst>
              <a:ext uri="{FF2B5EF4-FFF2-40B4-BE49-F238E27FC236}">
                <a16:creationId xmlns:a16="http://schemas.microsoft.com/office/drawing/2014/main" id="{EDEDC1E4-70A7-8F4F-A758-E06AC7B199DE}"/>
              </a:ext>
            </a:extLst>
          </p:cNvPr>
          <p:cNvSpPr/>
          <p:nvPr userDrawn="1"/>
        </p:nvSpPr>
        <p:spPr>
          <a:xfrm>
            <a:off x="5386038" y="2921899"/>
            <a:ext cx="1510061" cy="3113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descr="A picture containing logo&#10;&#10;Description automatically generated">
            <a:extLst>
              <a:ext uri="{FF2B5EF4-FFF2-40B4-BE49-F238E27FC236}">
                <a16:creationId xmlns:a16="http://schemas.microsoft.com/office/drawing/2014/main" id="{D21270FA-30E7-1E4C-9FBE-D95D27046CDD}"/>
              </a:ext>
            </a:extLst>
          </p:cNvPr>
          <p:cNvPicPr>
            <a:picLocks noChangeAspect="1"/>
          </p:cNvPicPr>
          <p:nvPr userDrawn="1"/>
        </p:nvPicPr>
        <p:blipFill>
          <a:blip r:embed="rId4"/>
          <a:stretch>
            <a:fillRect/>
          </a:stretch>
        </p:blipFill>
        <p:spPr>
          <a:xfrm>
            <a:off x="5382183" y="2894115"/>
            <a:ext cx="1427630" cy="347200"/>
          </a:xfrm>
          <a:prstGeom prst="rect">
            <a:avLst/>
          </a:prstGeom>
        </p:spPr>
      </p:pic>
      <p:pic>
        <p:nvPicPr>
          <p:cNvPr id="12" name="Graphic 11">
            <a:extLst>
              <a:ext uri="{FF2B5EF4-FFF2-40B4-BE49-F238E27FC236}">
                <a16:creationId xmlns:a16="http://schemas.microsoft.com/office/drawing/2014/main" id="{5DEC55C3-5A35-4ECE-8D11-95B0C41D811D}"/>
              </a:ext>
            </a:extLst>
          </p:cNvPr>
          <p:cNvPicPr>
            <a:picLocks noChangeAspect="1"/>
          </p:cNvPicPr>
          <p:nvPr userDrawn="1"/>
        </p:nvPicPr>
        <p:blipFill rotWithShape="1">
          <a:blip>
            <a:alphaModFix amt="30000"/>
            <a:extLst>
              <a:ext uri="{96DAC541-7B7A-43D3-8B79-37D633B846F1}">
                <asvg:svgBlip xmlns:asvg="http://schemas.microsoft.com/office/drawing/2016/SVG/main" r:embed="rId5"/>
              </a:ext>
            </a:extLst>
          </a:blip>
          <a:srcRect t="24316" r="18761" b="20587"/>
          <a:stretch/>
        </p:blipFill>
        <p:spPr>
          <a:xfrm>
            <a:off x="5869172" y="1"/>
            <a:ext cx="6322827" cy="6858000"/>
          </a:xfrm>
          <a:prstGeom prst="rect">
            <a:avLst/>
          </a:prstGeom>
        </p:spPr>
      </p:pic>
      <p:sp>
        <p:nvSpPr>
          <p:cNvPr id="16" name="Rectangle 15">
            <a:extLst>
              <a:ext uri="{FF2B5EF4-FFF2-40B4-BE49-F238E27FC236}">
                <a16:creationId xmlns:a16="http://schemas.microsoft.com/office/drawing/2014/main" id="{E9DE8F7A-85EF-452E-9B46-C11DCC83142A}"/>
              </a:ext>
            </a:extLst>
          </p:cNvPr>
          <p:cNvSpPr/>
          <p:nvPr userDrawn="1"/>
        </p:nvSpPr>
        <p:spPr>
          <a:xfrm>
            <a:off x="0" y="5689601"/>
            <a:ext cx="12191999" cy="1168400"/>
          </a:xfrm>
          <a:prstGeom prst="rect">
            <a:avLst/>
          </a:prstGeom>
          <a:gradFill>
            <a:gsLst>
              <a:gs pos="0">
                <a:schemeClr val="bg2">
                  <a:alpha val="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233584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hite_Title Slide (for 2 lines)">
    <p:spTree>
      <p:nvGrpSpPr>
        <p:cNvPr id="1" name=""/>
        <p:cNvGrpSpPr/>
        <p:nvPr/>
      </p:nvGrpSpPr>
      <p:grpSpPr>
        <a:xfrm>
          <a:off x="0" y="0"/>
          <a:ext cx="0" cy="0"/>
          <a:chOff x="0" y="0"/>
          <a:chExt cx="0" cy="0"/>
        </a:xfrm>
      </p:grpSpPr>
      <p:pic>
        <p:nvPicPr>
          <p:cNvPr id="3" name="Picture 2" descr="A picture containing logo&#10;&#10;Description automatically generated">
            <a:extLst>
              <a:ext uri="{FF2B5EF4-FFF2-40B4-BE49-F238E27FC236}">
                <a16:creationId xmlns:a16="http://schemas.microsoft.com/office/drawing/2014/main" id="{53C234E5-F866-5554-7BDB-10858B54CD98}"/>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4" name="Straight Connector 3">
            <a:extLst>
              <a:ext uri="{FF2B5EF4-FFF2-40B4-BE49-F238E27FC236}">
                <a16:creationId xmlns:a16="http://schemas.microsoft.com/office/drawing/2014/main" id="{0D8E4069-D1A4-AB06-84C7-792BD874B250}"/>
              </a:ext>
            </a:extLst>
          </p:cNvPr>
          <p:cNvCxnSpPr>
            <a:cxnSpLocks/>
          </p:cNvCxnSpPr>
          <p:nvPr userDrawn="1"/>
        </p:nvCxnSpPr>
        <p:spPr>
          <a:xfrm>
            <a:off x="328246" y="939297"/>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8">
            <a:extLst>
              <a:ext uri="{FF2B5EF4-FFF2-40B4-BE49-F238E27FC236}">
                <a16:creationId xmlns:a16="http://schemas.microsoft.com/office/drawing/2014/main" id="{A204A934-650B-2936-B643-EBAA379ADF0C}"/>
              </a:ext>
            </a:extLst>
          </p:cNvPr>
          <p:cNvSpPr>
            <a:spLocks noGrp="1"/>
          </p:cNvSpPr>
          <p:nvPr>
            <p:ph sz="quarter" idx="10"/>
          </p:nvPr>
        </p:nvSpPr>
        <p:spPr>
          <a:xfrm>
            <a:off x="260702" y="188458"/>
            <a:ext cx="10948430" cy="750840"/>
          </a:xfrm>
          <a:prstGeom prst="rect">
            <a:avLst/>
          </a:prstGeom>
        </p:spPr>
        <p:txBody>
          <a:bodyPr/>
          <a:lstStyle>
            <a:lvl1pPr marL="0" indent="0">
              <a:lnSpc>
                <a:spcPct val="100000"/>
              </a:lnSpc>
              <a:buNone/>
              <a:defRPr sz="1800" b="1">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56D547AC-56EF-B382-AC5B-2E7000132F4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367177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19498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ck_Title Slide">
    <p:bg>
      <p:bgPr>
        <a:solidFill>
          <a:schemeClr val="accent6">
            <a:lumMod val="10000"/>
          </a:schemeClr>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AB0ACAEB-C55E-E7AC-1E07-97E0A50CE2B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BEE3C352-128A-3587-4625-DFCBACB8F65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
        <p:nvSpPr>
          <p:cNvPr id="2" name="Content Placeholder 8">
            <a:extLst>
              <a:ext uri="{FF2B5EF4-FFF2-40B4-BE49-F238E27FC236}">
                <a16:creationId xmlns:a16="http://schemas.microsoft.com/office/drawing/2014/main" id="{16565034-E4CE-1C39-66E6-3564C89CE59C}"/>
              </a:ext>
            </a:extLst>
          </p:cNvPr>
          <p:cNvSpPr>
            <a:spLocks noGrp="1"/>
          </p:cNvSpPr>
          <p:nvPr>
            <p:ph sz="quarter" idx="10"/>
          </p:nvPr>
        </p:nvSpPr>
        <p:spPr>
          <a:xfrm>
            <a:off x="231673" y="188458"/>
            <a:ext cx="10261600" cy="406626"/>
          </a:xfrm>
          <a:prstGeom prst="rect">
            <a:avLst/>
          </a:prstGeom>
        </p:spPr>
        <p:txBody>
          <a:bodyPr/>
          <a:lstStyle>
            <a:lvl1pPr marL="0" indent="0">
              <a:buNone/>
              <a:defRPr sz="2400" b="1">
                <a:solidFill>
                  <a:schemeClr val="bg1"/>
                </a:solidFill>
                <a:latin typeface="Helvetica" panose="020B0604020202020204" pitchFamily="34" charset="0"/>
                <a:cs typeface="Helvetica" panose="020B0604020202020204" pitchFamily="34" charset="0"/>
              </a:defRPr>
            </a:lvl1pPr>
            <a:lvl2pPr>
              <a:defRPr b="1">
                <a:latin typeface="Helvetica" panose="020B0604020202020204" pitchFamily="34" charset="0"/>
                <a:cs typeface="Helvetica" panose="020B0604020202020204" pitchFamily="34" charset="0"/>
              </a:defRPr>
            </a:lvl2pPr>
            <a:lvl3pPr>
              <a:defRPr b="1">
                <a:latin typeface="Helvetica" panose="020B0604020202020204" pitchFamily="34" charset="0"/>
                <a:cs typeface="Helvetica" panose="020B0604020202020204" pitchFamily="34" charset="0"/>
              </a:defRPr>
            </a:lvl3pPr>
            <a:lvl4pPr>
              <a:defRPr b="1">
                <a:latin typeface="Helvetica" panose="020B0604020202020204" pitchFamily="34" charset="0"/>
                <a:cs typeface="Helvetica" panose="020B0604020202020204" pitchFamily="34" charset="0"/>
              </a:defRPr>
            </a:lvl4pPr>
            <a:lvl5pPr>
              <a:defRPr b="1">
                <a:latin typeface="Helvetica" panose="020B0604020202020204" pitchFamily="34" charset="0"/>
                <a:cs typeface="Helvetica" panose="020B0604020202020204" pitchFamily="34" charset="0"/>
              </a:defRPr>
            </a:lvl5pPr>
          </a:lstStyle>
          <a:p>
            <a:pPr lvl="0"/>
            <a:r>
              <a:rPr lang="en-US"/>
              <a:t>Click to edit Master text styles</a:t>
            </a:r>
          </a:p>
        </p:txBody>
      </p:sp>
      <p:sp>
        <p:nvSpPr>
          <p:cNvPr id="5" name="Content Placeholder 13">
            <a:extLst>
              <a:ext uri="{FF2B5EF4-FFF2-40B4-BE49-F238E27FC236}">
                <a16:creationId xmlns:a16="http://schemas.microsoft.com/office/drawing/2014/main" id="{F7BA7D96-2395-F9FD-50C6-5361CEFAF83A}"/>
              </a:ext>
            </a:extLst>
          </p:cNvPr>
          <p:cNvSpPr>
            <a:spLocks noGrp="1"/>
          </p:cNvSpPr>
          <p:nvPr>
            <p:ph sz="quarter" idx="11"/>
          </p:nvPr>
        </p:nvSpPr>
        <p:spPr>
          <a:xfrm>
            <a:off x="241104" y="6545638"/>
            <a:ext cx="11780353" cy="184150"/>
          </a:xfrm>
          <a:prstGeom prst="rect">
            <a:avLst/>
          </a:prstGeom>
        </p:spPr>
        <p:txBody>
          <a:bodyPr/>
          <a:lstStyle>
            <a:lvl1pPr marL="0" indent="0" algn="r">
              <a:buNone/>
              <a:defRPr sz="1100" i="1">
                <a:solidFill>
                  <a:schemeClr val="bg1">
                    <a:lumMod val="75000"/>
                  </a:schemeClr>
                </a:solidFill>
                <a:latin typeface="Helvetica" panose="020B0604020202020204" pitchFamily="34" charset="0"/>
                <a:cs typeface="Helvetica" panose="020B0604020202020204" pitchFamily="34" charset="0"/>
              </a:defRPr>
            </a:lvl1pPr>
            <a:lvl2pPr marL="457200" indent="0" algn="r">
              <a:buNone/>
              <a:defRPr sz="1100" i="1">
                <a:solidFill>
                  <a:schemeClr val="bg1">
                    <a:lumMod val="75000"/>
                  </a:schemeClr>
                </a:solidFill>
                <a:latin typeface="Helvetica" panose="020B0604020202020204" pitchFamily="34" charset="0"/>
                <a:cs typeface="Helvetica" panose="020B0604020202020204" pitchFamily="34" charset="0"/>
              </a:defRPr>
            </a:lvl2pPr>
            <a:lvl3pPr marL="914400" indent="0" algn="r">
              <a:buNone/>
              <a:defRPr sz="1100" i="1">
                <a:solidFill>
                  <a:schemeClr val="bg1">
                    <a:lumMod val="75000"/>
                  </a:schemeClr>
                </a:solidFill>
                <a:latin typeface="Helvetica" panose="020B0604020202020204" pitchFamily="34" charset="0"/>
                <a:cs typeface="Helvetica" panose="020B0604020202020204" pitchFamily="34" charset="0"/>
              </a:defRPr>
            </a:lvl3pPr>
            <a:lvl4pPr marL="1371600" indent="0" algn="r">
              <a:buNone/>
              <a:defRPr sz="1100" i="1">
                <a:solidFill>
                  <a:schemeClr val="bg1">
                    <a:lumMod val="75000"/>
                  </a:schemeClr>
                </a:solidFill>
                <a:latin typeface="Helvetica" panose="020B0604020202020204" pitchFamily="34" charset="0"/>
                <a:cs typeface="Helvetica" panose="020B0604020202020204" pitchFamily="34" charset="0"/>
              </a:defRPr>
            </a:lvl4pPr>
            <a:lvl5pPr marL="1828800" indent="0" algn="r">
              <a:buNone/>
              <a:defRPr sz="1100" i="1">
                <a:solidFill>
                  <a:schemeClr val="bg1">
                    <a:lumMod val="75000"/>
                  </a:schemeClr>
                </a:solidFill>
                <a:latin typeface="Helvetica" panose="020B0604020202020204" pitchFamily="34" charset="0"/>
                <a:cs typeface="Helvetica" panose="020B0604020202020204" pitchFamily="34" charset="0"/>
              </a:defRPr>
            </a:lvl5pPr>
          </a:lstStyle>
          <a:p>
            <a:pPr lvl="0"/>
            <a:r>
              <a:rPr lang="en-US"/>
              <a:t>Click to edit Master text styles</a:t>
            </a:r>
          </a:p>
        </p:txBody>
      </p:sp>
    </p:spTree>
    <p:extLst>
      <p:ext uri="{BB962C8B-B14F-4D97-AF65-F5344CB8AC3E}">
        <p14:creationId xmlns:p14="http://schemas.microsoft.com/office/powerpoint/2010/main" val="2431059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70117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6944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_WHITE ADAPT">
    <p:spTree>
      <p:nvGrpSpPr>
        <p:cNvPr id="1" name=""/>
        <p:cNvGrpSpPr/>
        <p:nvPr/>
      </p:nvGrpSpPr>
      <p:grpSpPr>
        <a:xfrm>
          <a:off x="0" y="0"/>
          <a:ext cx="0" cy="0"/>
          <a:chOff x="0" y="0"/>
          <a:chExt cx="0" cy="0"/>
        </a:xfrm>
      </p:grpSpPr>
      <p:pic>
        <p:nvPicPr>
          <p:cNvPr id="2" name="Picture 1" descr="A picture containing logo&#10;&#10;Description automatically generated">
            <a:extLst>
              <a:ext uri="{FF2B5EF4-FFF2-40B4-BE49-F238E27FC236}">
                <a16:creationId xmlns:a16="http://schemas.microsoft.com/office/drawing/2014/main" id="{AE6B5283-282F-DC1F-9511-8D081556E414}"/>
              </a:ext>
            </a:extLst>
          </p:cNvPr>
          <p:cNvPicPr>
            <a:picLocks noChangeAspect="1"/>
          </p:cNvPicPr>
          <p:nvPr userDrawn="1"/>
        </p:nvPicPr>
        <p:blipFill>
          <a:blip r:embed="rId2"/>
          <a:stretch>
            <a:fillRect/>
          </a:stretch>
        </p:blipFill>
        <p:spPr>
          <a:xfrm>
            <a:off x="10963223" y="244358"/>
            <a:ext cx="910019" cy="221316"/>
          </a:xfrm>
          <a:prstGeom prst="rect">
            <a:avLst/>
          </a:prstGeom>
        </p:spPr>
      </p:pic>
      <p:cxnSp>
        <p:nvCxnSpPr>
          <p:cNvPr id="3" name="Straight Connector 2">
            <a:extLst>
              <a:ext uri="{FF2B5EF4-FFF2-40B4-BE49-F238E27FC236}">
                <a16:creationId xmlns:a16="http://schemas.microsoft.com/office/drawing/2014/main" id="{99CABAB0-3815-6795-59F2-D2486BD31E3A}"/>
              </a:ext>
            </a:extLst>
          </p:cNvPr>
          <p:cNvCxnSpPr>
            <a:cxnSpLocks/>
          </p:cNvCxnSpPr>
          <p:nvPr userDrawn="1"/>
        </p:nvCxnSpPr>
        <p:spPr>
          <a:xfrm>
            <a:off x="328246" y="831802"/>
            <a:ext cx="1153550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0928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BLACK ADAPT">
    <p:bg>
      <p:bgPr>
        <a:solidFill>
          <a:schemeClr val="tx1"/>
        </a:solidFill>
        <a:effectLst/>
      </p:bgPr>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710C989-E96B-14D0-0860-5B0D676F7A6C}"/>
              </a:ext>
            </a:extLst>
          </p:cNvPr>
          <p:cNvCxnSpPr>
            <a:cxnSpLocks/>
          </p:cNvCxnSpPr>
          <p:nvPr userDrawn="1"/>
        </p:nvCxnSpPr>
        <p:spPr>
          <a:xfrm>
            <a:off x="328246" y="701172"/>
            <a:ext cx="1153550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5362870E-FDD1-C1CA-D4DF-B35A03735D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75415" y="246109"/>
            <a:ext cx="891235" cy="216748"/>
          </a:xfrm>
          <a:prstGeom prst="rect">
            <a:avLst/>
          </a:prstGeom>
        </p:spPr>
      </p:pic>
    </p:spTree>
    <p:extLst>
      <p:ext uri="{BB962C8B-B14F-4D97-AF65-F5344CB8AC3E}">
        <p14:creationId xmlns:p14="http://schemas.microsoft.com/office/powerpoint/2010/main" val="153127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theme" Target="../theme/theme4.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4393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descr="A picture containing logo&#10;&#10;Description automatically generated">
            <a:extLst>
              <a:ext uri="{FF2B5EF4-FFF2-40B4-BE49-F238E27FC236}">
                <a16:creationId xmlns:a16="http://schemas.microsoft.com/office/drawing/2014/main" id="{FE160564-F14C-5241-B55D-35BDCEB49F93}"/>
              </a:ext>
            </a:extLst>
          </p:cNvPr>
          <p:cNvPicPr>
            <a:picLocks noChangeAspect="1"/>
          </p:cNvPicPr>
          <p:nvPr userDrawn="1"/>
        </p:nvPicPr>
        <p:blipFill>
          <a:blip r:embed="rId6"/>
          <a:stretch>
            <a:fillRect/>
          </a:stretch>
        </p:blipFill>
        <p:spPr>
          <a:xfrm>
            <a:off x="10963223" y="244358"/>
            <a:ext cx="910019" cy="221316"/>
          </a:xfrm>
          <a:prstGeom prst="rect">
            <a:avLst/>
          </a:prstGeom>
        </p:spPr>
      </p:pic>
    </p:spTree>
    <p:extLst>
      <p:ext uri="{BB962C8B-B14F-4D97-AF65-F5344CB8AC3E}">
        <p14:creationId xmlns:p14="http://schemas.microsoft.com/office/powerpoint/2010/main" val="346342055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710" r:id="rId3"/>
    <p:sldLayoutId id="2147483750" r:id="rId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67805527"/>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012460288"/>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24.sv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15.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png"/><Relationship Id="rId18" Type="http://schemas.openxmlformats.org/officeDocument/2006/relationships/image" Target="../media/image41.png"/><Relationship Id="rId3" Type="http://schemas.openxmlformats.org/officeDocument/2006/relationships/hyperlink" Target="https://research.adapt.com.au/filter-types/market-trend-reports" TargetMode="External"/><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hyperlink" Target="mailto:success@adapt.com.au" TargetMode="External"/><Relationship Id="rId16" Type="http://schemas.openxmlformats.org/officeDocument/2006/relationships/image" Target="../media/image39.png"/><Relationship Id="rId1" Type="http://schemas.openxmlformats.org/officeDocument/2006/relationships/slideLayout" Target="../slideLayouts/slideLayout14.xml"/><Relationship Id="rId6" Type="http://schemas.openxmlformats.org/officeDocument/2006/relationships/hyperlink" Target="https://research.adapt.com.au/filter-types/expert-presentations/" TargetMode="External"/><Relationship Id="rId11" Type="http://schemas.openxmlformats.org/officeDocument/2006/relationships/image" Target="../media/image34.png"/><Relationship Id="rId5" Type="http://schemas.openxmlformats.org/officeDocument/2006/relationships/hyperlink" Target="https://research.adapt.com.au/data-insights/" TargetMode="External"/><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hyperlink" Target="https://research.adapt.com.au/filter-types/community-interviews" TargetMode="External"/><Relationship Id="rId9" Type="http://schemas.openxmlformats.org/officeDocument/2006/relationships/image" Target="../media/image32.png"/><Relationship Id="rId1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2" Type="http://schemas.openxmlformats.org/officeDocument/2006/relationships/image" Target="../media/image20.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C07349C-1B91-6612-D006-52239098395B}"/>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07790D33-9133-925C-97D1-5791DB9C614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9440" y="698999"/>
            <a:ext cx="3486157" cy="375192"/>
          </a:xfrm>
          <a:prstGeom prst="rect">
            <a:avLst/>
          </a:prstGeom>
        </p:spPr>
      </p:pic>
      <p:sp>
        <p:nvSpPr>
          <p:cNvPr id="4" name="TextBox 3">
            <a:extLst>
              <a:ext uri="{FF2B5EF4-FFF2-40B4-BE49-F238E27FC236}">
                <a16:creationId xmlns:a16="http://schemas.microsoft.com/office/drawing/2014/main" id="{D2154EAF-A74B-25CC-4278-300183B5687E}"/>
              </a:ext>
            </a:extLst>
          </p:cNvPr>
          <p:cNvSpPr txBox="1"/>
          <p:nvPr/>
        </p:nvSpPr>
        <p:spPr>
          <a:xfrm>
            <a:off x="565580" y="2579708"/>
            <a:ext cx="3486157" cy="33855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1200" cap="none" spc="0" normalizeH="0" baseline="0" noProof="0">
                <a:ln>
                  <a:noFill/>
                </a:ln>
                <a:solidFill>
                  <a:srgbClr val="E7534F"/>
                </a:solidFill>
                <a:effectLst/>
                <a:uLnTx/>
                <a:uFillTx/>
                <a:latin typeface="Helvetica"/>
                <a:ea typeface="+mn-ea"/>
                <a:cs typeface="Helvetica"/>
              </a:rPr>
              <a:t>ADAPT Technology Trends</a:t>
            </a:r>
          </a:p>
        </p:txBody>
      </p:sp>
      <p:sp>
        <p:nvSpPr>
          <p:cNvPr id="2" name="TextBox 1">
            <a:extLst>
              <a:ext uri="{FF2B5EF4-FFF2-40B4-BE49-F238E27FC236}">
                <a16:creationId xmlns:a16="http://schemas.microsoft.com/office/drawing/2014/main" id="{C9B1B815-3EB6-08B6-A43D-B2CB6322AB80}"/>
              </a:ext>
            </a:extLst>
          </p:cNvPr>
          <p:cNvSpPr txBox="1"/>
          <p:nvPr/>
        </p:nvSpPr>
        <p:spPr>
          <a:xfrm>
            <a:off x="549440" y="3028846"/>
            <a:ext cx="5546560" cy="1200329"/>
          </a:xfrm>
          <a:prstGeom prst="rect">
            <a:avLst/>
          </a:prstGeom>
          <a:noFill/>
        </p:spPr>
        <p:txBody>
          <a:bodyPr wrap="square" lIns="91440" tIns="45720" rIns="91440" bIns="45720" rtlCol="0" anchor="t">
            <a:spAutoFit/>
          </a:bodyPr>
          <a:lstStyle/>
          <a:p>
            <a:pPr>
              <a:spcAft>
                <a:spcPts val="2400"/>
              </a:spcAft>
              <a:defRPr/>
            </a:pPr>
            <a:r>
              <a:rPr kumimoji="0" lang="en-US" sz="3600" b="0" i="0" u="none" strike="noStrike" kern="1200" cap="none" spc="0" normalizeH="0" baseline="0" noProof="0">
                <a:ln>
                  <a:noFill/>
                </a:ln>
                <a:solidFill>
                  <a:prstClr val="white"/>
                </a:solidFill>
                <a:effectLst/>
                <a:uLnTx/>
                <a:uFillTx/>
                <a:latin typeface="Helvetica"/>
                <a:ea typeface="+mn-ea"/>
                <a:cs typeface="Helvetica"/>
              </a:rPr>
              <a:t>Unlocking </a:t>
            </a:r>
            <a:r>
              <a:rPr lang="en-US" sz="3600">
                <a:solidFill>
                  <a:prstClr val="white"/>
                </a:solidFill>
                <a:latin typeface="Helvetica"/>
                <a:cs typeface="Helvetica"/>
              </a:rPr>
              <a:t>AI Governance</a:t>
            </a:r>
            <a:br>
              <a:rPr lang="en-US" sz="3600">
                <a:solidFill>
                  <a:prstClr val="white"/>
                </a:solidFill>
                <a:latin typeface="Helvetica"/>
                <a:cs typeface="Helvetica"/>
              </a:rPr>
            </a:br>
            <a:r>
              <a:rPr lang="en-US" sz="3600">
                <a:solidFill>
                  <a:prstClr val="white"/>
                </a:solidFill>
                <a:latin typeface="Helvetica"/>
                <a:cs typeface="Helvetica"/>
              </a:rPr>
              <a:t>and People</a:t>
            </a:r>
            <a:r>
              <a:rPr kumimoji="0" lang="en-US" sz="3600" b="0" i="0" u="none" strike="noStrike" kern="1200" cap="none" spc="0" normalizeH="0" baseline="0" noProof="0">
                <a:ln>
                  <a:noFill/>
                </a:ln>
                <a:solidFill>
                  <a:prstClr val="white"/>
                </a:solidFill>
                <a:effectLst/>
                <a:uLnTx/>
                <a:uFillTx/>
                <a:latin typeface="Helvetica"/>
                <a:ea typeface="+mn-ea"/>
                <a:cs typeface="Helvetica"/>
              </a:rPr>
              <a:t> </a:t>
            </a:r>
            <a:r>
              <a:rPr lang="en-US" sz="3600">
                <a:solidFill>
                  <a:prstClr val="white"/>
                </a:solidFill>
                <a:latin typeface="Helvetica"/>
                <a:cs typeface="Helvetica"/>
              </a:rPr>
              <a:t>Maturity</a:t>
            </a:r>
            <a:endParaRPr lang="en-AU" sz="3600" b="0" i="0" u="none" strike="noStrike" kern="1200" cap="none" spc="0" normalizeH="0" baseline="0" noProof="0">
              <a:ln>
                <a:noFill/>
              </a:ln>
              <a:solidFill>
                <a:prstClr val="white"/>
              </a:solidFill>
              <a:effectLst/>
              <a:uLnTx/>
              <a:uFillTx/>
              <a:latin typeface="Helvetica"/>
              <a:cs typeface="Helvetica"/>
            </a:endParaRPr>
          </a:p>
        </p:txBody>
      </p:sp>
      <p:pic>
        <p:nvPicPr>
          <p:cNvPr id="3" name="Picture 2">
            <a:extLst>
              <a:ext uri="{FF2B5EF4-FFF2-40B4-BE49-F238E27FC236}">
                <a16:creationId xmlns:a16="http://schemas.microsoft.com/office/drawing/2014/main" id="{3A71C6AF-CAF6-2386-4B2E-0A38E3EAEB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3220" y="2369337"/>
            <a:ext cx="3296256" cy="1808418"/>
          </a:xfrm>
          <a:prstGeom prst="rect">
            <a:avLst/>
          </a:prstGeom>
        </p:spPr>
      </p:pic>
    </p:spTree>
    <p:extLst>
      <p:ext uri="{BB962C8B-B14F-4D97-AF65-F5344CB8AC3E}">
        <p14:creationId xmlns:p14="http://schemas.microsoft.com/office/powerpoint/2010/main" val="3489097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9FA2D-F882-8299-2DC7-EB7C97721E03}"/>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160CE6B6-19AF-B230-0E2D-77E7EA62188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6001" y="1154723"/>
            <a:ext cx="11520000" cy="5208658"/>
          </a:xfrm>
          <a:prstGeom prst="rect">
            <a:avLst/>
          </a:prstGeom>
        </p:spPr>
      </p:pic>
      <p:sp>
        <p:nvSpPr>
          <p:cNvPr id="5" name="Rectangle 4">
            <a:extLst>
              <a:ext uri="{FF2B5EF4-FFF2-40B4-BE49-F238E27FC236}">
                <a16:creationId xmlns:a16="http://schemas.microsoft.com/office/drawing/2014/main" id="{31BEB3AA-E16D-EE81-8B7C-C9E7A627532E}"/>
              </a:ext>
            </a:extLst>
          </p:cNvPr>
          <p:cNvSpPr/>
          <p:nvPr/>
        </p:nvSpPr>
        <p:spPr>
          <a:xfrm>
            <a:off x="245626" y="111067"/>
            <a:ext cx="10716417" cy="707886"/>
          </a:xfrm>
          <a:prstGeom prst="rect">
            <a:avLst/>
          </a:prstGeom>
        </p:spPr>
        <p:txBody>
          <a:bodyPr wrap="square" lIns="91440" tIns="45720" rIns="91440" bIns="45720" anchor="t">
            <a:spAutoFit/>
          </a:bodyPr>
          <a:lstStyle/>
          <a:p>
            <a:pPr>
              <a:defRPr/>
            </a:pPr>
            <a:r>
              <a:rPr kumimoji="0" lang="en-US" sz="2000" b="1" i="0" u="none" strike="noStrike" kern="1200" cap="none" spc="0" normalizeH="0" baseline="0" noProof="0">
                <a:ln>
                  <a:noFill/>
                </a:ln>
                <a:solidFill>
                  <a:srgbClr val="000000"/>
                </a:solidFill>
                <a:effectLst/>
                <a:uLnTx/>
                <a:uFillTx/>
                <a:latin typeface="Helvetica"/>
                <a:ea typeface="+mn-ea"/>
                <a:cs typeface="Helvetica"/>
              </a:rPr>
              <a:t>High </a:t>
            </a:r>
            <a:r>
              <a:rPr lang="en-US" sz="2000" b="1">
                <a:solidFill>
                  <a:srgbClr val="000000"/>
                </a:solidFill>
                <a:latin typeface="Helvetica"/>
                <a:cs typeface="Helvetica"/>
              </a:rPr>
              <a:t>governance and people maturity as it relates to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a:ea typeface="+mn-ea"/>
                <a:cs typeface="Helvetica"/>
              </a:rPr>
              <a:t>data foundations and architecture maturity</a:t>
            </a:r>
          </a:p>
        </p:txBody>
      </p:sp>
      <p:sp>
        <p:nvSpPr>
          <p:cNvPr id="8" name="TextBox 7">
            <a:extLst>
              <a:ext uri="{FF2B5EF4-FFF2-40B4-BE49-F238E27FC236}">
                <a16:creationId xmlns:a16="http://schemas.microsoft.com/office/drawing/2014/main" id="{75BFD243-2EEF-5427-A3FA-63E18E24A4AF}"/>
              </a:ext>
            </a:extLst>
          </p:cNvPr>
          <p:cNvSpPr txBox="1"/>
          <p:nvPr/>
        </p:nvSpPr>
        <p:spPr>
          <a:xfrm>
            <a:off x="6608190" y="6500712"/>
            <a:ext cx="5432229" cy="246221"/>
          </a:xfrm>
          <a:prstGeom prst="rect">
            <a:avLst/>
          </a:prstGeom>
          <a:noFill/>
        </p:spPr>
        <p:txBody>
          <a:bodyPr wrap="square" lIns="91440" tIns="45720" rIns="91440" bIns="45720" rtlCol="0" anchor="t">
            <a:spAutoFit/>
          </a:bodyPr>
          <a:lstStyle/>
          <a:p>
            <a:pPr lvl="0" algn="r">
              <a:defRPr/>
            </a:pPr>
            <a:r>
              <a:rPr lang="en-US" sz="1000" i="1">
                <a:solidFill>
                  <a:srgbClr val="FFFFFF">
                    <a:lumMod val="50000"/>
                  </a:srgbClr>
                </a:solidFill>
                <a:latin typeface="Helvetica" panose="020B0403020202020204" pitchFamily="34" charset="0"/>
                <a:cs typeface="Helvetica Neue" panose="02000503000000020004" pitchFamily="2"/>
                <a:sym typeface="Arial"/>
              </a:rPr>
              <a:t>Source : ADAPT Data and AI Edge Survey in Apr 2026. Sample size : 170 Australian CDAOs</a:t>
            </a:r>
          </a:p>
        </p:txBody>
      </p:sp>
      <p:sp>
        <p:nvSpPr>
          <p:cNvPr id="10" name="TextBox 9">
            <a:extLst>
              <a:ext uri="{FF2B5EF4-FFF2-40B4-BE49-F238E27FC236}">
                <a16:creationId xmlns:a16="http://schemas.microsoft.com/office/drawing/2014/main" id="{DD9DE8B9-C550-AC3A-0FF4-BF07B1071760}"/>
              </a:ext>
            </a:extLst>
          </p:cNvPr>
          <p:cNvSpPr txBox="1"/>
          <p:nvPr/>
        </p:nvSpPr>
        <p:spPr>
          <a:xfrm>
            <a:off x="245626" y="6423767"/>
            <a:ext cx="5033161" cy="400110"/>
          </a:xfrm>
          <a:prstGeom prst="rect">
            <a:avLst/>
          </a:prstGeom>
          <a:noFill/>
        </p:spPr>
        <p:txBody>
          <a:bodyPr wrap="square">
            <a:spAutoFit/>
          </a:bodyPr>
          <a:lstStyle/>
          <a:p>
            <a:r>
              <a:rPr lang="en-US" sz="1000" i="1" baseline="30000">
                <a:solidFill>
                  <a:srgbClr val="7F7F7F"/>
                </a:solidFill>
                <a:latin typeface="Helvetica" panose="020B0604020202020204" pitchFamily="34" charset="0"/>
                <a:cs typeface="Helvetica" panose="020B0604020202020204" pitchFamily="34" charset="0"/>
              </a:rPr>
              <a:t>1 </a:t>
            </a:r>
            <a:r>
              <a:rPr lang="en-US" sz="1000" i="1">
                <a:solidFill>
                  <a:srgbClr val="7F7F7F"/>
                </a:solidFill>
                <a:latin typeface="Helvetica" panose="020B0604020202020204" pitchFamily="34" charset="0"/>
                <a:cs typeface="Helvetica" panose="020B0604020202020204" pitchFamily="34" charset="0"/>
              </a:rPr>
              <a:t>Please note that the percentages shown are rounded to the nearest whole number. As a result, the total may appear slightly above or below 100% due to rounding.</a:t>
            </a:r>
            <a:endParaRPr lang="en-PH" sz="1000" i="1">
              <a:solidFill>
                <a:srgbClr val="7F7F7F"/>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219171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3AAC0-F4A5-4537-F66D-99666E103566}"/>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718DF82E-3378-FEEC-FF5C-3C51E01260F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36000" y="1099226"/>
            <a:ext cx="11520000" cy="5264069"/>
          </a:xfrm>
          <a:prstGeom prst="rect">
            <a:avLst/>
          </a:prstGeom>
        </p:spPr>
      </p:pic>
      <p:sp>
        <p:nvSpPr>
          <p:cNvPr id="8" name="Rectangle 7">
            <a:extLst>
              <a:ext uri="{FF2B5EF4-FFF2-40B4-BE49-F238E27FC236}">
                <a16:creationId xmlns:a16="http://schemas.microsoft.com/office/drawing/2014/main" id="{F453BB5A-CE33-8E64-FA68-120F4464F480}"/>
              </a:ext>
            </a:extLst>
          </p:cNvPr>
          <p:cNvSpPr/>
          <p:nvPr/>
        </p:nvSpPr>
        <p:spPr>
          <a:xfrm>
            <a:off x="245626" y="141748"/>
            <a:ext cx="10716417" cy="707886"/>
          </a:xfrm>
          <a:prstGeom prst="rect">
            <a:avLst/>
          </a:prstGeom>
        </p:spPr>
        <p:txBody>
          <a:bodyPr wrap="square" lIns="91440" tIns="45720" rIns="91440" bIns="45720" anchor="t">
            <a:spAutoFit/>
          </a:bodyPr>
          <a:lstStyle/>
          <a:p>
            <a:pPr>
              <a:defRPr/>
            </a:pPr>
            <a:r>
              <a:rPr kumimoji="0" lang="en-US" sz="2000" b="1" i="0" u="none" strike="noStrike" kern="1200" cap="none" spc="0" normalizeH="0" baseline="0" noProof="0">
                <a:ln>
                  <a:noFill/>
                </a:ln>
                <a:solidFill>
                  <a:srgbClr val="000000"/>
                </a:solidFill>
                <a:effectLst/>
                <a:uLnTx/>
                <a:uFillTx/>
                <a:latin typeface="Helvetica"/>
                <a:ea typeface="+mn-ea"/>
                <a:cs typeface="Helvetica"/>
              </a:rPr>
              <a:t>High </a:t>
            </a:r>
            <a:r>
              <a:rPr lang="en-US" sz="2000" b="1">
                <a:solidFill>
                  <a:srgbClr val="000000"/>
                </a:solidFill>
                <a:latin typeface="Helvetica"/>
                <a:cs typeface="Helvetica"/>
              </a:rPr>
              <a:t>governance and people maturity</a:t>
            </a:r>
          </a:p>
          <a:p>
            <a:pPr>
              <a:defRPr/>
            </a:pPr>
            <a:r>
              <a:rPr lang="en-US" sz="2000" b="1">
                <a:solidFill>
                  <a:srgbClr val="000000"/>
                </a:solidFill>
                <a:latin typeface="Helvetica"/>
                <a:cs typeface="Helvetica"/>
              </a:rPr>
              <a:t>as it relates to </a:t>
            </a:r>
            <a:r>
              <a:rPr kumimoji="0" lang="en-US" sz="2000" b="1" i="0" u="none" strike="noStrike" kern="1200" cap="none" spc="0" normalizeH="0" baseline="0" noProof="0">
                <a:ln>
                  <a:noFill/>
                </a:ln>
                <a:solidFill>
                  <a:srgbClr val="000000"/>
                </a:solidFill>
                <a:effectLst/>
                <a:uLnTx/>
                <a:uFillTx/>
                <a:latin typeface="Helvetica"/>
                <a:ea typeface="+mn-ea"/>
                <a:cs typeface="Helvetica"/>
              </a:rPr>
              <a:t>AI governance and readiness</a:t>
            </a:r>
          </a:p>
        </p:txBody>
      </p:sp>
      <p:sp>
        <p:nvSpPr>
          <p:cNvPr id="9" name="TextBox 8">
            <a:extLst>
              <a:ext uri="{FF2B5EF4-FFF2-40B4-BE49-F238E27FC236}">
                <a16:creationId xmlns:a16="http://schemas.microsoft.com/office/drawing/2014/main" id="{B100B92C-9F94-7944-8F02-C5358993863A}"/>
              </a:ext>
            </a:extLst>
          </p:cNvPr>
          <p:cNvSpPr txBox="1"/>
          <p:nvPr/>
        </p:nvSpPr>
        <p:spPr>
          <a:xfrm>
            <a:off x="6560880" y="6500711"/>
            <a:ext cx="5435338" cy="246221"/>
          </a:xfrm>
          <a:prstGeom prst="rect">
            <a:avLst/>
          </a:prstGeom>
          <a:noFill/>
        </p:spPr>
        <p:txBody>
          <a:bodyPr wrap="square" lIns="91440" tIns="45720" rIns="91440" bIns="45720" rtlCol="0" anchor="t">
            <a:spAutoFit/>
          </a:bodyPr>
          <a:lstStyle/>
          <a:p>
            <a:pPr lvl="0" algn="r">
              <a:defRPr/>
            </a:pPr>
            <a:r>
              <a:rPr lang="en-US" sz="1000" i="1">
                <a:solidFill>
                  <a:srgbClr val="FFFFFF">
                    <a:lumMod val="50000"/>
                  </a:srgbClr>
                </a:solidFill>
                <a:latin typeface="Helvetica" panose="020B0403020202020204" pitchFamily="34" charset="0"/>
                <a:cs typeface="Helvetica Neue" panose="02000503000000020004" pitchFamily="2"/>
                <a:sym typeface="Arial"/>
              </a:rPr>
              <a:t>Source : ADAPT Data and AI Edge Survey in Apr 2026. Sample size : 170 Australian CDAOs</a:t>
            </a:r>
          </a:p>
        </p:txBody>
      </p:sp>
      <p:sp>
        <p:nvSpPr>
          <p:cNvPr id="10" name="TextBox 9">
            <a:extLst>
              <a:ext uri="{FF2B5EF4-FFF2-40B4-BE49-F238E27FC236}">
                <a16:creationId xmlns:a16="http://schemas.microsoft.com/office/drawing/2014/main" id="{359E52DA-5CBA-C4D9-01D7-1518DE489663}"/>
              </a:ext>
            </a:extLst>
          </p:cNvPr>
          <p:cNvSpPr txBox="1"/>
          <p:nvPr/>
        </p:nvSpPr>
        <p:spPr>
          <a:xfrm>
            <a:off x="195782" y="6423767"/>
            <a:ext cx="4994351" cy="400110"/>
          </a:xfrm>
          <a:prstGeom prst="rect">
            <a:avLst/>
          </a:prstGeom>
          <a:noFill/>
        </p:spPr>
        <p:txBody>
          <a:bodyPr wrap="square">
            <a:spAutoFit/>
          </a:bodyPr>
          <a:lstStyle/>
          <a:p>
            <a:r>
              <a:rPr lang="en-US" sz="1000" i="1" baseline="30000">
                <a:solidFill>
                  <a:srgbClr val="7F7F7F"/>
                </a:solidFill>
                <a:latin typeface="Helvetica" panose="020B0604020202020204" pitchFamily="34" charset="0"/>
                <a:cs typeface="Helvetica" panose="020B0604020202020204" pitchFamily="34" charset="0"/>
              </a:rPr>
              <a:t>1 </a:t>
            </a:r>
            <a:r>
              <a:rPr lang="en-US" sz="1000" i="1">
                <a:solidFill>
                  <a:srgbClr val="7F7F7F"/>
                </a:solidFill>
                <a:latin typeface="Helvetica" panose="020B0604020202020204" pitchFamily="34" charset="0"/>
                <a:cs typeface="Helvetica" panose="020B0604020202020204" pitchFamily="34" charset="0"/>
              </a:rPr>
              <a:t>Please note that the percentages shown are rounded to the nearest whole number. As a result, the total may appear slightly above or below 100% due to rounding.</a:t>
            </a:r>
            <a:endParaRPr lang="en-PH" sz="1000" i="1">
              <a:solidFill>
                <a:srgbClr val="7F7F7F"/>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010312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ABFC4-E0B6-C6AD-6952-BAEA0A2989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D41AA84-0CB8-FE6C-77C6-A440BDD79375}"/>
              </a:ext>
            </a:extLst>
          </p:cNvPr>
          <p:cNvSpPr txBox="1"/>
          <p:nvPr/>
        </p:nvSpPr>
        <p:spPr>
          <a:xfrm>
            <a:off x="547447" y="1931778"/>
            <a:ext cx="3452927" cy="4323684"/>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lang="en-US" sz="1200" b="1">
                <a:solidFill>
                  <a:srgbClr val="000000"/>
                </a:solidFill>
                <a:latin typeface="Helvetica"/>
                <a:cs typeface="Helvetica"/>
              </a:rPr>
              <a:t>75% of Australian CDAOs say their </a:t>
            </a:r>
            <a:r>
              <a:rPr lang="en-US" sz="1200" b="1" err="1">
                <a:solidFill>
                  <a:srgbClr val="000000"/>
                </a:solidFill>
                <a:latin typeface="Helvetica"/>
                <a:cs typeface="Helvetica"/>
              </a:rPr>
              <a:t>organisations</a:t>
            </a:r>
            <a:r>
              <a:rPr lang="en-US" sz="1200" b="1">
                <a:solidFill>
                  <a:srgbClr val="000000"/>
                </a:solidFill>
                <a:latin typeface="Helvetica"/>
                <a:cs typeface="Helvetica"/>
              </a:rPr>
              <a:t> are still in the early stages of preparing to manage an agentic workforce</a:t>
            </a:r>
            <a:r>
              <a:rPr lang="en-AU" sz="1200" b="1">
                <a:solidFill>
                  <a:srgbClr val="000000"/>
                </a:solidFill>
                <a:latin typeface="Helvetica"/>
                <a:cs typeface="Helvetica"/>
              </a:rPr>
              <a:t>. </a:t>
            </a:r>
            <a:endParaRPr lang="en-AU" sz="1200">
              <a:solidFill>
                <a:srgbClr val="000000"/>
              </a:solidFill>
              <a:latin typeface="Helvetica"/>
              <a:cs typeface="Helvetica"/>
            </a:endParaRPr>
          </a:p>
          <a:p>
            <a:pPr>
              <a:lnSpc>
                <a:spcPct val="150000"/>
              </a:lnSpc>
              <a:spcAft>
                <a:spcPts val="600"/>
              </a:spcAft>
              <a:buClr>
                <a:srgbClr val="E7534F"/>
              </a:buClr>
              <a:defRPr/>
            </a:pPr>
            <a:r>
              <a:rPr lang="en-AU" sz="1100">
                <a:solidFill>
                  <a:srgbClr val="000000"/>
                </a:solidFill>
                <a:latin typeface="Helvetica"/>
                <a:cs typeface="Helvetica"/>
              </a:rPr>
              <a:t>ADAPT's Data and AI Edge Survey analysis (Apr 2026) finds organisations that are prepared to manage an agentic workforce have higher maturity in the following areas:</a:t>
            </a:r>
          </a:p>
          <a:p>
            <a:pPr marL="171450" lvl="1" indent="-171450">
              <a:lnSpc>
                <a:spcPct val="150000"/>
              </a:lnSpc>
              <a:spcAft>
                <a:spcPts val="600"/>
              </a:spcAft>
              <a:buClr>
                <a:srgbClr val="E7534F"/>
              </a:buClr>
              <a:buFont typeface="Arial" panose="020B0604020202020204" pitchFamily="34" charset="0"/>
              <a:buChar char="•"/>
              <a:defRPr/>
            </a:pPr>
            <a:r>
              <a:rPr lang="en-US" sz="1100">
                <a:solidFill>
                  <a:srgbClr val="000000"/>
                </a:solidFill>
                <a:latin typeface="Helvetica" pitchFamily="2" charset="0"/>
                <a:cs typeface="Helvetica"/>
              </a:rPr>
              <a:t>data and AI architecture that supports the adoption of generative AI models (7.3x)</a:t>
            </a:r>
          </a:p>
          <a:p>
            <a:pPr marL="171450" lvl="1" indent="-171450">
              <a:lnSpc>
                <a:spcPct val="150000"/>
              </a:lnSpc>
              <a:spcAft>
                <a:spcPts val="600"/>
              </a:spcAft>
              <a:buClr>
                <a:srgbClr val="E7534F"/>
              </a:buClr>
              <a:buFont typeface="Arial" panose="020B0604020202020204" pitchFamily="34" charset="0"/>
              <a:buChar char="•"/>
              <a:defRPr/>
            </a:pPr>
            <a:r>
              <a:rPr lang="en-US" sz="1100">
                <a:solidFill>
                  <a:srgbClr val="000000"/>
                </a:solidFill>
                <a:latin typeface="Helvetica"/>
                <a:cs typeface="Helvetica"/>
              </a:rPr>
              <a:t>operational practices for deploying, monitoring and maintaining AI/ML (including generative AI) systems (5.1x)</a:t>
            </a:r>
          </a:p>
          <a:p>
            <a:pPr marL="171450" lvl="1" indent="-171450">
              <a:lnSpc>
                <a:spcPct val="150000"/>
              </a:lnSpc>
              <a:spcAft>
                <a:spcPts val="600"/>
              </a:spcAft>
              <a:buClr>
                <a:srgbClr val="E7534F"/>
              </a:buClr>
              <a:buFont typeface="Arial" panose="020B0604020202020204" pitchFamily="34" charset="0"/>
              <a:buChar char="•"/>
              <a:defRPr/>
            </a:pPr>
            <a:r>
              <a:rPr lang="en-US" sz="1100">
                <a:solidFill>
                  <a:srgbClr val="000000"/>
                </a:solidFill>
                <a:latin typeface="Helvetica" pitchFamily="2" charset="0"/>
                <a:cs typeface="Helvetica"/>
              </a:rPr>
              <a:t>workforce preparation strategies to work with generative AI and AI agents (3.2x)</a:t>
            </a:r>
          </a:p>
          <a:p>
            <a:pPr marL="171450" lvl="1" indent="-171450">
              <a:lnSpc>
                <a:spcPct val="150000"/>
              </a:lnSpc>
              <a:spcAft>
                <a:spcPts val="600"/>
              </a:spcAft>
              <a:buClr>
                <a:srgbClr val="E7534F"/>
              </a:buClr>
              <a:buFont typeface="Arial" panose="020B0604020202020204" pitchFamily="34" charset="0"/>
              <a:buChar char="•"/>
              <a:defRPr/>
            </a:pPr>
            <a:r>
              <a:rPr lang="en-US" sz="1100">
                <a:solidFill>
                  <a:srgbClr val="000000"/>
                </a:solidFill>
                <a:latin typeface="Helvetica"/>
                <a:cs typeface="Helvetica"/>
              </a:rPr>
              <a:t>governance coverage on AI (2.5x).</a:t>
            </a:r>
          </a:p>
        </p:txBody>
      </p:sp>
      <p:sp>
        <p:nvSpPr>
          <p:cNvPr id="5" name="Rectangle 4">
            <a:extLst>
              <a:ext uri="{FF2B5EF4-FFF2-40B4-BE49-F238E27FC236}">
                <a16:creationId xmlns:a16="http://schemas.microsoft.com/office/drawing/2014/main" id="{9A8ADD81-1CD3-D6BE-93E8-ED0D2A65BB99}"/>
              </a:ext>
            </a:extLst>
          </p:cNvPr>
          <p:cNvSpPr/>
          <p:nvPr/>
        </p:nvSpPr>
        <p:spPr>
          <a:xfrm>
            <a:off x="562688" y="648460"/>
            <a:ext cx="3630733" cy="1200329"/>
          </a:xfrm>
          <a:prstGeom prst="rect">
            <a:avLst/>
          </a:prstGeom>
        </p:spPr>
        <p:txBody>
          <a:bodyPr wrap="square" lIns="91440" tIns="45720" rIns="91440" bIns="45720" anchor="t">
            <a:spAutoFit/>
          </a:bodyPr>
          <a:lstStyle/>
          <a:p>
            <a:pPr lvl="0">
              <a:defRPr/>
            </a:pPr>
            <a:r>
              <a:rPr lang="en-US" sz="2400" b="1" spc="-50">
                <a:solidFill>
                  <a:prstClr val="black"/>
                </a:solidFill>
                <a:latin typeface="Helvetica"/>
                <a:cs typeface="Helvetica"/>
              </a:rPr>
              <a:t>Drivers that relate to high governance and people maturity</a:t>
            </a:r>
          </a:p>
        </p:txBody>
      </p:sp>
      <p:sp>
        <p:nvSpPr>
          <p:cNvPr id="8" name="Rectangle 7">
            <a:extLst>
              <a:ext uri="{FF2B5EF4-FFF2-40B4-BE49-F238E27FC236}">
                <a16:creationId xmlns:a16="http://schemas.microsoft.com/office/drawing/2014/main" id="{C37DE041-3774-DC9E-C3EE-62A35B277D47}"/>
              </a:ext>
            </a:extLst>
          </p:cNvPr>
          <p:cNvSpPr/>
          <p:nvPr/>
        </p:nvSpPr>
        <p:spPr>
          <a:xfrm>
            <a:off x="562690" y="315081"/>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0" name="Straight Connector 9">
            <a:extLst>
              <a:ext uri="{FF2B5EF4-FFF2-40B4-BE49-F238E27FC236}">
                <a16:creationId xmlns:a16="http://schemas.microsoft.com/office/drawing/2014/main" id="{DB99C9AA-A92A-8727-286B-8BCEC50DCA1F}"/>
              </a:ext>
            </a:extLst>
          </p:cNvPr>
          <p:cNvCxnSpPr>
            <a:cxnSpLocks/>
          </p:cNvCxnSpPr>
          <p:nvPr/>
        </p:nvCxnSpPr>
        <p:spPr>
          <a:xfrm flipV="1">
            <a:off x="4000374" y="406521"/>
            <a:ext cx="0" cy="5940381"/>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2B90D46-EBD6-8C2B-A493-4DE46755AA58}"/>
              </a:ext>
            </a:extLst>
          </p:cNvPr>
          <p:cNvSpPr txBox="1"/>
          <p:nvPr/>
        </p:nvSpPr>
        <p:spPr>
          <a:xfrm>
            <a:off x="4152787" y="159691"/>
            <a:ext cx="8039213" cy="6493188"/>
          </a:xfrm>
          <a:prstGeom prst="rect">
            <a:avLst/>
          </a:prstGeom>
          <a:noFill/>
        </p:spPr>
        <p:txBody>
          <a:bodyPr wrap="square" lIns="91440" tIns="45720" rIns="91440" bIns="45720" anchor="t">
            <a:spAutoFit/>
          </a:bodyPr>
          <a:lstStyle/>
          <a:p>
            <a:pPr>
              <a:lnSpc>
                <a:spcPct val="150000"/>
              </a:lnSpc>
              <a:spcAft>
                <a:spcPts val="600"/>
              </a:spcAft>
              <a:buClr>
                <a:srgbClr val="E7534F"/>
              </a:buClr>
              <a:defRPr/>
            </a:pPr>
            <a:r>
              <a:rPr lang="en-AU" sz="1200" b="1">
                <a:solidFill>
                  <a:prstClr val="black"/>
                </a:solidFill>
                <a:latin typeface="Helvetica"/>
                <a:cs typeface="Helvetica"/>
              </a:rPr>
              <a:t>Governance and people maturity</a:t>
            </a:r>
          </a:p>
          <a:p>
            <a:pPr marL="174625"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A high proportion of CDAOs say their </a:t>
            </a:r>
            <a:r>
              <a:rPr lang="en-US" sz="1200" err="1">
                <a:solidFill>
                  <a:prstClr val="black"/>
                </a:solidFill>
                <a:latin typeface="Helvetica"/>
                <a:cs typeface="Helvetica"/>
              </a:rPr>
              <a:t>organisations</a:t>
            </a:r>
            <a:r>
              <a:rPr lang="en-US" sz="1200">
                <a:solidFill>
                  <a:prstClr val="black"/>
                </a:solidFill>
                <a:latin typeface="Helvetica"/>
                <a:cs typeface="Helvetica"/>
              </a:rPr>
              <a:t> have only started preparing to manage an agentic workforce. These </a:t>
            </a:r>
            <a:r>
              <a:rPr lang="en-US" sz="1200" err="1">
                <a:solidFill>
                  <a:prstClr val="black"/>
                </a:solidFill>
                <a:latin typeface="Helvetica"/>
                <a:cs typeface="Helvetica"/>
              </a:rPr>
              <a:t>organisations</a:t>
            </a:r>
            <a:r>
              <a:rPr lang="en-US" sz="1200">
                <a:solidFill>
                  <a:prstClr val="black"/>
                </a:solidFill>
                <a:latin typeface="Helvetica"/>
                <a:cs typeface="Helvetica"/>
              </a:rPr>
              <a:t> either haven't defined roles or processes or are still in the early planning stages</a:t>
            </a:r>
            <a:r>
              <a:rPr lang="en-AU" sz="1200">
                <a:solidFill>
                  <a:prstClr val="black"/>
                </a:solidFill>
                <a:latin typeface="Helvetica"/>
                <a:cs typeface="Helvetica"/>
              </a:rPr>
              <a:t>. </a:t>
            </a:r>
          </a:p>
          <a:p>
            <a:pPr>
              <a:lnSpc>
                <a:spcPct val="150000"/>
              </a:lnSpc>
              <a:spcAft>
                <a:spcPts val="1200"/>
              </a:spcAft>
              <a:buClr>
                <a:srgbClr val="E7534F"/>
              </a:buClr>
              <a:defRPr/>
            </a:pPr>
            <a:r>
              <a:rPr lang="en-AU" sz="1200">
                <a:solidFill>
                  <a:prstClr val="black"/>
                </a:solidFill>
                <a:latin typeface="Helvetica"/>
                <a:cs typeface="Helvetica"/>
              </a:rPr>
              <a:t>ADAPT analysis finds that organisations who say they are already prepared indicate high maturity </a:t>
            </a:r>
            <a:br>
              <a:rPr lang="en-AU" sz="1200">
                <a:solidFill>
                  <a:prstClr val="black"/>
                </a:solidFill>
                <a:latin typeface="Helvetica"/>
                <a:cs typeface="Helvetica"/>
              </a:rPr>
            </a:br>
            <a:r>
              <a:rPr lang="en-AU" sz="1200">
                <a:solidFill>
                  <a:prstClr val="black"/>
                </a:solidFill>
                <a:latin typeface="Helvetica"/>
                <a:cs typeface="Helvetica"/>
              </a:rPr>
              <a:t>in these four areas:</a:t>
            </a:r>
            <a:endParaRPr lang="en-AU" sz="1200" b="1">
              <a:solidFill>
                <a:prstClr val="black"/>
              </a:solidFill>
              <a:latin typeface="Helvetica"/>
              <a:cs typeface="Helvetica"/>
            </a:endParaRPr>
          </a:p>
          <a:p>
            <a:pPr marL="182563" indent="-171450">
              <a:lnSpc>
                <a:spcPct val="150000"/>
              </a:lnSpc>
              <a:spcAft>
                <a:spcPts val="600"/>
              </a:spcAft>
              <a:buClr>
                <a:srgbClr val="E7534F"/>
              </a:buClr>
              <a:buFont typeface="Arial" panose="020B0604020202020204" pitchFamily="34" charset="0"/>
              <a:buChar char="•"/>
              <a:defRPr/>
            </a:pPr>
            <a:r>
              <a:rPr lang="en-AU" sz="1200" b="1">
                <a:solidFill>
                  <a:prstClr val="black"/>
                </a:solidFill>
                <a:latin typeface="Helvetica"/>
                <a:cs typeface="Helvetica"/>
              </a:rPr>
              <a:t>Highly capable or fully future-ready data and AI architectures </a:t>
            </a:r>
            <a:r>
              <a:rPr lang="en-US" sz="1200">
                <a:solidFill>
                  <a:prstClr val="black"/>
                </a:solidFill>
                <a:latin typeface="Helvetica"/>
                <a:cs typeface="Helvetica"/>
              </a:rPr>
              <a:t>strongly support scalability, modularity and the ability to adopt new generative AI models. </a:t>
            </a:r>
            <a:r>
              <a:rPr lang="en-US" sz="1200" err="1">
                <a:solidFill>
                  <a:prstClr val="black"/>
                </a:solidFill>
                <a:latin typeface="Helvetica"/>
                <a:cs typeface="Helvetica"/>
              </a:rPr>
              <a:t>Organisations</a:t>
            </a:r>
            <a:r>
              <a:rPr lang="en-US" sz="1200">
                <a:solidFill>
                  <a:prstClr val="black"/>
                </a:solidFill>
                <a:latin typeface="Helvetica"/>
                <a:cs typeface="Helvetica"/>
              </a:rPr>
              <a:t> reporting high maturity in their architectures show readiness to scale an agent workforce. This means that roles, governance processes and change management are already in place to manage AI agents operating within the workforce.</a:t>
            </a:r>
            <a:endParaRPr lang="en-AU" sz="1200">
              <a:solidFill>
                <a:prstClr val="black"/>
              </a:solidFill>
              <a:latin typeface="Helvetica"/>
              <a:cs typeface="Helvetica"/>
            </a:endParaRPr>
          </a:p>
          <a:p>
            <a:pPr marL="182563" lvl="0" indent="-171450">
              <a:lnSpc>
                <a:spcPct val="150000"/>
              </a:lnSpc>
              <a:spcAft>
                <a:spcPts val="600"/>
              </a:spcAft>
              <a:buClr>
                <a:srgbClr val="E7534F"/>
              </a:buClr>
              <a:buFont typeface="Arial" panose="020B0604020202020204" pitchFamily="34" charset="0"/>
              <a:buChar char="•"/>
              <a:defRPr/>
            </a:pPr>
            <a:r>
              <a:rPr lang="en-AU" sz="1200" b="1">
                <a:solidFill>
                  <a:prstClr val="black"/>
                </a:solidFill>
                <a:latin typeface="Helvetica"/>
                <a:cs typeface="Helvetica"/>
              </a:rPr>
              <a:t>Advanced or fully mature in AI/ML operational practices. </a:t>
            </a:r>
            <a:r>
              <a:rPr lang="en-US" sz="1200" err="1">
                <a:solidFill>
                  <a:prstClr val="black"/>
                </a:solidFill>
                <a:latin typeface="Helvetica"/>
                <a:cs typeface="Helvetica"/>
              </a:rPr>
              <a:t>Organisations</a:t>
            </a:r>
            <a:r>
              <a:rPr lang="en-US" sz="1200">
                <a:solidFill>
                  <a:prstClr val="black"/>
                </a:solidFill>
                <a:latin typeface="Helvetica"/>
                <a:cs typeface="Helvetica"/>
              </a:rPr>
              <a:t> at these levels have either strong CI/CD, monitoring and governance or enterprise-grade AI Ops for an agentic workforce. This allows </a:t>
            </a:r>
            <a:r>
              <a:rPr lang="en-US" sz="1200" err="1">
                <a:solidFill>
                  <a:prstClr val="black"/>
                </a:solidFill>
                <a:latin typeface="Helvetica"/>
                <a:cs typeface="Helvetica"/>
              </a:rPr>
              <a:t>organisations</a:t>
            </a:r>
            <a:r>
              <a:rPr lang="en-US" sz="1200">
                <a:solidFill>
                  <a:prstClr val="black"/>
                </a:solidFill>
                <a:latin typeface="Helvetica"/>
                <a:cs typeface="Helvetica"/>
              </a:rPr>
              <a:t> to ensure that agents operate within predefined boundaries.</a:t>
            </a:r>
            <a:endParaRPr lang="en-AU" sz="1200">
              <a:solidFill>
                <a:prstClr val="black"/>
              </a:solidFill>
              <a:latin typeface="Helvetica"/>
              <a:cs typeface="Helvetica"/>
            </a:endParaRPr>
          </a:p>
          <a:p>
            <a:pPr marL="182563" indent="-171450">
              <a:lnSpc>
                <a:spcPct val="150000"/>
              </a:lnSpc>
              <a:spcAft>
                <a:spcPts val="600"/>
              </a:spcAft>
              <a:buClr>
                <a:srgbClr val="E7534F"/>
              </a:buClr>
              <a:buFont typeface="Arial" panose="020B0604020202020204" pitchFamily="34" charset="0"/>
              <a:buChar char="•"/>
              <a:defRPr/>
            </a:pPr>
            <a:r>
              <a:rPr lang="en-AU" sz="1200" b="1">
                <a:solidFill>
                  <a:prstClr val="black"/>
                </a:solidFill>
                <a:latin typeface="Helvetica"/>
                <a:cs typeface="Helvetica"/>
              </a:rPr>
              <a:t>Having dedicated AI champions or mandating AI training </a:t>
            </a:r>
            <a:r>
              <a:rPr lang="en-US" sz="1200">
                <a:solidFill>
                  <a:prstClr val="black"/>
                </a:solidFill>
                <a:latin typeface="Helvetica"/>
                <a:cs typeface="Helvetica"/>
              </a:rPr>
              <a:t>helps establish governance, skills and cultural readiness required for human and AI collaboration. </a:t>
            </a:r>
            <a:r>
              <a:rPr lang="en-US" sz="1200" err="1">
                <a:solidFill>
                  <a:prstClr val="black"/>
                </a:solidFill>
                <a:latin typeface="Helvetica"/>
                <a:cs typeface="Helvetica"/>
              </a:rPr>
              <a:t>Organisations</a:t>
            </a:r>
            <a:r>
              <a:rPr lang="en-US" sz="1200">
                <a:solidFill>
                  <a:prstClr val="black"/>
                </a:solidFill>
                <a:latin typeface="Helvetica"/>
                <a:cs typeface="Helvetica"/>
              </a:rPr>
              <a:t> with AI champions drive </a:t>
            </a:r>
            <a:r>
              <a:rPr lang="en-US" sz="1200" err="1">
                <a:solidFill>
                  <a:prstClr val="black"/>
                </a:solidFill>
                <a:latin typeface="Helvetica"/>
                <a:cs typeface="Helvetica"/>
              </a:rPr>
              <a:t>organisational</a:t>
            </a:r>
            <a:r>
              <a:rPr lang="en-US" sz="1200">
                <a:solidFill>
                  <a:prstClr val="black"/>
                </a:solidFill>
                <a:latin typeface="Helvetica"/>
                <a:cs typeface="Helvetica"/>
              </a:rPr>
              <a:t> capability and are more likely to develop the governance and operational frameworks needed to supervise AI agents. Mandatory training ensures employees understand AI capabilities, limitations and responsible usage, which is essential when agents execute autonomously.</a:t>
            </a:r>
            <a:endParaRPr lang="en-AU" sz="1200">
              <a:solidFill>
                <a:prstClr val="black"/>
              </a:solidFill>
              <a:latin typeface="Helvetica"/>
              <a:cs typeface="Helvetica"/>
            </a:endParaRPr>
          </a:p>
          <a:p>
            <a:pPr marL="182563" indent="-171450">
              <a:lnSpc>
                <a:spcPct val="150000"/>
              </a:lnSpc>
              <a:spcAft>
                <a:spcPts val="600"/>
              </a:spcAft>
              <a:buClr>
                <a:srgbClr val="E7534F"/>
              </a:buClr>
              <a:buFont typeface="Arial" panose="020B0604020202020204" pitchFamily="34" charset="0"/>
              <a:buChar char="•"/>
              <a:defRPr/>
            </a:pPr>
            <a:r>
              <a:rPr lang="en-AU" sz="1200" b="1">
                <a:solidFill>
                  <a:prstClr val="black"/>
                </a:solidFill>
                <a:latin typeface="Helvetica"/>
                <a:cs typeface="Helvetica"/>
              </a:rPr>
              <a:t>At least 75% of AI pilots, models and tools are covered by governance. </a:t>
            </a:r>
            <a:r>
              <a:rPr lang="en-US" sz="1200">
                <a:solidFill>
                  <a:prstClr val="black"/>
                </a:solidFill>
                <a:latin typeface="Helvetica"/>
                <a:cs typeface="Helvetica"/>
              </a:rPr>
              <a:t>These </a:t>
            </a:r>
            <a:r>
              <a:rPr lang="en-US" sz="1200" err="1">
                <a:solidFill>
                  <a:prstClr val="black"/>
                </a:solidFill>
                <a:latin typeface="Helvetica"/>
                <a:cs typeface="Helvetica"/>
              </a:rPr>
              <a:t>organisations</a:t>
            </a:r>
            <a:r>
              <a:rPr lang="en-US" sz="1200">
                <a:solidFill>
                  <a:prstClr val="black"/>
                </a:solidFill>
                <a:latin typeface="Helvetica"/>
                <a:cs typeface="Helvetica"/>
              </a:rPr>
              <a:t> are more </a:t>
            </a:r>
            <a:br>
              <a:rPr lang="en-US" sz="1200">
                <a:solidFill>
                  <a:prstClr val="black"/>
                </a:solidFill>
                <a:latin typeface="Helvetica"/>
                <a:cs typeface="Helvetica"/>
              </a:rPr>
            </a:br>
            <a:r>
              <a:rPr lang="en-US" sz="1200">
                <a:solidFill>
                  <a:prstClr val="black"/>
                </a:solidFill>
                <a:latin typeface="Helvetica"/>
                <a:cs typeface="Helvetica"/>
              </a:rPr>
              <a:t>likely to have established risk management processes, monitoring frameworks and accountability structures. </a:t>
            </a:r>
            <a:r>
              <a:rPr lang="en-US" sz="1200" err="1">
                <a:solidFill>
                  <a:prstClr val="black"/>
                </a:solidFill>
                <a:latin typeface="Helvetica"/>
                <a:cs typeface="Helvetica"/>
              </a:rPr>
              <a:t>Organisations</a:t>
            </a:r>
            <a:r>
              <a:rPr lang="en-US" sz="1200">
                <a:solidFill>
                  <a:prstClr val="black"/>
                </a:solidFill>
                <a:latin typeface="Helvetica"/>
                <a:cs typeface="Helvetica"/>
              </a:rPr>
              <a:t> with low governance coverage on AI show a lack of visibility into how AI tools are deployed </a:t>
            </a:r>
            <a:br>
              <a:rPr lang="en-US" sz="1200">
                <a:solidFill>
                  <a:prstClr val="black"/>
                </a:solidFill>
                <a:latin typeface="Helvetica"/>
                <a:cs typeface="Helvetica"/>
              </a:rPr>
            </a:br>
            <a:r>
              <a:rPr lang="en-US" sz="1200">
                <a:solidFill>
                  <a:prstClr val="black"/>
                </a:solidFill>
                <a:latin typeface="Helvetica"/>
                <a:cs typeface="Helvetica"/>
              </a:rPr>
              <a:t>and controlled, causing significant challenges in managing an agentic workforce.</a:t>
            </a:r>
            <a:endParaRPr lang="en-AU" sz="1200">
              <a:solidFill>
                <a:prstClr val="black"/>
              </a:solidFill>
              <a:latin typeface="Helvetica"/>
              <a:cs typeface="Helvetica"/>
            </a:endParaRPr>
          </a:p>
        </p:txBody>
      </p:sp>
    </p:spTree>
    <p:extLst>
      <p:ext uri="{BB962C8B-B14F-4D97-AF65-F5344CB8AC3E}">
        <p14:creationId xmlns:p14="http://schemas.microsoft.com/office/powerpoint/2010/main" val="1071907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17BD723-C760-42A6-9DB1-DEEE29C1AE6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3499" y="918464"/>
            <a:ext cx="11553408" cy="5576556"/>
          </a:xfrm>
          <a:prstGeom prst="rect">
            <a:avLst/>
          </a:prstGeom>
        </p:spPr>
      </p:pic>
      <p:sp>
        <p:nvSpPr>
          <p:cNvPr id="182" name="Rectangle 181">
            <a:extLst>
              <a:ext uri="{FF2B5EF4-FFF2-40B4-BE49-F238E27FC236}">
                <a16:creationId xmlns:a16="http://schemas.microsoft.com/office/drawing/2014/main" id="{96EBF8E9-5FE5-46A2-F89A-2EE28D43265F}"/>
              </a:ext>
            </a:extLst>
          </p:cNvPr>
          <p:cNvSpPr/>
          <p:nvPr/>
        </p:nvSpPr>
        <p:spPr>
          <a:xfrm>
            <a:off x="293499" y="158982"/>
            <a:ext cx="11391232" cy="41549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a:cs typeface="Helvetica"/>
              </a:rPr>
              <a:t>ADAPT Decision Tree: Preparedness to manage an agentic workforce</a:t>
            </a:r>
            <a:endParaRPr lang="en-US" sz="2000" b="1" i="0" u="none" strike="noStrike" kern="1200" cap="none" spc="0" normalizeH="0" baseline="0" noProof="0">
              <a:ln>
                <a:noFill/>
              </a:ln>
              <a:solidFill>
                <a:srgbClr val="000000"/>
              </a:solidFill>
              <a:effectLst/>
              <a:uLnTx/>
              <a:uFillTx/>
              <a:latin typeface="Helvetica"/>
              <a:cs typeface="Helvetica"/>
            </a:endParaRPr>
          </a:p>
        </p:txBody>
      </p:sp>
      <p:sp>
        <p:nvSpPr>
          <p:cNvPr id="184" name="TextBox 183">
            <a:extLst>
              <a:ext uri="{FF2B5EF4-FFF2-40B4-BE49-F238E27FC236}">
                <a16:creationId xmlns:a16="http://schemas.microsoft.com/office/drawing/2014/main" id="{8007EB0B-ADA3-C8BA-45BB-C721CB9C1395}"/>
              </a:ext>
            </a:extLst>
          </p:cNvPr>
          <p:cNvSpPr txBox="1"/>
          <p:nvPr/>
        </p:nvSpPr>
        <p:spPr>
          <a:xfrm>
            <a:off x="152401" y="6500712"/>
            <a:ext cx="5531982" cy="246221"/>
          </a:xfrm>
          <a:prstGeom prst="rect">
            <a:avLst/>
          </a:prstGeom>
          <a:noFill/>
        </p:spPr>
        <p:txBody>
          <a:bodyPr wrap="square" lIns="91440" tIns="45720" rIns="91440" bIns="45720" rtlCol="0" anchor="t">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170 Australian CDAOs</a:t>
            </a:r>
          </a:p>
        </p:txBody>
      </p:sp>
    </p:spTree>
    <p:extLst>
      <p:ext uri="{BB962C8B-B14F-4D97-AF65-F5344CB8AC3E}">
        <p14:creationId xmlns:p14="http://schemas.microsoft.com/office/powerpoint/2010/main" val="2437483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76DEF5-9BE9-AB84-DC1F-34373070BA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C87A22F-D117-78B7-1AF3-018B7FD35097}"/>
              </a:ext>
            </a:extLst>
          </p:cNvPr>
          <p:cNvSpPr txBox="1"/>
          <p:nvPr/>
        </p:nvSpPr>
        <p:spPr>
          <a:xfrm>
            <a:off x="698877" y="2209524"/>
            <a:ext cx="3211642" cy="2846998"/>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lang="en-US" sz="1200" b="1">
                <a:solidFill>
                  <a:srgbClr val="000000"/>
                </a:solidFill>
                <a:latin typeface="Helvetica"/>
                <a:cs typeface="Helvetica"/>
              </a:rPr>
              <a:t>ADAPT's</a:t>
            </a:r>
            <a:r>
              <a:rPr kumimoji="0" lang="en-US" sz="1200" b="1" i="0" u="none" strike="noStrike" kern="1200" cap="none" spc="0" normalizeH="0" baseline="0" noProof="0">
                <a:ln>
                  <a:noFill/>
                </a:ln>
                <a:solidFill>
                  <a:srgbClr val="000000"/>
                </a:solidFill>
                <a:effectLst/>
                <a:uLnTx/>
                <a:uFillTx/>
                <a:latin typeface="Helvetica"/>
                <a:ea typeface="+mn-ea"/>
                <a:cs typeface="Helvetica"/>
              </a:rPr>
              <a:t> </a:t>
            </a:r>
            <a:r>
              <a:rPr lang="en-US" sz="1200" b="1">
                <a:solidFill>
                  <a:srgbClr val="000000"/>
                </a:solidFill>
                <a:latin typeface="Helvetica"/>
                <a:cs typeface="Helvetica"/>
              </a:rPr>
              <a:t>Decision</a:t>
            </a:r>
            <a:r>
              <a:rPr kumimoji="0" lang="en-US" sz="1200" b="1" i="0" u="none" strike="noStrike" kern="1200" cap="none" spc="0" normalizeH="0" baseline="0" noProof="0">
                <a:ln>
                  <a:noFill/>
                </a:ln>
                <a:solidFill>
                  <a:srgbClr val="000000"/>
                </a:solidFill>
                <a:effectLst/>
                <a:uLnTx/>
                <a:uFillTx/>
                <a:latin typeface="Helvetica"/>
                <a:ea typeface="+mn-ea"/>
                <a:cs typeface="Helvetica"/>
              </a:rPr>
              <a:t> </a:t>
            </a:r>
            <a:r>
              <a:rPr lang="en-US" sz="1200" b="1">
                <a:solidFill>
                  <a:srgbClr val="000000"/>
                </a:solidFill>
                <a:latin typeface="Helvetica"/>
                <a:cs typeface="Helvetica"/>
              </a:rPr>
              <a:t>Tree</a:t>
            </a:r>
            <a:r>
              <a:rPr kumimoji="0" lang="en-US" sz="1200" b="1" i="0" u="none" strike="noStrike" kern="1200" cap="none" spc="0" normalizeH="0" baseline="0" noProof="0">
                <a:ln>
                  <a:noFill/>
                </a:ln>
                <a:solidFill>
                  <a:srgbClr val="000000"/>
                </a:solidFill>
                <a:effectLst/>
                <a:uLnTx/>
                <a:uFillTx/>
                <a:latin typeface="Helvetica"/>
                <a:ea typeface="+mn-ea"/>
                <a:cs typeface="Helvetica"/>
              </a:rPr>
              <a:t> analysis finds that </a:t>
            </a:r>
            <a:r>
              <a:rPr kumimoji="0" lang="en-US" sz="1200" b="1" i="0" u="none" strike="noStrike" kern="1200" cap="none" spc="0" normalizeH="0" baseline="0" noProof="0" err="1">
                <a:ln>
                  <a:noFill/>
                </a:ln>
                <a:solidFill>
                  <a:srgbClr val="000000"/>
                </a:solidFill>
                <a:effectLst/>
                <a:uLnTx/>
                <a:uFillTx/>
                <a:latin typeface="Helvetica"/>
                <a:ea typeface="+mn-ea"/>
                <a:cs typeface="Helvetica"/>
              </a:rPr>
              <a:t>organisations</a:t>
            </a:r>
            <a:r>
              <a:rPr kumimoji="0" lang="en-US" sz="1200" b="1" i="0" u="none" strike="noStrike" kern="1200" cap="none" spc="0" normalizeH="0" baseline="0" noProof="0">
                <a:ln>
                  <a:noFill/>
                </a:ln>
                <a:solidFill>
                  <a:srgbClr val="000000"/>
                </a:solidFill>
                <a:effectLst/>
                <a:uLnTx/>
                <a:uFillTx/>
                <a:latin typeface="Helvetica"/>
                <a:ea typeface="+mn-ea"/>
                <a:cs typeface="Helvetica"/>
              </a:rPr>
              <a:t> </a:t>
            </a:r>
            <a:r>
              <a:rPr lang="en-US" sz="1200" b="1">
                <a:solidFill>
                  <a:srgbClr val="000000"/>
                </a:solidFill>
                <a:latin typeface="Helvetica"/>
                <a:cs typeface="Helvetica"/>
              </a:rPr>
              <a:t>who </a:t>
            </a:r>
            <a:r>
              <a:rPr kumimoji="0" lang="en-US" sz="1200" b="1" i="0" u="none" strike="noStrike" kern="1200" cap="none" spc="0" normalizeH="0" baseline="0" noProof="0">
                <a:ln>
                  <a:noFill/>
                </a:ln>
                <a:solidFill>
                  <a:srgbClr val="000000"/>
                </a:solidFill>
                <a:effectLst/>
                <a:uLnTx/>
                <a:uFillTx/>
                <a:latin typeface="Helvetica"/>
                <a:ea typeface="+mn-ea"/>
                <a:cs typeface="Helvetica"/>
              </a:rPr>
              <a:t>are at least</a:t>
            </a:r>
            <a:r>
              <a:rPr lang="en-US" sz="1200" b="1">
                <a:solidFill>
                  <a:srgbClr val="000000"/>
                </a:solidFill>
                <a:latin typeface="Helvetica"/>
                <a:cs typeface="Helvetica"/>
              </a:rPr>
              <a:t> moderately prepared to manage an agentic workforce have</a:t>
            </a:r>
            <a:r>
              <a:rPr kumimoji="0" lang="en-US" sz="1200" b="1" i="0" u="none" strike="noStrike" kern="1200" cap="none" spc="0" normalizeH="0" baseline="0" noProof="0">
                <a:ln>
                  <a:noFill/>
                </a:ln>
                <a:solidFill>
                  <a:srgbClr val="000000"/>
                </a:solidFill>
                <a:effectLst/>
                <a:uLnTx/>
                <a:uFillTx/>
                <a:latin typeface="Helvetica"/>
                <a:ea typeface="+mn-ea"/>
                <a:cs typeface="Helvetica"/>
              </a:rPr>
              <a:t> </a:t>
            </a:r>
            <a:r>
              <a:rPr lang="en-US" sz="1200" b="1">
                <a:solidFill>
                  <a:srgbClr val="000000"/>
                </a:solidFill>
                <a:latin typeface="Helvetica"/>
                <a:cs typeface="Helvetica"/>
              </a:rPr>
              <a:t>more:</a:t>
            </a:r>
            <a:r>
              <a:rPr kumimoji="0" lang="en-AU" sz="1200" b="1" i="0" u="none" strike="noStrike" kern="1200" cap="none" spc="0" normalizeH="0" baseline="0" noProof="0">
                <a:ln>
                  <a:noFill/>
                </a:ln>
                <a:solidFill>
                  <a:srgbClr val="000000"/>
                </a:solidFill>
                <a:effectLst/>
                <a:uLnTx/>
                <a:uFillTx/>
                <a:latin typeface="Helvetica"/>
                <a:ea typeface="+mn-ea"/>
                <a:cs typeface="Helvetica"/>
              </a:rPr>
              <a:t> </a:t>
            </a:r>
            <a:endParaRPr kumimoji="0" lang="en-AU" sz="1200" b="0" i="0" u="none" strike="noStrike" kern="1200" cap="none" spc="0" normalizeH="0" baseline="0" noProof="0">
              <a:ln>
                <a:noFill/>
              </a:ln>
              <a:solidFill>
                <a:srgbClr val="000000"/>
              </a:solidFill>
              <a:effectLst/>
              <a:uLnTx/>
              <a:uFillTx/>
              <a:latin typeface="Helvetica"/>
              <a:ea typeface="+mn-ea"/>
              <a:cs typeface="Helvetica"/>
            </a:endParaRPr>
          </a:p>
          <a:p>
            <a:pPr marL="182563" lvl="1"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pitchFamily="2" charset="0"/>
                <a:cs typeface="Helvetica"/>
              </a:rPr>
              <a:t>maturity in AI/ML systems operational practices</a:t>
            </a:r>
          </a:p>
          <a:p>
            <a:pPr marL="182563" lvl="1"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governance coverage on AI pilots, </a:t>
            </a:r>
            <a:br>
              <a:rPr lang="en-US" sz="1200">
                <a:solidFill>
                  <a:srgbClr val="000000"/>
                </a:solidFill>
                <a:latin typeface="Helvetica"/>
                <a:cs typeface="Helvetica"/>
              </a:rPr>
            </a:br>
            <a:r>
              <a:rPr lang="en-US" sz="1200">
                <a:solidFill>
                  <a:srgbClr val="000000"/>
                </a:solidFill>
                <a:latin typeface="Helvetica"/>
                <a:cs typeface="Helvetica"/>
              </a:rPr>
              <a:t>tools and models</a:t>
            </a:r>
          </a:p>
          <a:p>
            <a:pPr marL="182563" lvl="1" indent="-171450">
              <a:lnSpc>
                <a:spcPct val="125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maturity in data and AI architectures and better workforce preparation strategies to work with Al.</a:t>
            </a:r>
            <a:endParaRPr lang="en-US" sz="1200">
              <a:solidFill>
                <a:srgbClr val="000000"/>
              </a:solidFill>
              <a:latin typeface="Helvetica" pitchFamily="2" charset="0"/>
              <a:cs typeface="Helvetica"/>
            </a:endParaRPr>
          </a:p>
        </p:txBody>
      </p:sp>
      <p:sp>
        <p:nvSpPr>
          <p:cNvPr id="5" name="Rectangle 4">
            <a:extLst>
              <a:ext uri="{FF2B5EF4-FFF2-40B4-BE49-F238E27FC236}">
                <a16:creationId xmlns:a16="http://schemas.microsoft.com/office/drawing/2014/main" id="{C6275211-FB12-5101-541F-439223141674}"/>
              </a:ext>
            </a:extLst>
          </p:cNvPr>
          <p:cNvSpPr/>
          <p:nvPr/>
        </p:nvSpPr>
        <p:spPr>
          <a:xfrm>
            <a:off x="698877" y="1125084"/>
            <a:ext cx="2637710" cy="784830"/>
          </a:xfrm>
          <a:prstGeom prst="rect">
            <a:avLst/>
          </a:prstGeom>
        </p:spPr>
        <p:txBody>
          <a:bodyPr wrap="square" lIns="91440" tIns="45720" rIns="91440" bIns="45720" anchor="t">
            <a:spAutoFit/>
          </a:bodyPr>
          <a:lstStyle/>
          <a:p>
            <a:pPr>
              <a:defRPr/>
            </a:pPr>
            <a:r>
              <a:rPr lang="en-AU" sz="2250" b="1" spc="-50">
                <a:solidFill>
                  <a:prstClr val="black"/>
                </a:solidFill>
                <a:latin typeface="Helvetica"/>
                <a:cs typeface="Helvetica"/>
              </a:rPr>
              <a:t>Governance and </a:t>
            </a:r>
          </a:p>
          <a:p>
            <a:pPr>
              <a:defRPr/>
            </a:pPr>
            <a:r>
              <a:rPr kumimoji="0" lang="en-AU" sz="2250" b="1" i="0" u="none" strike="noStrike" kern="1200" cap="none" spc="-50" normalizeH="0" baseline="0" noProof="0">
                <a:ln>
                  <a:noFill/>
                </a:ln>
                <a:solidFill>
                  <a:prstClr val="black"/>
                </a:solidFill>
                <a:effectLst/>
                <a:uLnTx/>
                <a:uFillTx/>
                <a:latin typeface="Helvetica"/>
                <a:ea typeface="+mn-ea"/>
                <a:cs typeface="Helvetica"/>
              </a:rPr>
              <a:t>people maturity</a:t>
            </a:r>
          </a:p>
        </p:txBody>
      </p:sp>
      <p:sp>
        <p:nvSpPr>
          <p:cNvPr id="8" name="Rectangle 7">
            <a:extLst>
              <a:ext uri="{FF2B5EF4-FFF2-40B4-BE49-F238E27FC236}">
                <a16:creationId xmlns:a16="http://schemas.microsoft.com/office/drawing/2014/main" id="{00BD74A0-2E3E-63A0-1C59-F4409B98131F}"/>
              </a:ext>
            </a:extLst>
          </p:cNvPr>
          <p:cNvSpPr/>
          <p:nvPr/>
        </p:nvSpPr>
        <p:spPr>
          <a:xfrm>
            <a:off x="698877" y="817307"/>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0" name="Straight Connector 9">
            <a:extLst>
              <a:ext uri="{FF2B5EF4-FFF2-40B4-BE49-F238E27FC236}">
                <a16:creationId xmlns:a16="http://schemas.microsoft.com/office/drawing/2014/main" id="{D20A5D87-4E4D-D184-F740-95483C659EE1}"/>
              </a:ext>
            </a:extLst>
          </p:cNvPr>
          <p:cNvCxnSpPr>
            <a:cxnSpLocks/>
          </p:cNvCxnSpPr>
          <p:nvPr/>
        </p:nvCxnSpPr>
        <p:spPr>
          <a:xfrm flipV="1">
            <a:off x="4370931" y="483546"/>
            <a:ext cx="0" cy="5890909"/>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FAAF6D8-0901-95F3-FAA4-6A1A0A6620CF}"/>
              </a:ext>
            </a:extLst>
          </p:cNvPr>
          <p:cNvSpPr txBox="1"/>
          <p:nvPr/>
        </p:nvSpPr>
        <p:spPr>
          <a:xfrm>
            <a:off x="4761178" y="987915"/>
            <a:ext cx="6731945" cy="4882170"/>
          </a:xfrm>
          <a:prstGeom prst="rect">
            <a:avLst/>
          </a:prstGeom>
          <a:noFill/>
        </p:spPr>
        <p:txBody>
          <a:bodyPr wrap="square" lIns="91440" tIns="45720" rIns="91440" bIns="45720" anchor="t">
            <a:spAutoFit/>
          </a:bodyPr>
          <a:lstStyle/>
          <a:p>
            <a:pPr>
              <a:lnSpc>
                <a:spcPct val="150000"/>
              </a:lnSpc>
              <a:spcAft>
                <a:spcPts val="600"/>
              </a:spcAft>
              <a:buClr>
                <a:srgbClr val="E7534F"/>
              </a:buClr>
              <a:defRPr/>
            </a:pPr>
            <a:r>
              <a:rPr lang="en-AU" sz="1200" b="1">
                <a:solidFill>
                  <a:prstClr val="black"/>
                </a:solidFill>
                <a:latin typeface="Helvetica"/>
                <a:cs typeface="Helvetica"/>
              </a:rPr>
              <a:t>ADAPT’s Decision Tree on governance and people maturity</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a:lnSpc>
                <a:spcPct val="150000"/>
              </a:lnSpc>
              <a:spcAft>
                <a:spcPts val="600"/>
              </a:spcAft>
              <a:buClr>
                <a:srgbClr val="E7534F"/>
              </a:buClr>
              <a:defRPr/>
            </a:pPr>
            <a:r>
              <a:rPr lang="en-AU" sz="1200">
                <a:solidFill>
                  <a:prstClr val="black"/>
                </a:solidFill>
                <a:latin typeface="Helvetica"/>
                <a:cs typeface="Helvetica"/>
              </a:rPr>
              <a:t>Analysis</a:t>
            </a:r>
            <a:r>
              <a:rPr kumimoji="0" lang="en-AU" sz="1200" b="0" i="0" u="none" strike="noStrike" kern="1200" cap="none" spc="0" normalizeH="0" baseline="0" noProof="0">
                <a:ln>
                  <a:noFill/>
                </a:ln>
                <a:solidFill>
                  <a:prstClr val="black"/>
                </a:solidFill>
                <a:effectLst/>
                <a:uLnTx/>
                <a:uFillTx/>
                <a:latin typeface="Helvetica"/>
                <a:ea typeface="+mn-ea"/>
                <a:cs typeface="Helvetica"/>
              </a:rPr>
              <a:t> reveals that </a:t>
            </a:r>
            <a:r>
              <a:rPr lang="en-AU" sz="1200">
                <a:solidFill>
                  <a:prstClr val="black"/>
                </a:solidFill>
                <a:latin typeface="Helvetica"/>
                <a:cs typeface="Helvetica"/>
              </a:rPr>
              <a:t>the</a:t>
            </a:r>
            <a:r>
              <a:rPr kumimoji="0" lang="en-AU" sz="1200" b="0" i="0" u="none" strike="noStrike" kern="1200" cap="none" spc="0" normalizeH="0" baseline="0" noProof="0">
                <a:ln>
                  <a:noFill/>
                </a:ln>
                <a:solidFill>
                  <a:prstClr val="black"/>
                </a:solidFill>
                <a:effectLst/>
                <a:uLnTx/>
                <a:uFillTx/>
                <a:latin typeface="Helvetica"/>
                <a:ea typeface="+mn-ea"/>
                <a:cs typeface="Helvetica"/>
              </a:rPr>
              <a:t> 25% </a:t>
            </a:r>
            <a:r>
              <a:rPr lang="en-AU" sz="1200">
                <a:solidFill>
                  <a:prstClr val="black"/>
                </a:solidFill>
                <a:latin typeface="Helvetica"/>
                <a:cs typeface="Helvetica"/>
              </a:rPr>
              <a:t>of organisations</a:t>
            </a:r>
            <a:r>
              <a:rPr kumimoji="0" lang="en-AU" sz="1200" b="0" i="0" u="none" strike="noStrike" kern="1200" cap="none" spc="0" normalizeH="0" baseline="0" noProof="0">
                <a:ln>
                  <a:noFill/>
                </a:ln>
                <a:solidFill>
                  <a:prstClr val="black"/>
                </a:solidFill>
                <a:effectLst/>
                <a:uLnTx/>
                <a:uFillTx/>
                <a:latin typeface="Helvetica"/>
                <a:ea typeface="+mn-ea"/>
                <a:cs typeface="Helvetica"/>
              </a:rPr>
              <a:t> </a:t>
            </a:r>
            <a:r>
              <a:rPr lang="en-AU" sz="1200">
                <a:solidFill>
                  <a:prstClr val="black"/>
                </a:solidFill>
                <a:latin typeface="Helvetica"/>
                <a:cs typeface="Helvetica"/>
              </a:rPr>
              <a:t>sitting in the moderately prepared, well prepared and very prepared stages of agentic workforce management show mid to high levels in these four areas.</a:t>
            </a:r>
          </a:p>
          <a:p>
            <a:pPr marL="260350" lvl="1" indent="-260350">
              <a:lnSpc>
                <a:spcPct val="150000"/>
              </a:lnSpc>
              <a:spcAft>
                <a:spcPts val="600"/>
              </a:spcAft>
              <a:buClr>
                <a:srgbClr val="E7534F"/>
              </a:buClr>
              <a:buFont typeface="Arial" panose="020B0604020202020204" pitchFamily="34" charset="0"/>
              <a:buChar char="•"/>
              <a:defRPr/>
            </a:pPr>
            <a:r>
              <a:rPr lang="en-US" sz="1200" b="1">
                <a:solidFill>
                  <a:prstClr val="black"/>
                </a:solidFill>
                <a:latin typeface="Helvetica"/>
                <a:cs typeface="Helvetica"/>
              </a:rPr>
              <a:t>Maturity in operational practices for deploying, monitoring and maintaining AI/ML systems: </a:t>
            </a:r>
            <a:r>
              <a:rPr lang="en-US" sz="1200">
                <a:solidFill>
                  <a:prstClr val="black"/>
                </a:solidFill>
                <a:latin typeface="Helvetica"/>
                <a:cs typeface="Helvetica"/>
              </a:rPr>
              <a:t>Operations have defined workflows with partial automation, strong CI/CD monitoring and governance, or enterprise-grade AIOps with automated retraining, risk controls, and strong internal capability.</a:t>
            </a:r>
          </a:p>
          <a:p>
            <a:pPr marL="260350" lvl="1" indent="-260350">
              <a:lnSpc>
                <a:spcPct val="150000"/>
              </a:lnSpc>
              <a:spcAft>
                <a:spcPts val="600"/>
              </a:spcAft>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Maturity in data and AI architecture</a:t>
            </a:r>
            <a:r>
              <a:rPr lang="en-US" sz="1200" b="1">
                <a:solidFill>
                  <a:prstClr val="black"/>
                </a:solidFill>
                <a:latin typeface="Helvetica"/>
                <a:cs typeface="Helvetica"/>
              </a:rPr>
              <a:t>:</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support moderate AI workloads; however, they must be cautious as rapid model evolution may cause issues. Other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may already have scalable, modular and good AI/ML/GenAI integration or cloud-native architecture,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optimised</a:t>
            </a:r>
            <a:r>
              <a:rPr kumimoji="0" lang="en-US" sz="1200" b="0" i="0" u="none" strike="noStrike" kern="1200" cap="none" spc="0" normalizeH="0" baseline="0" noProof="0">
                <a:ln>
                  <a:noFill/>
                </a:ln>
                <a:solidFill>
                  <a:prstClr val="black"/>
                </a:solidFill>
                <a:effectLst/>
                <a:uLnTx/>
                <a:uFillTx/>
                <a:latin typeface="Helvetica"/>
                <a:ea typeface="+mn-ea"/>
                <a:cs typeface="Helvetica"/>
              </a:rPr>
              <a:t> for continuous model evolution.</a:t>
            </a:r>
            <a:endParaRPr lang="en-US" sz="1200" b="0" i="0" u="none" strike="noStrike" kern="1200" cap="none" spc="0" normalizeH="0" baseline="0" noProof="0">
              <a:ln>
                <a:noFill/>
              </a:ln>
              <a:solidFill>
                <a:prstClr val="black"/>
              </a:solidFill>
              <a:effectLst/>
              <a:uLnTx/>
              <a:uFillTx/>
              <a:latin typeface="Helvetica"/>
              <a:cs typeface="Helvetica"/>
            </a:endParaRPr>
          </a:p>
          <a:p>
            <a:pPr marL="260350" lvl="1" indent="-260350">
              <a:lnSpc>
                <a:spcPct val="150000"/>
              </a:lnSpc>
              <a:spcAft>
                <a:spcPts val="600"/>
              </a:spcAft>
              <a:buClr>
                <a:srgbClr val="E7534F"/>
              </a:buClr>
              <a:buFont typeface="Arial" panose="020B0604020202020204" pitchFamily="34" charset="0"/>
              <a:buChar cha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Governance coverage on AI initiatives</a:t>
            </a:r>
            <a:r>
              <a:rPr lang="en-US" sz="1200" b="1">
                <a:solidFill>
                  <a:prstClr val="black"/>
                </a:solidFill>
                <a:latin typeface="Helvetica"/>
                <a:cs typeface="Helvetica"/>
              </a:rPr>
              <a:t>:</a:t>
            </a:r>
            <a:r>
              <a:rPr kumimoji="0" lang="en-US" sz="1200" b="1"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At least 25% of AI pilots, tools and models are known and covered by governance frameworks and roles</a:t>
            </a:r>
            <a:r>
              <a:rPr kumimoji="0" lang="en-US" sz="1200" b="0" i="0" u="none" strike="noStrike" kern="1200" cap="none" spc="0" normalizeH="0" baseline="0" noProof="0">
                <a:ln>
                  <a:noFill/>
                </a:ln>
                <a:solidFill>
                  <a:prstClr val="black"/>
                </a:solidFill>
                <a:effectLst/>
                <a:uLnTx/>
                <a:uFillTx/>
                <a:latin typeface="Helvetica"/>
                <a:ea typeface="+mn-ea"/>
                <a:cs typeface="Helvetica"/>
              </a:rPr>
              <a:t>.</a:t>
            </a:r>
            <a:endParaRPr lang="en-US" sz="1200" b="0" i="0" u="none" strike="noStrike" kern="1200" cap="none" spc="0" normalizeH="0" baseline="0" noProof="0">
              <a:ln>
                <a:noFill/>
              </a:ln>
              <a:solidFill>
                <a:prstClr val="black"/>
              </a:solidFill>
              <a:effectLst/>
              <a:uLnTx/>
              <a:uFillTx/>
              <a:latin typeface="Helvetica"/>
              <a:cs typeface="Helvetica"/>
            </a:endParaRPr>
          </a:p>
          <a:p>
            <a:pPr marL="260350" lvl="1" indent="-260350">
              <a:lnSpc>
                <a:spcPct val="150000"/>
              </a:lnSpc>
              <a:buClr>
                <a:srgbClr val="E7534F"/>
              </a:buClr>
              <a:buFont typeface="Arial" panose="020B0604020202020204" pitchFamily="34" charset="0"/>
              <a:buChar char="•"/>
              <a:defRPr/>
            </a:pPr>
            <a:r>
              <a:rPr lang="en-US" sz="1200" b="1">
                <a:solidFill>
                  <a:prstClr val="black"/>
                </a:solidFill>
                <a:latin typeface="Helvetica"/>
                <a:cs typeface="Helvetica"/>
              </a:rPr>
              <a:t>Workforce preparation strategies to work with AI: </a:t>
            </a:r>
            <a:r>
              <a:rPr lang="en-US" sz="1200" err="1">
                <a:solidFill>
                  <a:prstClr val="black"/>
                </a:solidFill>
                <a:latin typeface="Helvetica"/>
                <a:cs typeface="Helvetica"/>
              </a:rPr>
              <a:t>Organisations</a:t>
            </a:r>
            <a:r>
              <a:rPr lang="en-US" sz="1200">
                <a:solidFill>
                  <a:prstClr val="black"/>
                </a:solidFill>
                <a:latin typeface="Helvetica"/>
                <a:cs typeface="Helvetica"/>
              </a:rPr>
              <a:t> have encouraged </a:t>
            </a:r>
            <a:br>
              <a:rPr lang="en-US" sz="1200">
                <a:solidFill>
                  <a:prstClr val="black"/>
                </a:solidFill>
                <a:latin typeface="Helvetica"/>
                <a:cs typeface="Helvetica"/>
              </a:rPr>
            </a:br>
            <a:r>
              <a:rPr lang="en-US" sz="1200">
                <a:solidFill>
                  <a:prstClr val="black"/>
                </a:solidFill>
                <a:latin typeface="Helvetica"/>
                <a:cs typeface="Helvetica"/>
              </a:rPr>
              <a:t>AI-assisted workflows, dedicated AI champions or mandated AI awareness training.</a:t>
            </a:r>
            <a:endParaRPr lang="en-US"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31608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62F48DF-9D6C-3228-21A2-820D6D67B240}"/>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9EAED369-5220-5C53-BB8C-7BE5404A7CA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2" name="Group 1">
            <a:extLst>
              <a:ext uri="{FF2B5EF4-FFF2-40B4-BE49-F238E27FC236}">
                <a16:creationId xmlns:a16="http://schemas.microsoft.com/office/drawing/2014/main" id="{45A2D665-99FE-7859-C28A-8F05AF026DEC}"/>
              </a:ext>
            </a:extLst>
          </p:cNvPr>
          <p:cNvGrpSpPr/>
          <p:nvPr/>
        </p:nvGrpSpPr>
        <p:grpSpPr>
          <a:xfrm>
            <a:off x="549440" y="2556618"/>
            <a:ext cx="6513512" cy="1535021"/>
            <a:chOff x="549440" y="2556618"/>
            <a:chExt cx="6513512" cy="1535021"/>
          </a:xfrm>
        </p:grpSpPr>
        <p:sp>
          <p:nvSpPr>
            <p:cNvPr id="5" name="TextBox 4">
              <a:extLst>
                <a:ext uri="{FF2B5EF4-FFF2-40B4-BE49-F238E27FC236}">
                  <a16:creationId xmlns:a16="http://schemas.microsoft.com/office/drawing/2014/main" id="{2B104A7F-C8AF-11CB-4850-B373AD94EDD1}"/>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Survey demographics </a:t>
              </a:r>
              <a:br>
                <a:rPr kumimoji="0" lang="en-AU" sz="4000" b="0" i="0" u="none" strike="noStrike" kern="1200" cap="none" spc="0" normalizeH="0" baseline="0" noProof="0">
                  <a:ln>
                    <a:noFill/>
                  </a:ln>
                  <a:solidFill>
                    <a:prstClr val="white"/>
                  </a:solidFill>
                  <a:effectLst/>
                  <a:uLnTx/>
                  <a:uFillTx/>
                  <a:latin typeface="Helvetica"/>
                  <a:ea typeface="+mn-ea"/>
                  <a:cs typeface="Helvetica"/>
                </a:rPr>
              </a:br>
              <a:r>
                <a:rPr kumimoji="0" lang="en-AU" sz="4000" b="0" i="0" u="none" strike="noStrike" kern="1200" cap="none" spc="0" normalizeH="0" baseline="0" noProof="0">
                  <a:ln>
                    <a:noFill/>
                  </a:ln>
                  <a:solidFill>
                    <a:prstClr val="white"/>
                  </a:solidFill>
                  <a:effectLst/>
                  <a:uLnTx/>
                  <a:uFillTx/>
                  <a:latin typeface="Helvetica"/>
                  <a:ea typeface="+mn-ea"/>
                  <a:cs typeface="Helvetica"/>
                </a:rPr>
                <a:t>and methodology</a:t>
              </a:r>
            </a:p>
          </p:txBody>
        </p:sp>
        <p:sp>
          <p:nvSpPr>
            <p:cNvPr id="7" name="Rectangle 6">
              <a:extLst>
                <a:ext uri="{FF2B5EF4-FFF2-40B4-BE49-F238E27FC236}">
                  <a16:creationId xmlns:a16="http://schemas.microsoft.com/office/drawing/2014/main" id="{80092AF7-E99E-2D59-1A86-244FDEF64B95}"/>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51702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767B2873-2C90-602E-136C-3B2C873F479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091" y="804921"/>
            <a:ext cx="11867963" cy="5792762"/>
          </a:xfrm>
          <a:prstGeom prst="rect">
            <a:avLst/>
          </a:prstGeom>
        </p:spPr>
      </p:pic>
      <p:sp>
        <p:nvSpPr>
          <p:cNvPr id="3" name="Rectangle 2">
            <a:extLst>
              <a:ext uri="{FF2B5EF4-FFF2-40B4-BE49-F238E27FC236}">
                <a16:creationId xmlns:a16="http://schemas.microsoft.com/office/drawing/2014/main" id="{1DE49BFB-E3EB-C243-87B5-487BC7D0170B}"/>
              </a:ext>
            </a:extLst>
          </p:cNvPr>
          <p:cNvSpPr/>
          <p:nvPr/>
        </p:nvSpPr>
        <p:spPr>
          <a:xfrm>
            <a:off x="289004" y="169748"/>
            <a:ext cx="7373942" cy="461665"/>
          </a:xfrm>
          <a:prstGeom prst="rect">
            <a:avLst/>
          </a:prstGeom>
        </p:spPr>
        <p:txBody>
          <a:bodyPr wrap="non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Neue" panose="02000503000000020004"/>
                <a:ea typeface="+mn-ea"/>
                <a:cs typeface="Helvetica"/>
              </a:rPr>
              <a:t>Survey demographics: Australian CDAOs in 2026</a:t>
            </a:r>
            <a:endParaRPr kumimoji="0" lang="en-AU" sz="2400" b="1" i="0" u="none" strike="noStrike" kern="1200" cap="none" spc="0" normalizeH="0" baseline="0" noProof="0">
              <a:ln>
                <a:noFill/>
              </a:ln>
              <a:solidFill>
                <a:srgbClr val="000000"/>
              </a:solidFill>
              <a:effectLst/>
              <a:uLnTx/>
              <a:uFillTx/>
              <a:latin typeface="Helvetica Neue" panose="02000503000000020004"/>
              <a:ea typeface="+mn-ea"/>
              <a:cs typeface="Helvetica"/>
            </a:endParaRPr>
          </a:p>
        </p:txBody>
      </p:sp>
    </p:spTree>
    <p:extLst>
      <p:ext uri="{BB962C8B-B14F-4D97-AF65-F5344CB8AC3E}">
        <p14:creationId xmlns:p14="http://schemas.microsoft.com/office/powerpoint/2010/main" val="313552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9302D50-EA2B-09E5-4046-A20C25F726C3}"/>
              </a:ext>
            </a:extLst>
          </p:cNvPr>
          <p:cNvSpPr txBox="1"/>
          <p:nvPr/>
        </p:nvSpPr>
        <p:spPr>
          <a:xfrm>
            <a:off x="583698" y="1496674"/>
            <a:ext cx="3402434" cy="466897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Why does sample size matter?</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Each set of statistics is unique with measures,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distribution, variance and sample size. It is generally accepted in statistics that as sample size increases, analysts make fewer assumptions about the data, resulting in statistics that more accurately represent the truth.</a:t>
            </a:r>
          </a:p>
          <a:p>
            <a:pPr marL="0" marR="0" lvl="0" indent="0" algn="l" defTabSz="914400" rtl="0" eaLnBrk="1" fontAlgn="auto" latinLnBrk="0" hangingPunct="1">
              <a:lnSpc>
                <a:spcPct val="150000"/>
              </a:lnSpc>
              <a:spcBef>
                <a:spcPts val="0"/>
              </a:spcBef>
              <a:spcAft>
                <a:spcPts val="18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ADAPT endeavours to provide transparency of sample size, whereby we provide a source on data slides with the number of respondents and the survey where those respondents come from. In data and insights slide decks, ADAPT usually provides some insight on the breakdown of the demographics at the end of the slide deck. </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To protect privacy, ADAPT does not release lists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of individual respondents to surveys. </a:t>
            </a:r>
          </a:p>
        </p:txBody>
      </p:sp>
      <p:grpSp>
        <p:nvGrpSpPr>
          <p:cNvPr id="9" name="Group 8">
            <a:extLst>
              <a:ext uri="{FF2B5EF4-FFF2-40B4-BE49-F238E27FC236}">
                <a16:creationId xmlns:a16="http://schemas.microsoft.com/office/drawing/2014/main" id="{EFBEDD58-A41C-F80D-A2B0-0D68E633D997}"/>
              </a:ext>
            </a:extLst>
          </p:cNvPr>
          <p:cNvGrpSpPr/>
          <p:nvPr/>
        </p:nvGrpSpPr>
        <p:grpSpPr>
          <a:xfrm>
            <a:off x="517813" y="423489"/>
            <a:ext cx="4129258" cy="769442"/>
            <a:chOff x="819810" y="1621037"/>
            <a:chExt cx="4129258" cy="769442"/>
          </a:xfrm>
        </p:grpSpPr>
        <p:sp>
          <p:nvSpPr>
            <p:cNvPr id="10" name="Rectangle 9">
              <a:extLst>
                <a:ext uri="{FF2B5EF4-FFF2-40B4-BE49-F238E27FC236}">
                  <a16:creationId xmlns:a16="http://schemas.microsoft.com/office/drawing/2014/main" id="{CF052D3A-BBCD-032F-ED63-32310D584FD9}"/>
                </a:ext>
              </a:extLst>
            </p:cNvPr>
            <p:cNvSpPr/>
            <p:nvPr/>
          </p:nvSpPr>
          <p:spPr>
            <a:xfrm>
              <a:off x="819811" y="1928814"/>
              <a:ext cx="4129255"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Notes on sample sizes</a:t>
              </a:r>
            </a:p>
          </p:txBody>
        </p:sp>
        <p:sp>
          <p:nvSpPr>
            <p:cNvPr id="11" name="Rectangle 10">
              <a:extLst>
                <a:ext uri="{FF2B5EF4-FFF2-40B4-BE49-F238E27FC236}">
                  <a16:creationId xmlns:a16="http://schemas.microsoft.com/office/drawing/2014/main" id="{5BC7B51B-9989-AFF3-FAAC-68DDE31F0D0C}"/>
                </a:ext>
              </a:extLst>
            </p:cNvPr>
            <p:cNvSpPr/>
            <p:nvPr/>
          </p:nvSpPr>
          <p:spPr>
            <a:xfrm>
              <a:off x="819810" y="1621037"/>
              <a:ext cx="4129258"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mn-ea"/>
                  <a:cs typeface="Helvetica"/>
                </a:rPr>
                <a:t>ADAPT Data Analytics: </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cxnSp>
        <p:nvCxnSpPr>
          <p:cNvPr id="12" name="Straight Connector 11">
            <a:extLst>
              <a:ext uri="{FF2B5EF4-FFF2-40B4-BE49-F238E27FC236}">
                <a16:creationId xmlns:a16="http://schemas.microsoft.com/office/drawing/2014/main" id="{3E4894D1-D70B-14DF-A280-5BBB6EE25F65}"/>
              </a:ext>
            </a:extLst>
          </p:cNvPr>
          <p:cNvCxnSpPr>
            <a:cxnSpLocks/>
          </p:cNvCxnSpPr>
          <p:nvPr/>
        </p:nvCxnSpPr>
        <p:spPr>
          <a:xfrm flipV="1">
            <a:off x="4301793" y="551877"/>
            <a:ext cx="0" cy="5734788"/>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9DAF33D9-DA8A-1C52-137A-854807038CF0}"/>
              </a:ext>
            </a:extLst>
          </p:cNvPr>
          <p:cNvSpPr txBox="1"/>
          <p:nvPr/>
        </p:nvSpPr>
        <p:spPr>
          <a:xfrm>
            <a:off x="4617455" y="3673755"/>
            <a:ext cx="7114099" cy="27607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below 20, but equal to or greater than 15</a:t>
            </a:r>
            <a:endParaRPr kumimoji="0" lang="en-AU" sz="1100" b="0"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When the sample size is between 15 and 20, while not fully representative, it can still offer valuable insights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into trends. These statistics should be viewed as indicative, highlighting general directions in industry efforts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or barriers to investment but treated with some caution due to the smaller number of observations. </a:t>
            </a:r>
            <a:endParaRPr kumimoji="0" lang="en-AU" sz="1100" b="1" i="0" u="none" strike="noStrike" kern="1200" cap="none" spc="0" normalizeH="0" baseline="0" noProof="0">
              <a:ln>
                <a:noFill/>
              </a:ln>
              <a:solidFill>
                <a:prstClr val="black"/>
              </a:solidFill>
              <a:effectLst/>
              <a:uLnTx/>
              <a:uFillTx/>
              <a:latin typeface="Helvetica"/>
              <a:ea typeface="+mn-ea"/>
              <a:cs typeface="Helvetica"/>
            </a:endParaRP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Sample sizes less than 15, but greater or equal to 10</a:t>
            </a:r>
          </a:p>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For samples between 10 and 15, the data provides a snapshot guideline only. While such small samples can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show early trends, it's important to recognise that this doesn't guarantee future respondents will reflect the same trends. For instance, while 100% of respondents in a sample of 10 might invest in AI, it'd be unrealistic to assume this pattern will hold as the sample size grows. However, if the sample size increases to 20, it's unlikely </a:t>
            </a:r>
            <a:br>
              <a:rPr kumimoji="0" lang="en-AU" sz="1100" b="0" i="0" u="none" strike="noStrike" kern="1200" cap="none" spc="0" normalizeH="0" baseline="0" noProof="0">
                <a:ln>
                  <a:noFill/>
                </a:ln>
                <a:solidFill>
                  <a:prstClr val="black"/>
                </a:solidFill>
                <a:effectLst/>
                <a:uLnTx/>
                <a:uFillTx/>
                <a:latin typeface="Helvetica"/>
                <a:ea typeface="+mn-ea"/>
                <a:cs typeface="Helvetica"/>
              </a:rPr>
            </a:br>
            <a:r>
              <a:rPr kumimoji="0" lang="en-AU" sz="1100" b="0" i="0" u="none" strike="noStrike" kern="1200" cap="none" spc="0" normalizeH="0" baseline="0" noProof="0">
                <a:ln>
                  <a:noFill/>
                </a:ln>
                <a:solidFill>
                  <a:prstClr val="black"/>
                </a:solidFill>
                <a:effectLst/>
                <a:uLnTx/>
                <a:uFillTx/>
                <a:latin typeface="Helvetica"/>
                <a:ea typeface="+mn-ea"/>
                <a:cs typeface="Helvetica"/>
              </a:rPr>
              <a:t>that the trend will change drastically, and the next 10 respondents will have no investment.</a:t>
            </a:r>
          </a:p>
        </p:txBody>
      </p:sp>
      <p:pic>
        <p:nvPicPr>
          <p:cNvPr id="14" name="Picture 2" descr="Output image">
            <a:extLst>
              <a:ext uri="{FF2B5EF4-FFF2-40B4-BE49-F238E27FC236}">
                <a16:creationId xmlns:a16="http://schemas.microsoft.com/office/drawing/2014/main" id="{CC8BFA72-A1D3-36A2-6AB3-57AF39F1B77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9688" y="1155488"/>
            <a:ext cx="3442247" cy="215191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901B1CCE-4CD7-2392-15C8-F4CC64288AAA}"/>
              </a:ext>
            </a:extLst>
          </p:cNvPr>
          <p:cNvSpPr txBox="1"/>
          <p:nvPr/>
        </p:nvSpPr>
        <p:spPr>
          <a:xfrm>
            <a:off x="4637581" y="694047"/>
            <a:ext cx="3763851" cy="2860783"/>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AU" sz="1100" b="1" i="0" u="none" strike="noStrike" kern="1200" cap="none" spc="0" normalizeH="0" baseline="0" noProof="0">
                <a:ln>
                  <a:noFill/>
                </a:ln>
                <a:solidFill>
                  <a:prstClr val="black"/>
                </a:solidFill>
                <a:effectLst/>
                <a:uLnTx/>
                <a:uFillTx/>
                <a:latin typeface="Helvetica"/>
                <a:ea typeface="+mn-ea"/>
                <a:cs typeface="Helvetica"/>
              </a:rPr>
              <a:t>For sector, segment and persona comparisons</a:t>
            </a:r>
          </a:p>
          <a:p>
            <a:pPr marL="0" marR="0" lvl="0" indent="0" algn="l" defTabSz="914400" rtl="0" eaLnBrk="1" fontAlgn="auto" latinLnBrk="0" hangingPunct="1">
              <a:lnSpc>
                <a:spcPct val="150000"/>
              </a:lnSpc>
              <a:spcBef>
                <a:spcPts val="0"/>
              </a:spcBef>
              <a:spcAft>
                <a:spcPts val="1200"/>
              </a:spcAft>
              <a:buClr>
                <a:srgbClr val="E7534F"/>
              </a:buClr>
              <a:buSzTx/>
              <a:buFontTx/>
              <a:buNone/>
              <a:tabLst/>
              <a:defRPr/>
            </a:pPr>
            <a:r>
              <a:rPr kumimoji="0" lang="en-AU" sz="1100" b="0" i="0" u="none" strike="noStrike" kern="1200" cap="none" spc="0" normalizeH="0" baseline="0" noProof="0">
                <a:ln>
                  <a:noFill/>
                </a:ln>
                <a:solidFill>
                  <a:prstClr val="black"/>
                </a:solidFill>
                <a:effectLst/>
                <a:uLnTx/>
                <a:uFillTx/>
                <a:latin typeface="Helvetica"/>
                <a:ea typeface="+mn-ea"/>
                <a:cs typeface="Helvetica"/>
              </a:rPr>
              <a:t>Central limit theorem a fundamental concept in statistics that determines when a sample size is large enough to be considered reliable. There are different formulas and some debate amongst statisticians about the appropriate sample size. For industry comparisons or other subset analyses, a sample size of ( n &gt; 20 ) is generally considered acceptable for drawing meaningful insights. This threshold aligns with common statistical practices, where a sample size of 20 to 30 is generally the minimum needed to assume a normal distribution of the data.</a:t>
            </a:r>
          </a:p>
        </p:txBody>
      </p:sp>
    </p:spTree>
    <p:extLst>
      <p:ext uri="{BB962C8B-B14F-4D97-AF65-F5344CB8AC3E}">
        <p14:creationId xmlns:p14="http://schemas.microsoft.com/office/powerpoint/2010/main" val="157093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A027D8D-55DA-4389-ABB4-4CD284B863BF}"/>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828C89C-78C0-680B-A02C-869903AC358A}"/>
              </a:ext>
            </a:extLst>
          </p:cNvPr>
          <p:cNvSpPr/>
          <p:nvPr/>
        </p:nvSpPr>
        <p:spPr>
          <a:xfrm>
            <a:off x="0" y="0"/>
            <a:ext cx="293499" cy="6858000"/>
          </a:xfrm>
          <a:prstGeom prst="rect">
            <a:avLst/>
          </a:prstGeom>
          <a:solidFill>
            <a:srgbClr val="E853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0AB81DF-32BD-BA12-8137-A5C57C65AD13}"/>
              </a:ext>
            </a:extLst>
          </p:cNvPr>
          <p:cNvSpPr/>
          <p:nvPr/>
        </p:nvSpPr>
        <p:spPr>
          <a:xfrm>
            <a:off x="4944428" y="637595"/>
            <a:ext cx="6812507" cy="5561522"/>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600"/>
              </a:spcAft>
              <a:buClr>
                <a:srgbClr val="E7534F"/>
              </a:buClr>
              <a:buSzTx/>
              <a:buFontTx/>
              <a:buNone/>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Statistical significance of ADAPT’s Decision Tree for enabling high </a:t>
            </a:r>
            <a:r>
              <a:rPr lang="en-US" sz="1100" b="1">
                <a:solidFill>
                  <a:srgbClr val="000000"/>
                </a:solidFill>
                <a:latin typeface="Helvetica" panose="020B0604020202020204" pitchFamily="34" charset="0"/>
                <a:cs typeface="Helvetica" panose="020B0604020202020204" pitchFamily="34" charset="0"/>
              </a:rPr>
              <a:t>governance/people </a:t>
            </a: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maturity</a:t>
            </a: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Performance metrics such as accuracy and kappa were used to assess the Decision Tree. </a:t>
            </a:r>
          </a:p>
          <a:p>
            <a:pPr marL="355600" marR="0" lvl="1" indent="-182563"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Accuracy: </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Good model accuracy is indicated by a proportion that is close to 100%.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Models are considered accurate when they predict at 20% above proportional chance.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 defines proportion chance accuracy metrics as: </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less than 15% – low (below 78%)</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15% – moderate (between 78% and 79%)</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20% – high (between 79% and 82%)</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30% and above – extremely high (between 82% and 100%).</a:t>
            </a:r>
          </a:p>
          <a:p>
            <a:pPr marL="355600" marR="0" lvl="1" indent="-182563" algn="l" defTabSz="914400" rtl="0" eaLnBrk="1" fontAlgn="auto" latinLnBrk="0" hangingPunct="1">
              <a:lnSpc>
                <a:spcPct val="150000"/>
              </a:lnSpc>
              <a:spcBef>
                <a:spcPts val="0"/>
              </a:spcBef>
              <a:spcAft>
                <a:spcPts val="600"/>
              </a:spcAft>
              <a:buClr>
                <a:srgbClr val="E7534F"/>
              </a:buClr>
              <a:buSzTx/>
              <a:buFont typeface="Arial" panose="020B0604020202020204" pitchFamily="34" charset="0"/>
              <a:buChar char="•"/>
              <a:tabLst/>
              <a:defRPr/>
            </a:pPr>
            <a:r>
              <a:rPr kumimoji="0" lang="en-US" sz="11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Cohen’s kappa values </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are used to determine the strength of agreement. The value is defined as:</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below 0.3 – weak</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between 0.3 and 0.5 – moderate</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0.5 and above – strong.</a:t>
            </a:r>
          </a:p>
          <a:p>
            <a:pPr marR="0" lvl="0" algn="l" defTabSz="914400" rtl="0" eaLnBrk="1" fontAlgn="auto" latinLnBrk="0" hangingPunct="1">
              <a:lnSpc>
                <a:spcPct val="150000"/>
              </a:lnSpc>
              <a:spcBef>
                <a:spcPts val="0"/>
              </a:spcBef>
              <a:spcAft>
                <a:spcPts val="600"/>
              </a:spcAft>
              <a:buClr>
                <a:srgbClr val="E7534F"/>
              </a:buClr>
              <a:buSzTx/>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 targeted a decision tree with a moderate to high accuracy level, and moderate </a:t>
            </a:r>
            <a:b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b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to strong kappa value.</a:t>
            </a:r>
          </a:p>
          <a:p>
            <a:pPr marL="720725" marR="0" lvl="2" indent="-173038" algn="l" defTabSz="914400" rtl="0" eaLnBrk="1" fontAlgn="auto" latinLnBrk="0" hangingPunct="1">
              <a:lnSpc>
                <a:spcPct val="150000"/>
              </a:lnSpc>
              <a:spcBef>
                <a:spcPts val="0"/>
              </a:spcBef>
              <a:spcAft>
                <a:spcPts val="600"/>
              </a:spcAft>
              <a:buClr>
                <a:srgbClr val="E7534F"/>
              </a:buClr>
              <a:buSzTx/>
              <a:buFont typeface="Wingdings" panose="05000000000000000000" pitchFamily="2" charset="2"/>
              <a:buChar char="§"/>
              <a:tabLst/>
              <a:defRPr/>
            </a:pP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ADAPT’s decision tree for enabling high technology maturity correctly predicted 89% of </a:t>
            </a:r>
            <a:r>
              <a:rPr kumimoji="0" lang="en-US" sz="1100" b="1" i="0" u="sng"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low capability outcomes</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and 62% of </a:t>
            </a:r>
            <a:r>
              <a:rPr kumimoji="0" lang="en-US" sz="1100" b="1" i="0" u="sng"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highly capable/fully future-ready outcomes</a:t>
            </a:r>
            <a:r>
              <a:rPr kumimoji="0" lang="en-US" sz="1100" b="0"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with 82% accuracy and 0.533 kappa. </a:t>
            </a:r>
          </a:p>
        </p:txBody>
      </p:sp>
      <p:cxnSp>
        <p:nvCxnSpPr>
          <p:cNvPr id="10" name="Straight Connector 9">
            <a:extLst>
              <a:ext uri="{FF2B5EF4-FFF2-40B4-BE49-F238E27FC236}">
                <a16:creationId xmlns:a16="http://schemas.microsoft.com/office/drawing/2014/main" id="{AB753A2F-CE66-E1F8-E623-DF4C33F71982}"/>
              </a:ext>
            </a:extLst>
          </p:cNvPr>
          <p:cNvCxnSpPr>
            <a:cxnSpLocks/>
          </p:cNvCxnSpPr>
          <p:nvPr/>
        </p:nvCxnSpPr>
        <p:spPr>
          <a:xfrm flipV="1">
            <a:off x="4587534" y="561606"/>
            <a:ext cx="0" cy="5734788"/>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A35E9056-FE4C-E86C-7502-04E2A2654F80}"/>
              </a:ext>
            </a:extLst>
          </p:cNvPr>
          <p:cNvGrpSpPr/>
          <p:nvPr/>
        </p:nvGrpSpPr>
        <p:grpSpPr>
          <a:xfrm>
            <a:off x="626816" y="520799"/>
            <a:ext cx="3805969" cy="769442"/>
            <a:chOff x="819809" y="1621037"/>
            <a:chExt cx="4685158" cy="769442"/>
          </a:xfrm>
        </p:grpSpPr>
        <p:sp>
          <p:nvSpPr>
            <p:cNvPr id="12" name="Rectangle 11">
              <a:extLst>
                <a:ext uri="{FF2B5EF4-FFF2-40B4-BE49-F238E27FC236}">
                  <a16:creationId xmlns:a16="http://schemas.microsoft.com/office/drawing/2014/main" id="{26D96433-7B55-5C21-F552-BBF0935BBE42}"/>
                </a:ext>
              </a:extLst>
            </p:cNvPr>
            <p:cNvSpPr/>
            <p:nvPr/>
          </p:nvSpPr>
          <p:spPr>
            <a:xfrm>
              <a:off x="819813" y="1928814"/>
              <a:ext cx="4685154"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Helvetica"/>
                  <a:ea typeface="+mn-ea"/>
                  <a:cs typeface="Helvetica"/>
                </a:rPr>
                <a:t>Methodology</a:t>
              </a:r>
            </a:p>
          </p:txBody>
        </p:sp>
        <p:sp>
          <p:nvSpPr>
            <p:cNvPr id="14" name="Rectangle 13">
              <a:extLst>
                <a:ext uri="{FF2B5EF4-FFF2-40B4-BE49-F238E27FC236}">
                  <a16:creationId xmlns:a16="http://schemas.microsoft.com/office/drawing/2014/main" id="{91AE6D9D-9702-245B-515B-B06DE1464326}"/>
                </a:ext>
              </a:extLst>
            </p:cNvPr>
            <p:cNvSpPr/>
            <p:nvPr/>
          </p:nvSpPr>
          <p:spPr>
            <a:xfrm>
              <a:off x="819809" y="1621037"/>
              <a:ext cx="4685152" cy="307777"/>
            </a:xfrm>
            <a:prstGeom prst="rect">
              <a:avLst/>
            </a:prstGeom>
          </p:spPr>
          <p:txBody>
            <a:bodyPr wrap="square" lIns="91440" tIns="45720" rIns="91440" bIns="45720" anchor="t">
              <a:spAutoFit/>
            </a:bodyPr>
            <a:lstStyle/>
            <a:p>
              <a:pPr>
                <a:defRPr/>
              </a:pP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Tech Trends: </a:t>
              </a:r>
              <a:r>
                <a:rPr lang="en-US" sz="1400" b="1">
                  <a:solidFill>
                    <a:srgbClr val="E7534F"/>
                  </a:solidFill>
                  <a:latin typeface="Helvetica"/>
                  <a:ea typeface="Calibri" panose="020F0502020204030204"/>
                  <a:cs typeface="Helvetica"/>
                </a:rPr>
                <a:t>Governance/People</a:t>
              </a:r>
              <a:r>
                <a:rPr kumimoji="0" lang="en-US" sz="1400" b="1" i="0" u="none" strike="noStrike" kern="1200" cap="none" spc="0" normalizeH="0" baseline="0" noProof="0">
                  <a:ln>
                    <a:noFill/>
                  </a:ln>
                  <a:solidFill>
                    <a:srgbClr val="E7534F"/>
                  </a:solidFill>
                  <a:effectLst/>
                  <a:uLnTx/>
                  <a:uFillTx/>
                  <a:latin typeface="Helvetica"/>
                  <a:ea typeface="Calibri" panose="020F0502020204030204"/>
                  <a:cs typeface="Helvetica"/>
                </a:rPr>
                <a:t> Maturity</a:t>
              </a: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grpSp>
      <p:sp>
        <p:nvSpPr>
          <p:cNvPr id="15" name="TextBox 14">
            <a:extLst>
              <a:ext uri="{FF2B5EF4-FFF2-40B4-BE49-F238E27FC236}">
                <a16:creationId xmlns:a16="http://schemas.microsoft.com/office/drawing/2014/main" id="{168C077A-C610-6821-41E7-823E133B06FC}"/>
              </a:ext>
            </a:extLst>
          </p:cNvPr>
          <p:cNvSpPr txBox="1"/>
          <p:nvPr/>
        </p:nvSpPr>
        <p:spPr>
          <a:xfrm>
            <a:off x="620568" y="1583592"/>
            <a:ext cx="3494228" cy="44458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200" b="1" i="0" u="none" strike="noStrike" kern="1200" cap="none" spc="0" normalizeH="0" baseline="0" noProof="0">
                <a:ln>
                  <a:noFill/>
                </a:ln>
                <a:solidFill>
                  <a:srgbClr val="000000"/>
                </a:solidFill>
                <a:effectLst/>
                <a:uLnTx/>
                <a:uFillTx/>
                <a:latin typeface="Helvetica" pitchFamily="2" charset="0"/>
                <a:ea typeface="+mn-ea"/>
                <a:cs typeface="+mn-cs"/>
              </a:rPr>
              <a:t>ADAPT’s Data and AI Edge Survey </a:t>
            </a:r>
            <a:r>
              <a:rPr kumimoji="0" lang="en-US" sz="12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identified a list of factors that Australian </a:t>
            </a:r>
            <a:r>
              <a:rPr kumimoji="0" lang="en-US" sz="1200" b="1" i="0" u="none" strike="noStrike" kern="1200" cap="none" spc="0" normalizeH="0" baseline="0" noProof="0" err="1">
                <a:ln>
                  <a:noFill/>
                </a:ln>
                <a:solidFill>
                  <a:srgbClr val="000000"/>
                </a:solidFill>
                <a:effectLst/>
                <a:uLnTx/>
                <a:uFillTx/>
                <a:latin typeface="Helvetica" panose="020B0604020202020204" pitchFamily="34" charset="0"/>
                <a:ea typeface="+mn-ea"/>
                <a:cs typeface="Helvetica" panose="020B0604020202020204" pitchFamily="34" charset="0"/>
              </a:rPr>
              <a:t>organisations</a:t>
            </a:r>
            <a:r>
              <a:rPr kumimoji="0" lang="en-US" sz="1200" b="1" i="0" u="none" strike="noStrike" kern="1200" cap="none" spc="0" normalizeH="0" baseline="0" noProof="0">
                <a:ln>
                  <a:noFill/>
                </a:ln>
                <a:solidFill>
                  <a:srgbClr val="000000"/>
                </a:solidFill>
                <a:effectLst/>
                <a:uLnTx/>
                <a:uFillTx/>
                <a:latin typeface="Helvetica" panose="020B0604020202020204" pitchFamily="34" charset="0"/>
                <a:ea typeface="+mn-ea"/>
                <a:cs typeface="Helvetica" panose="020B0604020202020204" pitchFamily="34" charset="0"/>
              </a:rPr>
              <a:t> need to focus on to successfully enable high governance/people maturity</a:t>
            </a:r>
            <a:r>
              <a:rPr kumimoji="0" lang="en-AU" sz="1200" b="1" i="0" u="none" strike="noStrike" kern="1200" cap="none" spc="0" normalizeH="0" baseline="0" noProof="0">
                <a:ln>
                  <a:noFill/>
                </a:ln>
                <a:solidFill>
                  <a:srgbClr val="000000"/>
                </a:solidFill>
                <a:effectLst/>
                <a:uLnTx/>
                <a:uFillTx/>
                <a:latin typeface="Helvetica" pitchFamily="2" charset="0"/>
                <a:ea typeface="+mn-ea"/>
                <a:cs typeface="+mn-cs"/>
              </a:rPr>
              <a:t>.</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endParaRPr kumimoji="0" lang="en-GB" sz="700" b="1" i="0" u="none" strike="noStrike" kern="1200" cap="none" spc="0" normalizeH="0" baseline="0" noProof="0">
              <a:ln>
                <a:noFill/>
              </a:ln>
              <a:solidFill>
                <a:srgbClr val="000000"/>
              </a:solidFill>
              <a:effectLst/>
              <a:uLnTx/>
              <a:uFillTx/>
              <a:latin typeface="Helvetica" pitchFamily="2" charset="0"/>
              <a:ea typeface="+mn-ea"/>
              <a:cs typeface="+mn-cs"/>
            </a:endParaRPr>
          </a:p>
          <a:p>
            <a:pPr marL="171450"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srgbClr val="000000"/>
                </a:solidFill>
                <a:effectLst/>
                <a:uLnTx/>
                <a:uFillTx/>
                <a:latin typeface="Helvetica" pitchFamily="2" charset="0"/>
                <a:ea typeface="+mn-ea"/>
                <a:cs typeface="Helvetica"/>
              </a:rPr>
              <a:t>The potential model outcomes determine whether an </a:t>
            </a:r>
            <a:r>
              <a:rPr kumimoji="0" lang="en-US" sz="1100" b="0" i="0" u="none" strike="noStrike" kern="1200" cap="none" spc="0" normalizeH="0" baseline="0" noProof="0" err="1">
                <a:ln>
                  <a:noFill/>
                </a:ln>
                <a:solidFill>
                  <a:srgbClr val="000000"/>
                </a:solidFill>
                <a:effectLst/>
                <a:uLnTx/>
                <a:uFillTx/>
                <a:latin typeface="Helvetica" pitchFamily="2" charset="0"/>
                <a:ea typeface="+mn-ea"/>
                <a:cs typeface="Helvetica"/>
              </a:rPr>
              <a:t>organisation</a:t>
            </a:r>
            <a:r>
              <a:rPr kumimoji="0" lang="en-US" sz="1100" b="0" i="0" u="none" strike="noStrike" kern="1200" cap="none" spc="0" normalizeH="0" baseline="0" noProof="0">
                <a:ln>
                  <a:noFill/>
                </a:ln>
                <a:solidFill>
                  <a:srgbClr val="000000"/>
                </a:solidFill>
                <a:effectLst/>
                <a:uLnTx/>
                <a:uFillTx/>
                <a:latin typeface="Helvetica" pitchFamily="2" charset="0"/>
                <a:ea typeface="+mn-ea"/>
                <a:cs typeface="Helvetica"/>
              </a:rPr>
              <a:t> is at least moderately prepared to manage an agentic workforce.</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r>
              <a:rPr kumimoji="0" lang="en-US" sz="1100" b="0" i="0" u="none" strike="noStrike" kern="1200" cap="none" spc="0" normalizeH="0" baseline="0" noProof="0">
                <a:ln>
                  <a:noFill/>
                </a:ln>
                <a:solidFill>
                  <a:srgbClr val="000000"/>
                </a:solidFill>
                <a:effectLst/>
                <a:uLnTx/>
                <a:uFillTx/>
                <a:latin typeface="Helvetica" pitchFamily="2" charset="0"/>
                <a:ea typeface="+mn-ea"/>
                <a:cs typeface="Helvetica"/>
              </a:rPr>
              <a:t>This report provides a decision tree for enabling high governance/people maturity.</a:t>
            </a:r>
          </a:p>
          <a:p>
            <a:pPr marL="0" marR="0" lvl="0" indent="0" algn="l" defTabSz="914400" rtl="0" eaLnBrk="1" fontAlgn="auto" latinLnBrk="0" hangingPunct="1">
              <a:lnSpc>
                <a:spcPct val="150000"/>
              </a:lnSpc>
              <a:spcBef>
                <a:spcPts val="0"/>
              </a:spcBef>
              <a:spcAft>
                <a:spcPts val="0"/>
              </a:spcAft>
              <a:buClr>
                <a:srgbClr val="E7534F"/>
              </a:buClr>
              <a:buSzTx/>
              <a:buFontTx/>
              <a:buNone/>
              <a:tabLst/>
              <a:defRPr/>
            </a:pPr>
            <a:endParaRPr kumimoji="0" lang="en-US" sz="700" b="0" i="0" u="none" strike="noStrike" kern="1200" cap="none" spc="0" normalizeH="0" baseline="0" noProof="0">
              <a:ln>
                <a:noFill/>
              </a:ln>
              <a:solidFill>
                <a:srgbClr val="000000"/>
              </a:solidFill>
              <a:effectLst/>
              <a:uLnTx/>
              <a:uFillTx/>
              <a:latin typeface="Helvetica" pitchFamily="2" charset="0"/>
              <a:ea typeface="+mn-ea"/>
              <a:cs typeface="Helvetica"/>
            </a:endParaRPr>
          </a:p>
          <a:p>
            <a:pPr marL="171450" marR="0" lvl="0" indent="-171450"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100" b="0" i="0" u="none" strike="noStrike" kern="1200" cap="none" spc="0" normalizeH="0" baseline="0" noProof="0">
                <a:ln>
                  <a:noFill/>
                </a:ln>
                <a:solidFill>
                  <a:srgbClr val="000000"/>
                </a:solidFill>
                <a:effectLst/>
                <a:uLnTx/>
                <a:uFillTx/>
                <a:latin typeface="Helvetica" pitchFamily="2" charset="0"/>
                <a:ea typeface="+mn-ea"/>
                <a:cs typeface="Helvetica"/>
              </a:rPr>
              <a:t>ADAPT developed this decision tree by first cleaning and </a:t>
            </a:r>
            <a:r>
              <a:rPr kumimoji="0" lang="en-US" sz="1100" b="0" i="0" u="none" strike="noStrike" kern="1200" cap="none" spc="0" normalizeH="0" baseline="0" noProof="0" err="1">
                <a:ln>
                  <a:noFill/>
                </a:ln>
                <a:solidFill>
                  <a:srgbClr val="000000"/>
                </a:solidFill>
                <a:effectLst/>
                <a:uLnTx/>
                <a:uFillTx/>
                <a:latin typeface="Helvetica" pitchFamily="2" charset="0"/>
                <a:ea typeface="+mn-ea"/>
                <a:cs typeface="Helvetica"/>
              </a:rPr>
              <a:t>analysing</a:t>
            </a:r>
            <a:r>
              <a:rPr kumimoji="0" lang="en-US" sz="1100" b="0" i="0" u="none" strike="noStrike" kern="1200" cap="none" spc="0" normalizeH="0" baseline="0" noProof="0">
                <a:ln>
                  <a:noFill/>
                </a:ln>
                <a:solidFill>
                  <a:srgbClr val="000000"/>
                </a:solidFill>
                <a:effectLst/>
                <a:uLnTx/>
                <a:uFillTx/>
                <a:latin typeface="Helvetica" pitchFamily="2" charset="0"/>
                <a:ea typeface="+mn-ea"/>
                <a:cs typeface="Helvetica"/>
              </a:rPr>
              <a:t> the data and identifying the strongest statistical correlation(s). With this information, ADAPT then used machine learning to uncover the most important factors, with limits on the depth and size of the model.</a:t>
            </a:r>
          </a:p>
        </p:txBody>
      </p:sp>
    </p:spTree>
    <p:extLst>
      <p:ext uri="{BB962C8B-B14F-4D97-AF65-F5344CB8AC3E}">
        <p14:creationId xmlns:p14="http://schemas.microsoft.com/office/powerpoint/2010/main" val="62612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ADAPT WHITE GRID" hidden="1">
            <a:extLst>
              <a:ext uri="{FF2B5EF4-FFF2-40B4-BE49-F238E27FC236}">
                <a16:creationId xmlns:a16="http://schemas.microsoft.com/office/drawing/2014/main" id="{1E4FEDBB-1810-8FE3-6406-430031A3030D}"/>
              </a:ext>
            </a:extLst>
          </p:cNvPr>
          <p:cNvGrpSpPr>
            <a:grpSpLocks noGrp="1" noUngrp="1" noRot="1" noMove="1" noResize="1"/>
          </p:cNvGrpSpPr>
          <p:nvPr/>
        </p:nvGrpSpPr>
        <p:grpSpPr>
          <a:xfrm>
            <a:off x="0" y="0"/>
            <a:ext cx="12192000" cy="6858000"/>
            <a:chOff x="0" y="0"/>
            <a:chExt cx="12192000" cy="6858000"/>
          </a:xfrm>
        </p:grpSpPr>
        <p:grpSp>
          <p:nvGrpSpPr>
            <p:cNvPr id="7" name="ADAPT GRID GUTTERS">
              <a:extLst>
                <a:ext uri="{FF2B5EF4-FFF2-40B4-BE49-F238E27FC236}">
                  <a16:creationId xmlns:a16="http://schemas.microsoft.com/office/drawing/2014/main" id="{38DBA368-BC2C-EB2F-AD3E-0C54019CFD30}"/>
                </a:ext>
              </a:extLst>
            </p:cNvPr>
            <p:cNvGrpSpPr>
              <a:grpSpLocks noGrp="1" noUngrp="1" noRot="1" noMove="1" noResize="1"/>
            </p:cNvGrpSpPr>
            <p:nvPr/>
          </p:nvGrpSpPr>
          <p:grpSpPr>
            <a:xfrm>
              <a:off x="575999" y="576001"/>
              <a:ext cx="11040001" cy="5706000"/>
              <a:chOff x="575999" y="576001"/>
              <a:chExt cx="11040001" cy="5706000"/>
            </a:xfrm>
            <a:solidFill>
              <a:schemeClr val="accent6">
                <a:alpha val="10000"/>
              </a:schemeClr>
            </a:solidFill>
          </p:grpSpPr>
          <p:sp>
            <p:nvSpPr>
              <p:cNvPr id="32" name="Rectangle 31">
                <a:extLst>
                  <a:ext uri="{FF2B5EF4-FFF2-40B4-BE49-F238E27FC236}">
                    <a16:creationId xmlns:a16="http://schemas.microsoft.com/office/drawing/2014/main" id="{B70D2B80-8CBB-5C81-B81C-E1715D01DA49}"/>
                  </a:ext>
                </a:extLst>
              </p:cNvPr>
              <p:cNvSpPr>
                <a:spLocks noGrp="1" noRot="1" noMove="1" noResize="1" noEditPoints="1" noAdjustHandles="1" noChangeArrowheads="1" noChangeShapeType="1"/>
              </p:cNvSpPr>
              <p:nvPr/>
            </p:nvSpPr>
            <p:spPr>
              <a:xfrm>
                <a:off x="1067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3" name="Rectangle 32">
                <a:extLst>
                  <a:ext uri="{FF2B5EF4-FFF2-40B4-BE49-F238E27FC236}">
                    <a16:creationId xmlns:a16="http://schemas.microsoft.com/office/drawing/2014/main" id="{9488BE62-3962-5749-E542-E4B1CDAB49B8}"/>
                  </a:ext>
                </a:extLst>
              </p:cNvPr>
              <p:cNvSpPr>
                <a:spLocks noGrp="1" noRot="1" noMove="1" noResize="1" noEditPoints="1" noAdjustHandles="1" noChangeArrowheads="1" noChangeShapeType="1"/>
              </p:cNvSpPr>
              <p:nvPr/>
            </p:nvSpPr>
            <p:spPr>
              <a:xfrm>
                <a:off x="972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4" name="Rectangle 33">
                <a:extLst>
                  <a:ext uri="{FF2B5EF4-FFF2-40B4-BE49-F238E27FC236}">
                    <a16:creationId xmlns:a16="http://schemas.microsoft.com/office/drawing/2014/main" id="{E7A5F061-EB41-BDD2-B3F6-B11A6BD8A538}"/>
                  </a:ext>
                </a:extLst>
              </p:cNvPr>
              <p:cNvSpPr>
                <a:spLocks noGrp="1" noRot="1" noMove="1" noResize="1" noEditPoints="1" noAdjustHandles="1" noChangeArrowheads="1" noChangeShapeType="1"/>
              </p:cNvSpPr>
              <p:nvPr/>
            </p:nvSpPr>
            <p:spPr>
              <a:xfrm>
                <a:off x="878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5" name="Rectangle 34">
                <a:extLst>
                  <a:ext uri="{FF2B5EF4-FFF2-40B4-BE49-F238E27FC236}">
                    <a16:creationId xmlns:a16="http://schemas.microsoft.com/office/drawing/2014/main" id="{689197EA-1786-84E8-2754-89104C322F5B}"/>
                  </a:ext>
                </a:extLst>
              </p:cNvPr>
              <p:cNvSpPr>
                <a:spLocks noGrp="1" noRot="1" noMove="1" noResize="1" noEditPoints="1" noAdjustHandles="1" noChangeArrowheads="1" noChangeShapeType="1"/>
              </p:cNvSpPr>
              <p:nvPr/>
            </p:nvSpPr>
            <p:spPr>
              <a:xfrm>
                <a:off x="784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6" name="Rectangle 35">
                <a:extLst>
                  <a:ext uri="{FF2B5EF4-FFF2-40B4-BE49-F238E27FC236}">
                    <a16:creationId xmlns:a16="http://schemas.microsoft.com/office/drawing/2014/main" id="{03CC7B3D-2607-F5DA-A610-DE0EF56CA884}"/>
                  </a:ext>
                </a:extLst>
              </p:cNvPr>
              <p:cNvSpPr>
                <a:spLocks noGrp="1" noRot="1" noMove="1" noResize="1" noEditPoints="1" noAdjustHandles="1" noChangeArrowheads="1" noChangeShapeType="1"/>
              </p:cNvSpPr>
              <p:nvPr/>
            </p:nvSpPr>
            <p:spPr>
              <a:xfrm>
                <a:off x="689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7" name="Rectangle 36">
                <a:extLst>
                  <a:ext uri="{FF2B5EF4-FFF2-40B4-BE49-F238E27FC236}">
                    <a16:creationId xmlns:a16="http://schemas.microsoft.com/office/drawing/2014/main" id="{1A7169B3-2005-D9AF-00C7-812259C70DB7}"/>
                  </a:ext>
                </a:extLst>
              </p:cNvPr>
              <p:cNvSpPr>
                <a:spLocks noGrp="1" noRot="1" noMove="1" noResize="1" noEditPoints="1" noAdjustHandles="1" noChangeArrowheads="1" noChangeShapeType="1"/>
              </p:cNvSpPr>
              <p:nvPr/>
            </p:nvSpPr>
            <p:spPr>
              <a:xfrm>
                <a:off x="595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8" name="Rectangle 37">
                <a:extLst>
                  <a:ext uri="{FF2B5EF4-FFF2-40B4-BE49-F238E27FC236}">
                    <a16:creationId xmlns:a16="http://schemas.microsoft.com/office/drawing/2014/main" id="{1398F091-A6C5-A6A3-8AF1-1BD24E71CE68}"/>
                  </a:ext>
                </a:extLst>
              </p:cNvPr>
              <p:cNvSpPr>
                <a:spLocks noGrp="1" noRot="1" noMove="1" noResize="1" noEditPoints="1" noAdjustHandles="1" noChangeArrowheads="1" noChangeShapeType="1"/>
              </p:cNvSpPr>
              <p:nvPr/>
            </p:nvSpPr>
            <p:spPr>
              <a:xfrm>
                <a:off x="5008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9" name="Rectangle 38">
                <a:extLst>
                  <a:ext uri="{FF2B5EF4-FFF2-40B4-BE49-F238E27FC236}">
                    <a16:creationId xmlns:a16="http://schemas.microsoft.com/office/drawing/2014/main" id="{7976AE95-7F9D-FDFD-A1F2-80EA5864BDD5}"/>
                  </a:ext>
                </a:extLst>
              </p:cNvPr>
              <p:cNvSpPr>
                <a:spLocks noGrp="1" noRot="1" noMove="1" noResize="1" noEditPoints="1" noAdjustHandles="1" noChangeArrowheads="1" noChangeShapeType="1"/>
              </p:cNvSpPr>
              <p:nvPr/>
            </p:nvSpPr>
            <p:spPr>
              <a:xfrm>
                <a:off x="4064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0" name="Rectangle 39">
                <a:extLst>
                  <a:ext uri="{FF2B5EF4-FFF2-40B4-BE49-F238E27FC236}">
                    <a16:creationId xmlns:a16="http://schemas.microsoft.com/office/drawing/2014/main" id="{9265B219-4F0B-47F4-E55E-B3EE9C4EC7E7}"/>
                  </a:ext>
                </a:extLst>
              </p:cNvPr>
              <p:cNvSpPr>
                <a:spLocks noGrp="1" noRot="1" noMove="1" noResize="1" noEditPoints="1" noAdjustHandles="1" noChangeArrowheads="1" noChangeShapeType="1"/>
              </p:cNvSpPr>
              <p:nvPr/>
            </p:nvSpPr>
            <p:spPr>
              <a:xfrm>
                <a:off x="3120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1" name="Rectangle 40">
                <a:extLst>
                  <a:ext uri="{FF2B5EF4-FFF2-40B4-BE49-F238E27FC236}">
                    <a16:creationId xmlns:a16="http://schemas.microsoft.com/office/drawing/2014/main" id="{E551EA3F-B655-F1BC-1D5C-75730F2EDDA0}"/>
                  </a:ext>
                </a:extLst>
              </p:cNvPr>
              <p:cNvSpPr>
                <a:spLocks noGrp="1" noRot="1" noMove="1" noResize="1" noEditPoints="1" noAdjustHandles="1" noChangeArrowheads="1" noChangeShapeType="1"/>
              </p:cNvSpPr>
              <p:nvPr/>
            </p:nvSpPr>
            <p:spPr>
              <a:xfrm>
                <a:off x="2176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2" name="Rectangle 41">
                <a:extLst>
                  <a:ext uri="{FF2B5EF4-FFF2-40B4-BE49-F238E27FC236}">
                    <a16:creationId xmlns:a16="http://schemas.microsoft.com/office/drawing/2014/main" id="{C295544A-BA02-26FC-C79F-68815C3F81F4}"/>
                  </a:ext>
                </a:extLst>
              </p:cNvPr>
              <p:cNvSpPr>
                <a:spLocks noGrp="1" noRot="1" noMove="1" noResize="1" noEditPoints="1" noAdjustHandles="1" noChangeArrowheads="1" noChangeShapeType="1"/>
              </p:cNvSpPr>
              <p:nvPr/>
            </p:nvSpPr>
            <p:spPr>
              <a:xfrm>
                <a:off x="1232000" y="576001"/>
                <a:ext cx="288000" cy="5706000"/>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3" name="Rectangle 42">
                <a:extLst>
                  <a:ext uri="{FF2B5EF4-FFF2-40B4-BE49-F238E27FC236}">
                    <a16:creationId xmlns:a16="http://schemas.microsoft.com/office/drawing/2014/main" id="{4C7C1736-9047-08F2-3468-C68D548BF65D}"/>
                  </a:ext>
                </a:extLst>
              </p:cNvPr>
              <p:cNvSpPr>
                <a:spLocks noGrp="1" noRot="1" noMove="1" noResize="1" noEditPoints="1" noAdjustHandles="1" noChangeArrowheads="1" noChangeShapeType="1"/>
              </p:cNvSpPr>
              <p:nvPr/>
            </p:nvSpPr>
            <p:spPr>
              <a:xfrm rot="5400000">
                <a:off x="5951998" y="-4088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4" name="Rectangle 43">
                <a:extLst>
                  <a:ext uri="{FF2B5EF4-FFF2-40B4-BE49-F238E27FC236}">
                    <a16:creationId xmlns:a16="http://schemas.microsoft.com/office/drawing/2014/main" id="{90688C21-3E1C-9FC8-0960-E40C01903E7C}"/>
                  </a:ext>
                </a:extLst>
              </p:cNvPr>
              <p:cNvSpPr>
                <a:spLocks noGrp="1" noRot="1" noMove="1" noResize="1" noEditPoints="1" noAdjustHandles="1" noChangeArrowheads="1" noChangeShapeType="1"/>
              </p:cNvSpPr>
              <p:nvPr/>
            </p:nvSpPr>
            <p:spPr>
              <a:xfrm rot="5400000">
                <a:off x="5951999" y="-3089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5" name="Rectangle 44">
                <a:extLst>
                  <a:ext uri="{FF2B5EF4-FFF2-40B4-BE49-F238E27FC236}">
                    <a16:creationId xmlns:a16="http://schemas.microsoft.com/office/drawing/2014/main" id="{0C56A0EE-F245-B27B-EDD4-E9FD4A3BB98F}"/>
                  </a:ext>
                </a:extLst>
              </p:cNvPr>
              <p:cNvSpPr>
                <a:spLocks noGrp="1" noRot="1" noMove="1" noResize="1" noEditPoints="1" noAdjustHandles="1" noChangeArrowheads="1" noChangeShapeType="1"/>
              </p:cNvSpPr>
              <p:nvPr/>
            </p:nvSpPr>
            <p:spPr>
              <a:xfrm rot="5400000">
                <a:off x="5952000" y="-2090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6" name="Rectangle 45">
                <a:extLst>
                  <a:ext uri="{FF2B5EF4-FFF2-40B4-BE49-F238E27FC236}">
                    <a16:creationId xmlns:a16="http://schemas.microsoft.com/office/drawing/2014/main" id="{3532F1CF-38B3-3EEA-7C49-723D4E8919D7}"/>
                  </a:ext>
                </a:extLst>
              </p:cNvPr>
              <p:cNvSpPr>
                <a:spLocks noGrp="1" noRot="1" noMove="1" noResize="1" noEditPoints="1" noAdjustHandles="1" noChangeArrowheads="1" noChangeShapeType="1"/>
              </p:cNvSpPr>
              <p:nvPr/>
            </p:nvSpPr>
            <p:spPr>
              <a:xfrm rot="5400000">
                <a:off x="5952001" y="-1091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47" name="Rectangle 46">
                <a:extLst>
                  <a:ext uri="{FF2B5EF4-FFF2-40B4-BE49-F238E27FC236}">
                    <a16:creationId xmlns:a16="http://schemas.microsoft.com/office/drawing/2014/main" id="{EEBC908D-C237-5324-2074-626CC855128E}"/>
                  </a:ext>
                </a:extLst>
              </p:cNvPr>
              <p:cNvSpPr>
                <a:spLocks noGrp="1" noRot="1" noMove="1" noResize="1" noEditPoints="1" noAdjustHandles="1" noChangeArrowheads="1" noChangeShapeType="1"/>
              </p:cNvSpPr>
              <p:nvPr/>
            </p:nvSpPr>
            <p:spPr>
              <a:xfrm rot="5400000">
                <a:off x="5952002" y="-92999"/>
                <a:ext cx="288000" cy="11039997"/>
              </a:xfrm>
              <a:prstGeom prst="rect">
                <a:avLst/>
              </a:prstGeom>
              <a:grpFill/>
              <a:ln w="6350">
                <a:no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9" name="ADAPT GRID MARGIN">
              <a:extLst>
                <a:ext uri="{FF2B5EF4-FFF2-40B4-BE49-F238E27FC236}">
                  <a16:creationId xmlns:a16="http://schemas.microsoft.com/office/drawing/2014/main" id="{647B2356-339A-93F0-951A-58BCB892F65B}"/>
                </a:ext>
              </a:extLst>
            </p:cNvPr>
            <p:cNvGrpSpPr>
              <a:grpSpLocks noGrp="1" noUngrp="1" noRot="1" noMove="1" noResize="1"/>
            </p:cNvGrpSpPr>
            <p:nvPr/>
          </p:nvGrpSpPr>
          <p:grpSpPr>
            <a:xfrm>
              <a:off x="0" y="0"/>
              <a:ext cx="12192000" cy="6858000"/>
              <a:chOff x="0" y="0"/>
              <a:chExt cx="12192000" cy="6858000"/>
            </a:xfrm>
          </p:grpSpPr>
          <p:sp>
            <p:nvSpPr>
              <p:cNvPr id="28" name="Rectangle 27">
                <a:extLst>
                  <a:ext uri="{FF2B5EF4-FFF2-40B4-BE49-F238E27FC236}">
                    <a16:creationId xmlns:a16="http://schemas.microsoft.com/office/drawing/2014/main" id="{DF2F5C8E-D79B-6A53-F752-29733E1E753D}"/>
                  </a:ext>
                </a:extLst>
              </p:cNvPr>
              <p:cNvSpPr>
                <a:spLocks noGrp="1" noRot="1" noMove="1" noResize="1" noEditPoints="1" noAdjustHandles="1" noChangeArrowheads="1" noChangeShapeType="1"/>
              </p:cNvSpPr>
              <p:nvPr/>
            </p:nvSpPr>
            <p:spPr>
              <a:xfrm>
                <a:off x="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29" name="Rectangle 28">
                <a:extLst>
                  <a:ext uri="{FF2B5EF4-FFF2-40B4-BE49-F238E27FC236}">
                    <a16:creationId xmlns:a16="http://schemas.microsoft.com/office/drawing/2014/main" id="{61651C09-BF63-B4DF-C5E6-E773E450B2F5}"/>
                  </a:ext>
                </a:extLst>
              </p:cNvPr>
              <p:cNvSpPr>
                <a:spLocks noGrp="1" noRot="1" noMove="1" noResize="1" noEditPoints="1" noAdjustHandles="1" noChangeArrowheads="1" noChangeShapeType="1"/>
              </p:cNvSpPr>
              <p:nvPr/>
            </p:nvSpPr>
            <p:spPr>
              <a:xfrm>
                <a:off x="11616000" y="0"/>
                <a:ext cx="576000" cy="6858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0" name="Rectangle 29">
                <a:extLst>
                  <a:ext uri="{FF2B5EF4-FFF2-40B4-BE49-F238E27FC236}">
                    <a16:creationId xmlns:a16="http://schemas.microsoft.com/office/drawing/2014/main" id="{93FD0842-459F-2833-322F-68D393190C2C}"/>
                  </a:ext>
                </a:extLst>
              </p:cNvPr>
              <p:cNvSpPr>
                <a:spLocks noGrp="1" noRot="1" noMove="1" noResize="1" noEditPoints="1" noAdjustHandles="1" noChangeArrowheads="1" noChangeShapeType="1"/>
              </p:cNvSpPr>
              <p:nvPr/>
            </p:nvSpPr>
            <p:spPr>
              <a:xfrm rot="5400000">
                <a:off x="5808000" y="474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sp>
            <p:nvSpPr>
              <p:cNvPr id="31" name="Rectangle 30">
                <a:extLst>
                  <a:ext uri="{FF2B5EF4-FFF2-40B4-BE49-F238E27FC236}">
                    <a16:creationId xmlns:a16="http://schemas.microsoft.com/office/drawing/2014/main" id="{BCC5A0A8-7B6B-1B03-E34D-9213D415E6E1}"/>
                  </a:ext>
                </a:extLst>
              </p:cNvPr>
              <p:cNvSpPr>
                <a:spLocks noGrp="1" noRot="1" noMove="1" noResize="1" noEditPoints="1" noAdjustHandles="1" noChangeArrowheads="1" noChangeShapeType="1"/>
              </p:cNvSpPr>
              <p:nvPr/>
            </p:nvSpPr>
            <p:spPr>
              <a:xfrm rot="5400000">
                <a:off x="5808000" y="-5808000"/>
                <a:ext cx="576000" cy="12192000"/>
              </a:xfrm>
              <a:prstGeom prst="rect">
                <a:avLst/>
              </a:prstGeom>
              <a:solidFill>
                <a:schemeClr val="accent5">
                  <a:alpha val="20000"/>
                </a:schemeClr>
              </a:solidFill>
              <a:ln w="6350">
                <a:noFill/>
                <a:prstDash val="soli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Helvetica" panose="020B0403020202020204" pitchFamily="34" charset="0"/>
                  <a:ea typeface="+mn-ea"/>
                  <a:cs typeface="+mn-cs"/>
                </a:endParaRPr>
              </a:p>
            </p:txBody>
          </p:sp>
        </p:grpSp>
        <p:grpSp>
          <p:nvGrpSpPr>
            <p:cNvPr id="10" name="ADAPT GRID 12x6">
              <a:extLst>
                <a:ext uri="{FF2B5EF4-FFF2-40B4-BE49-F238E27FC236}">
                  <a16:creationId xmlns:a16="http://schemas.microsoft.com/office/drawing/2014/main" id="{1DAE6817-3DE2-BF79-3EA4-1299A89CF16D}"/>
                </a:ext>
              </a:extLst>
            </p:cNvPr>
            <p:cNvGrpSpPr>
              <a:grpSpLocks noGrp="1" noUngrp="1" noRot="1" noMove="1" noResize="1"/>
            </p:cNvGrpSpPr>
            <p:nvPr/>
          </p:nvGrpSpPr>
          <p:grpSpPr>
            <a:xfrm>
              <a:off x="575996" y="575999"/>
              <a:ext cx="11040004" cy="5706002"/>
              <a:chOff x="575996" y="575999"/>
              <a:chExt cx="11040004" cy="5706002"/>
            </a:xfrm>
          </p:grpSpPr>
          <p:cxnSp>
            <p:nvCxnSpPr>
              <p:cNvPr id="11" name="Straight Connector 10">
                <a:extLst>
                  <a:ext uri="{FF2B5EF4-FFF2-40B4-BE49-F238E27FC236}">
                    <a16:creationId xmlns:a16="http://schemas.microsoft.com/office/drawing/2014/main" id="{4E528B3F-81EE-12F5-A14E-EDA1A3910CD9}"/>
                  </a:ext>
                </a:extLst>
              </p:cNvPr>
              <p:cNvCxnSpPr>
                <a:cxnSpLocks noGrp="1" noRot="1" noMove="1" noResize="1" noEditPoints="1" noAdjustHandles="1" noChangeArrowheads="1" noChangeShapeType="1"/>
              </p:cNvCxnSpPr>
              <p:nvPr/>
            </p:nvCxnSpPr>
            <p:spPr>
              <a:xfrm>
                <a:off x="1081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A03ADBC3-647F-3E53-E04D-DEB4E5E856F6}"/>
                  </a:ext>
                </a:extLst>
              </p:cNvPr>
              <p:cNvCxnSpPr>
                <a:cxnSpLocks noGrp="1" noRot="1" noMove="1" noResize="1" noEditPoints="1" noAdjustHandles="1" noChangeArrowheads="1" noChangeShapeType="1"/>
              </p:cNvCxnSpPr>
              <p:nvPr/>
            </p:nvCxnSpPr>
            <p:spPr>
              <a:xfrm>
                <a:off x="987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5274AC4D-7B8D-235A-682D-F453CBC03CCF}"/>
                  </a:ext>
                </a:extLst>
              </p:cNvPr>
              <p:cNvCxnSpPr>
                <a:cxnSpLocks noGrp="1" noRot="1" noMove="1" noResize="1" noEditPoints="1" noAdjustHandles="1" noChangeArrowheads="1" noChangeShapeType="1"/>
              </p:cNvCxnSpPr>
              <p:nvPr/>
            </p:nvCxnSpPr>
            <p:spPr>
              <a:xfrm>
                <a:off x="892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4" name="Straight Connector 13">
                <a:extLst>
                  <a:ext uri="{FF2B5EF4-FFF2-40B4-BE49-F238E27FC236}">
                    <a16:creationId xmlns:a16="http://schemas.microsoft.com/office/drawing/2014/main" id="{456B7E83-A203-14E3-4AF8-FDC7AE810A96}"/>
                  </a:ext>
                </a:extLst>
              </p:cNvPr>
              <p:cNvCxnSpPr>
                <a:cxnSpLocks noGrp="1" noRot="1" noMove="1" noResize="1" noEditPoints="1" noAdjustHandles="1" noChangeArrowheads="1" noChangeShapeType="1"/>
              </p:cNvCxnSpPr>
              <p:nvPr/>
            </p:nvCxnSpPr>
            <p:spPr>
              <a:xfrm>
                <a:off x="798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5" name="Straight Connector 14">
                <a:extLst>
                  <a:ext uri="{FF2B5EF4-FFF2-40B4-BE49-F238E27FC236}">
                    <a16:creationId xmlns:a16="http://schemas.microsoft.com/office/drawing/2014/main" id="{2FC2A393-0033-9778-F1F1-4632042CC254}"/>
                  </a:ext>
                </a:extLst>
              </p:cNvPr>
              <p:cNvCxnSpPr>
                <a:cxnSpLocks noGrp="1" noRot="1" noMove="1" noResize="1" noEditPoints="1" noAdjustHandles="1" noChangeArrowheads="1" noChangeShapeType="1"/>
              </p:cNvCxnSpPr>
              <p:nvPr/>
            </p:nvCxnSpPr>
            <p:spPr>
              <a:xfrm>
                <a:off x="704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42EEFBAB-2CD7-514A-4C42-C96968C308BA}"/>
                  </a:ext>
                </a:extLst>
              </p:cNvPr>
              <p:cNvCxnSpPr>
                <a:cxnSpLocks noGrp="1" noRot="1" noMove="1" noResize="1" noEditPoints="1" noAdjustHandles="1" noChangeArrowheads="1" noChangeShapeType="1"/>
              </p:cNvCxnSpPr>
              <p:nvPr/>
            </p:nvCxnSpPr>
            <p:spPr>
              <a:xfrm>
                <a:off x="609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7" name="Straight Connector 16">
                <a:extLst>
                  <a:ext uri="{FF2B5EF4-FFF2-40B4-BE49-F238E27FC236}">
                    <a16:creationId xmlns:a16="http://schemas.microsoft.com/office/drawing/2014/main" id="{A920ACC4-5834-42E9-6341-89FD78A5C345}"/>
                  </a:ext>
                </a:extLst>
              </p:cNvPr>
              <p:cNvCxnSpPr>
                <a:cxnSpLocks noGrp="1" noRot="1" noMove="1" noResize="1" noEditPoints="1" noAdjustHandles="1" noChangeArrowheads="1" noChangeShapeType="1"/>
              </p:cNvCxnSpPr>
              <p:nvPr/>
            </p:nvCxnSpPr>
            <p:spPr>
              <a:xfrm>
                <a:off x="5152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8" name="Straight Connector 17">
                <a:extLst>
                  <a:ext uri="{FF2B5EF4-FFF2-40B4-BE49-F238E27FC236}">
                    <a16:creationId xmlns:a16="http://schemas.microsoft.com/office/drawing/2014/main" id="{E54E0BEA-41E0-E9B9-E5D9-6DA65714D331}"/>
                  </a:ext>
                </a:extLst>
              </p:cNvPr>
              <p:cNvCxnSpPr>
                <a:cxnSpLocks noGrp="1" noRot="1" noMove="1" noResize="1" noEditPoints="1" noAdjustHandles="1" noChangeArrowheads="1" noChangeShapeType="1"/>
              </p:cNvCxnSpPr>
              <p:nvPr/>
            </p:nvCxnSpPr>
            <p:spPr>
              <a:xfrm>
                <a:off x="4208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9B1EF11F-0C47-0B34-035D-A2E9FCDA62BF}"/>
                  </a:ext>
                </a:extLst>
              </p:cNvPr>
              <p:cNvCxnSpPr>
                <a:cxnSpLocks noGrp="1" noRot="1" noMove="1" noResize="1" noEditPoints="1" noAdjustHandles="1" noChangeArrowheads="1" noChangeShapeType="1"/>
              </p:cNvCxnSpPr>
              <p:nvPr/>
            </p:nvCxnSpPr>
            <p:spPr>
              <a:xfrm>
                <a:off x="3264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FC0931D6-5992-F01D-C1F3-D506330E91E8}"/>
                  </a:ext>
                </a:extLst>
              </p:cNvPr>
              <p:cNvCxnSpPr>
                <a:cxnSpLocks noGrp="1" noRot="1" noMove="1" noResize="1" noEditPoints="1" noAdjustHandles="1" noChangeArrowheads="1" noChangeShapeType="1"/>
              </p:cNvCxnSpPr>
              <p:nvPr/>
            </p:nvCxnSpPr>
            <p:spPr>
              <a:xfrm>
                <a:off x="2320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1" name="Straight Connector 20">
                <a:extLst>
                  <a:ext uri="{FF2B5EF4-FFF2-40B4-BE49-F238E27FC236}">
                    <a16:creationId xmlns:a16="http://schemas.microsoft.com/office/drawing/2014/main" id="{561977CF-4859-0AFC-5D13-94A3D63FDD62}"/>
                  </a:ext>
                </a:extLst>
              </p:cNvPr>
              <p:cNvCxnSpPr>
                <a:cxnSpLocks noGrp="1" noRot="1" noMove="1" noResize="1" noEditPoints="1" noAdjustHandles="1" noChangeArrowheads="1" noChangeShapeType="1"/>
              </p:cNvCxnSpPr>
              <p:nvPr/>
            </p:nvCxnSpPr>
            <p:spPr>
              <a:xfrm>
                <a:off x="1376000" y="576001"/>
                <a:ext cx="0" cy="5706000"/>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2" name="Straight Connector 21">
                <a:extLst>
                  <a:ext uri="{FF2B5EF4-FFF2-40B4-BE49-F238E27FC236}">
                    <a16:creationId xmlns:a16="http://schemas.microsoft.com/office/drawing/2014/main" id="{7739B898-3325-A493-01C6-3801C583DCD3}"/>
                  </a:ext>
                </a:extLst>
              </p:cNvPr>
              <p:cNvCxnSpPr>
                <a:cxnSpLocks noGrp="1" noRot="1" noMove="1" noResize="1" noEditPoints="1" noAdjustHandles="1" noChangeArrowheads="1" noChangeShapeType="1"/>
              </p:cNvCxnSpPr>
              <p:nvPr/>
            </p:nvCxnSpPr>
            <p:spPr>
              <a:xfrm rot="5400000">
                <a:off x="6095998" y="-4088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E0EE4EFD-46BA-8954-51C6-471D2ACE967F}"/>
                  </a:ext>
                </a:extLst>
              </p:cNvPr>
              <p:cNvCxnSpPr>
                <a:cxnSpLocks noGrp="1" noRot="1" noMove="1" noResize="1" noEditPoints="1" noAdjustHandles="1" noChangeArrowheads="1" noChangeShapeType="1"/>
              </p:cNvCxnSpPr>
              <p:nvPr/>
            </p:nvCxnSpPr>
            <p:spPr>
              <a:xfrm rot="5400000">
                <a:off x="6095999" y="-3089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FE1D6AC2-4789-1786-721D-4A6D2EC69B9E}"/>
                  </a:ext>
                </a:extLst>
              </p:cNvPr>
              <p:cNvCxnSpPr>
                <a:cxnSpLocks noGrp="1" noRot="1" noMove="1" noResize="1" noEditPoints="1" noAdjustHandles="1" noChangeArrowheads="1" noChangeShapeType="1"/>
              </p:cNvCxnSpPr>
              <p:nvPr/>
            </p:nvCxnSpPr>
            <p:spPr>
              <a:xfrm rot="5400000">
                <a:off x="6096000" y="-2090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38FDD2B5-2D22-01BD-4546-B957A46286B3}"/>
                  </a:ext>
                </a:extLst>
              </p:cNvPr>
              <p:cNvCxnSpPr>
                <a:cxnSpLocks noGrp="1" noRot="1" noMove="1" noResize="1" noEditPoints="1" noAdjustHandles="1" noChangeArrowheads="1" noChangeShapeType="1"/>
              </p:cNvCxnSpPr>
              <p:nvPr/>
            </p:nvCxnSpPr>
            <p:spPr>
              <a:xfrm rot="5400000">
                <a:off x="6096001" y="-1091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cxnSp>
            <p:nvCxnSpPr>
              <p:cNvPr id="26" name="Straight Connector 25">
                <a:extLst>
                  <a:ext uri="{FF2B5EF4-FFF2-40B4-BE49-F238E27FC236}">
                    <a16:creationId xmlns:a16="http://schemas.microsoft.com/office/drawing/2014/main" id="{F1ED7091-F40B-8847-9935-9E50E291C680}"/>
                  </a:ext>
                </a:extLst>
              </p:cNvPr>
              <p:cNvCxnSpPr>
                <a:cxnSpLocks noGrp="1" noRot="1" noMove="1" noResize="1" noEditPoints="1" noAdjustHandles="1" noChangeArrowheads="1" noChangeShapeType="1"/>
              </p:cNvCxnSpPr>
              <p:nvPr/>
            </p:nvCxnSpPr>
            <p:spPr>
              <a:xfrm rot="5400000">
                <a:off x="6096002" y="-92999"/>
                <a:ext cx="0" cy="11039997"/>
              </a:xfrm>
              <a:prstGeom prst="line">
                <a:avLst/>
              </a:prstGeom>
              <a:noFill/>
              <a:ln w="6350">
                <a:solidFill>
                  <a:schemeClr val="bg1">
                    <a:lumMod val="85000"/>
                  </a:schemeClr>
                </a:solidFill>
                <a:prstDash val="solid"/>
              </a:ln>
            </p:spPr>
            <p:style>
              <a:lnRef idx="2">
                <a:schemeClr val="accent1">
                  <a:shade val="15000"/>
                </a:schemeClr>
              </a:lnRef>
              <a:fillRef idx="1">
                <a:schemeClr val="accent1"/>
              </a:fillRef>
              <a:effectRef idx="0">
                <a:schemeClr val="accent1"/>
              </a:effectRef>
              <a:fontRef idx="minor">
                <a:schemeClr val="lt1"/>
              </a:fontRef>
            </p:style>
          </p:cxnSp>
          <p:sp>
            <p:nvSpPr>
              <p:cNvPr id="27" name="Rectangle 26">
                <a:extLst>
                  <a:ext uri="{FF2B5EF4-FFF2-40B4-BE49-F238E27FC236}">
                    <a16:creationId xmlns:a16="http://schemas.microsoft.com/office/drawing/2014/main" id="{31D65793-CF5B-89E2-188D-8902998E29C4}"/>
                  </a:ext>
                </a:extLst>
              </p:cNvPr>
              <p:cNvSpPr>
                <a:spLocks noGrp="1" noRot="1" noMove="1" noResize="1" noEditPoints="1" noAdjustHandles="1" noChangeArrowheads="1" noChangeShapeType="1"/>
              </p:cNvSpPr>
              <p:nvPr/>
            </p:nvSpPr>
            <p:spPr>
              <a:xfrm>
                <a:off x="575996" y="575999"/>
                <a:ext cx="11039998" cy="5705999"/>
              </a:xfrm>
              <a:prstGeom prst="rect">
                <a:avLst/>
              </a:prstGeom>
              <a:no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grpSp>
      <p:pic>
        <p:nvPicPr>
          <p:cNvPr id="2" name="Picture 1" descr="A person smiling at camera&#10;&#10;AI-generated content may be incorrect.">
            <a:extLst>
              <a:ext uri="{FF2B5EF4-FFF2-40B4-BE49-F238E27FC236}">
                <a16:creationId xmlns:a16="http://schemas.microsoft.com/office/drawing/2014/main" id="{ECB1E0B0-F446-DB26-EBDB-4086CE99A5B6}"/>
              </a:ext>
            </a:extLst>
          </p:cNvPr>
          <p:cNvPicPr>
            <a:picLocks noChangeAspect="1"/>
          </p:cNvPicPr>
          <p:nvPr/>
        </p:nvPicPr>
        <p:blipFill>
          <a:blip r:embed="rId3" cstate="print">
            <a:extLst>
              <a:ext uri="{28A0092B-C50C-407E-A947-70E740481C1C}">
                <a14:useLocalDpi xmlns:a14="http://schemas.microsoft.com/office/drawing/2010/main" val="0"/>
              </a:ext>
            </a:extLst>
          </a:blip>
          <a:srcRect l="20507" t="4349" r="13592" b="29138"/>
          <a:stretch/>
        </p:blipFill>
        <p:spPr>
          <a:xfrm>
            <a:off x="6893263" y="923286"/>
            <a:ext cx="937996" cy="1076898"/>
          </a:xfrm>
          <a:prstGeom prst="rect">
            <a:avLst/>
          </a:prstGeom>
        </p:spPr>
      </p:pic>
      <p:pic>
        <p:nvPicPr>
          <p:cNvPr id="4" name="Picture 3">
            <a:extLst>
              <a:ext uri="{FF2B5EF4-FFF2-40B4-BE49-F238E27FC236}">
                <a16:creationId xmlns:a16="http://schemas.microsoft.com/office/drawing/2014/main" id="{C6F49ED3-4A33-4036-8120-26D1B03A6D83}"/>
              </a:ext>
            </a:extLst>
          </p:cNvPr>
          <p:cNvPicPr>
            <a:picLocks noChangeAspect="1"/>
          </p:cNvPicPr>
          <p:nvPr/>
        </p:nvPicPr>
        <p:blipFill>
          <a:blip r:embed="rId4" cstate="print">
            <a:extLst>
              <a:ext uri="{28A0092B-C50C-407E-A947-70E740481C1C}">
                <a14:useLocalDpi xmlns:a14="http://schemas.microsoft.com/office/drawing/2010/main" val="0"/>
              </a:ext>
            </a:extLst>
          </a:blip>
          <a:srcRect l="24707" t="11792" r="23761" b="32008"/>
          <a:stretch/>
        </p:blipFill>
        <p:spPr>
          <a:xfrm>
            <a:off x="1314301" y="924677"/>
            <a:ext cx="937994" cy="1076898"/>
          </a:xfrm>
          <a:prstGeom prst="rect">
            <a:avLst/>
          </a:prstGeom>
        </p:spPr>
      </p:pic>
      <p:sp>
        <p:nvSpPr>
          <p:cNvPr id="8" name="TextBox 7">
            <a:extLst>
              <a:ext uri="{FF2B5EF4-FFF2-40B4-BE49-F238E27FC236}">
                <a16:creationId xmlns:a16="http://schemas.microsoft.com/office/drawing/2014/main" id="{5A7CC6E0-5978-9DDE-0F7B-81DF6809EF83}"/>
              </a:ext>
            </a:extLst>
          </p:cNvPr>
          <p:cNvSpPr txBox="1"/>
          <p:nvPr/>
        </p:nvSpPr>
        <p:spPr>
          <a:xfrm>
            <a:off x="1236392" y="517183"/>
            <a:ext cx="12093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403020202020204" pitchFamily="34" charset="0"/>
                <a:ea typeface="+mn-ea"/>
                <a:cs typeface="+mn-cs"/>
              </a:rPr>
              <a:t>Written by</a:t>
            </a:r>
          </a:p>
        </p:txBody>
      </p:sp>
      <p:sp>
        <p:nvSpPr>
          <p:cNvPr id="53" name="TextBox 52">
            <a:extLst>
              <a:ext uri="{FF2B5EF4-FFF2-40B4-BE49-F238E27FC236}">
                <a16:creationId xmlns:a16="http://schemas.microsoft.com/office/drawing/2014/main" id="{4D240D0F-221F-2030-A4BB-9081FD4B5863}"/>
              </a:ext>
            </a:extLst>
          </p:cNvPr>
          <p:cNvSpPr txBox="1"/>
          <p:nvPr/>
        </p:nvSpPr>
        <p:spPr>
          <a:xfrm>
            <a:off x="1236392" y="2346966"/>
            <a:ext cx="4280287" cy="3532185"/>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Gabby’s primary role is managing ADAPT’s overall strategy for Data Analytics. He has extensive experience in using data to identify trends in technology that help shape Australian organisations. Using modern data science techniques, he ensures the accuracy and validity of the information that supports ADAPT’s research, advisory services, and events, giving both ADAPT and its customers greater confidence in the insights provided. </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a:ea typeface="+mn-ea"/>
                <a:cs typeface="Helvetica"/>
              </a:rPr>
              <a:t>With a passion for creating stories with data, Gabby is consistently rated as one of the top speakers at ADAPT Events. In round table discussions, he specialises in using statistics to initiate thought-provoking discussions. Gabby is effective in translating information into insights, enabling ADAPT’s customers to become more data-driven.</a:t>
            </a:r>
          </a:p>
        </p:txBody>
      </p:sp>
      <p:sp>
        <p:nvSpPr>
          <p:cNvPr id="55" name="TextBox 54">
            <a:extLst>
              <a:ext uri="{FF2B5EF4-FFF2-40B4-BE49-F238E27FC236}">
                <a16:creationId xmlns:a16="http://schemas.microsoft.com/office/drawing/2014/main" id="{477655F3-001E-8981-B1E4-48901504063F}"/>
              </a:ext>
            </a:extLst>
          </p:cNvPr>
          <p:cNvSpPr txBox="1"/>
          <p:nvPr/>
        </p:nvSpPr>
        <p:spPr>
          <a:xfrm>
            <a:off x="2322709"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Gabby Fredkin</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Head of Data and Analytics at ADAPT</a:t>
            </a:r>
          </a:p>
        </p:txBody>
      </p:sp>
      <p:sp>
        <p:nvSpPr>
          <p:cNvPr id="56" name="Rectangle 55">
            <a:extLst>
              <a:ext uri="{FF2B5EF4-FFF2-40B4-BE49-F238E27FC236}">
                <a16:creationId xmlns:a16="http://schemas.microsoft.com/office/drawing/2014/main" id="{723BAB3D-4758-EE5B-2BC6-CDC3093EBE1D}"/>
              </a:ext>
            </a:extLst>
          </p:cNvPr>
          <p:cNvSpPr/>
          <p:nvPr/>
        </p:nvSpPr>
        <p:spPr>
          <a:xfrm rot="5400000">
            <a:off x="-3276601" y="3276601"/>
            <a:ext cx="6858002" cy="3048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7" name="TextBox 56">
            <a:extLst>
              <a:ext uri="{FF2B5EF4-FFF2-40B4-BE49-F238E27FC236}">
                <a16:creationId xmlns:a16="http://schemas.microsoft.com/office/drawing/2014/main" id="{A7F0DFEB-80A1-AC49-A8E9-C2C52F39DB0B}"/>
              </a:ext>
            </a:extLst>
          </p:cNvPr>
          <p:cNvSpPr txBox="1"/>
          <p:nvPr/>
        </p:nvSpPr>
        <p:spPr>
          <a:xfrm>
            <a:off x="6815354" y="2346966"/>
            <a:ext cx="4280287" cy="2842188"/>
          </a:xfrm>
          <a:prstGeom prst="rect">
            <a:avLst/>
          </a:prstGeom>
          <a:noFill/>
        </p:spPr>
        <p:txBody>
          <a:bodyPr wrap="square" rtlCol="0">
            <a:spAutoFit/>
          </a:bodyPr>
          <a:lstStyle/>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As a Junior Data Analyst at ADAPT, Mari enables the discovery and definition of market trends through visually meaningful statistics. She ensures data presentations are accurate and aligned with modern statistical standards.</a:t>
            </a:r>
          </a:p>
          <a:p>
            <a:pPr marL="0" marR="0" lvl="0" indent="0" algn="l" defTabSz="914400" rtl="0" eaLnBrk="1" fontAlgn="auto" latinLnBrk="0" hangingPunct="1">
              <a:lnSpc>
                <a:spcPts val="18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endParaRPr>
          </a:p>
          <a:p>
            <a:pPr marL="0" marR="0" lvl="0" indent="0" algn="l" defTabSz="914400" rtl="0" eaLnBrk="1" fontAlgn="auto" latinLnBrk="0" hangingPunct="1">
              <a:lnSpc>
                <a:spcPts val="18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Mari is passionate about data and transforming it into actionable insights. With over three years of experience in project management and academic research, she has led end-to-end survey and research projects, processed and analysed data using a range of statistical tools and techniques, and provided clients with statistical </a:t>
            </a:r>
            <a:b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b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consultation and insights.</a:t>
            </a:r>
          </a:p>
        </p:txBody>
      </p:sp>
      <p:sp>
        <p:nvSpPr>
          <p:cNvPr id="58" name="TextBox 57">
            <a:extLst>
              <a:ext uri="{FF2B5EF4-FFF2-40B4-BE49-F238E27FC236}">
                <a16:creationId xmlns:a16="http://schemas.microsoft.com/office/drawing/2014/main" id="{E3C80EFB-6065-A001-5F03-9855B24CB7FA}"/>
              </a:ext>
            </a:extLst>
          </p:cNvPr>
          <p:cNvSpPr txBox="1"/>
          <p:nvPr/>
        </p:nvSpPr>
        <p:spPr>
          <a:xfrm>
            <a:off x="7901671" y="1609805"/>
            <a:ext cx="3518550" cy="451406"/>
          </a:xfrm>
          <a:prstGeom prst="rect">
            <a:avLst/>
          </a:prstGeom>
          <a:noFill/>
        </p:spPr>
        <p:txBody>
          <a:bodyPr wrap="square" rtlCol="0">
            <a:spAutoFit/>
          </a:bodyPr>
          <a:lstStyle/>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1" i="0" u="none" strike="noStrike" kern="1200" cap="none" spc="0" normalizeH="0" baseline="0" noProof="0">
                <a:ln>
                  <a:noFill/>
                </a:ln>
                <a:solidFill>
                  <a:srgbClr val="E7534F"/>
                </a:solidFill>
                <a:effectLst/>
                <a:uLnTx/>
                <a:uFillTx/>
                <a:latin typeface="Helvetica" panose="020B0403020202020204" pitchFamily="34" charset="0"/>
                <a:ea typeface="+mn-ea"/>
                <a:cs typeface="+mn-cs"/>
              </a:rPr>
              <a:t>Honey Mari Gay</a:t>
            </a:r>
          </a:p>
          <a:p>
            <a:pPr marL="0" marR="0" lvl="0" indent="0" algn="l" defTabSz="914400" rtl="0" eaLnBrk="1" fontAlgn="auto" latinLnBrk="0" hangingPunct="1">
              <a:lnSpc>
                <a:spcPts val="14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403020202020204" pitchFamily="34" charset="0"/>
                <a:ea typeface="+mn-ea"/>
                <a:cs typeface="+mn-cs"/>
              </a:rPr>
              <a:t>Junior Data Analyst at ADAPT</a:t>
            </a:r>
          </a:p>
        </p:txBody>
      </p:sp>
    </p:spTree>
    <p:extLst>
      <p:ext uri="{BB962C8B-B14F-4D97-AF65-F5344CB8AC3E}">
        <p14:creationId xmlns:p14="http://schemas.microsoft.com/office/powerpoint/2010/main" val="3302970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199C6EC-9DC0-D18F-7030-88780D2139DE}"/>
              </a:ext>
            </a:extLst>
          </p:cNvPr>
          <p:cNvSpPr/>
          <p:nvPr/>
        </p:nvSpPr>
        <p:spPr>
          <a:xfrm>
            <a:off x="758273" y="970992"/>
            <a:ext cx="3264346" cy="461665"/>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1" i="0" u="none" strike="noStrike" kern="1200" cap="none" spc="0" normalizeH="0" baseline="0" noProof="0">
                <a:ln>
                  <a:noFill/>
                </a:ln>
                <a:solidFill>
                  <a:prstClr val="black"/>
                </a:solidFill>
                <a:effectLst/>
                <a:uLnTx/>
                <a:uFillTx/>
                <a:latin typeface="Helvetica"/>
                <a:ea typeface="+mn-ea"/>
                <a:cs typeface="Helvetica"/>
              </a:rPr>
              <a:t>Key takeaways</a:t>
            </a:r>
          </a:p>
        </p:txBody>
      </p:sp>
      <p:sp>
        <p:nvSpPr>
          <p:cNvPr id="4" name="Rectangle 3">
            <a:extLst>
              <a:ext uri="{FF2B5EF4-FFF2-40B4-BE49-F238E27FC236}">
                <a16:creationId xmlns:a16="http://schemas.microsoft.com/office/drawing/2014/main" id="{89E75A5F-8BD0-1BA8-0796-A8CEE307FE58}"/>
              </a:ext>
            </a:extLst>
          </p:cNvPr>
          <p:cNvSpPr/>
          <p:nvPr/>
        </p:nvSpPr>
        <p:spPr>
          <a:xfrm>
            <a:off x="758273" y="650939"/>
            <a:ext cx="3264346" cy="29238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3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 AI</a:t>
            </a:r>
            <a:endParaRPr kumimoji="0" lang="en-AU" sz="13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9" name="Straight Connector 8">
            <a:extLst>
              <a:ext uri="{FF2B5EF4-FFF2-40B4-BE49-F238E27FC236}">
                <a16:creationId xmlns:a16="http://schemas.microsoft.com/office/drawing/2014/main" id="{ABCC0AB5-1EC9-8D27-56F6-0F49C4FDB690}"/>
              </a:ext>
            </a:extLst>
          </p:cNvPr>
          <p:cNvCxnSpPr>
            <a:cxnSpLocks/>
          </p:cNvCxnSpPr>
          <p:nvPr/>
        </p:nvCxnSpPr>
        <p:spPr>
          <a:xfrm flipV="1">
            <a:off x="4447497" y="274867"/>
            <a:ext cx="0" cy="6308267"/>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647561C-905B-18E3-CEFE-A51FF08BB860}"/>
              </a:ext>
            </a:extLst>
          </p:cNvPr>
          <p:cNvSpPr txBox="1"/>
          <p:nvPr/>
        </p:nvSpPr>
        <p:spPr>
          <a:xfrm>
            <a:off x="758274" y="1552039"/>
            <a:ext cx="3264346" cy="2127955"/>
          </a:xfrm>
          <a:prstGeom prst="rect">
            <a:avLst/>
          </a:prstGeom>
          <a:noFill/>
        </p:spPr>
        <p:txBody>
          <a:bodyPr wrap="square" lIns="91440" tIns="45720" rIns="91440" bIns="45720" rtlCol="0" anchor="t">
            <a:spAutoFit/>
          </a:bodyPr>
          <a:lstStyle/>
          <a:p>
            <a:pPr>
              <a:lnSpc>
                <a:spcPct val="125000"/>
              </a:lnSpc>
              <a:spcAft>
                <a:spcPts val="600"/>
              </a:spcAft>
              <a:buClr>
                <a:srgbClr val="E7534F"/>
              </a:buClr>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ADAPT’s </a:t>
            </a:r>
            <a:r>
              <a:rPr lang="en-AU" sz="1200" b="1">
                <a:solidFill>
                  <a:prstClr val="black"/>
                </a:solidFill>
                <a:latin typeface="Helvetica"/>
                <a:cs typeface="Helvetica"/>
              </a:rPr>
              <a:t>Data and AI</a:t>
            </a:r>
            <a:r>
              <a:rPr kumimoji="0" lang="en-AU" sz="1200" b="1" i="0" u="none" strike="noStrike" kern="1200" cap="none" spc="0" normalizeH="0" baseline="0" noProof="0">
                <a:ln>
                  <a:noFill/>
                </a:ln>
                <a:solidFill>
                  <a:prstClr val="black"/>
                </a:solidFill>
                <a:effectLst/>
                <a:uLnTx/>
                <a:uFillTx/>
                <a:latin typeface="Helvetica"/>
                <a:ea typeface="+mn-ea"/>
                <a:cs typeface="Helvetica"/>
              </a:rPr>
              <a:t> Edge Survey </a:t>
            </a:r>
            <a:br>
              <a:rPr lang="en-AU" sz="1200" b="1" i="0" u="none" strike="noStrike" kern="1200" cap="none" spc="0" normalizeH="0" baseline="0" noProof="0">
                <a:ln>
                  <a:noFill/>
                </a:ln>
                <a:effectLst/>
                <a:uLnTx/>
                <a:uFillTx/>
                <a:latin typeface="Helvetica"/>
                <a:cs typeface="Helvetica"/>
              </a:rPr>
            </a:br>
            <a:r>
              <a:rPr kumimoji="0" lang="en-AU" sz="1200" b="1" i="0" u="none" strike="noStrike" kern="1200" cap="none" spc="0" normalizeH="0" baseline="0" noProof="0">
                <a:ln>
                  <a:noFill/>
                </a:ln>
                <a:solidFill>
                  <a:prstClr val="black"/>
                </a:solidFill>
                <a:effectLst/>
                <a:uLnTx/>
                <a:uFillTx/>
                <a:latin typeface="Helvetica"/>
                <a:ea typeface="+mn-ea"/>
                <a:cs typeface="Helvetica"/>
              </a:rPr>
              <a:t>(Apr 2026) presents Australian </a:t>
            </a:r>
            <a:r>
              <a:rPr lang="en-AU" sz="1200" b="1">
                <a:solidFill>
                  <a:prstClr val="black"/>
                </a:solidFill>
                <a:latin typeface="Helvetica"/>
                <a:cs typeface="Helvetica"/>
              </a:rPr>
              <a:t>Chief Data &amp; Analytics Officers (CDAO)</a:t>
            </a:r>
            <a:r>
              <a:rPr kumimoji="0" lang="en-AU" sz="1200" b="1" i="0" u="none" strike="noStrike" kern="1200" cap="none" spc="0" normalizeH="0" baseline="0" noProof="0">
                <a:ln>
                  <a:noFill/>
                </a:ln>
                <a:solidFill>
                  <a:prstClr val="black"/>
                </a:solidFill>
                <a:effectLst/>
                <a:uLnTx/>
                <a:uFillTx/>
                <a:latin typeface="Helvetica"/>
                <a:ea typeface="+mn-ea"/>
                <a:cs typeface="Helvetica"/>
              </a:rPr>
              <a:t> views on:</a:t>
            </a:r>
          </a:p>
          <a:p>
            <a:pPr>
              <a:lnSpc>
                <a:spcPct val="125000"/>
              </a:lnSpc>
              <a:spcAft>
                <a:spcPts val="600"/>
              </a:spcAft>
              <a:buClr>
                <a:srgbClr val="E7534F"/>
              </a:buClr>
              <a:defRPr/>
            </a:pPr>
            <a:endParaRPr kumimoji="0" lang="en-AU" sz="7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71450" indent="-171450">
              <a:lnSpc>
                <a:spcPct val="125000"/>
              </a:lnSpc>
              <a:spcAft>
                <a:spcPts val="600"/>
              </a:spcAft>
              <a:buClr>
                <a:srgbClr val="E7534F"/>
              </a:buClr>
              <a:buFont typeface="Arial"/>
              <a:buChar char="•"/>
              <a:defRPr/>
            </a:pPr>
            <a:r>
              <a:rPr lang="en-US" sz="1200">
                <a:solidFill>
                  <a:prstClr val="black"/>
                </a:solidFill>
                <a:latin typeface="Helvetica"/>
                <a:cs typeface="Helvetica"/>
              </a:rPr>
              <a:t>leadership</a:t>
            </a:r>
            <a:r>
              <a:rPr kumimoji="0" lang="en-US" sz="1200" b="0" i="0" u="none" strike="noStrike" kern="1200" cap="none" spc="0" normalizeH="0" baseline="0" noProof="0">
                <a:ln>
                  <a:noFill/>
                </a:ln>
                <a:solidFill>
                  <a:prstClr val="black"/>
                </a:solidFill>
                <a:effectLst/>
                <a:uLnTx/>
                <a:uFillTx/>
                <a:latin typeface="Helvetica"/>
                <a:ea typeface="+mn-ea"/>
                <a:cs typeface="Helvetica"/>
              </a:rPr>
              <a:t>, governance and </a:t>
            </a:r>
            <a:r>
              <a:rPr lang="en-US" sz="1200">
                <a:solidFill>
                  <a:prstClr val="black"/>
                </a:solidFill>
                <a:latin typeface="Helvetica"/>
                <a:cs typeface="Helvetica"/>
              </a:rPr>
              <a:t>AI </a:t>
            </a:r>
            <a:r>
              <a:rPr kumimoji="0" lang="en-US" sz="1200" b="0" i="0" u="none" strike="noStrike" kern="1200" cap="none" spc="0" normalizeH="0" baseline="0" noProof="0">
                <a:ln>
                  <a:noFill/>
                </a:ln>
                <a:solidFill>
                  <a:prstClr val="black"/>
                </a:solidFill>
                <a:effectLst/>
                <a:uLnTx/>
                <a:uFillTx/>
                <a:latin typeface="Helvetica"/>
                <a:ea typeface="+mn-ea"/>
                <a:cs typeface="Helvetica"/>
              </a:rPr>
              <a:t>use cases</a:t>
            </a:r>
            <a:endParaRPr lang="en-US" sz="1200" b="0" i="0" u="none" strike="noStrike" kern="1200" cap="none" spc="0" normalizeH="0" baseline="0" noProof="0">
              <a:ln>
                <a:noFill/>
              </a:ln>
              <a:solidFill>
                <a:prstClr val="black"/>
              </a:solidFill>
              <a:effectLst/>
              <a:uLnTx/>
              <a:uFillTx/>
              <a:latin typeface="Helvetica"/>
              <a:cs typeface="Helvetica"/>
            </a:endParaRPr>
          </a:p>
          <a:p>
            <a:pPr marL="171450" indent="-171450">
              <a:lnSpc>
                <a:spcPct val="125000"/>
              </a:lnSpc>
              <a:spcAft>
                <a:spcPts val="600"/>
              </a:spcAft>
              <a:buClr>
                <a:srgbClr val="E7534F"/>
              </a:buClr>
              <a:buFont typeface="Arial"/>
              <a:buChar char="•"/>
              <a:defRPr/>
            </a:pPr>
            <a:r>
              <a:rPr lang="en-AU" sz="1200">
                <a:solidFill>
                  <a:prstClr val="black"/>
                </a:solidFill>
                <a:latin typeface="Helvetica"/>
                <a:cs typeface="Helvetica"/>
              </a:rPr>
              <a:t>governance and people maturity</a:t>
            </a:r>
          </a:p>
          <a:p>
            <a:pPr marL="171450" indent="-171450">
              <a:lnSpc>
                <a:spcPct val="125000"/>
              </a:lnSpc>
              <a:spcAft>
                <a:spcPts val="600"/>
              </a:spcAft>
              <a:buClr>
                <a:srgbClr val="E7534F"/>
              </a:buClr>
              <a:buFont typeface="Arial"/>
              <a:buChar char="•"/>
              <a:defRPr/>
            </a:pPr>
            <a:r>
              <a:rPr lang="en-US" sz="1200">
                <a:solidFill>
                  <a:prstClr val="black"/>
                </a:solidFill>
                <a:latin typeface="Helvetica"/>
                <a:cs typeface="Helvetica"/>
              </a:rPr>
              <a:t>drivers that relate to high governance </a:t>
            </a:r>
            <a:br>
              <a:rPr lang="en-US" sz="1200">
                <a:solidFill>
                  <a:prstClr val="black"/>
                </a:solidFill>
                <a:latin typeface="Helvetica"/>
                <a:cs typeface="Helvetica"/>
              </a:rPr>
            </a:br>
            <a:r>
              <a:rPr lang="en-US" sz="1200">
                <a:solidFill>
                  <a:prstClr val="black"/>
                </a:solidFill>
                <a:latin typeface="Helvetica"/>
                <a:cs typeface="Helvetica"/>
              </a:rPr>
              <a:t>and people maturity.</a:t>
            </a:r>
          </a:p>
        </p:txBody>
      </p:sp>
      <p:sp>
        <p:nvSpPr>
          <p:cNvPr id="11" name="TextBox 10">
            <a:extLst>
              <a:ext uri="{FF2B5EF4-FFF2-40B4-BE49-F238E27FC236}">
                <a16:creationId xmlns:a16="http://schemas.microsoft.com/office/drawing/2014/main" id="{6F06BC66-7D99-CD23-5C89-EF687E80DBBD}"/>
              </a:ext>
            </a:extLst>
          </p:cNvPr>
          <p:cNvSpPr txBox="1"/>
          <p:nvPr/>
        </p:nvSpPr>
        <p:spPr>
          <a:xfrm>
            <a:off x="4872376" y="557027"/>
            <a:ext cx="6710024" cy="6013634"/>
          </a:xfrm>
          <a:prstGeom prst="rect">
            <a:avLst/>
          </a:prstGeom>
          <a:noFill/>
        </p:spPr>
        <p:txBody>
          <a:bodyPr wrap="square" lIns="91440" tIns="45720" rIns="91440" bIns="45720" anchor="t">
            <a:spAutoFit/>
          </a:bodyPr>
          <a:lstStyle/>
          <a:p>
            <a:pPr>
              <a:lnSpc>
                <a:spcPct val="150000"/>
              </a:lnSpc>
              <a:spcAft>
                <a:spcPts val="1200"/>
              </a:spcAft>
              <a:buClr>
                <a:srgbClr val="E7534F"/>
              </a:buClr>
              <a:defRPr/>
            </a:pPr>
            <a:r>
              <a:rPr lang="en-AU" sz="1200">
                <a:solidFill>
                  <a:srgbClr val="000000"/>
                </a:solidFill>
                <a:latin typeface="Helvetica"/>
                <a:cs typeface="Helvetica"/>
              </a:rPr>
              <a:t>Below is a summary of </a:t>
            </a:r>
            <a:r>
              <a:rPr kumimoji="0" lang="en-AU" sz="1200" b="0" i="0" u="none" strike="noStrike" kern="1200" cap="none" normalizeH="0" baseline="0" noProof="0">
                <a:ln>
                  <a:noFill/>
                </a:ln>
                <a:solidFill>
                  <a:srgbClr val="000000"/>
                </a:solidFill>
                <a:effectLst/>
                <a:uLnTx/>
                <a:uFillTx/>
                <a:latin typeface="Helvetica"/>
                <a:cs typeface="Helvetica"/>
              </a:rPr>
              <a:t>Australian CDAOs’ perspectives on the </a:t>
            </a:r>
            <a:r>
              <a:rPr lang="en-AU" sz="1200">
                <a:solidFill>
                  <a:srgbClr val="000000"/>
                </a:solidFill>
                <a:latin typeface="Helvetica"/>
                <a:cs typeface="Helvetica"/>
              </a:rPr>
              <a:t>maturity of their AI governance and people maturity.</a:t>
            </a:r>
            <a:endParaRPr lang="en-AU" sz="1200" b="0" i="0" u="none" strike="noStrike" kern="1200" cap="none" normalizeH="0" baseline="0" noProof="0">
              <a:ln>
                <a:noFill/>
              </a:ln>
              <a:solidFill>
                <a:srgbClr val="000000"/>
              </a:solidFill>
              <a:effectLst/>
              <a:uLnTx/>
              <a:uFillTx/>
              <a:latin typeface="Helvetica"/>
              <a:cs typeface="Helvetica"/>
            </a:endParaRPr>
          </a:p>
          <a:p>
            <a:pPr marL="228600" marR="0" lvl="0" indent="-228600" algn="l" defTabSz="914400" rtl="0" eaLnBrk="1" fontAlgn="auto" latinLnBrk="0" hangingPunct="1">
              <a:lnSpc>
                <a:spcPct val="150000"/>
              </a:lnSpc>
              <a:spcAft>
                <a:spcPts val="600"/>
              </a:spcAft>
              <a:buClr>
                <a:srgbClr val="E7534F"/>
              </a:buClr>
              <a:buSzTx/>
              <a:buFont typeface="+mj-lt"/>
              <a:buAutoNum type="arabicPeriod"/>
              <a:tabLst/>
              <a:defRPr/>
            </a:pPr>
            <a:r>
              <a:rPr lang="en-US" sz="1200" b="1">
                <a:solidFill>
                  <a:prstClr val="black"/>
                </a:solidFill>
                <a:latin typeface="Helvetica"/>
                <a:cs typeface="Helvetica"/>
              </a:rPr>
              <a:t>Leadership, governance and use cases</a:t>
            </a:r>
            <a:endParaRPr lang="en-AU" sz="1200" b="1">
              <a:solidFill>
                <a:prstClr val="black"/>
              </a:solidFill>
              <a:latin typeface="Helvetica"/>
              <a:cs typeface="Helvetica"/>
            </a:endParaRPr>
          </a:p>
          <a:p>
            <a:pPr marL="447675"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About</a:t>
            </a:r>
            <a:r>
              <a:rPr kumimoji="0" lang="en-US" sz="1200" b="0" i="0" u="none" strike="noStrike" kern="1200" cap="none" spc="0" normalizeH="0" baseline="0" noProof="0">
                <a:ln>
                  <a:noFill/>
                </a:ln>
                <a:solidFill>
                  <a:prstClr val="black"/>
                </a:solidFill>
                <a:effectLst/>
                <a:uLnTx/>
                <a:uFillTx/>
                <a:latin typeface="Helvetica"/>
                <a:cs typeface="Helvetica"/>
              </a:rPr>
              <a:t> 45% of CDAOs say that AI governance is currently led by the CIO or </a:t>
            </a:r>
            <a:r>
              <a:rPr lang="en-US" sz="1200">
                <a:solidFill>
                  <a:prstClr val="black"/>
                </a:solidFill>
                <a:latin typeface="Helvetica"/>
                <a:cs typeface="Helvetica"/>
              </a:rPr>
              <a:t>equivalent executive.</a:t>
            </a:r>
            <a:r>
              <a:rPr kumimoji="0" lang="en-US" sz="1200" b="0" i="0" u="none" strike="noStrike" kern="1200" cap="none" spc="0" normalizeH="0" baseline="0" noProof="0">
                <a:ln>
                  <a:noFill/>
                </a:ln>
                <a:solidFill>
                  <a:prstClr val="black"/>
                </a:solidFill>
                <a:effectLst/>
                <a:uLnTx/>
                <a:uFillTx/>
                <a:latin typeface="Helvetica"/>
                <a:cs typeface="Helvetica"/>
              </a:rPr>
              <a:t> However, 38% of CDAOs believe they should lead AI governance</a:t>
            </a:r>
            <a:r>
              <a:rPr lang="en-US" sz="1200">
                <a:solidFill>
                  <a:prstClr val="black"/>
                </a:solidFill>
                <a:latin typeface="Helvetic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a:p>
            <a:pPr marL="447675" marR="0" lvl="0" indent="-171450" algn="l" defTabSz="914400" rtl="0" eaLnBrk="1" fontAlgn="auto" latinLnBrk="0" hangingPunct="1">
              <a:lnSpc>
                <a:spcPct val="150000"/>
              </a:lnSpc>
              <a:spcBef>
                <a:spcPts val="0"/>
              </a:spcBef>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cs typeface="Helvetica"/>
              </a:rPr>
              <a:t>Half of CDAOs report low governance coverage on AI, highlighting that while some </a:t>
            </a:r>
            <a:r>
              <a:rPr kumimoji="0" lang="en-US" sz="1200" b="0" i="0" u="none" strike="noStrike" kern="1200" cap="none" spc="0" normalizeH="0" baseline="0" noProof="0" err="1">
                <a:ln>
                  <a:noFill/>
                </a:ln>
                <a:solidFill>
                  <a:prstClr val="black"/>
                </a:solidFill>
                <a:effectLst/>
                <a:uLnTx/>
                <a:uFillTx/>
                <a:latin typeface="Helvetica"/>
                <a:cs typeface="Helvetica"/>
              </a:rPr>
              <a:t>organisations</a:t>
            </a:r>
            <a:r>
              <a:rPr kumimoji="0" lang="en-US" sz="1200" b="0" i="0" u="none" strike="noStrike" kern="1200" cap="none" spc="0" normalizeH="0" baseline="0" noProof="0">
                <a:ln>
                  <a:noFill/>
                </a:ln>
                <a:solidFill>
                  <a:prstClr val="black"/>
                </a:solidFill>
                <a:effectLst/>
                <a:uLnTx/>
                <a:uFillTx/>
                <a:latin typeface="Helvetica"/>
                <a:cs typeface="Helvetica"/>
              </a:rPr>
              <a:t> have mature governance, others are behind in maturity.</a:t>
            </a:r>
            <a:endParaRPr lang="en-US" sz="1200" b="0" i="0" u="none" strike="noStrike" kern="1200" cap="none" spc="0" normalizeH="0" baseline="0" noProof="0">
              <a:ln>
                <a:noFill/>
              </a:ln>
              <a:solidFill>
                <a:prstClr val="black"/>
              </a:solidFill>
              <a:effectLst/>
              <a:uLnTx/>
              <a:uFillTx/>
              <a:latin typeface="Helvetica"/>
              <a:cs typeface="Helvetica"/>
            </a:endParaRPr>
          </a:p>
          <a:p>
            <a:pPr marL="447675" indent="-171450">
              <a:lnSpc>
                <a:spcPct val="150000"/>
              </a:lnSpc>
              <a:spcAft>
                <a:spcPts val="12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prstClr val="black"/>
                </a:solidFill>
                <a:effectLst/>
                <a:uLnTx/>
                <a:uFillTx/>
                <a:latin typeface="Helvetica"/>
                <a:cs typeface="Helvetica"/>
              </a:rPr>
              <a:t>Most agentic AI use cases are still in </a:t>
            </a:r>
            <a:r>
              <a:rPr lang="en-US" sz="1200">
                <a:solidFill>
                  <a:prstClr val="black"/>
                </a:solidFill>
                <a:latin typeface="Helvetica"/>
                <a:cs typeface="Helvetica"/>
              </a:rPr>
              <a:t>the </a:t>
            </a:r>
            <a:r>
              <a:rPr kumimoji="0" lang="en-US" sz="1200" b="0" i="0" u="none" strike="noStrike" kern="1200" cap="none" spc="0" normalizeH="0" baseline="0" noProof="0">
                <a:ln>
                  <a:noFill/>
                </a:ln>
                <a:solidFill>
                  <a:prstClr val="black"/>
                </a:solidFill>
                <a:effectLst/>
                <a:uLnTx/>
                <a:uFillTx/>
                <a:latin typeface="Helvetica"/>
                <a:cs typeface="Helvetica"/>
              </a:rPr>
              <a:t>exploration/pilot stages.</a:t>
            </a:r>
            <a:r>
              <a:rPr lang="en-US" sz="1200">
                <a:solidFill>
                  <a:prstClr val="black"/>
                </a:solidFill>
                <a:latin typeface="Helvetica"/>
                <a:cs typeface="Helvetica"/>
              </a:rPr>
              <a:t> Some</a:t>
            </a:r>
            <a:r>
              <a:rPr kumimoji="0" lang="en-US" sz="1200" b="0" i="0" u="none" strike="noStrike" kern="1200" cap="none" spc="0" normalizeH="0" baseline="0" noProof="0">
                <a:ln>
                  <a:noFill/>
                </a:ln>
                <a:solidFill>
                  <a:prstClr val="black"/>
                </a:solidFill>
                <a:effectLst/>
                <a:uLnTx/>
                <a:uFillTx/>
                <a:latin typeface="Helvetica"/>
                <a:cs typeface="Helvetica"/>
              </a:rPr>
              <a:t> </a:t>
            </a:r>
            <a:r>
              <a:rPr kumimoji="0" lang="en-US" sz="1200" b="0" i="0" u="none" strike="noStrike" kern="1200" cap="none" spc="0" normalizeH="0" baseline="0" noProof="0" err="1">
                <a:ln>
                  <a:noFill/>
                </a:ln>
                <a:solidFill>
                  <a:prstClr val="black"/>
                </a:solidFill>
                <a:effectLst/>
                <a:uLnTx/>
                <a:uFillTx/>
                <a:latin typeface="Helvetica"/>
                <a:cs typeface="Helvetica"/>
              </a:rPr>
              <a:t>organisations</a:t>
            </a:r>
            <a:r>
              <a:rPr kumimoji="0" lang="en-US" sz="1200" b="0" i="0" u="none" strike="noStrike" kern="1200" cap="none" spc="0" normalizeH="0" baseline="0" noProof="0">
                <a:ln>
                  <a:noFill/>
                </a:ln>
                <a:solidFill>
                  <a:prstClr val="black"/>
                </a:solidFill>
                <a:effectLst/>
                <a:uLnTx/>
                <a:uFillTx/>
                <a:latin typeface="Helvetica"/>
                <a:cs typeface="Helvetica"/>
              </a:rPr>
              <a:t> have already deployed fully autonomous systems to improve operational efficiency.</a:t>
            </a:r>
            <a:endParaRPr lang="en-AU" sz="1200" b="0" i="0" u="none" strike="noStrike" kern="1200" cap="none" spc="0" normalizeH="0" baseline="0" noProof="0">
              <a:ln>
                <a:noFill/>
              </a:ln>
              <a:solidFill>
                <a:prstClr val="black"/>
              </a:solidFill>
              <a:effectLst/>
              <a:uLnTx/>
              <a:uFillTx/>
              <a:latin typeface="Helvetica"/>
              <a:cs typeface="Helvetica"/>
            </a:endParaRPr>
          </a:p>
          <a:p>
            <a:pPr marL="228600" indent="-228600">
              <a:lnSpc>
                <a:spcPct val="150000"/>
              </a:lnSpc>
              <a:spcAft>
                <a:spcPts val="600"/>
              </a:spcAft>
              <a:buClr>
                <a:srgbClr val="E7534F"/>
              </a:buClr>
              <a:buFont typeface="+mj-lt"/>
              <a:buAutoNum type="arabicPeriod" startAt="2"/>
              <a:defRPr/>
            </a:pPr>
            <a:r>
              <a:rPr lang="en-AU" sz="1200" b="1">
                <a:solidFill>
                  <a:prstClr val="black"/>
                </a:solidFill>
                <a:latin typeface="Helvetica"/>
                <a:cs typeface="Helvetica"/>
              </a:rPr>
              <a:t>Governance and people maturity</a:t>
            </a:r>
          </a:p>
          <a:p>
            <a:pPr marL="447675" indent="-171450">
              <a:lnSpc>
                <a:spcPct val="150000"/>
              </a:lnSpc>
              <a:spcAft>
                <a:spcPts val="1200"/>
              </a:spcAft>
              <a:buClr>
                <a:srgbClr val="E7534F"/>
              </a:buClr>
              <a:buFont typeface="Arial" panose="020B0604020202020204" pitchFamily="34" charset="0"/>
              <a:buChar char="•"/>
              <a:defRPr/>
            </a:pPr>
            <a:r>
              <a:rPr lang="en-AU" sz="1200">
                <a:solidFill>
                  <a:prstClr val="black"/>
                </a:solidFill>
                <a:latin typeface="Helvetica"/>
                <a:cs typeface="Helvetica"/>
              </a:rPr>
              <a:t>About 75% of Australian organisations are unprepared to manage an agentic workforce. Only 1% are ready to scale an agentic workforce.</a:t>
            </a:r>
            <a:endParaRPr lang="en-AU" sz="1200" b="1">
              <a:solidFill>
                <a:prstClr val="black"/>
              </a:solidFill>
              <a:latin typeface="Helvetica"/>
              <a:cs typeface="Helvetica"/>
            </a:endParaRPr>
          </a:p>
          <a:p>
            <a:pPr marL="228600" indent="-228600">
              <a:lnSpc>
                <a:spcPct val="150000"/>
              </a:lnSpc>
              <a:spcAft>
                <a:spcPts val="600"/>
              </a:spcAft>
              <a:buClr>
                <a:srgbClr val="E7534F"/>
              </a:buClr>
              <a:buFont typeface="+mj-lt"/>
              <a:buAutoNum type="arabicPeriod" startAt="3"/>
              <a:defRPr/>
            </a:pPr>
            <a:r>
              <a:rPr lang="en-AU" sz="1200" b="1">
                <a:solidFill>
                  <a:prstClr val="black"/>
                </a:solidFill>
                <a:latin typeface="Helvetica"/>
                <a:cs typeface="Helvetica"/>
              </a:rPr>
              <a:t>Organisations with high governance and people maturity have higher maturity levels in</a:t>
            </a:r>
            <a:r>
              <a:rPr kumimoji="0" lang="en-AU" sz="1200" b="1" i="0" u="none" strike="noStrike" kern="1200" cap="none" spc="-50" normalizeH="0" baseline="0" noProof="0">
                <a:ln>
                  <a:noFill/>
                </a:ln>
                <a:solidFill>
                  <a:srgbClr val="000000"/>
                </a:solidFill>
                <a:effectLst/>
                <a:uLnTx/>
                <a:uFillTx/>
                <a:latin typeface="Helvetica"/>
                <a:cs typeface="Helvetica"/>
              </a:rPr>
              <a:t>:</a:t>
            </a:r>
            <a:endParaRPr lang="en-AU" sz="1200" b="1" i="0" u="none" strike="noStrike" kern="1200" cap="none" spc="0" normalizeH="0" baseline="0" noProof="0">
              <a:ln>
                <a:noFill/>
              </a:ln>
              <a:solidFill>
                <a:prstClr val="black"/>
              </a:solidFill>
              <a:effectLst/>
              <a:uLnTx/>
              <a:uFillTx/>
              <a:latin typeface="Helvetica"/>
              <a:cs typeface="Helvetica"/>
            </a:endParaRPr>
          </a:p>
          <a:p>
            <a:pPr marL="447675"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operational practices for deploying, monitoring and maintaining AI / ML</a:t>
            </a:r>
            <a:br>
              <a:rPr lang="en-US" sz="1200">
                <a:solidFill>
                  <a:prstClr val="black"/>
                </a:solidFill>
                <a:latin typeface="Helvetica"/>
                <a:cs typeface="Helvetica"/>
              </a:rPr>
            </a:br>
            <a:r>
              <a:rPr lang="en-US" sz="1200">
                <a:solidFill>
                  <a:prstClr val="black"/>
                </a:solidFill>
                <a:latin typeface="Helvetica"/>
                <a:cs typeface="Helvetica"/>
              </a:rPr>
              <a:t>(including GenAI) systems </a:t>
            </a:r>
          </a:p>
          <a:p>
            <a:pPr marL="447675" lvl="0"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governance coverage on AI pilots, tools or models</a:t>
            </a:r>
          </a:p>
          <a:p>
            <a:pPr marL="447675" indent="-171450">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data </a:t>
            </a:r>
            <a:r>
              <a:rPr kumimoji="0" lang="en-US" sz="1200" b="0" i="0" u="none" strike="noStrike" kern="1200" cap="none" spc="0" normalizeH="0" baseline="0" noProof="0">
                <a:ln>
                  <a:noFill/>
                </a:ln>
                <a:solidFill>
                  <a:prstClr val="black"/>
                </a:solidFill>
                <a:effectLst/>
                <a:uLnTx/>
                <a:uFillTx/>
                <a:latin typeface="Helvetica"/>
                <a:cs typeface="Helvetica"/>
              </a:rPr>
              <a:t>and AI </a:t>
            </a:r>
            <a:r>
              <a:rPr lang="en-US" sz="1200">
                <a:solidFill>
                  <a:prstClr val="black"/>
                </a:solidFill>
                <a:latin typeface="Helvetica"/>
                <a:cs typeface="Helvetica"/>
              </a:rPr>
              <a:t>architectures</a:t>
            </a:r>
            <a:r>
              <a:rPr kumimoji="0" lang="en-US" sz="1200" b="0" i="0" u="none" strike="noStrike" kern="1200" cap="none" spc="0" normalizeH="0" baseline="0" noProof="0">
                <a:ln>
                  <a:noFill/>
                </a:ln>
                <a:solidFill>
                  <a:prstClr val="black"/>
                </a:solidFill>
                <a:effectLst/>
                <a:uLnTx/>
                <a:uFillTx/>
                <a:latin typeface="Helvetica"/>
                <a:cs typeface="Helvetica"/>
              </a:rPr>
              <a:t> that support scalable, modular adoption of new GenAI models</a:t>
            </a:r>
            <a:endParaRPr lang="en-US" sz="1200" b="0" i="0" u="none" strike="noStrike" kern="1200" cap="none" spc="0" normalizeH="0" baseline="0" noProof="0">
              <a:ln>
                <a:noFill/>
              </a:ln>
              <a:solidFill>
                <a:prstClr val="black"/>
              </a:solidFill>
              <a:effectLst/>
              <a:uLnTx/>
              <a:uFillTx/>
              <a:latin typeface="Helvetica"/>
              <a:cs typeface="Helvetica"/>
            </a:endParaRPr>
          </a:p>
          <a:p>
            <a:pPr marL="447675" marR="0" lvl="0" indent="-171450"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lang="en-AU" sz="1200">
                <a:solidFill>
                  <a:prstClr val="black"/>
                </a:solidFill>
                <a:latin typeface="Helvetica"/>
                <a:cs typeface="Helvetica"/>
              </a:rPr>
              <a:t>preparedness</a:t>
            </a:r>
            <a:r>
              <a:rPr kumimoji="0" lang="en-AU" sz="1200" b="0" i="0" u="none" strike="noStrike" kern="1200" cap="none" spc="0" normalizeH="0" baseline="0" noProof="0">
                <a:ln>
                  <a:noFill/>
                </a:ln>
                <a:solidFill>
                  <a:prstClr val="black"/>
                </a:solidFill>
                <a:effectLst/>
                <a:uLnTx/>
                <a:uFillTx/>
                <a:latin typeface="Helvetica"/>
                <a:cs typeface="Helvetica"/>
              </a:rPr>
              <a:t> for employees to work with AI</a:t>
            </a:r>
            <a:r>
              <a:rPr lang="en-AU" sz="1200">
                <a:solidFill>
                  <a:prstClr val="black"/>
                </a:solidFill>
                <a:latin typeface="Helvetic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214369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4C42335-3FD8-4EDA-2E5C-1E6001BA24EF}"/>
              </a:ext>
            </a:extLst>
          </p:cNvPr>
          <p:cNvSpPr/>
          <p:nvPr/>
        </p:nvSpPr>
        <p:spPr>
          <a:xfrm>
            <a:off x="643103" y="986390"/>
            <a:ext cx="2763287"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About ADAPT</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pic>
        <p:nvPicPr>
          <p:cNvPr id="3" name="Graphic 2">
            <a:extLst>
              <a:ext uri="{FF2B5EF4-FFF2-40B4-BE49-F238E27FC236}">
                <a16:creationId xmlns:a16="http://schemas.microsoft.com/office/drawing/2014/main" id="{F1C1DFBE-8AAE-184B-85F3-C420829F21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6448" y="4100174"/>
            <a:ext cx="1102737" cy="266595"/>
          </a:xfrm>
          <a:prstGeom prst="rect">
            <a:avLst/>
          </a:prstGeom>
        </p:spPr>
      </p:pic>
      <p:cxnSp>
        <p:nvCxnSpPr>
          <p:cNvPr id="12" name="Straight Connector 11">
            <a:extLst>
              <a:ext uri="{FF2B5EF4-FFF2-40B4-BE49-F238E27FC236}">
                <a16:creationId xmlns:a16="http://schemas.microsoft.com/office/drawing/2014/main" id="{4DF16FEA-89C2-7EF9-2A3F-98C32E5C8F99}"/>
              </a:ext>
            </a:extLst>
          </p:cNvPr>
          <p:cNvCxnSpPr>
            <a:cxnSpLocks/>
          </p:cNvCxnSpPr>
          <p:nvPr/>
        </p:nvCxnSpPr>
        <p:spPr>
          <a:xfrm>
            <a:off x="736304" y="5004079"/>
            <a:ext cx="111308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4914B63C-7808-584A-C0F5-F8C7596A708F}"/>
              </a:ext>
            </a:extLst>
          </p:cNvPr>
          <p:cNvSpPr/>
          <p:nvPr/>
        </p:nvSpPr>
        <p:spPr>
          <a:xfrm>
            <a:off x="643103" y="4510264"/>
            <a:ext cx="2903965" cy="333809"/>
          </a:xfrm>
          <a:prstGeom prst="rect">
            <a:avLst/>
          </a:prstGeom>
        </p:spPr>
        <p:txBody>
          <a:bodyPr wrap="square" lIns="91440" tIns="45720" rIns="91440" bIns="45720" anchor="t">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800" b="0" i="0" u="none" strike="noStrike" kern="1200" cap="none" spc="0" normalizeH="0" baseline="30000" noProof="0">
                <a:ln>
                  <a:noFill/>
                </a:ln>
                <a:solidFill>
                  <a:srgbClr val="000000"/>
                </a:solidFill>
                <a:effectLst/>
                <a:uLnTx/>
                <a:uFillTx/>
                <a:latin typeface="Helvetica Neue" panose="02000503000000020004" pitchFamily="2"/>
                <a:ea typeface="+mn-ea"/>
                <a:cs typeface="+mn-cs"/>
              </a:rPr>
              <a:t>adapt.com.au   |   hello@adapt.com.au  </a:t>
            </a:r>
          </a:p>
        </p:txBody>
      </p:sp>
      <p:sp>
        <p:nvSpPr>
          <p:cNvPr id="2" name="TextBox 1">
            <a:extLst>
              <a:ext uri="{FF2B5EF4-FFF2-40B4-BE49-F238E27FC236}">
                <a16:creationId xmlns:a16="http://schemas.microsoft.com/office/drawing/2014/main" id="{A5D71141-9890-C21A-07E0-7CA9BFD79C8C}"/>
              </a:ext>
            </a:extLst>
          </p:cNvPr>
          <p:cNvSpPr txBox="1"/>
          <p:nvPr/>
        </p:nvSpPr>
        <p:spPr>
          <a:xfrm>
            <a:off x="643103" y="1419222"/>
            <a:ext cx="7897996" cy="199965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ADAPT is a specialist Research &amp; Advisory firm providing local market insights and benchmarking data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Australia and New Zealand’s senior technology and business community.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Since 2011, we’ve been empowering the leaders of the region’s top enterprise and government organisations </a:t>
            </a:r>
            <a:b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br>
            <a:r>
              <a:rPr kumimoji="0" lang="en-AU" sz="1200" b="0" i="0" u="none" strike="noStrike" kern="1200" cap="none" spc="0" normalizeH="0" baseline="0" noProof="0">
                <a:ln>
                  <a:noFill/>
                </a:ln>
                <a:solidFill>
                  <a:srgbClr val="000000"/>
                </a:solidFill>
                <a:effectLst/>
                <a:uLnTx/>
                <a:uFillTx/>
                <a:latin typeface="Helvetica" panose="020B0403020202020204" pitchFamily="34" charset="0"/>
                <a:ea typeface="+mn-ea"/>
                <a:cs typeface="Helvetica"/>
              </a:rPr>
              <a:t>to stay at the forefront of modern trends and build for the future. Our industry leading conferences, private roundtable events and custom research projects equip business leaders with the knowledge, relationships, inspiration and tools they need to make better strategic decisions.</a:t>
            </a:r>
          </a:p>
        </p:txBody>
      </p:sp>
      <p:sp>
        <p:nvSpPr>
          <p:cNvPr id="7" name="TextBox 6">
            <a:extLst>
              <a:ext uri="{FF2B5EF4-FFF2-40B4-BE49-F238E27FC236}">
                <a16:creationId xmlns:a16="http://schemas.microsoft.com/office/drawing/2014/main" id="{15FED3C1-DC81-FA3E-F2A5-917737CFEFF8}"/>
              </a:ext>
            </a:extLst>
          </p:cNvPr>
          <p:cNvSpPr txBox="1"/>
          <p:nvPr/>
        </p:nvSpPr>
        <p:spPr>
          <a:xfrm>
            <a:off x="653150" y="5117644"/>
            <a:ext cx="11254145" cy="1569660"/>
          </a:xfrm>
          <a:prstGeom prst="rect">
            <a:avLst/>
          </a:prstGeom>
          <a:noFill/>
        </p:spPr>
        <p:txBody>
          <a:bodyPr wrap="square" lIns="91440" tIns="45720" rIns="91440" bIns="45720" rtlCol="0" anchor="t">
            <a:spAutoFit/>
          </a:bodyPr>
          <a:lstStyle>
            <a:defPPr>
              <a:defRPr lang="en-US"/>
            </a:defPPr>
            <a:lvl1pPr>
              <a:lnSpc>
                <a:spcPts val="2340"/>
              </a:lnSpc>
              <a:defRPr sz="1400">
                <a:latin typeface="Helvetica Light" panose="020B0403020202020204" pitchFamily="34" charset="0"/>
                <a:cs typeface="Helvetica"/>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Data Validation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Results contained in this report (Report) are based on survey responses as provided by our clients and publicly available information. ADAPT does not subject the data contained in the Report to audit or review procedures or any other testing to validate the accuracy or reasonableness of the data provided by the participating clients. While we do not manipulate the survey responses, we do make an effort to identify outlier data or conflicting results that could lead to misinterpretations before the preparation of the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Intended Use of the Report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is designed to help technology executives in Australia and New Zealand make independent decisions regarding financial, resourcing and operational performance matters. The information and data contained in the Report are provided as is and are for information purposes only. They are not intended or implied to be recommendations and in no event will ADAPT be liable for any decisions or actions taken in reliance of the results obtained through the use of the information and/or data contained in the Report.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Research MSA and Privacy Policy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FFFFFF">
                    <a:lumMod val="65000"/>
                  </a:srgbClr>
                </a:solidFill>
                <a:effectLst/>
                <a:uLnTx/>
                <a:uFillTx/>
                <a:latin typeface="Helvetica" panose="020B0403020202020204" pitchFamily="34" charset="0"/>
                <a:ea typeface="+mn-ea"/>
                <a:cs typeface="Helvetica"/>
              </a:rPr>
              <a:t>The Report and any other information provided by ADAPT is subject to the Research and Advisory Master Services Agreement and the ADAPT Privacy Policy.</a:t>
            </a:r>
          </a:p>
        </p:txBody>
      </p:sp>
    </p:spTree>
    <p:extLst>
      <p:ext uri="{BB962C8B-B14F-4D97-AF65-F5344CB8AC3E}">
        <p14:creationId xmlns:p14="http://schemas.microsoft.com/office/powerpoint/2010/main" val="31334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8950287" y="1900427"/>
            <a:ext cx="2425700" cy="1005205"/>
          </a:xfrm>
          <a:prstGeom prst="rect">
            <a:avLst/>
          </a:prstGeom>
        </p:spPr>
        <p:txBody>
          <a:bodyPr vert="horz" wrap="square" lIns="0" tIns="12700" rIns="0" bIns="0" rtlCol="0">
            <a:spAutoFit/>
          </a:bodyPr>
          <a:lstStyle/>
          <a:p>
            <a:pPr marL="12700" marR="101028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400" b="1" i="0" u="none" strike="noStrike" kern="1200" cap="none" spc="-8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400" b="1"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to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Through</a:t>
            </a:r>
            <a:r>
              <a:rPr kumimoji="0" lang="en-AU" sz="1200" b="0" i="0" u="none" strike="noStrike" kern="1200" cap="none" spc="-5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live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market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Q&amp;A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sessions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 name="object 4"/>
          <p:cNvSpPr txBox="1"/>
          <p:nvPr/>
        </p:nvSpPr>
        <p:spPr>
          <a:xfrm>
            <a:off x="8950287" y="3543300"/>
            <a:ext cx="2340610" cy="993140"/>
          </a:xfrm>
          <a:prstGeom prst="rect">
            <a:avLst/>
          </a:prstGeom>
        </p:spPr>
        <p:txBody>
          <a:bodyPr vert="horz" wrap="square" lIns="0" tIns="12700" rIns="0" bIns="0" rtlCol="0">
            <a:spAutoFit/>
          </a:bodyPr>
          <a:lstStyle/>
          <a:p>
            <a:pPr marL="12700" marR="80962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Bespoke</a:t>
            </a:r>
            <a:r>
              <a:rPr kumimoji="0" lang="en-AU" sz="1400" b="1" i="0" u="none" strike="noStrike" kern="1200" cap="none" spc="-9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Receive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custom</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cuts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analysis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proprietary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5" name="object 5"/>
          <p:cNvSpPr txBox="1"/>
          <p:nvPr/>
        </p:nvSpPr>
        <p:spPr>
          <a:xfrm>
            <a:off x="8950287" y="5164835"/>
            <a:ext cx="2402840" cy="1227455"/>
          </a:xfrm>
          <a:prstGeom prst="rect">
            <a:avLst/>
          </a:prstGeom>
        </p:spPr>
        <p:txBody>
          <a:bodyPr vert="horz" wrap="square" lIns="0" tIns="12700" rIns="0" bIns="0" rtlCol="0">
            <a:spAutoFit/>
          </a:bodyPr>
          <a:lstStyle/>
          <a:p>
            <a:pPr marL="12700" marR="1022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Leverage</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200" b="0" i="0" u="none" strike="noStrike" kern="1200" cap="none" spc="7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briefing</a:t>
            </a:r>
            <a:r>
              <a:rPr kumimoji="0" lang="en-AU" sz="1200" b="0" i="0" u="none" strike="noStrike" kern="1200" cap="none" spc="7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ADAPT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analyst</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help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validate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strategies.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6" name="object 6"/>
          <p:cNvSpPr txBox="1"/>
          <p:nvPr/>
        </p:nvSpPr>
        <p:spPr>
          <a:xfrm>
            <a:off x="4852250" y="1825582"/>
            <a:ext cx="2310550" cy="1029064"/>
          </a:xfrm>
          <a:prstGeom prst="rect">
            <a:avLst/>
          </a:prstGeom>
        </p:spPr>
        <p:txBody>
          <a:bodyPr vert="horz" wrap="square" lIns="0" tIns="31750" rIns="0" bIns="0" rtlCol="0">
            <a:spAutoFit/>
          </a:bodyPr>
          <a:lstStyle/>
          <a:p>
            <a:pPr marL="12700" marR="5080" lvl="0" indent="0" algn="l" defTabSz="914400" rtl="0" eaLnBrk="1" fontAlgn="auto" latinLnBrk="0" hangingPunct="1">
              <a:lnSpc>
                <a:spcPct val="133200"/>
              </a:lnSpc>
              <a:spcBef>
                <a:spcPts val="25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Market</a:t>
            </a:r>
            <a:r>
              <a:rPr kumimoji="0" lang="en-AU" sz="1400" b="1"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Reports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Access</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library</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fact-</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based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actionable</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insights,</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deep</a:t>
            </a:r>
            <a:r>
              <a:rPr kumimoji="0" lang="en-AU" sz="1200" b="0"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dives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on</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ANZ</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business</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&amp;</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IT</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3">
                  <a:extLst>
                    <a:ext uri="{A12FA001-AC4F-418D-AE19-62706E023703}">
                      <ahyp:hlinkClr xmlns:ahyp="http://schemas.microsoft.com/office/drawing/2018/hyperlinkcolor" val="tx"/>
                    </a:ext>
                  </a:extLst>
                </a:hlinkClick>
              </a:rPr>
              <a:t>trends.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7" name="object 7"/>
          <p:cNvSpPr txBox="1"/>
          <p:nvPr/>
        </p:nvSpPr>
        <p:spPr>
          <a:xfrm>
            <a:off x="945305" y="5164835"/>
            <a:ext cx="2710180" cy="1227455"/>
          </a:xfrm>
          <a:prstGeom prst="rect">
            <a:avLst/>
          </a:prstGeom>
        </p:spPr>
        <p:txBody>
          <a:bodyPr vert="horz" wrap="square" lIns="0" tIns="12700" rIns="0" bIns="0" rtlCol="0">
            <a:spAutoFit/>
          </a:bodyPr>
          <a:lstStyle/>
          <a:p>
            <a:pPr marL="12700" marR="114935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Premier</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 community</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Unlock</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access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to</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our</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exclusive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network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Australia’s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leading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technology</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executives.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8" name="object 8"/>
          <p:cNvSpPr txBox="1"/>
          <p:nvPr/>
        </p:nvSpPr>
        <p:spPr>
          <a:xfrm>
            <a:off x="4852250" y="5164835"/>
            <a:ext cx="2667000" cy="1227455"/>
          </a:xfrm>
          <a:prstGeom prst="rect">
            <a:avLst/>
          </a:prstGeom>
        </p:spPr>
        <p:txBody>
          <a:bodyPr vert="horz" wrap="square" lIns="0" tIns="12700" rIns="0" bIns="0" rtlCol="0">
            <a:spAutoFit/>
          </a:bodyPr>
          <a:lstStyle/>
          <a:p>
            <a:pPr marL="12700" marR="272415"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Dedicated</a:t>
            </a:r>
            <a:r>
              <a:rPr kumimoji="0" lang="en-AU" sz="1400" b="1" i="0" u="none" strike="noStrike" kern="1200" cap="none" spc="-6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impact</a:t>
            </a:r>
            <a:r>
              <a:rPr kumimoji="0" lang="en-AU" sz="1400" b="1" i="0" u="none" strike="noStrike" kern="1200" cap="none" spc="-6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assessments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just" defTabSz="914400" rtl="0" eaLnBrk="1" fontAlgn="auto" latinLnBrk="0" hangingPunct="1">
              <a:lnSpc>
                <a:spcPct val="1317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Account</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Manager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will</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ensure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and</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team</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are getting</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the</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most</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out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of</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your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2">
                  <a:extLst>
                    <a:ext uri="{A12FA001-AC4F-418D-AE19-62706E023703}">
                      <ahyp:hlinkClr xmlns:ahyp="http://schemas.microsoft.com/office/drawing/2018/hyperlinkcolor" val="tx"/>
                    </a:ext>
                  </a:extLst>
                </a:hlinkClick>
              </a:rPr>
              <a:t>subscription.</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9" name="object 9"/>
          <p:cNvSpPr txBox="1"/>
          <p:nvPr/>
        </p:nvSpPr>
        <p:spPr>
          <a:xfrm>
            <a:off x="945305" y="1900427"/>
            <a:ext cx="3020694" cy="976549"/>
          </a:xfrm>
          <a:prstGeom prst="rect">
            <a:avLst/>
          </a:prstGeom>
        </p:spPr>
        <p:txBody>
          <a:bodyPr vert="horz" wrap="square" lIns="0" tIns="12700" rIns="0" bIns="0" rtlCol="0">
            <a:spAutoFit/>
          </a:bodyPr>
          <a:lstStyle/>
          <a:p>
            <a:pPr marL="12700" marR="109347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Community</a:t>
            </a:r>
            <a:r>
              <a:rPr kumimoji="0" lang="en-AU" sz="1400" b="1"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studies</a:t>
            </a:r>
            <a:r>
              <a:rPr kumimoji="0" lang="en-AU" sz="1400" b="1"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400" b="1"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interviews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1700"/>
              </a:lnSpc>
              <a:spcBef>
                <a:spcPts val="32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Case studies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detailing</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the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successes</a:t>
            </a:r>
            <a: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br>
              <a:rPr kumimoji="0" lang="en-AU" sz="1200" b="0" i="0" u="none" strike="noStrike" kern="1200" cap="none" spc="50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b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challenges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of</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projects</a:t>
            </a:r>
            <a:r>
              <a:rPr kumimoji="0" lang="en-AU" sz="1200" b="0" i="0" u="none" strike="noStrike" kern="1200" cap="none" spc="4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and</a:t>
            </a:r>
            <a:r>
              <a:rPr kumimoji="0" lang="en-AU" sz="1200" b="0"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4">
                  <a:extLst>
                    <a:ext uri="{A12FA001-AC4F-418D-AE19-62706E023703}">
                      <ahyp:hlinkClr xmlns:ahyp="http://schemas.microsoft.com/office/drawing/2018/hyperlinkcolor" val="tx"/>
                    </a:ext>
                  </a:extLst>
                </a:hlinkClick>
              </a:rPr>
              <a:t>initiatives.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0" name="object 10"/>
          <p:cNvSpPr txBox="1"/>
          <p:nvPr/>
        </p:nvSpPr>
        <p:spPr>
          <a:xfrm>
            <a:off x="945305" y="3543300"/>
            <a:ext cx="3020694" cy="966868"/>
          </a:xfrm>
          <a:prstGeom prst="rect">
            <a:avLst/>
          </a:prstGeom>
        </p:spPr>
        <p:txBody>
          <a:bodyPr vert="horz" wrap="square" lIns="0" tIns="12700" rIns="0" bIns="0" rtlCol="0">
            <a:spAutoFit/>
          </a:bodyPr>
          <a:lstStyle/>
          <a:p>
            <a:pPr marL="12700" marR="146431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400" b="1"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insights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Elevate</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your</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business</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cases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with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downloadable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market</a:t>
            </a:r>
            <a:r>
              <a:rPr kumimoji="0" lang="en-AU" sz="1200" b="0" i="0" u="none" strike="noStrike" kern="1200" cap="none" spc="3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and</a:t>
            </a:r>
            <a:r>
              <a:rPr kumimoji="0" lang="en-AU" sz="1200" b="0" i="0" u="none" strike="noStrike" kern="1200" cap="none" spc="3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industry</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5">
                  <a:extLst>
                    <a:ext uri="{A12FA001-AC4F-418D-AE19-62706E023703}">
                      <ahyp:hlinkClr xmlns:ahyp="http://schemas.microsoft.com/office/drawing/2018/hyperlinkcolor" val="tx"/>
                    </a:ext>
                  </a:extLst>
                </a:hlinkClick>
              </a:rPr>
              <a:t>data.</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1" name="object 11"/>
          <p:cNvSpPr txBox="1"/>
          <p:nvPr/>
        </p:nvSpPr>
        <p:spPr>
          <a:xfrm>
            <a:off x="4852250" y="3543300"/>
            <a:ext cx="3020695" cy="993140"/>
          </a:xfrm>
          <a:prstGeom prst="rect">
            <a:avLst/>
          </a:prstGeom>
        </p:spPr>
        <p:txBody>
          <a:bodyPr vert="horz" wrap="square" lIns="0" tIns="12700" rIns="0" bIns="0" rtlCol="0">
            <a:spAutoFit/>
          </a:bodyPr>
          <a:lstStyle/>
          <a:p>
            <a:pPr marL="12700" marR="1699260" lvl="0" indent="0" algn="l" defTabSz="914400" rtl="0" eaLnBrk="1" fontAlgn="auto" latinLnBrk="0" hangingPunct="1">
              <a:lnSpc>
                <a:spcPct val="107100"/>
              </a:lnSpc>
              <a:spcBef>
                <a:spcPts val="100"/>
              </a:spcBef>
              <a:spcAft>
                <a:spcPts val="0"/>
              </a:spcAft>
              <a:buClrTx/>
              <a:buSzTx/>
              <a:buFontTx/>
              <a:buNone/>
              <a:tabLst/>
              <a:defRPr/>
            </a:pPr>
            <a:r>
              <a:rPr kumimoji="0" lang="en-AU" sz="1400" b="1"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Industry</a:t>
            </a:r>
            <a:r>
              <a:rPr kumimoji="0" lang="en-AU" sz="1400" b="1" i="0" u="none" strike="noStrike" kern="1200" cap="none" spc="-4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400" b="1"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expert presentations</a:t>
            </a:r>
            <a:endParaRPr kumimoji="0" lang="en-AU" sz="14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a:p>
            <a:pPr marL="12700" marR="5080" lvl="0" indent="0" algn="l" defTabSz="914400" rtl="0" eaLnBrk="1" fontAlgn="auto" latinLnBrk="0" hangingPunct="1">
              <a:lnSpc>
                <a:spcPct val="133300"/>
              </a:lnSpc>
              <a:spcBef>
                <a:spcPts val="175"/>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Watch keynotes</a:t>
            </a:r>
            <a:r>
              <a:rPr kumimoji="0" lang="en-AU" sz="1200" b="0" i="0" u="none" strike="noStrike" kern="1200" cap="none" spc="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or read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distilled</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1-page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executive</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summaries</a:t>
            </a:r>
            <a:r>
              <a:rPr kumimoji="0" lang="en-AU" sz="1200" b="0" i="0" u="none" strike="noStrike" kern="1200" cap="none" spc="-1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from</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our</a:t>
            </a:r>
            <a:r>
              <a:rPr kumimoji="0" lang="en-AU" sz="1200" b="0" i="0" u="none" strike="noStrike" kern="1200" cap="none" spc="-25"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Edge</a:t>
            </a:r>
            <a:r>
              <a:rPr kumimoji="0" lang="en-AU" sz="1200" b="0" i="0" u="none" strike="noStrike" kern="1200" cap="none" spc="-2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 </a:t>
            </a:r>
            <a:r>
              <a:rPr kumimoji="0" lang="en-AU" sz="1200" b="0" i="0" u="none" strike="noStrike" kern="1200" cap="none" spc="-1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hlinkClick r:id="rId6">
                  <a:extLst>
                    <a:ext uri="{A12FA001-AC4F-418D-AE19-62706E023703}">
                      <ahyp:hlinkClr xmlns:ahyp="http://schemas.microsoft.com/office/drawing/2018/hyperlinkcolor" val="tx"/>
                    </a:ext>
                  </a:extLst>
                </a:hlinkClick>
              </a:rPr>
              <a:t>Events.</a:t>
            </a:r>
            <a:endParaRPr kumimoji="0" lang="en-AU" sz="120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12" name="object 12"/>
          <p:cNvSpPr txBox="1"/>
          <p:nvPr/>
        </p:nvSpPr>
        <p:spPr>
          <a:xfrm>
            <a:off x="9245866" y="6590467"/>
            <a:ext cx="2788285" cy="17081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950" b="0" i="1" u="none" strike="noStrike" kern="1200" cap="none" spc="-25" normalizeH="0" baseline="0" noProof="0">
                <a:ln>
                  <a:noFill/>
                </a:ln>
                <a:solidFill>
                  <a:srgbClr val="3B3838"/>
                </a:solidFill>
                <a:effectLst/>
                <a:uLnTx/>
                <a:uFillTx/>
                <a:latin typeface="Arial"/>
                <a:ea typeface="+mn-ea"/>
                <a:cs typeface="Arial"/>
              </a:rPr>
              <a:t>*Inclusions</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40" normalizeH="0" baseline="0" noProof="0">
                <a:ln>
                  <a:noFill/>
                </a:ln>
                <a:solidFill>
                  <a:srgbClr val="3B3838"/>
                </a:solidFill>
                <a:effectLst/>
                <a:uLnTx/>
                <a:uFillTx/>
                <a:latin typeface="Arial"/>
                <a:ea typeface="+mn-ea"/>
                <a:cs typeface="Arial"/>
              </a:rPr>
              <a:t>may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5" normalizeH="0" baseline="0" noProof="0">
                <a:ln>
                  <a:noFill/>
                </a:ln>
                <a:solidFill>
                  <a:srgbClr val="3B3838"/>
                </a:solidFill>
                <a:effectLst/>
                <a:uLnTx/>
                <a:uFillTx/>
                <a:latin typeface="Arial"/>
                <a:ea typeface="+mn-ea"/>
                <a:cs typeface="Arial"/>
              </a:rPr>
              <a:t>vary</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depending</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on</a:t>
            </a:r>
            <a:r>
              <a:rPr kumimoji="0" lang="en-AU" sz="950" b="0" i="1" u="none" strike="noStrike" kern="1200" cap="none" spc="0" normalizeH="0" baseline="0" noProof="0">
                <a:ln>
                  <a:noFill/>
                </a:ln>
                <a:solidFill>
                  <a:srgbClr val="3B3838"/>
                </a:solidFill>
                <a:effectLst/>
                <a:uLnTx/>
                <a:uFillTx/>
                <a:latin typeface="Arial"/>
                <a:ea typeface="+mn-ea"/>
                <a:cs typeface="Arial"/>
              </a:rPr>
              <a:t> </a:t>
            </a:r>
            <a:r>
              <a:rPr kumimoji="0" lang="en-AU" sz="950" b="0" i="1" u="none" strike="noStrike" kern="1200" cap="none" spc="-20" normalizeH="0" baseline="0" noProof="0">
                <a:ln>
                  <a:noFill/>
                </a:ln>
                <a:solidFill>
                  <a:srgbClr val="3B3838"/>
                </a:solidFill>
                <a:effectLst/>
                <a:uLnTx/>
                <a:uFillTx/>
                <a:latin typeface="Arial"/>
                <a:ea typeface="+mn-ea"/>
                <a:cs typeface="Arial"/>
              </a:rPr>
              <a:t>subscription</a:t>
            </a:r>
            <a:r>
              <a:rPr kumimoji="0" lang="en-AU" sz="950" b="0" i="1" u="none" strike="noStrike" kern="1200" cap="none" spc="-5" normalizeH="0" baseline="0" noProof="0">
                <a:ln>
                  <a:noFill/>
                </a:ln>
                <a:solidFill>
                  <a:srgbClr val="3B3838"/>
                </a:solidFill>
                <a:effectLst/>
                <a:uLnTx/>
                <a:uFillTx/>
                <a:latin typeface="Arial"/>
                <a:ea typeface="+mn-ea"/>
                <a:cs typeface="Arial"/>
              </a:rPr>
              <a:t> </a:t>
            </a:r>
            <a:r>
              <a:rPr kumimoji="0" lang="en-AU" sz="950" b="0" i="1" u="none" strike="noStrike" kern="1200" cap="none" spc="-10" normalizeH="0" baseline="0" noProof="0">
                <a:ln>
                  <a:noFill/>
                </a:ln>
                <a:solidFill>
                  <a:srgbClr val="3B3838"/>
                </a:solidFill>
                <a:effectLst/>
                <a:uLnTx/>
                <a:uFillTx/>
                <a:latin typeface="Arial"/>
                <a:ea typeface="+mn-ea"/>
                <a:cs typeface="Arial"/>
              </a:rPr>
              <a:t>level.</a:t>
            </a:r>
            <a:endParaRPr kumimoji="0" lang="en-AU" sz="950" b="0" i="0" u="none" strike="noStrike" kern="1200" cap="none" spc="0" normalizeH="0" baseline="0" noProof="0">
              <a:ln>
                <a:noFill/>
              </a:ln>
              <a:solidFill>
                <a:prstClr val="black"/>
              </a:solidFill>
              <a:effectLst/>
              <a:uLnTx/>
              <a:uFillTx/>
              <a:latin typeface="Arial"/>
              <a:ea typeface="+mn-ea"/>
              <a:cs typeface="Arial"/>
            </a:endParaRPr>
          </a:p>
        </p:txBody>
      </p:sp>
      <p:grpSp>
        <p:nvGrpSpPr>
          <p:cNvPr id="13" name="object 13"/>
          <p:cNvGrpSpPr/>
          <p:nvPr/>
        </p:nvGrpSpPr>
        <p:grpSpPr>
          <a:xfrm>
            <a:off x="656730" y="1947100"/>
            <a:ext cx="8185150" cy="180340"/>
            <a:chOff x="656730" y="1947100"/>
            <a:chExt cx="8185150" cy="180340"/>
          </a:xfrm>
        </p:grpSpPr>
        <p:pic>
          <p:nvPicPr>
            <p:cNvPr id="14" name="object 14"/>
            <p:cNvPicPr/>
            <p:nvPr/>
          </p:nvPicPr>
          <p:blipFill>
            <a:blip r:embed="rId7" cstate="print"/>
            <a:stretch>
              <a:fillRect/>
            </a:stretch>
          </p:blipFill>
          <p:spPr>
            <a:xfrm>
              <a:off x="656730" y="1947100"/>
              <a:ext cx="179999" cy="179997"/>
            </a:xfrm>
            <a:prstGeom prst="rect">
              <a:avLst/>
            </a:prstGeom>
          </p:spPr>
        </p:pic>
        <p:pic>
          <p:nvPicPr>
            <p:cNvPr id="15" name="object 15"/>
            <p:cNvPicPr/>
            <p:nvPr/>
          </p:nvPicPr>
          <p:blipFill>
            <a:blip r:embed="rId8" cstate="print"/>
            <a:stretch>
              <a:fillRect/>
            </a:stretch>
          </p:blipFill>
          <p:spPr>
            <a:xfrm>
              <a:off x="701040" y="1990344"/>
              <a:ext cx="94487" cy="94487"/>
            </a:xfrm>
            <a:prstGeom prst="rect">
              <a:avLst/>
            </a:prstGeom>
          </p:spPr>
        </p:pic>
        <p:pic>
          <p:nvPicPr>
            <p:cNvPr id="16" name="object 16"/>
            <p:cNvPicPr/>
            <p:nvPr/>
          </p:nvPicPr>
          <p:blipFill>
            <a:blip r:embed="rId7" cstate="print"/>
            <a:stretch>
              <a:fillRect/>
            </a:stretch>
          </p:blipFill>
          <p:spPr>
            <a:xfrm>
              <a:off x="4567643" y="1947100"/>
              <a:ext cx="180009" cy="179997"/>
            </a:xfrm>
            <a:prstGeom prst="rect">
              <a:avLst/>
            </a:prstGeom>
          </p:spPr>
        </p:pic>
        <p:pic>
          <p:nvPicPr>
            <p:cNvPr id="17" name="object 17"/>
            <p:cNvPicPr/>
            <p:nvPr/>
          </p:nvPicPr>
          <p:blipFill>
            <a:blip r:embed="rId9" cstate="print"/>
            <a:stretch>
              <a:fillRect/>
            </a:stretch>
          </p:blipFill>
          <p:spPr>
            <a:xfrm>
              <a:off x="4611624" y="1990344"/>
              <a:ext cx="94487" cy="94487"/>
            </a:xfrm>
            <a:prstGeom prst="rect">
              <a:avLst/>
            </a:prstGeom>
          </p:spPr>
        </p:pic>
        <p:pic>
          <p:nvPicPr>
            <p:cNvPr id="18" name="object 18"/>
            <p:cNvPicPr/>
            <p:nvPr/>
          </p:nvPicPr>
          <p:blipFill>
            <a:blip r:embed="rId10" cstate="print"/>
            <a:stretch>
              <a:fillRect/>
            </a:stretch>
          </p:blipFill>
          <p:spPr>
            <a:xfrm>
              <a:off x="8661691" y="1947100"/>
              <a:ext cx="179997" cy="179997"/>
            </a:xfrm>
            <a:prstGeom prst="rect">
              <a:avLst/>
            </a:prstGeom>
          </p:spPr>
        </p:pic>
        <p:pic>
          <p:nvPicPr>
            <p:cNvPr id="19" name="object 19"/>
            <p:cNvPicPr/>
            <p:nvPr/>
          </p:nvPicPr>
          <p:blipFill>
            <a:blip r:embed="rId11" cstate="print"/>
            <a:stretch>
              <a:fillRect/>
            </a:stretch>
          </p:blipFill>
          <p:spPr>
            <a:xfrm>
              <a:off x="8705087" y="1990344"/>
              <a:ext cx="94488" cy="94487"/>
            </a:xfrm>
            <a:prstGeom prst="rect">
              <a:avLst/>
            </a:prstGeom>
          </p:spPr>
        </p:pic>
      </p:grpSp>
      <p:grpSp>
        <p:nvGrpSpPr>
          <p:cNvPr id="20" name="object 20"/>
          <p:cNvGrpSpPr/>
          <p:nvPr/>
        </p:nvGrpSpPr>
        <p:grpSpPr>
          <a:xfrm>
            <a:off x="656730" y="3595674"/>
            <a:ext cx="180340" cy="180340"/>
            <a:chOff x="656730" y="3595674"/>
            <a:chExt cx="180340" cy="180340"/>
          </a:xfrm>
        </p:grpSpPr>
        <p:pic>
          <p:nvPicPr>
            <p:cNvPr id="21" name="object 21"/>
            <p:cNvPicPr/>
            <p:nvPr/>
          </p:nvPicPr>
          <p:blipFill>
            <a:blip r:embed="rId12" cstate="print"/>
            <a:stretch>
              <a:fillRect/>
            </a:stretch>
          </p:blipFill>
          <p:spPr>
            <a:xfrm>
              <a:off x="656730" y="3595674"/>
              <a:ext cx="179999" cy="179997"/>
            </a:xfrm>
            <a:prstGeom prst="rect">
              <a:avLst/>
            </a:prstGeom>
          </p:spPr>
        </p:pic>
        <p:pic>
          <p:nvPicPr>
            <p:cNvPr id="22" name="object 22"/>
            <p:cNvPicPr/>
            <p:nvPr/>
          </p:nvPicPr>
          <p:blipFill>
            <a:blip r:embed="rId13" cstate="print"/>
            <a:stretch>
              <a:fillRect/>
            </a:stretch>
          </p:blipFill>
          <p:spPr>
            <a:xfrm>
              <a:off x="701040" y="3639311"/>
              <a:ext cx="94487" cy="94487"/>
            </a:xfrm>
            <a:prstGeom prst="rect">
              <a:avLst/>
            </a:prstGeom>
          </p:spPr>
        </p:pic>
      </p:grpSp>
      <p:grpSp>
        <p:nvGrpSpPr>
          <p:cNvPr id="23" name="object 23"/>
          <p:cNvGrpSpPr/>
          <p:nvPr/>
        </p:nvGrpSpPr>
        <p:grpSpPr>
          <a:xfrm>
            <a:off x="656730" y="5205095"/>
            <a:ext cx="180340" cy="180340"/>
            <a:chOff x="656730" y="5205095"/>
            <a:chExt cx="180340" cy="180340"/>
          </a:xfrm>
        </p:grpSpPr>
        <p:pic>
          <p:nvPicPr>
            <p:cNvPr id="24" name="object 24"/>
            <p:cNvPicPr/>
            <p:nvPr/>
          </p:nvPicPr>
          <p:blipFill>
            <a:blip r:embed="rId7" cstate="print"/>
            <a:stretch>
              <a:fillRect/>
            </a:stretch>
          </p:blipFill>
          <p:spPr>
            <a:xfrm>
              <a:off x="656730" y="5205095"/>
              <a:ext cx="179999" cy="179997"/>
            </a:xfrm>
            <a:prstGeom prst="rect">
              <a:avLst/>
            </a:prstGeom>
          </p:spPr>
        </p:pic>
        <p:pic>
          <p:nvPicPr>
            <p:cNvPr id="25" name="object 25"/>
            <p:cNvPicPr/>
            <p:nvPr/>
          </p:nvPicPr>
          <p:blipFill>
            <a:blip r:embed="rId14" cstate="print"/>
            <a:stretch>
              <a:fillRect/>
            </a:stretch>
          </p:blipFill>
          <p:spPr>
            <a:xfrm>
              <a:off x="701040" y="5248656"/>
              <a:ext cx="94487" cy="94487"/>
            </a:xfrm>
            <a:prstGeom prst="rect">
              <a:avLst/>
            </a:prstGeom>
          </p:spPr>
        </p:pic>
      </p:grpSp>
      <p:sp>
        <p:nvSpPr>
          <p:cNvPr id="26" name="object 26"/>
          <p:cNvSpPr/>
          <p:nvPr/>
        </p:nvSpPr>
        <p:spPr>
          <a:xfrm>
            <a:off x="-6" y="3269208"/>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sp>
        <p:nvSpPr>
          <p:cNvPr id="27" name="object 27"/>
          <p:cNvSpPr/>
          <p:nvPr/>
        </p:nvSpPr>
        <p:spPr>
          <a:xfrm>
            <a:off x="-6" y="4861115"/>
            <a:ext cx="12192635" cy="0"/>
          </a:xfrm>
          <a:custGeom>
            <a:avLst/>
            <a:gdLst/>
            <a:ahLst/>
            <a:cxnLst/>
            <a:rect l="l" t="t" r="r" b="b"/>
            <a:pathLst>
              <a:path w="12192635">
                <a:moveTo>
                  <a:pt x="12192006" y="0"/>
                </a:moveTo>
                <a:lnTo>
                  <a:pt x="0" y="1"/>
                </a:lnTo>
              </a:path>
            </a:pathLst>
          </a:custGeom>
          <a:ln w="6350">
            <a:solidFill>
              <a:srgbClr val="D0CEC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28" name="object 28"/>
          <p:cNvGrpSpPr/>
          <p:nvPr/>
        </p:nvGrpSpPr>
        <p:grpSpPr>
          <a:xfrm>
            <a:off x="4567644" y="3595674"/>
            <a:ext cx="180340" cy="180340"/>
            <a:chOff x="4567644" y="3595674"/>
            <a:chExt cx="180340" cy="180340"/>
          </a:xfrm>
        </p:grpSpPr>
        <p:pic>
          <p:nvPicPr>
            <p:cNvPr id="29" name="object 29"/>
            <p:cNvPicPr/>
            <p:nvPr/>
          </p:nvPicPr>
          <p:blipFill>
            <a:blip r:embed="rId12" cstate="print"/>
            <a:stretch>
              <a:fillRect/>
            </a:stretch>
          </p:blipFill>
          <p:spPr>
            <a:xfrm>
              <a:off x="4567644" y="3595674"/>
              <a:ext cx="180009" cy="179997"/>
            </a:xfrm>
            <a:prstGeom prst="rect">
              <a:avLst/>
            </a:prstGeom>
          </p:spPr>
        </p:pic>
        <p:pic>
          <p:nvPicPr>
            <p:cNvPr id="30" name="object 30"/>
            <p:cNvPicPr/>
            <p:nvPr/>
          </p:nvPicPr>
          <p:blipFill>
            <a:blip r:embed="rId15" cstate="print"/>
            <a:stretch>
              <a:fillRect/>
            </a:stretch>
          </p:blipFill>
          <p:spPr>
            <a:xfrm>
              <a:off x="4611624" y="3639311"/>
              <a:ext cx="94487" cy="94487"/>
            </a:xfrm>
            <a:prstGeom prst="rect">
              <a:avLst/>
            </a:prstGeom>
          </p:spPr>
        </p:pic>
      </p:grpSp>
      <p:grpSp>
        <p:nvGrpSpPr>
          <p:cNvPr id="31" name="object 31"/>
          <p:cNvGrpSpPr/>
          <p:nvPr/>
        </p:nvGrpSpPr>
        <p:grpSpPr>
          <a:xfrm>
            <a:off x="4567644" y="5205095"/>
            <a:ext cx="180340" cy="180340"/>
            <a:chOff x="4567644" y="5205095"/>
            <a:chExt cx="180340" cy="180340"/>
          </a:xfrm>
        </p:grpSpPr>
        <p:pic>
          <p:nvPicPr>
            <p:cNvPr id="32" name="object 32"/>
            <p:cNvPicPr/>
            <p:nvPr/>
          </p:nvPicPr>
          <p:blipFill>
            <a:blip r:embed="rId7" cstate="print"/>
            <a:stretch>
              <a:fillRect/>
            </a:stretch>
          </p:blipFill>
          <p:spPr>
            <a:xfrm>
              <a:off x="4567644" y="5205095"/>
              <a:ext cx="180009" cy="179997"/>
            </a:xfrm>
            <a:prstGeom prst="rect">
              <a:avLst/>
            </a:prstGeom>
          </p:spPr>
        </p:pic>
        <p:pic>
          <p:nvPicPr>
            <p:cNvPr id="33" name="object 33"/>
            <p:cNvPicPr/>
            <p:nvPr/>
          </p:nvPicPr>
          <p:blipFill>
            <a:blip r:embed="rId16" cstate="print"/>
            <a:stretch>
              <a:fillRect/>
            </a:stretch>
          </p:blipFill>
          <p:spPr>
            <a:xfrm>
              <a:off x="4611624" y="5248656"/>
              <a:ext cx="94487" cy="94487"/>
            </a:xfrm>
            <a:prstGeom prst="rect">
              <a:avLst/>
            </a:prstGeom>
          </p:spPr>
        </p:pic>
      </p:grpSp>
      <p:grpSp>
        <p:nvGrpSpPr>
          <p:cNvPr id="34" name="object 34"/>
          <p:cNvGrpSpPr/>
          <p:nvPr/>
        </p:nvGrpSpPr>
        <p:grpSpPr>
          <a:xfrm>
            <a:off x="8661692" y="3595674"/>
            <a:ext cx="180340" cy="180340"/>
            <a:chOff x="8661692" y="3595674"/>
            <a:chExt cx="180340" cy="180340"/>
          </a:xfrm>
        </p:grpSpPr>
        <p:pic>
          <p:nvPicPr>
            <p:cNvPr id="35" name="object 35"/>
            <p:cNvPicPr/>
            <p:nvPr/>
          </p:nvPicPr>
          <p:blipFill>
            <a:blip r:embed="rId17" cstate="print"/>
            <a:stretch>
              <a:fillRect/>
            </a:stretch>
          </p:blipFill>
          <p:spPr>
            <a:xfrm>
              <a:off x="8661692" y="3595674"/>
              <a:ext cx="179997" cy="179997"/>
            </a:xfrm>
            <a:prstGeom prst="rect">
              <a:avLst/>
            </a:prstGeom>
          </p:spPr>
        </p:pic>
        <p:pic>
          <p:nvPicPr>
            <p:cNvPr id="36" name="object 36"/>
            <p:cNvPicPr/>
            <p:nvPr/>
          </p:nvPicPr>
          <p:blipFill>
            <a:blip r:embed="rId18" cstate="print"/>
            <a:stretch>
              <a:fillRect/>
            </a:stretch>
          </p:blipFill>
          <p:spPr>
            <a:xfrm>
              <a:off x="8705088" y="3639311"/>
              <a:ext cx="94488" cy="94487"/>
            </a:xfrm>
            <a:prstGeom prst="rect">
              <a:avLst/>
            </a:prstGeom>
          </p:spPr>
        </p:pic>
      </p:grpSp>
      <p:grpSp>
        <p:nvGrpSpPr>
          <p:cNvPr id="37" name="object 37"/>
          <p:cNvGrpSpPr/>
          <p:nvPr/>
        </p:nvGrpSpPr>
        <p:grpSpPr>
          <a:xfrm>
            <a:off x="8661692" y="5205095"/>
            <a:ext cx="180340" cy="180340"/>
            <a:chOff x="8661692" y="5205095"/>
            <a:chExt cx="180340" cy="180340"/>
          </a:xfrm>
        </p:grpSpPr>
        <p:pic>
          <p:nvPicPr>
            <p:cNvPr id="38" name="object 38"/>
            <p:cNvPicPr/>
            <p:nvPr/>
          </p:nvPicPr>
          <p:blipFill>
            <a:blip r:embed="rId10" cstate="print"/>
            <a:stretch>
              <a:fillRect/>
            </a:stretch>
          </p:blipFill>
          <p:spPr>
            <a:xfrm>
              <a:off x="8661692" y="5205095"/>
              <a:ext cx="179997" cy="179997"/>
            </a:xfrm>
            <a:prstGeom prst="rect">
              <a:avLst/>
            </a:prstGeom>
          </p:spPr>
        </p:pic>
        <p:pic>
          <p:nvPicPr>
            <p:cNvPr id="39" name="object 39"/>
            <p:cNvPicPr/>
            <p:nvPr/>
          </p:nvPicPr>
          <p:blipFill>
            <a:blip r:embed="rId19" cstate="print"/>
            <a:stretch>
              <a:fillRect/>
            </a:stretch>
          </p:blipFill>
          <p:spPr>
            <a:xfrm>
              <a:off x="8705088" y="5248656"/>
              <a:ext cx="94488" cy="94487"/>
            </a:xfrm>
            <a:prstGeom prst="rect">
              <a:avLst/>
            </a:prstGeom>
          </p:spPr>
        </p:pic>
      </p:grpSp>
      <p:sp>
        <p:nvSpPr>
          <p:cNvPr id="40" name="object 40"/>
          <p:cNvSpPr txBox="1"/>
          <p:nvPr/>
        </p:nvSpPr>
        <p:spPr>
          <a:xfrm>
            <a:off x="2187016" y="795244"/>
            <a:ext cx="8032115" cy="470000"/>
          </a:xfrm>
          <a:prstGeom prst="rect">
            <a:avLst/>
          </a:prstGeom>
        </p:spPr>
        <p:txBody>
          <a:bodyPr vert="horz" wrap="square" lIns="0" tIns="12065" rIns="0" bIns="0" rtlCol="0">
            <a:spAutoFit/>
          </a:bodyPr>
          <a:lstStyle/>
          <a:p>
            <a:pPr marL="12700" marR="5080" lvl="0" indent="20955" algn="l" defTabSz="914400" rtl="0" eaLnBrk="1" fontAlgn="auto" latinLnBrk="0" hangingPunct="1">
              <a:lnSpc>
                <a:spcPct val="137400"/>
              </a:lnSpc>
              <a:spcBef>
                <a:spcPts val="95"/>
              </a:spcBef>
              <a:spcAft>
                <a:spcPts val="0"/>
              </a:spcAft>
              <a:buClrTx/>
              <a:buSzTx/>
              <a:buFontTx/>
              <a:buNone/>
              <a:tabLst/>
              <a:defRPr/>
            </a:pP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Members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ADAPT’s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Research</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&amp;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Advisory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platform</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have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access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entire</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suite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of</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market</a:t>
            </a:r>
            <a:r>
              <a:rPr kumimoji="0" lang="en-AU" sz="1150" b="0" i="0" u="none" strike="noStrike" kern="1200" cap="none" spc="15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leading</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content,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insights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and</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resources</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to</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a:t>
            </a:r>
            <a:r>
              <a:rPr kumimoji="0" lang="en-AU" sz="1150" b="0" i="0" u="none" strike="noStrike" kern="1200" cap="none" spc="13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execute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role.</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For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any</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assistance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contact</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your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Account</a:t>
            </a:r>
            <a:r>
              <a:rPr kumimoji="0" lang="en-AU" sz="1150" b="0" i="0" u="none" strike="noStrike" kern="1200" cap="none" spc="15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Manager</a:t>
            </a:r>
            <a:r>
              <a:rPr kumimoji="0" lang="en-AU" sz="1150" b="0" i="0" u="none" strike="noStrike" kern="1200" cap="none" spc="14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in</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the</a:t>
            </a:r>
            <a:r>
              <a:rPr kumimoji="0" lang="en-AU" sz="1150" b="0" i="0" u="none" strike="noStrike" kern="1200" cap="none" spc="13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help</a:t>
            </a:r>
            <a:r>
              <a:rPr kumimoji="0" lang="en-AU" sz="1150" b="0" i="0" u="none" strike="noStrike" kern="1200" cap="none" spc="145"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 </a:t>
            </a:r>
            <a:r>
              <a:rPr kumimoji="0" lang="en-AU" sz="1150" b="0" i="0" u="none" strike="noStrike" kern="1200" cap="none" spc="-10" normalizeH="0" baseline="0" noProof="0">
                <a:ln>
                  <a:noFill/>
                </a:ln>
                <a:solidFill>
                  <a:srgbClr val="FFFFFF"/>
                </a:solidFill>
                <a:effectLst/>
                <a:uLnTx/>
                <a:uFillTx/>
                <a:latin typeface="Helvetica" panose="020B0604020202020204" pitchFamily="34" charset="0"/>
                <a:ea typeface="+mn-ea"/>
                <a:cs typeface="Helvetica" panose="020B0604020202020204" pitchFamily="34" charset="0"/>
              </a:rPr>
              <a:t>section.</a:t>
            </a:r>
            <a:endParaRPr kumimoji="0" lang="en-AU" sz="1150" b="0" i="0" u="none" strike="noStrike" kern="1200" cap="none" spc="0" normalizeH="0" baseline="0" noProof="0">
              <a:ln>
                <a:noFill/>
              </a:ln>
              <a:solidFill>
                <a:prstClr val="black"/>
              </a:solidFill>
              <a:effectLst/>
              <a:uLnTx/>
              <a:uFillTx/>
              <a:latin typeface="Helvetica" panose="020B0604020202020204" pitchFamily="34" charset="0"/>
              <a:ea typeface="+mn-ea"/>
              <a:cs typeface="Helvetica" panose="020B0604020202020204" pitchFamily="34" charset="0"/>
            </a:endParaRPr>
          </a:p>
        </p:txBody>
      </p:sp>
      <p:sp>
        <p:nvSpPr>
          <p:cNvPr id="44" name="object 2">
            <a:extLst>
              <a:ext uri="{FF2B5EF4-FFF2-40B4-BE49-F238E27FC236}">
                <a16:creationId xmlns:a16="http://schemas.microsoft.com/office/drawing/2014/main" id="{5047A1A9-BDA7-8A8B-56E4-A2A0AF7F4181}"/>
              </a:ext>
            </a:extLst>
          </p:cNvPr>
          <p:cNvSpPr txBox="1">
            <a:spLocks/>
          </p:cNvSpPr>
          <p:nvPr/>
        </p:nvSpPr>
        <p:spPr>
          <a:xfrm>
            <a:off x="3395268" y="334771"/>
            <a:ext cx="5401462" cy="391159"/>
          </a:xfrm>
          <a:prstGeom prst="rect">
            <a:avLst/>
          </a:prstGeom>
        </p:spPr>
        <p:txBody>
          <a:bodyPr vert="horz" wrap="square" lIns="0" tIns="12700" rIns="0" bIns="0" rtlCol="0">
            <a:spAutoFit/>
          </a:bodyPr>
          <a:lstStyle>
            <a:lvl1pPr>
              <a:defRPr sz="2400" b="1" i="0">
                <a:solidFill>
                  <a:schemeClr val="bg1"/>
                </a:solidFill>
                <a:latin typeface="Arial"/>
                <a:ea typeface="+mj-ea"/>
                <a:cs typeface="Arial"/>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Additional</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resources</a:t>
            </a:r>
            <a:r>
              <a:rPr kumimoji="0" lang="en-AU" sz="2400" b="1" i="0" u="none" strike="noStrike" kern="0" cap="none" spc="-15"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you</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can</a:t>
            </a:r>
            <a:r>
              <a:rPr kumimoji="0" lang="en-AU" sz="2400" b="1" i="0" u="none" strike="noStrike" kern="0" cap="none" spc="-2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 </a:t>
            </a:r>
            <a:r>
              <a:rPr kumimoji="0" lang="en-AU" sz="2400" b="1" i="0" u="none" strike="noStrike" kern="0" cap="none" spc="-10" normalizeH="0" baseline="0" noProof="0">
                <a:ln>
                  <a:noFill/>
                </a:ln>
                <a:solidFill>
                  <a:prstClr val="white"/>
                </a:solidFill>
                <a:effectLst/>
                <a:uLnTx/>
                <a:uFillTx/>
                <a:latin typeface="Helvetica" panose="020B0604020202020204" pitchFamily="34" charset="0"/>
                <a:ea typeface="+mj-ea"/>
                <a:cs typeface="Helvetica" panose="020B0604020202020204" pitchFamily="34" charset="0"/>
              </a:rPr>
              <a:t>access</a:t>
            </a:r>
          </a:p>
        </p:txBody>
      </p:sp>
    </p:spTree>
    <p:extLst>
      <p:ext uri="{BB962C8B-B14F-4D97-AF65-F5344CB8AC3E}">
        <p14:creationId xmlns:p14="http://schemas.microsoft.com/office/powerpoint/2010/main" val="148512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2997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003A8CC-F4EC-F946-834C-ECA67BDC8F8E}"/>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0EB7FA0F-9542-D24E-B323-7437F937637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F7D54604-64E4-5DB3-30B8-A40D293BDB46}"/>
              </a:ext>
            </a:extLst>
          </p:cNvPr>
          <p:cNvGrpSpPr/>
          <p:nvPr/>
        </p:nvGrpSpPr>
        <p:grpSpPr>
          <a:xfrm>
            <a:off x="549440" y="2556618"/>
            <a:ext cx="6513512" cy="1535021"/>
            <a:chOff x="549440" y="2556618"/>
            <a:chExt cx="6513512" cy="1535021"/>
          </a:xfrm>
        </p:grpSpPr>
        <p:sp>
          <p:nvSpPr>
            <p:cNvPr id="4" name="TextBox 3">
              <a:extLst>
                <a:ext uri="{FF2B5EF4-FFF2-40B4-BE49-F238E27FC236}">
                  <a16:creationId xmlns:a16="http://schemas.microsoft.com/office/drawing/2014/main" id="{429ADE95-50B2-0A7B-66FE-6EE2D886EB00}"/>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2400"/>
                </a:spcAft>
                <a:buClrTx/>
                <a:buSzTx/>
                <a:buFontTx/>
                <a:buNone/>
                <a:tabLst/>
                <a:defRPr/>
              </a:pPr>
              <a:r>
                <a:rPr kumimoji="0" lang="en-US" sz="4000" b="0" i="0" u="none" strike="noStrike" kern="1200" cap="none" spc="0" normalizeH="0" baseline="0" noProof="0">
                  <a:ln>
                    <a:noFill/>
                  </a:ln>
                  <a:solidFill>
                    <a:prstClr val="white"/>
                  </a:solidFill>
                  <a:effectLst/>
                  <a:uLnTx/>
                  <a:uFillTx/>
                  <a:latin typeface="Helvetica"/>
                  <a:ea typeface="+mn-ea"/>
                  <a:cs typeface="Helvetica"/>
                </a:rPr>
                <a:t>Leadership, governance and use cases</a:t>
              </a:r>
            </a:p>
          </p:txBody>
        </p:sp>
        <p:sp>
          <p:nvSpPr>
            <p:cNvPr id="8" name="Rectangle 7">
              <a:extLst>
                <a:ext uri="{FF2B5EF4-FFF2-40B4-BE49-F238E27FC236}">
                  <a16:creationId xmlns:a16="http://schemas.microsoft.com/office/drawing/2014/main" id="{4D5BD559-0040-2C4D-5836-1767E08D4242}"/>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891561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3B33978E-E1C0-609B-291B-31658C7ACDA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D06ED19-9CC1-944C-DF5B-626DDAE685EC}"/>
              </a:ext>
            </a:extLst>
          </p:cNvPr>
          <p:cNvSpPr/>
          <p:nvPr/>
        </p:nvSpPr>
        <p:spPr>
          <a:xfrm>
            <a:off x="276267" y="150628"/>
            <a:ext cx="11383242" cy="461663"/>
          </a:xfrm>
          <a:prstGeom prst="rect">
            <a:avLst/>
          </a:prstGeom>
        </p:spPr>
        <p:txBody>
          <a:bodyPr wrap="square" lIns="91438" tIns="45719" rIns="91438" bIns="45719" anchor="t">
            <a:spAutoFit/>
          </a:bodyPr>
          <a:lstStyle/>
          <a:p>
            <a:pPr marL="0" marR="0" lvl="0" indent="0" algn="l" defTabSz="914431"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0000"/>
                </a:solidFill>
                <a:effectLst/>
                <a:uLnTx/>
                <a:uFillTx/>
                <a:latin typeface="Helvetica"/>
                <a:ea typeface="+mn-ea"/>
                <a:cs typeface="Helvetica"/>
                <a:sym typeface="Arial"/>
              </a:rPr>
              <a:t>AI governance leadership (CIOs and CDAOs)</a:t>
            </a:r>
          </a:p>
        </p:txBody>
      </p:sp>
      <p:sp>
        <p:nvSpPr>
          <p:cNvPr id="56" name="TextBox 55">
            <a:extLst>
              <a:ext uri="{FF2B5EF4-FFF2-40B4-BE49-F238E27FC236}">
                <a16:creationId xmlns:a16="http://schemas.microsoft.com/office/drawing/2014/main" id="{D2DAF525-B51C-B601-A53D-4CA986256A32}"/>
              </a:ext>
            </a:extLst>
          </p:cNvPr>
          <p:cNvSpPr txBox="1"/>
          <p:nvPr/>
        </p:nvSpPr>
        <p:spPr>
          <a:xfrm>
            <a:off x="2749519"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a:cs typeface="Helvetica Neue" panose="02000503000000020004" pitchFamily="2"/>
                <a:sym typeface="Arial"/>
              </a:rPr>
              <a:t>Source : ADAPT CIO, and Data and AI Edge Surveys in Feb and Apr 2026. Sample size: 418 Australian CIOs and CDAOs</a:t>
            </a:r>
          </a:p>
        </p:txBody>
      </p:sp>
      <p:pic>
        <p:nvPicPr>
          <p:cNvPr id="59" name="Graphic 58">
            <a:extLst>
              <a:ext uri="{FF2B5EF4-FFF2-40B4-BE49-F238E27FC236}">
                <a16:creationId xmlns:a16="http://schemas.microsoft.com/office/drawing/2014/main" id="{D8203D4E-1241-C736-9EEC-A11AAA7E6E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5290" y="775374"/>
            <a:ext cx="11217009" cy="5741447"/>
          </a:xfrm>
          <a:prstGeom prst="rect">
            <a:avLst/>
          </a:prstGeom>
        </p:spPr>
      </p:pic>
    </p:spTree>
    <p:extLst>
      <p:ext uri="{BB962C8B-B14F-4D97-AF65-F5344CB8AC3E}">
        <p14:creationId xmlns:p14="http://schemas.microsoft.com/office/powerpoint/2010/main" val="1316814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3855E-0D15-D57D-0404-54B7697C752F}"/>
            </a:ext>
          </a:extLst>
        </p:cNvPr>
        <p:cNvGrpSpPr/>
        <p:nvPr/>
      </p:nvGrpSpPr>
      <p:grpSpPr>
        <a:xfrm>
          <a:off x="0" y="0"/>
          <a:ext cx="0" cy="0"/>
          <a:chOff x="0" y="0"/>
          <a:chExt cx="0" cy="0"/>
        </a:xfrm>
      </p:grpSpPr>
      <p:pic>
        <p:nvPicPr>
          <p:cNvPr id="3" name="Graphic 2">
            <a:extLst>
              <a:ext uri="{FF2B5EF4-FFF2-40B4-BE49-F238E27FC236}">
                <a16:creationId xmlns:a16="http://schemas.microsoft.com/office/drawing/2014/main" id="{26B37654-D104-6242-988E-428BB0374F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48792" y="1219200"/>
            <a:ext cx="11538407" cy="5181754"/>
          </a:xfrm>
          <a:prstGeom prst="rect">
            <a:avLst/>
          </a:prstGeom>
        </p:spPr>
      </p:pic>
      <p:sp>
        <p:nvSpPr>
          <p:cNvPr id="10" name="Rectangle 9">
            <a:extLst>
              <a:ext uri="{FF2B5EF4-FFF2-40B4-BE49-F238E27FC236}">
                <a16:creationId xmlns:a16="http://schemas.microsoft.com/office/drawing/2014/main" id="{CB452654-DAE2-E2A0-F592-E0B9B276D5F9}"/>
              </a:ext>
            </a:extLst>
          </p:cNvPr>
          <p:cNvSpPr/>
          <p:nvPr/>
        </p:nvSpPr>
        <p:spPr>
          <a:xfrm>
            <a:off x="245627" y="111067"/>
            <a:ext cx="8274430" cy="707886"/>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0000"/>
                </a:solidFill>
                <a:effectLst/>
                <a:uLnTx/>
                <a:uFillTx/>
                <a:latin typeface="Helvetica"/>
                <a:ea typeface="+mn-ea"/>
                <a:cs typeface="Helvetica"/>
              </a:rPr>
              <a:t>Percentage of AI pilots, tools, or models that are known and covered by formal governance or risk frameworks</a:t>
            </a:r>
          </a:p>
        </p:txBody>
      </p:sp>
      <p:sp>
        <p:nvSpPr>
          <p:cNvPr id="11" name="TextBox 10">
            <a:extLst>
              <a:ext uri="{FF2B5EF4-FFF2-40B4-BE49-F238E27FC236}">
                <a16:creationId xmlns:a16="http://schemas.microsoft.com/office/drawing/2014/main" id="{7F240B4B-CC2F-5EEB-E4CB-64E6799E8AE3}"/>
              </a:ext>
            </a:extLst>
          </p:cNvPr>
          <p:cNvSpPr txBox="1"/>
          <p:nvPr/>
        </p:nvSpPr>
        <p:spPr>
          <a:xfrm>
            <a:off x="2749519"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a:cs typeface="Helvetica Neue" panose="02000503000000020004" pitchFamily="2"/>
                <a:sym typeface="Arial"/>
              </a:rPr>
              <a:t>Source : ADAPT Data and AI Edge Survey in Apr 2026. Sample size: 169 Australian CDAOs</a:t>
            </a:r>
          </a:p>
        </p:txBody>
      </p:sp>
    </p:spTree>
    <p:extLst>
      <p:ext uri="{BB962C8B-B14F-4D97-AF65-F5344CB8AC3E}">
        <p14:creationId xmlns:p14="http://schemas.microsoft.com/office/powerpoint/2010/main" val="4087149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C5AA-B973-7006-A555-8CDB922FEE06}"/>
            </a:ext>
          </a:extLst>
        </p:cNvPr>
        <p:cNvGrpSpPr/>
        <p:nvPr/>
      </p:nvGrpSpPr>
      <p:grpSpPr>
        <a:xfrm>
          <a:off x="0" y="0"/>
          <a:ext cx="0" cy="0"/>
          <a:chOff x="0" y="0"/>
          <a:chExt cx="0" cy="0"/>
        </a:xfrm>
      </p:grpSpPr>
      <p:pic>
        <p:nvPicPr>
          <p:cNvPr id="68" name="Graphic 67">
            <a:extLst>
              <a:ext uri="{FF2B5EF4-FFF2-40B4-BE49-F238E27FC236}">
                <a16:creationId xmlns:a16="http://schemas.microsoft.com/office/drawing/2014/main" id="{053A6191-02C3-CB6D-4A49-9117E4A1481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8865" y="851549"/>
            <a:ext cx="12432097" cy="5758986"/>
          </a:xfrm>
          <a:prstGeom prst="rect">
            <a:avLst/>
          </a:prstGeom>
        </p:spPr>
      </p:pic>
      <p:sp>
        <p:nvSpPr>
          <p:cNvPr id="9" name="Title 1">
            <a:extLst>
              <a:ext uri="{FF2B5EF4-FFF2-40B4-BE49-F238E27FC236}">
                <a16:creationId xmlns:a16="http://schemas.microsoft.com/office/drawing/2014/main" id="{FD86A8EC-8EC0-C317-40D6-96D52C7AA849}"/>
              </a:ext>
            </a:extLst>
          </p:cNvPr>
          <p:cNvSpPr txBox="1">
            <a:spLocks/>
          </p:cNvSpPr>
          <p:nvPr/>
        </p:nvSpPr>
        <p:spPr>
          <a:xfrm>
            <a:off x="336000" y="186172"/>
            <a:ext cx="10152668" cy="35718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sz="1800" b="1">
                <a:latin typeface="Helvetica"/>
              </a:defRPr>
            </a:pPr>
            <a:r>
              <a:rPr lang="en-PH" sz="1900" b="1">
                <a:latin typeface="Helvetica"/>
              </a:rPr>
              <a:t>Which agentic AI use cases are you exploring or deploying and what is their maturity?</a:t>
            </a:r>
          </a:p>
        </p:txBody>
      </p:sp>
      <p:sp>
        <p:nvSpPr>
          <p:cNvPr id="10" name="TextBox 9">
            <a:extLst>
              <a:ext uri="{FF2B5EF4-FFF2-40B4-BE49-F238E27FC236}">
                <a16:creationId xmlns:a16="http://schemas.microsoft.com/office/drawing/2014/main" id="{52B89813-0561-A351-1020-2FB2E57BE7E4}"/>
              </a:ext>
            </a:extLst>
          </p:cNvPr>
          <p:cNvSpPr txBox="1"/>
          <p:nvPr/>
        </p:nvSpPr>
        <p:spPr>
          <a:xfrm>
            <a:off x="5946140" y="6482220"/>
            <a:ext cx="5990744" cy="261610"/>
          </a:xfrm>
          <a:prstGeom prst="rect">
            <a:avLst/>
          </a:prstGeom>
          <a:noFill/>
        </p:spPr>
        <p:txBody>
          <a:bodyPr wrap="none" lIns="91440" tIns="45720" rIns="91440" bIns="45720" anchor="t">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sz="1100" i="1">
                <a:latin typeface="Helvetica"/>
              </a:defRPr>
            </a:pPr>
            <a:r>
              <a:rPr kumimoji="0" lang="en-US" sz="1100" b="0" i="1" u="none" strike="noStrike" kern="0" cap="none" spc="0" normalizeH="0" baseline="0" noProof="0">
                <a:ln>
                  <a:noFill/>
                </a:ln>
                <a:solidFill>
                  <a:schemeClr val="bg1">
                    <a:lumMod val="50000"/>
                  </a:schemeClr>
                </a:solidFill>
                <a:effectLst/>
                <a:uLnTx/>
                <a:uFillTx/>
                <a:latin typeface="Helvetica"/>
                <a:cs typeface="Arial"/>
                <a:sym typeface="Arial"/>
              </a:rPr>
              <a:t>Source : ADAPT Data and AI Edge Survey in Apr 2026. Sample size: 159 Australian CDAOs</a:t>
            </a:r>
          </a:p>
        </p:txBody>
      </p:sp>
    </p:spTree>
    <p:extLst>
      <p:ext uri="{BB962C8B-B14F-4D97-AF65-F5344CB8AC3E}">
        <p14:creationId xmlns:p14="http://schemas.microsoft.com/office/powerpoint/2010/main" val="3120279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F36D6-CCBB-D37A-056F-00B7E3BFDF0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53D0A4-6976-6B21-7539-6D7D6C6F8A93}"/>
              </a:ext>
            </a:extLst>
          </p:cNvPr>
          <p:cNvSpPr txBox="1"/>
          <p:nvPr/>
        </p:nvSpPr>
        <p:spPr>
          <a:xfrm>
            <a:off x="562687" y="1712062"/>
            <a:ext cx="4001569" cy="4753737"/>
          </a:xfrm>
          <a:prstGeom prst="rect">
            <a:avLst/>
          </a:prstGeom>
          <a:noFill/>
        </p:spPr>
        <p:txBody>
          <a:bodyPr wrap="square" lIns="91440" tIns="45720" rIns="91440" bIns="45720" rtlCol="0" anchor="t">
            <a:spAutoFit/>
          </a:bodyPr>
          <a:lstStyle/>
          <a:p>
            <a:pPr>
              <a:lnSpc>
                <a:spcPct val="150000"/>
              </a:lnSpc>
              <a:spcAft>
                <a:spcPts val="600"/>
              </a:spcAft>
              <a:buClr>
                <a:srgbClr val="E7534F"/>
              </a:buClr>
              <a:defRPr/>
            </a:pPr>
            <a:r>
              <a:rPr kumimoji="0" lang="en-US" sz="1200" b="1" i="0" u="none" strike="noStrike" kern="1200" cap="none" spc="0" normalizeH="0" baseline="0" noProof="0">
                <a:ln>
                  <a:noFill/>
                </a:ln>
                <a:solidFill>
                  <a:srgbClr val="000000"/>
                </a:solidFill>
                <a:effectLst/>
                <a:uLnTx/>
                <a:uFillTx/>
                <a:latin typeface="Helvetica"/>
                <a:ea typeface="+mn-ea"/>
                <a:cs typeface="Helvetica"/>
              </a:rPr>
              <a:t>AI governance is strongly dominated by </a:t>
            </a:r>
            <a:r>
              <a:rPr lang="en-US" sz="1200" b="1">
                <a:solidFill>
                  <a:srgbClr val="000000"/>
                </a:solidFill>
                <a:latin typeface="Helvetica"/>
                <a:cs typeface="Helvetica"/>
              </a:rPr>
              <a:t>CIO</a:t>
            </a:r>
            <a:br>
              <a:rPr lang="en-US" sz="1200" b="1">
                <a:solidFill>
                  <a:srgbClr val="000000"/>
                </a:solidFill>
                <a:latin typeface="Helvetica"/>
                <a:cs typeface="Helvetica"/>
              </a:rPr>
            </a:br>
            <a:r>
              <a:rPr lang="en-US" sz="1200" b="1">
                <a:solidFill>
                  <a:srgbClr val="000000"/>
                </a:solidFill>
                <a:latin typeface="Helvetica"/>
                <a:cs typeface="Helvetica"/>
              </a:rPr>
              <a:t>and CTO</a:t>
            </a:r>
            <a:r>
              <a:rPr kumimoji="0" lang="en-US" sz="1200" b="1" i="0" u="none" strike="noStrike" kern="1200" cap="none" spc="0" normalizeH="0" baseline="0" noProof="0">
                <a:ln>
                  <a:noFill/>
                </a:ln>
                <a:solidFill>
                  <a:srgbClr val="000000"/>
                </a:solidFill>
                <a:effectLst/>
                <a:uLnTx/>
                <a:uFillTx/>
                <a:latin typeface="Helvetica"/>
                <a:ea typeface="+mn-ea"/>
                <a:cs typeface="Helvetica"/>
              </a:rPr>
              <a:t> roles</a:t>
            </a:r>
            <a:r>
              <a:rPr kumimoji="0" lang="en-AU" sz="1200" b="1" i="0" u="none" strike="noStrike" kern="1200" cap="none" spc="0" normalizeH="0" baseline="0" noProof="0">
                <a:ln>
                  <a:noFill/>
                </a:ln>
                <a:solidFill>
                  <a:srgbClr val="000000"/>
                </a:solidFill>
                <a:effectLst/>
                <a:uLnTx/>
                <a:uFillTx/>
                <a:latin typeface="Helvetica"/>
                <a:ea typeface="+mn-ea"/>
                <a:cs typeface="Helvetica"/>
              </a:rPr>
              <a:t>. </a:t>
            </a:r>
            <a:endParaRPr kumimoji="0" lang="en-AU" sz="1200" b="0" i="0" u="none" strike="noStrike" kern="1200" cap="none" spc="0" normalizeH="0" baseline="0" noProof="0">
              <a:ln>
                <a:noFill/>
              </a:ln>
              <a:solidFill>
                <a:srgbClr val="000000"/>
              </a:solidFill>
              <a:effectLst/>
              <a:uLnTx/>
              <a:uFillTx/>
              <a:latin typeface="Helvetica"/>
              <a:ea typeface="+mn-ea"/>
              <a:cs typeface="Helvetica"/>
            </a:endParaRPr>
          </a:p>
          <a:p>
            <a:pPr marL="171450" indent="-171450">
              <a:lnSpc>
                <a:spcPct val="150000"/>
              </a:lnSpc>
              <a:spcAft>
                <a:spcPts val="600"/>
              </a:spcAft>
              <a:buClr>
                <a:srgbClr val="E7534F"/>
              </a:buClr>
              <a:buFont typeface="Arial" panose="020B0604020202020204" pitchFamily="34" charset="0"/>
              <a:buChar char="•"/>
              <a:defRPr/>
            </a:pPr>
            <a:r>
              <a:rPr lang="en-US" sz="1200">
                <a:solidFill>
                  <a:srgbClr val="000000"/>
                </a:solidFill>
                <a:latin typeface="Helvetica"/>
                <a:cs typeface="Helvetica"/>
              </a:rPr>
              <a:t>CDAOs say that 50% of AI models in pilot and deployment are not covered by governance.</a:t>
            </a:r>
            <a:endParaRPr lang="en-US" sz="1200" b="0" i="0" u="none" strike="noStrike" kern="1200" cap="none" spc="0" normalizeH="0" baseline="0" noProof="0">
              <a:ln>
                <a:noFill/>
              </a:ln>
              <a:solidFill>
                <a:srgbClr val="000000"/>
              </a:solidFill>
              <a:effectLst/>
              <a:uLnTx/>
              <a:uFillTx/>
              <a:latin typeface="Helvetica"/>
              <a:cs typeface="Helvetica"/>
            </a:endParaRPr>
          </a:p>
          <a:p>
            <a:pPr marL="171450" indent="-171450">
              <a:lnSpc>
                <a:spcPct val="150000"/>
              </a:lnSpc>
              <a:spcAft>
                <a:spcPts val="600"/>
              </a:spcAft>
              <a:buClr>
                <a:srgbClr val="E7534F"/>
              </a:buClr>
              <a:buFont typeface="Arial" panose="020B0604020202020204" pitchFamily="34" charset="0"/>
              <a:buChar char="•"/>
              <a:defRPr/>
            </a:pPr>
            <a:r>
              <a:rPr kumimoji="0" lang="en-US" sz="1200" b="0" i="0" u="none" strike="noStrike" kern="1200" cap="none" spc="0" normalizeH="0" baseline="0" noProof="0">
                <a:ln>
                  <a:noFill/>
                </a:ln>
                <a:solidFill>
                  <a:srgbClr val="000000"/>
                </a:solidFill>
                <a:effectLst/>
                <a:uLnTx/>
                <a:uFillTx/>
                <a:latin typeface="Helvetica"/>
                <a:cs typeface="Helvetica"/>
              </a:rPr>
              <a:t>CDAOs</a:t>
            </a:r>
            <a:r>
              <a:rPr lang="en-US" sz="1200">
                <a:solidFill>
                  <a:srgbClr val="000000"/>
                </a:solidFill>
                <a:latin typeface="Helvetica"/>
                <a:cs typeface="Helvetica"/>
              </a:rPr>
              <a:t> confirm</a:t>
            </a:r>
            <a:r>
              <a:rPr kumimoji="0" lang="en-US" sz="1200" b="0" i="0" u="none" strike="noStrike" kern="1200" cap="none" spc="0" normalizeH="0" baseline="0" noProof="0">
                <a:ln>
                  <a:noFill/>
                </a:ln>
                <a:solidFill>
                  <a:srgbClr val="000000"/>
                </a:solidFill>
                <a:effectLst/>
                <a:uLnTx/>
                <a:uFillTx/>
                <a:latin typeface="Helvetica"/>
                <a:cs typeface="Helvetica"/>
              </a:rPr>
              <a:t> that the top use cases for the following deployment maturity levels are</a:t>
            </a:r>
            <a:r>
              <a:rPr kumimoji="0" lang="en-AU" sz="1200" b="0" i="0" u="none" strike="noStrike" kern="1200" cap="none" spc="0" normalizeH="0" baseline="0" noProof="0">
                <a:ln>
                  <a:noFill/>
                </a:ln>
                <a:solidFill>
                  <a:srgbClr val="000000"/>
                </a:solidFill>
                <a:effectLst/>
                <a:uLnTx/>
                <a:uFillTx/>
                <a:latin typeface="Helvetica"/>
                <a:cs typeface="Helvetica"/>
              </a:rPr>
              <a:t>:</a:t>
            </a:r>
            <a:endParaRPr lang="en-AU" sz="1200" b="0" i="0" u="none" strike="noStrike" kern="1200" cap="none" spc="0" normalizeH="0" baseline="0" noProof="0">
              <a:ln>
                <a:noFill/>
              </a:ln>
              <a:solidFill>
                <a:srgbClr val="000000"/>
              </a:solidFill>
              <a:effectLst/>
              <a:uLnTx/>
              <a:uFillTx/>
              <a:latin typeface="Helvetica"/>
              <a:cs typeface="Helvetica"/>
            </a:endParaRPr>
          </a:p>
          <a:p>
            <a:pPr marL="355600" marR="0" lvl="1" indent="-172720"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AU" sz="1200" b="0" i="0" u="none" strike="noStrike" kern="1200" cap="none" spc="0" normalizeH="0" baseline="0" noProof="0">
                <a:ln>
                  <a:noFill/>
                </a:ln>
                <a:solidFill>
                  <a:srgbClr val="000000"/>
                </a:solidFill>
                <a:effectLst/>
                <a:uLnTx/>
                <a:uFillTx/>
                <a:latin typeface="Helvetica" pitchFamily="2" charset="0"/>
                <a:ea typeface="+mn-ea"/>
                <a:cs typeface="Helvetica"/>
              </a:rPr>
              <a:t>no activity: product and pricing decisions</a:t>
            </a:r>
            <a:endParaRPr lang="en-AU" sz="1200" b="0" i="0" u="none" strike="noStrike" kern="1200" cap="none" spc="0" normalizeH="0" baseline="0" noProof="0">
              <a:ln>
                <a:noFill/>
              </a:ln>
              <a:solidFill>
                <a:srgbClr val="000000"/>
              </a:solidFill>
              <a:effectLst/>
              <a:uLnTx/>
              <a:uFillTx/>
              <a:latin typeface="Helvetica" pitchFamily="2" charset="0"/>
              <a:cs typeface="Helvetica"/>
            </a:endParaRPr>
          </a:p>
          <a:p>
            <a:pPr marL="355600" marR="0" lvl="1" indent="-172720"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lang="en-AU" sz="1200">
                <a:solidFill>
                  <a:srgbClr val="000000"/>
                </a:solidFill>
                <a:latin typeface="Helvetica" pitchFamily="2" charset="0"/>
                <a:cs typeface="Helvetica"/>
              </a:rPr>
              <a:t>exploration/pilots: operational improvements</a:t>
            </a:r>
          </a:p>
          <a:p>
            <a:pPr marL="355600" marR="0" lvl="1" indent="-172720"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kumimoji="0" lang="en-AU" sz="1200" b="0" i="0" u="none" strike="noStrike" kern="1200" cap="none" spc="0" normalizeH="0" baseline="0" noProof="0">
                <a:ln>
                  <a:noFill/>
                </a:ln>
                <a:solidFill>
                  <a:srgbClr val="000000"/>
                </a:solidFill>
                <a:effectLst/>
                <a:uLnTx/>
                <a:uFillTx/>
                <a:latin typeface="Helvetica" pitchFamily="2" charset="0"/>
                <a:ea typeface="+mn-ea"/>
                <a:cs typeface="Helvetica"/>
              </a:rPr>
              <a:t>task-based or scripted agents: policy and knowledge management</a:t>
            </a:r>
            <a:endParaRPr lang="en-AU" sz="1200" b="0" i="0" u="none" strike="noStrike" kern="1200" cap="none" spc="0" normalizeH="0" baseline="0" noProof="0">
              <a:ln>
                <a:noFill/>
              </a:ln>
              <a:solidFill>
                <a:srgbClr val="000000"/>
              </a:solidFill>
              <a:effectLst/>
              <a:uLnTx/>
              <a:uFillTx/>
              <a:latin typeface="Helvetica" pitchFamily="2" charset="0"/>
              <a:cs typeface="Helvetica"/>
            </a:endParaRPr>
          </a:p>
          <a:p>
            <a:pPr marL="355600" marR="0" lvl="1" indent="-172720" algn="l" defTabSz="914400" rtl="0" eaLnBrk="1" fontAlgn="auto" latinLnBrk="0" hangingPunct="1">
              <a:lnSpc>
                <a:spcPct val="150000"/>
              </a:lnSpc>
              <a:spcBef>
                <a:spcPts val="0"/>
              </a:spcBef>
              <a:spcAft>
                <a:spcPts val="600"/>
              </a:spcAft>
              <a:buClr>
                <a:srgbClr val="E7534F"/>
              </a:buClr>
              <a:buSzTx/>
              <a:buFont typeface="Courier New" panose="02070309020205020404" pitchFamily="49" charset="0"/>
              <a:buChar char="o"/>
              <a:tabLst/>
              <a:defRPr/>
            </a:pPr>
            <a:r>
              <a:rPr lang="en-AU" sz="1200">
                <a:solidFill>
                  <a:srgbClr val="000000"/>
                </a:solidFill>
                <a:latin typeface="Helvetica"/>
                <a:cs typeface="Helvetica"/>
              </a:rPr>
              <a:t>goal-oriented agents: code generation and testing.</a:t>
            </a:r>
            <a:endParaRPr lang="en-AU" sz="1200">
              <a:solidFill>
                <a:srgbClr val="000000"/>
              </a:solidFill>
              <a:latin typeface="Helvetica" pitchFamily="2" charset="0"/>
              <a:cs typeface="Helvetica"/>
            </a:endParaRPr>
          </a:p>
          <a:p>
            <a:pPr marL="171450" indent="-171450">
              <a:lnSpc>
                <a:spcPct val="150000"/>
              </a:lnSpc>
              <a:spcAft>
                <a:spcPts val="600"/>
              </a:spcAft>
              <a:buClr>
                <a:srgbClr val="E7534F"/>
              </a:buClr>
              <a:buFont typeface="Arial" panose="020B0604020202020204" pitchFamily="34" charset="0"/>
              <a:buChar char="•"/>
              <a:defRPr/>
            </a:pPr>
            <a:r>
              <a:rPr lang="en-AU" sz="1200">
                <a:solidFill>
                  <a:srgbClr val="000000"/>
                </a:solidFill>
                <a:latin typeface="Helvetica"/>
                <a:cs typeface="Helvetica"/>
              </a:rPr>
              <a:t>Only a minority of organisations have fully autonomous decisions/actions for some use cases: operational improvements, code generation and testing, admin tasks and CX.</a:t>
            </a:r>
            <a:endParaRPr lang="en-US" sz="200" b="1">
              <a:solidFill>
                <a:prstClr val="black"/>
              </a:solidFill>
              <a:latin typeface="Helvetica" pitchFamily="2" charset="0"/>
              <a:cs typeface="Helvetica"/>
            </a:endParaRPr>
          </a:p>
        </p:txBody>
      </p:sp>
      <p:sp>
        <p:nvSpPr>
          <p:cNvPr id="5" name="Rectangle 4">
            <a:extLst>
              <a:ext uri="{FF2B5EF4-FFF2-40B4-BE49-F238E27FC236}">
                <a16:creationId xmlns:a16="http://schemas.microsoft.com/office/drawing/2014/main" id="{C7C783F5-0AF0-2E46-F28A-3172401D62BC}"/>
              </a:ext>
            </a:extLst>
          </p:cNvPr>
          <p:cNvSpPr/>
          <p:nvPr/>
        </p:nvSpPr>
        <p:spPr>
          <a:xfrm>
            <a:off x="562688" y="648460"/>
            <a:ext cx="3630733" cy="83099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50" normalizeH="0" baseline="0" noProof="0">
                <a:ln>
                  <a:noFill/>
                </a:ln>
                <a:solidFill>
                  <a:prstClr val="black"/>
                </a:solidFill>
                <a:effectLst/>
                <a:uLnTx/>
                <a:uFillTx/>
                <a:latin typeface="Helvetica"/>
                <a:ea typeface="+mn-ea"/>
                <a:cs typeface="Helvetica"/>
              </a:rPr>
              <a:t>Leadership, governance and use cases</a:t>
            </a:r>
          </a:p>
        </p:txBody>
      </p:sp>
      <p:sp>
        <p:nvSpPr>
          <p:cNvPr id="8" name="Rectangle 7">
            <a:extLst>
              <a:ext uri="{FF2B5EF4-FFF2-40B4-BE49-F238E27FC236}">
                <a16:creationId xmlns:a16="http://schemas.microsoft.com/office/drawing/2014/main" id="{7C8C514F-17CD-DBF7-C2C1-5EC13C18975E}"/>
              </a:ext>
            </a:extLst>
          </p:cNvPr>
          <p:cNvSpPr/>
          <p:nvPr/>
        </p:nvSpPr>
        <p:spPr>
          <a:xfrm>
            <a:off x="562690" y="315081"/>
            <a:ext cx="3630732" cy="30777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400" b="1" i="0" u="none" strike="noStrike" kern="1200" cap="none" spc="0" normalizeH="0" baseline="0" noProof="0">
                <a:ln>
                  <a:noFill/>
                </a:ln>
                <a:solidFill>
                  <a:srgbClr val="E7534F"/>
                </a:solidFill>
                <a:effectLst/>
                <a:uLnTx/>
                <a:uFillTx/>
                <a:latin typeface="Helvetica"/>
                <a:ea typeface="Calibri" panose="020F0502020204030204"/>
                <a:cs typeface="Helvetica"/>
              </a:rPr>
              <a:t>Technology Trends</a:t>
            </a:r>
            <a:endParaRPr kumimoji="0" lang="en-AU" sz="1400" b="0" i="0" u="none" strike="noStrike" kern="1200" cap="none" spc="0" normalizeH="0" baseline="0" noProof="0">
              <a:ln>
                <a:noFill/>
              </a:ln>
              <a:solidFill>
                <a:prstClr val="black"/>
              </a:solidFill>
              <a:effectLst/>
              <a:uLnTx/>
              <a:uFillTx/>
              <a:latin typeface="Calibri" panose="020F0502020204030204"/>
              <a:ea typeface="+mn-ea"/>
              <a:cs typeface="Calibri"/>
            </a:endParaRPr>
          </a:p>
        </p:txBody>
      </p:sp>
      <p:cxnSp>
        <p:nvCxnSpPr>
          <p:cNvPr id="10" name="Straight Connector 9">
            <a:extLst>
              <a:ext uri="{FF2B5EF4-FFF2-40B4-BE49-F238E27FC236}">
                <a16:creationId xmlns:a16="http://schemas.microsoft.com/office/drawing/2014/main" id="{8137180E-5469-53B7-4E61-6CB8A456F39E}"/>
              </a:ext>
            </a:extLst>
          </p:cNvPr>
          <p:cNvCxnSpPr>
            <a:cxnSpLocks/>
          </p:cNvCxnSpPr>
          <p:nvPr/>
        </p:nvCxnSpPr>
        <p:spPr>
          <a:xfrm flipV="1">
            <a:off x="4686182" y="315081"/>
            <a:ext cx="0" cy="6238119"/>
          </a:xfrm>
          <a:prstGeom prst="line">
            <a:avLst/>
          </a:prstGeom>
          <a:ln w="6350">
            <a:solidFill>
              <a:schemeClr val="bg1">
                <a:lumMod val="85000"/>
              </a:schemeClr>
            </a:solidFill>
            <a:prstDash val="solid"/>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35CFA81E-ABD8-2164-8ACF-1E82A8974A12}"/>
              </a:ext>
            </a:extLst>
          </p:cNvPr>
          <p:cNvSpPr txBox="1"/>
          <p:nvPr/>
        </p:nvSpPr>
        <p:spPr>
          <a:xfrm>
            <a:off x="4916162" y="648460"/>
            <a:ext cx="6811873" cy="5585247"/>
          </a:xfrm>
          <a:prstGeom prst="rect">
            <a:avLst/>
          </a:prstGeom>
          <a:noFill/>
        </p:spPr>
        <p:txBody>
          <a:bodyPr wrap="square" lIns="91440" tIns="45720" rIns="91440" bIns="45720" anchor="t">
            <a:spAutoFit/>
          </a:bodyPr>
          <a:lstStyle/>
          <a:p>
            <a:pPr lvl="0">
              <a:lnSpc>
                <a:spcPct val="150000"/>
              </a:lnSpc>
              <a:spcAft>
                <a:spcPts val="600"/>
              </a:spcAft>
              <a:buClr>
                <a:srgbClr val="E7534F"/>
              </a:buClr>
              <a:defRPr/>
            </a:pPr>
            <a:r>
              <a:rPr lang="en-US" sz="1200" b="1">
                <a:solidFill>
                  <a:prstClr val="black"/>
                </a:solidFill>
                <a:latin typeface="Helvetica" pitchFamily="2" charset="0"/>
                <a:cs typeface="Helvetica"/>
              </a:rPr>
              <a:t>AI governance leadership outlines a strong technology-driven model</a:t>
            </a:r>
            <a:endParaRPr lang="en-AU" sz="1200" b="1">
              <a:solidFill>
                <a:prstClr val="black"/>
              </a:solidFill>
              <a:latin typeface="Helvetica" pitchFamily="2" charset="0"/>
              <a:cs typeface="Helvetica"/>
            </a:endParaRPr>
          </a:p>
          <a:p>
            <a:pPr marL="174625" lvl="0" indent="-174625">
              <a:lnSpc>
                <a:spcPct val="150000"/>
              </a:lnSpc>
              <a:buClr>
                <a:srgbClr val="E7534F"/>
              </a:buClr>
              <a:buFont typeface="Arial" panose="020B0604020202020204" pitchFamily="34" charset="0"/>
              <a:buChar char="•"/>
              <a:defRPr/>
            </a:pPr>
            <a:r>
              <a:rPr lang="en-US" sz="1200">
                <a:solidFill>
                  <a:prstClr val="black"/>
                </a:solidFill>
                <a:latin typeface="Helvetica"/>
                <a:cs typeface="Helvetica"/>
              </a:rPr>
              <a:t>This reinforces a framework where governance lives within technology leadership rather than traditional business leadership roles.</a:t>
            </a:r>
          </a:p>
          <a:p>
            <a:pPr marL="174625" indent="-174625">
              <a:lnSpc>
                <a:spcPct val="150000"/>
              </a:lnSpc>
              <a:spcAft>
                <a:spcPts val="1200"/>
              </a:spcAft>
              <a:buClr>
                <a:srgbClr val="E7534F"/>
              </a:buClr>
              <a:buFont typeface="Arial" panose="020B0604020202020204" pitchFamily="34" charset="0"/>
              <a:buChar char="•"/>
              <a:defRPr/>
            </a:pPr>
            <a:r>
              <a:rPr lang="en-US" sz="1200">
                <a:solidFill>
                  <a:prstClr val="black"/>
                </a:solidFill>
                <a:latin typeface="Helvetica"/>
                <a:cs typeface="Helvetica"/>
              </a:rPr>
              <a:t>Data and digital</a:t>
            </a:r>
            <a:r>
              <a:rPr kumimoji="0" lang="en-US" sz="1200" b="0" i="0" u="none" strike="noStrike" kern="1200" cap="none" spc="0" normalizeH="0" baseline="0" noProof="0">
                <a:ln>
                  <a:noFill/>
                </a:ln>
                <a:solidFill>
                  <a:prstClr val="black"/>
                </a:solidFill>
                <a:effectLst/>
                <a:uLnTx/>
                <a:uFillTx/>
                <a:latin typeface="Helvetica"/>
                <a:cs typeface="Helvetica"/>
              </a:rPr>
              <a:t> roles are emerging, with 38% reporting ownership from </a:t>
            </a:r>
            <a:r>
              <a:rPr lang="en-US" sz="1200">
                <a:solidFill>
                  <a:prstClr val="black"/>
                </a:solidFill>
                <a:latin typeface="Helvetica"/>
                <a:cs typeface="Helvetica"/>
              </a:rPr>
              <a:t>chief</a:t>
            </a:r>
            <a:r>
              <a:rPr kumimoji="0" lang="en-US" sz="1200" b="0" i="0" u="none" strike="noStrike" kern="1200" cap="none" spc="0" normalizeH="0" baseline="0" noProof="0">
                <a:ln>
                  <a:noFill/>
                </a:ln>
                <a:solidFill>
                  <a:prstClr val="black"/>
                </a:solidFill>
                <a:effectLst/>
                <a:uLnTx/>
                <a:uFillTx/>
                <a:latin typeface="Helvetica"/>
                <a:cs typeface="Helvetica"/>
              </a:rPr>
              <a:t> data </a:t>
            </a:r>
            <a:r>
              <a:rPr lang="en-US" sz="1200">
                <a:solidFill>
                  <a:prstClr val="black"/>
                </a:solidFill>
                <a:latin typeface="Helvetica"/>
                <a:cs typeface="Helvetica"/>
              </a:rPr>
              <a:t>officers or</a:t>
            </a:r>
            <a:r>
              <a:rPr kumimoji="0" lang="en-US" sz="1200" b="0" i="0" u="none" strike="noStrike" kern="1200" cap="none" spc="0" normalizeH="0" baseline="0" noProof="0">
                <a:ln>
                  <a:noFill/>
                </a:ln>
                <a:solidFill>
                  <a:prstClr val="black"/>
                </a:solidFill>
                <a:effectLst/>
                <a:uLnTx/>
                <a:uFillTx/>
                <a:latin typeface="Helvetica"/>
                <a:cs typeface="Helvetica"/>
              </a:rPr>
              <a:t> digital/product leaders, suggesting these roles are becoming part of governance structures but are not yet the primary execution owners</a:t>
            </a:r>
            <a:r>
              <a:rPr kumimoji="0" lang="en-AU" sz="1200" b="0" i="0" u="none" strike="noStrike" kern="1200" cap="none" spc="0" normalizeH="0" baseline="0" noProof="0">
                <a:ln>
                  <a:noFill/>
                </a:ln>
                <a:solidFill>
                  <a:prstClr val="black"/>
                </a:solidFill>
                <a:effectLst/>
                <a:uLnTx/>
                <a:uFillTx/>
                <a:latin typeface="Helvetic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a:p>
            <a:pPr>
              <a:lnSpc>
                <a:spcPct val="150000"/>
              </a:lnSpc>
              <a:spcAft>
                <a:spcPts val="600"/>
              </a:spcAft>
              <a:buClr>
                <a:srgbClr val="E7534F"/>
              </a:buClr>
              <a:defRPr/>
            </a:pPr>
            <a:r>
              <a:rPr kumimoji="0" lang="en-US" sz="1200" b="1" i="0" u="none" strike="noStrike" kern="1200" cap="none" spc="0" normalizeH="0" baseline="0" noProof="0">
                <a:ln>
                  <a:noFill/>
                </a:ln>
                <a:solidFill>
                  <a:prstClr val="black"/>
                </a:solidFill>
                <a:effectLst/>
                <a:uLnTx/>
                <a:uFillTx/>
                <a:latin typeface="Helvetica"/>
                <a:ea typeface="+mn-ea"/>
                <a:cs typeface="Helvetica"/>
              </a:rPr>
              <a:t>Higher concentrations at both ends of</a:t>
            </a:r>
            <a:r>
              <a:rPr lang="en-US" sz="1200" b="1">
                <a:solidFill>
                  <a:prstClr val="black"/>
                </a:solidFill>
                <a:latin typeface="Helvetica"/>
                <a:cs typeface="Helvetica"/>
              </a:rPr>
              <a:t> </a:t>
            </a:r>
            <a:r>
              <a:rPr kumimoji="0" lang="en-US" sz="1200" b="1" i="0" u="none" strike="noStrike" kern="1200" cap="none" spc="0" normalizeH="0" baseline="0" noProof="0">
                <a:ln>
                  <a:noFill/>
                </a:ln>
                <a:solidFill>
                  <a:prstClr val="black"/>
                </a:solidFill>
                <a:effectLst/>
                <a:uLnTx/>
                <a:uFillTx/>
                <a:latin typeface="Helvetica"/>
                <a:ea typeface="+mn-ea"/>
                <a:cs typeface="Helvetica"/>
              </a:rPr>
              <a:t>maturity </a:t>
            </a:r>
            <a:r>
              <a:rPr lang="en-US" sz="1200" b="1">
                <a:solidFill>
                  <a:prstClr val="black"/>
                </a:solidFill>
                <a:latin typeface="Helvetica"/>
                <a:cs typeface="Helvetica"/>
              </a:rPr>
              <a:t>governance</a:t>
            </a:r>
            <a:r>
              <a:rPr kumimoji="0" lang="en-US" sz="1200" b="1" i="0" u="none" strike="noStrike" kern="1200" cap="none" spc="0" normalizeH="0" baseline="0" noProof="0">
                <a:ln>
                  <a:noFill/>
                </a:ln>
                <a:solidFill>
                  <a:prstClr val="black"/>
                </a:solidFill>
                <a:effectLst/>
                <a:uLnTx/>
                <a:uFillTx/>
                <a:latin typeface="Helvetica"/>
                <a:ea typeface="+mn-ea"/>
                <a:cs typeface="Helvetica"/>
              </a:rPr>
              <a:t> coverage on AI initiatives</a:t>
            </a:r>
            <a:endParaRPr kumimoji="0" lang="en-AU" sz="1200" b="1" i="0" u="none" strike="noStrike" kern="1200" cap="none" spc="0" normalizeH="0" baseline="0" noProof="0">
              <a:ln>
                <a:noFill/>
              </a:ln>
              <a:solidFill>
                <a:prstClr val="black"/>
              </a:solidFill>
              <a:effectLst/>
              <a:uLnTx/>
              <a:uFillTx/>
              <a:latin typeface="Helvetica"/>
              <a:ea typeface="+mn-ea"/>
              <a:cs typeface="Helvetica"/>
            </a:endParaRPr>
          </a:p>
          <a:p>
            <a:pPr marL="174625" marR="0" lvl="0" indent="-174625" algn="l" defTabSz="914400" rtl="0" eaLnBrk="1" fontAlgn="auto" latinLnBrk="0" hangingPunct="1">
              <a:lnSpc>
                <a:spcPct val="150000"/>
              </a:lnSpc>
              <a:spcBef>
                <a:spcPts val="0"/>
              </a:spcBef>
              <a:spcAft>
                <a:spcPts val="120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About 35% of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report low governance coverage (&lt;25%) and 34% report high governance coverage (&gt;75%). This implies that some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have mature governance while others struggle with oversight on AI pilots, tools and models</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a:p>
            <a:pPr>
              <a:lnSpc>
                <a:spcPct val="150000"/>
              </a:lnSpc>
              <a:spcAft>
                <a:spcPts val="600"/>
              </a:spcAft>
              <a:buClr>
                <a:srgbClr val="E7534F"/>
              </a:buClr>
              <a:defRPr/>
            </a:pPr>
            <a:r>
              <a:rPr kumimoji="0" lang="en-AU" sz="1200" b="1" i="0" u="none" strike="noStrike" kern="1200" cap="none" spc="0" normalizeH="0" baseline="0" noProof="0">
                <a:ln>
                  <a:noFill/>
                </a:ln>
                <a:solidFill>
                  <a:prstClr val="black"/>
                </a:solidFill>
                <a:effectLst/>
                <a:uLnTx/>
                <a:uFillTx/>
                <a:latin typeface="Helvetica"/>
                <a:ea typeface="+mn-ea"/>
                <a:cs typeface="Helvetica"/>
              </a:rPr>
              <a:t>Most agentic AI use cases are still in </a:t>
            </a:r>
            <a:r>
              <a:rPr lang="en-AU" sz="1200" b="1">
                <a:solidFill>
                  <a:prstClr val="black"/>
                </a:solidFill>
                <a:latin typeface="Helvetica"/>
                <a:cs typeface="Helvetica"/>
              </a:rPr>
              <a:t>the exploration</a:t>
            </a:r>
            <a:r>
              <a:rPr kumimoji="0" lang="en-AU" sz="1200" b="1" i="0" u="none" strike="noStrike" kern="1200" cap="none" spc="0" normalizeH="0" baseline="0" noProof="0">
                <a:ln>
                  <a:noFill/>
                </a:ln>
                <a:solidFill>
                  <a:prstClr val="black"/>
                </a:solidFill>
                <a:effectLst/>
                <a:uLnTx/>
                <a:uFillTx/>
                <a:latin typeface="Helvetica"/>
                <a:ea typeface="+mn-ea"/>
                <a:cs typeface="Helvetica"/>
              </a:rPr>
              <a:t>/pilot </a:t>
            </a:r>
            <a:r>
              <a:rPr lang="en-AU" sz="1200" b="1">
                <a:solidFill>
                  <a:prstClr val="black"/>
                </a:solidFill>
                <a:latin typeface="Helvetica"/>
                <a:cs typeface="Helvetica"/>
              </a:rPr>
              <a:t>stage</a:t>
            </a:r>
            <a:endParaRPr lang="en-AU" sz="1200" b="1"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CDAOs say </a:t>
            </a:r>
            <a:r>
              <a:rPr lang="en-US" sz="1200">
                <a:solidFill>
                  <a:prstClr val="black"/>
                </a:solidFill>
                <a:latin typeface="Helvetica"/>
                <a:cs typeface="Helvetica"/>
              </a:rPr>
              <a:t>their</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prioritise</a:t>
            </a:r>
            <a:r>
              <a:rPr kumimoji="0" lang="en-US" sz="1200" b="0" i="0" u="none" strike="noStrike" kern="1200" cap="none" spc="0" normalizeH="0" baseline="0" noProof="0">
                <a:ln>
                  <a:noFill/>
                </a:ln>
                <a:solidFill>
                  <a:prstClr val="black"/>
                </a:solidFill>
                <a:effectLst/>
                <a:uLnTx/>
                <a:uFillTx/>
                <a:latin typeface="Helvetica"/>
                <a:ea typeface="+mn-ea"/>
                <a:cs typeface="Helvetica"/>
              </a:rPr>
              <a:t> operational and technical use cases, where the scope is well-defined and risks are manageable. This can also be explained by most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t>
            </a:r>
            <a:r>
              <a:rPr lang="en-US" sz="1200">
                <a:solidFill>
                  <a:prstClr val="black"/>
                </a:solidFill>
                <a:latin typeface="Helvetica"/>
                <a:cs typeface="Helvetica"/>
              </a:rPr>
              <a:t>striving</a:t>
            </a:r>
            <a:r>
              <a:rPr kumimoji="0" lang="en-US" sz="1200" b="0" i="0" u="none" strike="noStrike" kern="1200" cap="none" spc="0" normalizeH="0" baseline="0" noProof="0">
                <a:ln>
                  <a:noFill/>
                </a:ln>
                <a:solidFill>
                  <a:prstClr val="black"/>
                </a:solidFill>
                <a:effectLst/>
                <a:uLnTx/>
                <a:uFillTx/>
                <a:latin typeface="Helvetica"/>
                <a:ea typeface="+mn-ea"/>
                <a:cs typeface="Helvetica"/>
              </a:rPr>
              <a:t> to set AI guidelines and policies before AI upskilling (ADAPT Data and AI Edge Survey, Apr 2026).</a:t>
            </a:r>
            <a:endParaRPr lang="en-US" sz="1200" b="0" i="0" u="none" strike="noStrike" kern="1200" cap="none" spc="0" normalizeH="0" baseline="0" noProof="0">
              <a:ln>
                <a:noFill/>
              </a:ln>
              <a:solidFill>
                <a:prstClr val="black"/>
              </a:solidFill>
              <a:effectLst/>
              <a:uLnTx/>
              <a:uFillTx/>
              <a:latin typeface="Helvetica"/>
              <a:cs typeface="Helvetica"/>
            </a:endParaRPr>
          </a:p>
          <a:p>
            <a:pPr marL="174625" marR="0" lvl="0" indent="-174625" algn="l" defTabSz="914400" rtl="0" eaLnBrk="1" fontAlgn="auto" latinLnBrk="0" hangingPunct="1">
              <a:lnSpc>
                <a:spcPct val="150000"/>
              </a:lnSpc>
              <a:spcBef>
                <a:spcPts val="0"/>
              </a:spcBef>
              <a:spcAft>
                <a:spcPts val="0"/>
              </a:spcAft>
              <a:buClr>
                <a:srgbClr val="E7534F"/>
              </a:buClr>
              <a:buSzTx/>
              <a:buFont typeface="Arial" panose="020B0604020202020204" pitchFamily="34" charset="0"/>
              <a:buChar char="•"/>
              <a:tabLst/>
              <a:defRPr/>
            </a:pPr>
            <a:r>
              <a:rPr kumimoji="0" lang="en-US" sz="1200" b="0" i="0" u="none" strike="noStrike" kern="1200" cap="none" spc="0" normalizeH="0" baseline="0" noProof="0">
                <a:ln>
                  <a:noFill/>
                </a:ln>
                <a:solidFill>
                  <a:prstClr val="black"/>
                </a:solidFill>
                <a:effectLst/>
                <a:uLnTx/>
                <a:uFillTx/>
                <a:latin typeface="Helvetica"/>
                <a:ea typeface="+mn-ea"/>
                <a:cs typeface="Helvetica"/>
              </a:rPr>
              <a:t>Product and pricing decisions remain largely unexplored. This shows that </a:t>
            </a:r>
            <a:r>
              <a:rPr kumimoji="0" lang="en-US" sz="1200" b="0" i="0" u="none" strike="noStrike" kern="1200" cap="none" spc="0" normalizeH="0" baseline="0" noProof="0" err="1">
                <a:ln>
                  <a:noFill/>
                </a:ln>
                <a:solidFill>
                  <a:prstClr val="black"/>
                </a:solidFill>
                <a:effectLst/>
                <a:uLnTx/>
                <a:uFillTx/>
                <a:latin typeface="Helvetica"/>
                <a:ea typeface="+mn-ea"/>
                <a:cs typeface="Helvetica"/>
              </a:rPr>
              <a:t>organisations</a:t>
            </a:r>
            <a:r>
              <a:rPr kumimoji="0" lang="en-US" sz="1200" b="0" i="0" u="none" strike="noStrike" kern="1200" cap="none" spc="0" normalizeH="0" baseline="0" noProof="0">
                <a:ln>
                  <a:noFill/>
                </a:ln>
                <a:solidFill>
                  <a:prstClr val="black"/>
                </a:solidFill>
                <a:effectLst/>
                <a:uLnTx/>
                <a:uFillTx/>
                <a:latin typeface="Helvetica"/>
                <a:ea typeface="+mn-ea"/>
                <a:cs typeface="Helvetica"/>
              </a:rPr>
              <a:t> are intentionally creating use cases before expanding agentic AI capabilities into higher-risk decision areas</a:t>
            </a:r>
            <a:r>
              <a:rPr kumimoji="0" lang="en-AU" sz="1200" b="0" i="0" u="none" strike="noStrike" kern="1200" cap="none" spc="0" normalizeH="0" baseline="0" noProof="0">
                <a:ln>
                  <a:noFill/>
                </a:ln>
                <a:solidFill>
                  <a:prstClr val="black"/>
                </a:solidFill>
                <a:effectLst/>
                <a:uLnTx/>
                <a:uFillTx/>
                <a:latin typeface="Helvetica"/>
                <a:ea typeface="+mn-ea"/>
                <a:cs typeface="Helvetica"/>
              </a:rPr>
              <a:t>.</a:t>
            </a:r>
            <a:endParaRPr lang="en-AU" sz="1200" b="0" i="0" u="none" strike="noStrike" kern="1200" cap="none" spc="0" normalizeH="0" baseline="0" noProof="0">
              <a:ln>
                <a:noFill/>
              </a:ln>
              <a:solidFill>
                <a:prstClr val="black"/>
              </a:solidFill>
              <a:effectLst/>
              <a:uLnTx/>
              <a:uFillTx/>
              <a:latin typeface="Helvetica"/>
              <a:cs typeface="Helvetica"/>
            </a:endParaRPr>
          </a:p>
        </p:txBody>
      </p:sp>
    </p:spTree>
    <p:extLst>
      <p:ext uri="{BB962C8B-B14F-4D97-AF65-F5344CB8AC3E}">
        <p14:creationId xmlns:p14="http://schemas.microsoft.com/office/powerpoint/2010/main" val="110271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4019F45-44D5-8D37-EC3F-D4F973F5D071}"/>
            </a:ext>
          </a:extLst>
        </p:cNvPr>
        <p:cNvGrpSpPr/>
        <p:nvPr/>
      </p:nvGrpSpPr>
      <p:grpSpPr>
        <a:xfrm>
          <a:off x="0" y="0"/>
          <a:ext cx="0" cy="0"/>
          <a:chOff x="0" y="0"/>
          <a:chExt cx="0" cy="0"/>
        </a:xfrm>
      </p:grpSpPr>
      <p:pic>
        <p:nvPicPr>
          <p:cNvPr id="6" name="Graphic 5">
            <a:extLst>
              <a:ext uri="{FF2B5EF4-FFF2-40B4-BE49-F238E27FC236}">
                <a16:creationId xmlns:a16="http://schemas.microsoft.com/office/drawing/2014/main" id="{346F70F7-E0F5-E482-1597-5915758688E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0027" y="6005622"/>
            <a:ext cx="2157900" cy="232240"/>
          </a:xfrm>
          <a:prstGeom prst="rect">
            <a:avLst/>
          </a:prstGeom>
        </p:spPr>
      </p:pic>
      <p:grpSp>
        <p:nvGrpSpPr>
          <p:cNvPr id="3" name="Group 2">
            <a:extLst>
              <a:ext uri="{FF2B5EF4-FFF2-40B4-BE49-F238E27FC236}">
                <a16:creationId xmlns:a16="http://schemas.microsoft.com/office/drawing/2014/main" id="{0092C435-6EE6-B37E-53C3-4230E00E026E}"/>
              </a:ext>
            </a:extLst>
          </p:cNvPr>
          <p:cNvGrpSpPr/>
          <p:nvPr/>
        </p:nvGrpSpPr>
        <p:grpSpPr>
          <a:xfrm>
            <a:off x="549439" y="2556618"/>
            <a:ext cx="7357431" cy="1535021"/>
            <a:chOff x="549440" y="2556618"/>
            <a:chExt cx="6513512" cy="1535021"/>
          </a:xfrm>
        </p:grpSpPr>
        <p:sp>
          <p:nvSpPr>
            <p:cNvPr id="4" name="TextBox 3">
              <a:extLst>
                <a:ext uri="{FF2B5EF4-FFF2-40B4-BE49-F238E27FC236}">
                  <a16:creationId xmlns:a16="http://schemas.microsoft.com/office/drawing/2014/main" id="{68A820B4-B0D0-CAE9-6438-DBF292C134E4}"/>
                </a:ext>
              </a:extLst>
            </p:cNvPr>
            <p:cNvSpPr txBox="1"/>
            <p:nvPr/>
          </p:nvSpPr>
          <p:spPr>
            <a:xfrm>
              <a:off x="549440" y="2556618"/>
              <a:ext cx="6513512" cy="1323439"/>
            </a:xfrm>
            <a:prstGeom prst="rect">
              <a:avLst/>
            </a:prstGeom>
            <a:noFill/>
          </p:spPr>
          <p:txBody>
            <a:bodyPr wrap="square" lIns="91440" tIns="45720" rIns="91440" bIns="45720" rtlCol="0" anchor="t">
              <a:spAutoFit/>
            </a:bodyPr>
            <a:lstStyle/>
            <a:p>
              <a:pPr>
                <a:spcAft>
                  <a:spcPts val="2400"/>
                </a:spcAft>
                <a:defRPr/>
              </a:pPr>
              <a:r>
                <a:rPr kumimoji="0" lang="en-AU" sz="4000" b="0" i="0" u="none" strike="noStrike" kern="1200" cap="none" spc="0" normalizeH="0" baseline="0" noProof="0">
                  <a:ln>
                    <a:noFill/>
                  </a:ln>
                  <a:solidFill>
                    <a:prstClr val="white"/>
                  </a:solidFill>
                  <a:effectLst/>
                  <a:uLnTx/>
                  <a:uFillTx/>
                  <a:latin typeface="Helvetica"/>
                  <a:ea typeface="+mn-ea"/>
                  <a:cs typeface="Helvetica"/>
                </a:rPr>
                <a:t>Governance</a:t>
              </a:r>
              <a:r>
                <a:rPr lang="en-AU" sz="4000">
                  <a:solidFill>
                    <a:prstClr val="white"/>
                  </a:solidFill>
                  <a:latin typeface="Helvetica"/>
                  <a:cs typeface="Helvetica"/>
                </a:rPr>
                <a:t> and people</a:t>
              </a:r>
              <a:r>
                <a:rPr kumimoji="0" lang="en-AU" sz="4000" b="0" i="0" u="none" strike="noStrike" kern="1200" cap="none" spc="0" normalizeH="0" baseline="0" noProof="0">
                  <a:ln>
                    <a:noFill/>
                  </a:ln>
                  <a:solidFill>
                    <a:prstClr val="white"/>
                  </a:solidFill>
                  <a:effectLst/>
                  <a:uLnTx/>
                  <a:uFillTx/>
                  <a:latin typeface="Helvetica"/>
                  <a:ea typeface="+mn-ea"/>
                  <a:cs typeface="Helvetica"/>
                </a:rPr>
                <a:t> maturity</a:t>
              </a:r>
            </a:p>
          </p:txBody>
        </p:sp>
        <p:sp>
          <p:nvSpPr>
            <p:cNvPr id="8" name="Rectangle 7">
              <a:extLst>
                <a:ext uri="{FF2B5EF4-FFF2-40B4-BE49-F238E27FC236}">
                  <a16:creationId xmlns:a16="http://schemas.microsoft.com/office/drawing/2014/main" id="{0DFC5530-175B-1D0C-CB2B-1515A06EBA6C}"/>
                </a:ext>
              </a:extLst>
            </p:cNvPr>
            <p:cNvSpPr/>
            <p:nvPr/>
          </p:nvSpPr>
          <p:spPr>
            <a:xfrm>
              <a:off x="680027" y="4029165"/>
              <a:ext cx="359064" cy="62474"/>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910932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621C3-FF90-AA34-88B8-675A755A5849}"/>
            </a:ext>
          </a:extLst>
        </p:cNvPr>
        <p:cNvGrpSpPr/>
        <p:nvPr/>
      </p:nvGrpSpPr>
      <p:grpSpPr>
        <a:xfrm>
          <a:off x="0" y="0"/>
          <a:ext cx="0" cy="0"/>
          <a:chOff x="0" y="0"/>
          <a:chExt cx="0" cy="0"/>
        </a:xfrm>
      </p:grpSpPr>
      <p:pic>
        <p:nvPicPr>
          <p:cNvPr id="10" name="Graphic 9">
            <a:extLst>
              <a:ext uri="{FF2B5EF4-FFF2-40B4-BE49-F238E27FC236}">
                <a16:creationId xmlns:a16="http://schemas.microsoft.com/office/drawing/2014/main" id="{A5A32ECC-5C39-6461-ED3C-71A0DBF5AFF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54568" y="1217042"/>
            <a:ext cx="11691806" cy="5318506"/>
          </a:xfrm>
          <a:prstGeom prst="rect">
            <a:avLst/>
          </a:prstGeom>
        </p:spPr>
      </p:pic>
      <p:sp>
        <p:nvSpPr>
          <p:cNvPr id="16" name="Rectangle 15">
            <a:extLst>
              <a:ext uri="{FF2B5EF4-FFF2-40B4-BE49-F238E27FC236}">
                <a16:creationId xmlns:a16="http://schemas.microsoft.com/office/drawing/2014/main" id="{79F4DA9D-BEBE-C74D-D29A-D75AA665254D}"/>
              </a:ext>
            </a:extLst>
          </p:cNvPr>
          <p:cNvSpPr/>
          <p:nvPr/>
        </p:nvSpPr>
        <p:spPr>
          <a:xfrm>
            <a:off x="231670" y="134612"/>
            <a:ext cx="10644312" cy="769441"/>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rPr>
              <a:t>How prepared is your </a:t>
            </a:r>
            <a:r>
              <a:rPr kumimoji="0" lang="en-US" sz="2200" b="1" i="0" u="none" strike="noStrike" kern="1200" cap="none" spc="0" normalizeH="0" baseline="0" noProof="0" err="1">
                <a:ln>
                  <a:noFill/>
                </a:ln>
                <a:solidFill>
                  <a:srgbClr val="000000"/>
                </a:solidFill>
                <a:effectLst/>
                <a:uLnTx/>
                <a:uFillTx/>
                <a:latin typeface="Helvetica"/>
                <a:ea typeface="+mn-ea"/>
                <a:cs typeface="Helvetica"/>
              </a:rPr>
              <a:t>organisation</a:t>
            </a:r>
            <a:r>
              <a:rPr kumimoji="0" lang="en-US" sz="2200" b="1" i="0" u="none" strike="noStrike" kern="1200" cap="none" spc="0" normalizeH="0" baseline="0" noProof="0">
                <a:ln>
                  <a:noFill/>
                </a:ln>
                <a:solidFill>
                  <a:srgbClr val="000000"/>
                </a:solidFill>
                <a:effectLst/>
                <a:uLnTx/>
                <a:uFillTx/>
                <a:latin typeface="Helvetica"/>
                <a:ea typeface="+mn-ea"/>
                <a:cs typeface="Helvetica"/>
              </a:rPr>
              <a:t> to manage an agentic workforce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a:ln>
                  <a:noFill/>
                </a:ln>
                <a:solidFill>
                  <a:srgbClr val="000000"/>
                </a:solidFill>
                <a:effectLst/>
                <a:uLnTx/>
                <a:uFillTx/>
                <a:latin typeface="Helvetica"/>
                <a:ea typeface="+mn-ea"/>
                <a:cs typeface="Helvetica"/>
              </a:rPr>
              <a:t>(roles, processes and change management in place)?</a:t>
            </a:r>
          </a:p>
        </p:txBody>
      </p:sp>
      <p:sp>
        <p:nvSpPr>
          <p:cNvPr id="6" name="TextBox 5">
            <a:extLst>
              <a:ext uri="{FF2B5EF4-FFF2-40B4-BE49-F238E27FC236}">
                <a16:creationId xmlns:a16="http://schemas.microsoft.com/office/drawing/2014/main" id="{9124A69F-8B29-EF44-717C-EB2AC733480F}"/>
              </a:ext>
            </a:extLst>
          </p:cNvPr>
          <p:cNvSpPr txBox="1"/>
          <p:nvPr/>
        </p:nvSpPr>
        <p:spPr>
          <a:xfrm>
            <a:off x="2692958" y="6500712"/>
            <a:ext cx="9347461" cy="246221"/>
          </a:xfrm>
          <a:prstGeom prst="rect">
            <a:avLst/>
          </a:prstGeom>
          <a:noFill/>
        </p:spPr>
        <p:txBody>
          <a:bodyPr wrap="square" lIns="91440" tIns="45720" rIns="91440" bIns="45720" rtlCol="0" anchor="t">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a:ln>
                  <a:noFill/>
                </a:ln>
                <a:solidFill>
                  <a:srgbClr val="FFFFFF">
                    <a:lumMod val="50000"/>
                  </a:srgbClr>
                </a:solidFill>
                <a:effectLst/>
                <a:uLnTx/>
                <a:uFillTx/>
                <a:latin typeface="Helvetica" panose="020B0403020202020204" pitchFamily="34" charset="0"/>
                <a:ea typeface="+mn-ea"/>
                <a:cs typeface="Helvetica Neue" panose="02000503000000020004" pitchFamily="2"/>
                <a:sym typeface="Arial"/>
              </a:rPr>
              <a:t>Source : ADAPT Data and AI Edge Survey in Apr 2026. Sample size : 170 Australian CDAOs</a:t>
            </a:r>
          </a:p>
        </p:txBody>
      </p:sp>
    </p:spTree>
    <p:extLst>
      <p:ext uri="{BB962C8B-B14F-4D97-AF65-F5344CB8AC3E}">
        <p14:creationId xmlns:p14="http://schemas.microsoft.com/office/powerpoint/2010/main" val="91146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3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Custom Design">
  <a:themeElements>
    <a:clrScheme name="ADAPT">
      <a:dk1>
        <a:srgbClr val="000000"/>
      </a:dk1>
      <a:lt1>
        <a:srgbClr val="FFFFFF"/>
      </a:lt1>
      <a:dk2>
        <a:srgbClr val="44546A"/>
      </a:dk2>
      <a:lt2>
        <a:srgbClr val="E7E6E6"/>
      </a:lt2>
      <a:accent1>
        <a:srgbClr val="E7534F"/>
      </a:accent1>
      <a:accent2>
        <a:srgbClr val="F09190"/>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ADAPT Color">
      <a:dk1>
        <a:sysClr val="windowText" lastClr="000000"/>
      </a:dk1>
      <a:lt1>
        <a:sysClr val="window" lastClr="FFFFFF"/>
      </a:lt1>
      <a:dk2>
        <a:srgbClr val="0A0A0A"/>
      </a:dk2>
      <a:lt2>
        <a:srgbClr val="E8E8E8"/>
      </a:lt2>
      <a:accent1>
        <a:srgbClr val="E7534F"/>
      </a:accent1>
      <a:accent2>
        <a:srgbClr val="F5BAB9"/>
      </a:accent2>
      <a:accent3>
        <a:srgbClr val="FADDDC"/>
      </a:accent3>
      <a:accent4>
        <a:srgbClr val="595959"/>
      </a:accent4>
      <a:accent5>
        <a:srgbClr val="A6A6A6"/>
      </a:accent5>
      <a:accent6>
        <a:srgbClr val="E1E1E1"/>
      </a:accent6>
      <a:hlink>
        <a:srgbClr val="E7534F"/>
      </a:hlink>
      <a:folHlink>
        <a:srgbClr val="0A0A0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ADAPT 1">
      <a:dk1>
        <a:srgbClr val="000000"/>
      </a:dk1>
      <a:lt1>
        <a:srgbClr val="FFFFFF"/>
      </a:lt1>
      <a:dk2>
        <a:srgbClr val="44546A"/>
      </a:dk2>
      <a:lt2>
        <a:srgbClr val="E7E6E6"/>
      </a:lt2>
      <a:accent1>
        <a:srgbClr val="E7534F"/>
      </a:accent1>
      <a:accent2>
        <a:srgbClr val="F09190"/>
      </a:accent2>
      <a:accent3>
        <a:srgbClr val="A5A5A5"/>
      </a:accent3>
      <a:accent4>
        <a:srgbClr val="000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archTerms xmlns="507dee17-6aae-496b-8a1e-0f1e47f95f1a" xsi:nil="true"/>
    <Keychallenges xmlns="507dee17-6aae-496b-8a1e-0f1e47f95f1a" xsi:nil="true"/>
    <Indsutry xmlns="507dee17-6aae-496b-8a1e-0f1e47f95f1a" xsi:nil="true"/>
    <year xmlns="507dee17-6aae-496b-8a1e-0f1e47f95f1a" xsi:nil="true"/>
    <TaxCatchAll xmlns="6b548529-d317-4b85-942f-248fe0d44d93" xsi:nil="true"/>
    <lcf76f155ced4ddcb4097134ff3c332f xmlns="507dee17-6aae-496b-8a1e-0f1e47f95f1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F0E2E35C7FC547A4E113B88C746E98" ma:contentTypeVersion="22" ma:contentTypeDescription="Create a new document." ma:contentTypeScope="" ma:versionID="c1d2ca7c30a2f176d2c050a78bd7db1f">
  <xsd:schema xmlns:xsd="http://www.w3.org/2001/XMLSchema" xmlns:xs="http://www.w3.org/2001/XMLSchema" xmlns:p="http://schemas.microsoft.com/office/2006/metadata/properties" xmlns:ns2="6b548529-d317-4b85-942f-248fe0d44d93" xmlns:ns3="507dee17-6aae-496b-8a1e-0f1e47f95f1a" targetNamespace="http://schemas.microsoft.com/office/2006/metadata/properties" ma:root="true" ma:fieldsID="d9803f41bfd62143365b8c2bb6701a09" ns2:_="" ns3:_="">
    <xsd:import namespace="6b548529-d317-4b85-942f-248fe0d44d93"/>
    <xsd:import namespace="507dee17-6aae-496b-8a1e-0f1e47f95f1a"/>
    <xsd:element name="properties">
      <xsd:complexType>
        <xsd:sequence>
          <xsd:element name="documentManagement">
            <xsd:complexType>
              <xsd:all>
                <xsd:element ref="ns2:SharedWithUsers" minOccurs="0"/>
                <xsd:element ref="ns2:SharedWithDetails" minOccurs="0"/>
                <xsd:element ref="ns3:SearchTerm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GenerationTime" minOccurs="0"/>
                <xsd:element ref="ns3:MediaServiceEventHashCode" minOccurs="0"/>
                <xsd:element ref="ns3:MediaServiceOCR" minOccurs="0"/>
                <xsd:element ref="ns3:MediaLengthInSeconds" minOccurs="0"/>
                <xsd:element ref="ns3:Keychallenges" minOccurs="0"/>
                <xsd:element ref="ns3:Indsutry" minOccurs="0"/>
                <xsd:element ref="ns3:year"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b548529-d317-4b85-942f-248fe0d44d93"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f485b663-2aff-4673-a82a-b12cb1024c9d}" ma:internalName="TaxCatchAll" ma:showField="CatchAllData" ma:web="6b548529-d317-4b85-942f-248fe0d44d9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07dee17-6aae-496b-8a1e-0f1e47f95f1a" elementFormDefault="qualified">
    <xsd:import namespace="http://schemas.microsoft.com/office/2006/documentManagement/types"/>
    <xsd:import namespace="http://schemas.microsoft.com/office/infopath/2007/PartnerControls"/>
    <xsd:element name="SearchTerms" ma:index="10" nillable="true" ma:displayName="Search Terms" ma:format="Dropdown" ma:internalName="SearchTerms">
      <xsd:simpleType>
        <xsd:restriction base="dms:Text">
          <xsd:maxLength value="255"/>
        </xsd:restriction>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Keychallenges" ma:index="20" nillable="true" ma:displayName="Key challenges" ma:format="Dropdown" ma:internalName="Keychallenges">
      <xsd:simpleType>
        <xsd:restriction base="dms:Note">
          <xsd:maxLength value="255"/>
        </xsd:restriction>
      </xsd:simpleType>
    </xsd:element>
    <xsd:element name="Indsutry" ma:index="21" nillable="true" ma:displayName="Indsutry" ma:format="Dropdown" ma:internalName="Indsutry">
      <xsd:complexType>
        <xsd:complexContent>
          <xsd:extension base="dms:MultiChoice">
            <xsd:sequence>
              <xsd:element name="Value" maxOccurs="unbounded" minOccurs="0" nillable="true">
                <xsd:simpleType>
                  <xsd:restriction base="dms:Choice">
                    <xsd:enumeration value="Retailing"/>
                    <xsd:enumeration value="Education"/>
                    <xsd:enumeration value="Government"/>
                  </xsd:restriction>
                </xsd:simpleType>
              </xsd:element>
            </xsd:sequence>
          </xsd:extension>
        </xsd:complexContent>
      </xsd:complexType>
    </xsd:element>
    <xsd:element name="year" ma:index="22" nillable="true" ma:displayName="year" ma:format="Dropdown" ma:internalName="year">
      <xsd:simpleType>
        <xsd:restriction base="dms:Choice">
          <xsd:enumeration value="2020"/>
          <xsd:enumeration value="2021"/>
          <xsd:enumeration value="Choice 3"/>
        </xsd:restrictio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15abc23-978a-4c3a-9ac6-7569edd9917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3969C8-4B21-4E7E-B1D1-A3F048D601AD}">
  <ds:schemaRefs>
    <ds:schemaRef ds:uri="http://schemas.microsoft.com/sharepoint/v3/contenttype/forms"/>
  </ds:schemaRefs>
</ds:datastoreItem>
</file>

<file path=customXml/itemProps2.xml><?xml version="1.0" encoding="utf-8"?>
<ds:datastoreItem xmlns:ds="http://schemas.openxmlformats.org/officeDocument/2006/customXml" ds:itemID="{695B6A99-FFF6-404C-B122-FAA8FDAD141B}">
  <ds:schemaRefs>
    <ds:schemaRef ds:uri="http://purl.org/dc/dcmitype/"/>
    <ds:schemaRef ds:uri="http://purl.org/dc/terms/"/>
    <ds:schemaRef ds:uri="http://schemas.microsoft.com/office/2006/documentManagement/types"/>
    <ds:schemaRef ds:uri="http://purl.org/dc/elements/1.1/"/>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507dee17-6aae-496b-8a1e-0f1e47f95f1a"/>
    <ds:schemaRef ds:uri="6b548529-d317-4b85-942f-248fe0d44d93"/>
  </ds:schemaRefs>
</ds:datastoreItem>
</file>

<file path=customXml/itemProps3.xml><?xml version="1.0" encoding="utf-8"?>
<ds:datastoreItem xmlns:ds="http://schemas.openxmlformats.org/officeDocument/2006/customXml" ds:itemID="{FD603928-C1E2-4C1B-8F03-89F0C9792944}">
  <ds:schemaRefs>
    <ds:schemaRef ds:uri="507dee17-6aae-496b-8a1e-0f1e47f95f1a"/>
    <ds:schemaRef ds:uri="6b548529-d317-4b85-942f-248fe0d44d9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3098</Words>
  <Application>Microsoft Office PowerPoint</Application>
  <PresentationFormat>Widescreen</PresentationFormat>
  <Paragraphs>180</Paragraphs>
  <Slides>22</Slides>
  <Notes>14</Notes>
  <HiddenSlides>0</HiddenSlides>
  <MMClips>0</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3_Custom Design</vt:lpstr>
      <vt:lpstr>7_Custom Design</vt:lpstr>
      <vt:lpstr>5_Custom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Francis Olivier</cp:lastModifiedBy>
  <cp:revision>2</cp:revision>
  <dcterms:created xsi:type="dcterms:W3CDTF">2026-02-19T02:43:06Z</dcterms:created>
  <dcterms:modified xsi:type="dcterms:W3CDTF">2026-04-28T07:42:32Z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0x01010003F0E2E35C7FC547A4E113B88C746E98</vt:lpwstr>
  </property>
  <property fmtid="{D5CDD505-2E9C-101B-9397-08002B2CF9AE}" pid="3" name="MediaServiceImageTags">
    <vt:lpwstr/>
  </property>
</Properties>
</file>