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38"/>
  </p:notesMasterIdLst>
  <p:sldIdLst>
    <p:sldId id="2147376956" r:id="rId5"/>
    <p:sldId id="2147376974" r:id="rId6"/>
    <p:sldId id="2147376954" r:id="rId7"/>
    <p:sldId id="2147376683" r:id="rId8"/>
    <p:sldId id="2147376760" r:id="rId9"/>
    <p:sldId id="2147376957" r:id="rId10"/>
    <p:sldId id="2147376768" r:id="rId11"/>
    <p:sldId id="2147376987" r:id="rId12"/>
    <p:sldId id="2147376976" r:id="rId13"/>
    <p:sldId id="2147376958" r:id="rId14"/>
    <p:sldId id="2147376771" r:id="rId15"/>
    <p:sldId id="2147376970" r:id="rId16"/>
    <p:sldId id="2147376977" r:id="rId17"/>
    <p:sldId id="2147376978" r:id="rId18"/>
    <p:sldId id="2147376959" r:id="rId19"/>
    <p:sldId id="2147376774" r:id="rId20"/>
    <p:sldId id="2147376971" r:id="rId21"/>
    <p:sldId id="2147376979" r:id="rId22"/>
    <p:sldId id="2147376980" r:id="rId23"/>
    <p:sldId id="2147376960" r:id="rId24"/>
    <p:sldId id="2147376776" r:id="rId25"/>
    <p:sldId id="2147376972" r:id="rId26"/>
    <p:sldId id="2147376981" r:id="rId27"/>
    <p:sldId id="2147376982" r:id="rId28"/>
    <p:sldId id="2147376961" r:id="rId29"/>
    <p:sldId id="2147376778" r:id="rId30"/>
    <p:sldId id="2147376973" r:id="rId31"/>
    <p:sldId id="2147376983" r:id="rId32"/>
    <p:sldId id="2147376984" r:id="rId33"/>
    <p:sldId id="2147376969" r:id="rId34"/>
    <p:sldId id="2147376360" r:id="rId35"/>
    <p:sldId id="2147376955" r:id="rId36"/>
    <p:sldId id="214737676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6CC8DC2C-4EB4-D894-0758-82EBC581EB24}" name="Gabby Fredkin" initials="GF" userId="S::Gabby.Fredkin@adapt.com.au::5a2f5287-96fa-4437-a1cc-afe5909f7627" providerId="AD"/>
  <p188:author id="{4B62B860-3597-D4D5-1B84-932D699DD5AA}" name="Aarjun Kumar" initials="AK" userId="S::Aarjun.Kumar@adapt.com.au::75a13c2f-2fe6-493b-8a42-5face6af43f8" providerId="AD"/>
  <p188:author id="{41F84B64-B5AB-1C3E-59A4-2331F0F5F601}" name="Aarjun Kumar" initials="AK" userId="S::aarjun.kumar@adapt.com.au::75a13c2f-2fe6-493b-8a42-5face6af43f8" providerId="AD"/>
  <p188:author id="{2C17FE66-1312-0432-6C77-1B97DF0E217D}" name="Nathan Paul Bustamante" initials="" userId="S::Nathan.Bustamante@adapt.com.au::e7d05688-02bf-4cbc-8ac0-70c137d8d8b9" providerId="AD"/>
  <p188:author id="{08FF026B-0093-C3A2-E8B8-B4BBF1138074}" name="Patricia Allen" initials="PA" userId="S::patricia.allen@adapt.com.au::346380ed-8562-4683-9b3e-72fe32eb1059" providerId="AD"/>
  <p188:author id="{6BE79F76-9C3D-8ED1-7228-BECFE786DBF4}" name="Maranda Mclaren" initials="MM" userId="S::maranda.mclaren@adapt.com.au::71321736-8c7b-49ae-b482-45bdcef790a3" providerId="AD"/>
  <p188:author id="{74209C8C-6802-0F84-A42D-CC7E8D7F0896}" name="Nathan Paul Bustamante" initials="NB" userId="S::Nathan.Bustamante@adapt.com.au::830e36e5-6239-4f03-9c92-69284c36609a" providerId="AD"/>
  <p188:author id="{F7D5FB91-EB2D-5B2D-3D63-9493A5115B83}" name="Honey Mari Gay" initials="HG" userId="S::Honey.Gay@adapt.com.au::0a0b5314-a49b-40b7-81a9-6a081b853566" providerId="AD"/>
  <p188:author id="{16BDDACB-B78D-113A-D73E-F37F2CED5B42}" name="Gabby Fredkin" initials="GF" userId="S::gabby.fredkin@adapt.com.au::905e87a6-7580-4897-ac49-5c6d8bcc5d2b" providerId="AD"/>
  <p188:author id="{35B74EDA-D041-11EF-D3DF-62916A12BAA7}" name="Maricris Santilles" initials="MS" userId="S::Maricris.Santilles@adapt.com.au::7b436d3d-65a3-481f-8565-8b0e2e2362f1" providerId="AD"/>
  <p188:author id="{223E8AE4-EAE1-E290-D5D2-F800C1B8D50E}" name="Francis Olivier" initials="" userId="S::francis.olivier@adapt.com.au::36be19e6-b354-43ca-844b-80a3dd3a80ac" providerId="AD"/>
  <p188:author id="{562233F7-3F2B-9F4E-4CB8-BDB939904374}" name="Shane Hill" initials="SH" userId="S::shane.hill@adapt.com.au::d4177505-44cc-4b11-adbb-043f023ab85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EAEA"/>
    <a:srgbClr val="F09190"/>
    <a:srgbClr val="F9D3D3"/>
    <a:srgbClr val="A6A6A6"/>
    <a:srgbClr val="AFABAB"/>
    <a:srgbClr val="E7534F"/>
    <a:srgbClr val="FADDDC"/>
    <a:srgbClr val="2A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96" autoAdjust="0"/>
  </p:normalViewPr>
  <p:slideViewPr>
    <p:cSldViewPr snapToGrid="0">
      <p:cViewPr varScale="1">
        <p:scale>
          <a:sx n="73" d="100"/>
          <a:sy n="73" d="100"/>
        </p:scale>
        <p:origin x="9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CEFD3-E993-42B1-A957-D3C1D8DC85CD}" type="datetimeFigureOut">
              <a:rPr lang="en-AU" smtClean="0"/>
              <a:t>27/04/2026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64A1A0-4828-4556-A429-D8D1F97EC206}" type="slidenum">
              <a:rPr lang="en-AU" smtClean="0"/>
              <a:t>‹#›</a:t>
            </a:fld>
            <a:endParaRPr lang="en-AU"/>
          </a:p>
        </p:txBody>
      </p:sp>
    </p:spTree>
    <p:extLst>
      <p:ext uri="{BB962C8B-B14F-4D97-AF65-F5344CB8AC3E}">
        <p14:creationId xmlns:p14="http://schemas.microsoft.com/office/powerpoint/2010/main" val="834229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B3D07-A5D7-6E42-BA25-01EE189D42E9}"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08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4282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DD30-CDFA-13B9-D90C-DE334B070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FF626-5996-1F1C-0761-11F695B2A666}"/>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DB205591-B557-FEA3-7ABE-6D96A4EB42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dirty="0">
              <a:latin typeface="Helvetica" panose="020B0604020202020204" pitchFamily="34" charset="0"/>
              <a:cs typeface="Helvetica" panose="020B0604020202020204" pitchFamily="34" charset="0"/>
            </a:endParaRPr>
          </a:p>
        </p:txBody>
      </p:sp>
      <p:sp>
        <p:nvSpPr>
          <p:cNvPr id="4" name="Slide Number Placeholder 3">
            <a:extLst>
              <a:ext uri="{FF2B5EF4-FFF2-40B4-BE49-F238E27FC236}">
                <a16:creationId xmlns:a16="http://schemas.microsoft.com/office/drawing/2014/main" id="{DFE01822-20A3-95FE-D19D-28866D70A3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1998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88946-27BD-6CB9-696C-03D673367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B3831-F018-9E92-6476-A86B36D3BAE5}"/>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947D0C95-F152-8469-85D1-EC182E5308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100" b="0" i="1" dirty="0">
              <a:latin typeface="Helvetica" panose="020B0604020202020204" pitchFamily="34" charset="0"/>
              <a:cs typeface="Helvetica" panose="020B0604020202020204" pitchFamily="34" charset="0"/>
            </a:endParaRPr>
          </a:p>
        </p:txBody>
      </p:sp>
      <p:sp>
        <p:nvSpPr>
          <p:cNvPr id="4" name="Slide Number Placeholder 3">
            <a:extLst>
              <a:ext uri="{FF2B5EF4-FFF2-40B4-BE49-F238E27FC236}">
                <a16:creationId xmlns:a16="http://schemas.microsoft.com/office/drawing/2014/main" id="{7B63A8F6-48D9-10D5-C8D7-FF58368ABC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4937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230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26566-5BCF-D56B-7D4C-425957F36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11D47-3C62-CD6B-A6EA-55D05C25B8B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331B0D1-207F-3B19-B7AE-E7297A0C799F}"/>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04D13084-0DBC-DF16-0ABB-518E41AC6F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734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894C8-7FB8-F770-DE61-2411329E1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176FF-43C5-5AC8-4578-C7CD29576B3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AA574B2-EF30-0CA4-1079-BA44B58BDB9F}"/>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0BC17F80-0CBE-2D0C-64DF-AAF1620B03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954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70858-A005-8842-FD1F-EC2EE9E9C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919B9-4A4A-7720-0DB7-20C1C168D03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AA43D36-6FEC-4EB6-81B7-B25A7CA3898F}"/>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0827BB7C-2C56-968C-4590-5707C7FA55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032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981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BF2A5-1E7B-3B66-25E6-C2989BEDD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C4E66-9CB9-363E-119A-4FCA63CF807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AF355CF-9809-160B-B448-673F9972C704}"/>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B5D0D6F1-BDA4-5171-D530-83D778A558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6951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9BE0-BF20-7B40-DC1A-495AA9963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AF718-7637-A295-17C3-E16B750A649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3CAEF5F-3918-D159-8F1C-B82255716B83}"/>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7B07E3F7-28DB-C2B7-89C8-30C1081940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175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633C7-BBF9-571C-CD93-02C2AA5E4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5A57F-AA4F-C812-68C1-61F2827E87F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A25BCC7-B5CC-41E7-D0EF-F52AFAE606B2}"/>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1CF9B71D-8C70-2E48-8026-CEB091E86E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395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799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8CF1-7FFB-CEE1-FAB5-EC811B2FD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418F6-2F61-B756-AEF3-E005ABF38F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6E5A063-2F84-44CB-14F1-8459AA13A848}"/>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8DA24841-74DA-CF0C-5151-83734D79FB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762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BA4E-7816-F501-BD9B-3DAF3557D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8AD07-D83D-5A7A-F740-55A0F3500F9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0110834-CCA3-9802-3B77-9AD2234C4DDC}"/>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9045A2DB-D8BC-52FA-3533-20E35B619B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674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C77B3-0C3A-48A4-1A34-87E01767D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4A022-0C2E-56DF-4ACF-3CC6791A6C2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D324CBB-39D8-11F4-6CBA-5E9331FCAC96}"/>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BCECE6AC-8F05-9F4C-47D0-D394B6D3D9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7145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004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B33F-6F98-6671-831E-087ACE9B7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C0A27-DABC-D185-3839-CAE6C330916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D8A326-4E47-EE99-3DBA-84184E551E29}"/>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B1982E6B-162F-9319-99A1-28C6AE33FC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055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65CCB-284F-3578-476B-A9011C4381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8FEB8-03AA-FDDA-A18F-7589FC5CAB8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9890C72-8B7A-EEBC-41E2-FA19064F2893}"/>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9EC744ED-30C7-1AE9-58D2-0411D354D9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860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0B1BA-635F-7484-560E-097D8BA0B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637F4-AB7E-0A84-7B7E-547D719164A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8E6051D-A390-B4D5-0E46-1E1442269B03}"/>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8DA218DC-1AA0-A453-581C-E858A6C2A1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164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343B80-94EE-E271-EBF3-94A776007DA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20759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1D89FF-90EF-9395-9CBF-36BF21C3038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220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5828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708709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93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669699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3547184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2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994993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1173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779216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Black Bottom Right">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Rectangle 1">
            <a:extLst>
              <a:ext uri="{FF2B5EF4-FFF2-40B4-BE49-F238E27FC236}">
                <a16:creationId xmlns:a16="http://schemas.microsoft.com/office/drawing/2014/main" id="{07E9F55B-948A-A311-BD97-543A05A179E9}"/>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642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183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3633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84" r:id="rId12"/>
    <p:sldLayoutId id="214748368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hyperlink" Target="https://research.adapt.com.au/filter-types/market-trend-reports" TargetMode="External"/><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hyperlink" Target="mailto:success@adapt.com.au" TargetMode="External"/><Relationship Id="rId16" Type="http://schemas.openxmlformats.org/officeDocument/2006/relationships/image" Target="../media/image44.png"/><Relationship Id="rId1" Type="http://schemas.openxmlformats.org/officeDocument/2006/relationships/slideLayout" Target="../slideLayouts/slideLayout9.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9.png"/><Relationship Id="rId5" Type="http://schemas.openxmlformats.org/officeDocument/2006/relationships/hyperlink" Target="https://research.adapt.com.au/data-insights/" TargetMode="External"/><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7.png"/><Relationship Id="rId1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hyperlink" Target="mailto:hello@adapt.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EC1ACE3-44BB-6CFF-9857-1544C4312E4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696570" y="5993999"/>
            <a:ext cx="3063424" cy="329695"/>
          </a:xfrm>
          <a:prstGeom prst="rect">
            <a:avLst/>
          </a:prstGeom>
        </p:spPr>
      </p:pic>
      <p:grpSp>
        <p:nvGrpSpPr>
          <p:cNvPr id="3" name="Group 2">
            <a:extLst>
              <a:ext uri="{FF2B5EF4-FFF2-40B4-BE49-F238E27FC236}">
                <a16:creationId xmlns:a16="http://schemas.microsoft.com/office/drawing/2014/main" id="{D7C6806F-6F12-C0CC-7D10-45BDF269B9C3}"/>
              </a:ext>
            </a:extLst>
          </p:cNvPr>
          <p:cNvGrpSpPr/>
          <p:nvPr/>
        </p:nvGrpSpPr>
        <p:grpSpPr>
          <a:xfrm>
            <a:off x="470612" y="3813149"/>
            <a:ext cx="11228826" cy="1566340"/>
            <a:chOff x="633194" y="2554238"/>
            <a:chExt cx="11228826" cy="1566340"/>
          </a:xfrm>
        </p:grpSpPr>
        <p:sp>
          <p:nvSpPr>
            <p:cNvPr id="4" name="TextBox 3">
              <a:extLst>
                <a:ext uri="{FF2B5EF4-FFF2-40B4-BE49-F238E27FC236}">
                  <a16:creationId xmlns:a16="http://schemas.microsoft.com/office/drawing/2014/main" id="{66EA1E1A-004F-2FDE-43A7-F96522C93012}"/>
                </a:ext>
              </a:extLst>
            </p:cNvPr>
            <p:cNvSpPr txBox="1"/>
            <p:nvPr/>
          </p:nvSpPr>
          <p:spPr>
            <a:xfrm>
              <a:off x="633194" y="2920249"/>
              <a:ext cx="11228826" cy="1200329"/>
            </a:xfrm>
            <a:prstGeom prst="rect">
              <a:avLst/>
            </a:prstGeom>
            <a:noFill/>
          </p:spPr>
          <p:txBody>
            <a:bodyPr wrap="square" lIns="91440" tIns="45720" rIns="91440" bIns="45720" rtlCol="0" anchor="t">
              <a:spAutoFit/>
            </a:bodyPr>
            <a:lstStyle/>
            <a:p>
              <a:r>
                <a:rPr lang="en-US" sz="3600" b="1" dirty="0">
                  <a:latin typeface="Helvetica"/>
                  <a:cs typeface="Helvetica"/>
                </a:rPr>
                <a:t>CIO Investment Priorities And Priority Systems </a:t>
              </a:r>
              <a:br>
                <a:rPr lang="en-US" sz="3600" b="1" dirty="0">
                  <a:latin typeface="Helvetica"/>
                  <a:cs typeface="Helvetica"/>
                </a:rPr>
              </a:br>
              <a:r>
                <a:rPr lang="en-US" sz="3600" b="1" dirty="0">
                  <a:latin typeface="Helvetica"/>
                  <a:cs typeface="Helvetica"/>
                </a:rPr>
                <a:t>By </a:t>
              </a:r>
              <a:r>
                <a:rPr lang="en-US" sz="3600" b="1" dirty="0" err="1">
                  <a:latin typeface="Helvetica"/>
                  <a:cs typeface="Helvetica"/>
                </a:rPr>
                <a:t>Organisational</a:t>
              </a:r>
              <a:r>
                <a:rPr lang="en-US" sz="3600" b="1" dirty="0">
                  <a:latin typeface="Helvetica"/>
                  <a:cs typeface="Helvetica"/>
                </a:rPr>
                <a:t> Size</a:t>
              </a:r>
            </a:p>
          </p:txBody>
        </p:sp>
        <p:sp>
          <p:nvSpPr>
            <p:cNvPr id="5" name="TextBox 4">
              <a:extLst>
                <a:ext uri="{FF2B5EF4-FFF2-40B4-BE49-F238E27FC236}">
                  <a16:creationId xmlns:a16="http://schemas.microsoft.com/office/drawing/2014/main" id="{511B3F48-E180-7B68-ECA8-C4DDAC8490F8}"/>
                </a:ext>
              </a:extLst>
            </p:cNvPr>
            <p:cNvSpPr txBox="1"/>
            <p:nvPr/>
          </p:nvSpPr>
          <p:spPr>
            <a:xfrm>
              <a:off x="655134" y="2554238"/>
              <a:ext cx="3880223" cy="369332"/>
            </a:xfrm>
            <a:prstGeom prst="rect">
              <a:avLst/>
            </a:prstGeom>
            <a:noFill/>
          </p:spPr>
          <p:txBody>
            <a:bodyPr wrap="square" lIns="91440" tIns="45720" rIns="91440" bIns="45720" rtlCol="0" anchor="t">
              <a:spAutoFit/>
            </a:bodyPr>
            <a:lstStyle/>
            <a:p>
              <a:r>
                <a:rPr lang="en-AU" b="1">
                  <a:solidFill>
                    <a:srgbClr val="E7534F"/>
                  </a:solidFill>
                  <a:latin typeface="Helvetica"/>
                  <a:cs typeface="Helvetica"/>
                </a:rPr>
                <a:t>ADAPT Persona Map</a:t>
              </a:r>
            </a:p>
          </p:txBody>
        </p:sp>
      </p:grpSp>
    </p:spTree>
    <p:extLst>
      <p:ext uri="{BB962C8B-B14F-4D97-AF65-F5344CB8AC3E}">
        <p14:creationId xmlns:p14="http://schemas.microsoft.com/office/powerpoint/2010/main" val="146824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E49BFB-E3EB-C243-87B5-487BC7D0170B}"/>
              </a:ext>
            </a:extLst>
          </p:cNvPr>
          <p:cNvSpPr/>
          <p:nvPr/>
        </p:nvSpPr>
        <p:spPr>
          <a:xfrm>
            <a:off x="256559" y="156779"/>
            <a:ext cx="7013267" cy="46166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Helvetica"/>
                <a:ea typeface="+mn-ea"/>
                <a:cs typeface="Helvetica"/>
              </a:rPr>
              <a:t>Survey demographics: Australian CIOs in 2026</a:t>
            </a:r>
            <a:endParaRPr kumimoji="0" lang="en-AU" sz="2400" b="1" i="0" u="none" strike="noStrike" kern="1200" cap="none" spc="0" normalizeH="0" baseline="0" noProof="0" dirty="0">
              <a:ln>
                <a:noFill/>
              </a:ln>
              <a:solidFill>
                <a:srgbClr val="000000"/>
              </a:solidFill>
              <a:effectLst/>
              <a:uLnTx/>
              <a:uFillTx/>
              <a:latin typeface="Helvetica"/>
              <a:ea typeface="+mn-ea"/>
              <a:cs typeface="Helvetica"/>
            </a:endParaRPr>
          </a:p>
        </p:txBody>
      </p:sp>
      <p:pic>
        <p:nvPicPr>
          <p:cNvPr id="12" name="Graphic 11">
            <a:extLst>
              <a:ext uri="{FF2B5EF4-FFF2-40B4-BE49-F238E27FC236}">
                <a16:creationId xmlns:a16="http://schemas.microsoft.com/office/drawing/2014/main" id="{490496BA-7666-9062-1DC4-36EA55A057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200" y="767443"/>
            <a:ext cx="11951600" cy="5744288"/>
          </a:xfrm>
          <a:prstGeom prst="rect">
            <a:avLst/>
          </a:prstGeom>
        </p:spPr>
      </p:pic>
    </p:spTree>
    <p:extLst>
      <p:ext uri="{BB962C8B-B14F-4D97-AF65-F5344CB8AC3E}">
        <p14:creationId xmlns:p14="http://schemas.microsoft.com/office/powerpoint/2010/main" val="270467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A027D8D-55DA-4389-ABB4-4CD284B863BF}"/>
              </a:ext>
            </a:extLst>
          </p:cNvPr>
          <p:cNvSpPr/>
          <p:nvPr/>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dirty="0">
                <a:ln>
                  <a:noFill/>
                </a:ln>
                <a:solidFill>
                  <a:prstClr val="black"/>
                </a:solidFill>
                <a:effectLst/>
                <a:uLnTx/>
                <a:uFillTx/>
                <a:latin typeface="Helvetica"/>
                <a:ea typeface="+mn-ea"/>
                <a:cs typeface="Helvetica"/>
              </a:rPr>
              <a:t>Each set of statistics is unique with measures, </a:t>
            </a:r>
            <a:br>
              <a:rPr kumimoji="0" lang="en-GB" sz="1100" b="0" i="0" u="none" strike="noStrike" kern="1200" cap="none" spc="0" normalizeH="0" baseline="0" noProof="0" dirty="0">
                <a:ln>
                  <a:noFill/>
                </a:ln>
                <a:solidFill>
                  <a:prstClr val="black"/>
                </a:solidFill>
                <a:effectLst/>
                <a:uLnTx/>
                <a:uFillTx/>
                <a:latin typeface="Helvetica"/>
                <a:ea typeface="+mn-ea"/>
                <a:cs typeface="Helvetica"/>
              </a:rPr>
            </a:br>
            <a:r>
              <a:rPr kumimoji="0" lang="en-GB" sz="1100" b="0" i="0" u="none" strike="noStrike" kern="1200" cap="none" spc="0" normalizeH="0" baseline="0" noProof="0" dirty="0">
                <a:ln>
                  <a:noFill/>
                </a:ln>
                <a:solidFill>
                  <a:prstClr val="black"/>
                </a:solidFill>
                <a:effectLst/>
                <a:uLnTx/>
                <a:uFillTx/>
                <a:latin typeface="Helvetica"/>
                <a:ea typeface="+mn-ea"/>
                <a:cs typeface="Helvetica"/>
              </a:rPr>
              <a:t>distribution, variance and sample size. </a:t>
            </a:r>
            <a:r>
              <a:rPr kumimoji="0" lang="en-US" sz="1100" b="0" i="0" u="none" strike="noStrike" kern="1200" cap="none" spc="0" normalizeH="0" baseline="0" noProof="0" dirty="0">
                <a:ln>
                  <a:noFill/>
                </a:ln>
                <a:solidFill>
                  <a:prstClr val="black"/>
                </a:solidFill>
                <a:effectLst/>
                <a:uLnTx/>
                <a:uFillTx/>
                <a:latin typeface="Helvetica"/>
                <a:ea typeface="+mn-ea"/>
                <a:cs typeface="Helvetica"/>
              </a:rPr>
              <a:t>It is generally accepted in statistics that as sample size increases, analysts make fewer assumptions about the data, resulting in statistics that more accurately represent the truth</a:t>
            </a:r>
            <a:r>
              <a:rPr kumimoji="0" lang="en-GB" sz="1100" b="0" i="0" u="none" strike="noStrike" kern="1200" cap="none" spc="0" normalizeH="0" baseline="0" noProof="0" dirty="0">
                <a:ln>
                  <a:noFill/>
                </a:ln>
                <a:solidFill>
                  <a:prstClr val="black"/>
                </a:solidFill>
                <a:effectLst/>
                <a:uLnTx/>
                <a:uFillTx/>
                <a:latin typeface="Helvetica"/>
                <a:ea typeface="+mn-ea"/>
                <a:cs typeface="Helvetica"/>
              </a:rPr>
              <a:t>.</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dirty="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GB" sz="1100" b="0" i="0" u="none" strike="noStrike" kern="1200" cap="none" spc="0" normalizeH="0" baseline="0" noProof="0" dirty="0">
                <a:ln>
                  <a:noFill/>
                </a:ln>
                <a:solidFill>
                  <a:prstClr val="black"/>
                </a:solidFill>
                <a:effectLst/>
                <a:uLnTx/>
                <a:uFillTx/>
                <a:latin typeface="Helvetica"/>
                <a:ea typeface="+mn-ea"/>
                <a:cs typeface="Helvetica"/>
              </a:rPr>
            </a:br>
            <a:r>
              <a:rPr kumimoji="0" lang="en-GB" sz="1100" b="0" i="0" u="none" strike="noStrike" kern="1200" cap="none" spc="0" normalizeH="0" baseline="0" noProof="0" dirty="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GB" sz="1100" b="0" i="0" u="none" strike="noStrike" kern="1200" cap="none" spc="0" normalizeH="0" baseline="0" noProof="0" dirty="0">
                <a:ln>
                  <a:noFill/>
                </a:ln>
                <a:solidFill>
                  <a:prstClr val="black"/>
                </a:solidFill>
                <a:effectLst/>
                <a:uLnTx/>
                <a:uFillTx/>
                <a:latin typeface="Helvetica"/>
                <a:ea typeface="+mn-ea"/>
                <a:cs typeface="Helvetica"/>
              </a:rPr>
            </a:br>
            <a:r>
              <a:rPr kumimoji="0" lang="en-GB" sz="1100" b="0" i="0" u="none" strike="noStrike" kern="1200" cap="none" spc="0" normalizeH="0" baseline="0" noProof="0" dirty="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GB" sz="1100" b="0" i="0" u="none" strike="noStrike" kern="1200" cap="none" spc="0" normalizeH="0" baseline="0" noProof="0" dirty="0">
                <a:ln>
                  <a:noFill/>
                </a:ln>
                <a:solidFill>
                  <a:prstClr val="black"/>
                </a:solidFill>
                <a:effectLst/>
                <a:uLnTx/>
                <a:uFillTx/>
                <a:latin typeface="Helvetica"/>
                <a:ea typeface="+mn-ea"/>
                <a:cs typeface="Helvetica"/>
              </a:rPr>
              <a:t>To protect privacy, ADAPT does not release lists </a:t>
            </a:r>
            <a:br>
              <a:rPr kumimoji="0" lang="en-GB" sz="1100" b="0" i="0" u="none" strike="noStrike" kern="1200" cap="none" spc="0" normalizeH="0" baseline="0" noProof="0" dirty="0">
                <a:ln>
                  <a:noFill/>
                </a:ln>
                <a:solidFill>
                  <a:prstClr val="black"/>
                </a:solidFill>
                <a:effectLst/>
                <a:uLnTx/>
                <a:uFillTx/>
                <a:latin typeface="Helvetica"/>
                <a:ea typeface="+mn-ea"/>
                <a:cs typeface="Helvetica"/>
              </a:rPr>
            </a:br>
            <a:r>
              <a:rPr kumimoji="0" lang="en-GB" sz="1100" b="0" i="0" u="none" strike="noStrike" kern="1200" cap="none" spc="0" normalizeH="0" baseline="0" noProof="0" dirty="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534F"/>
                  </a:solidFill>
                  <a:effectLst/>
                  <a:uLnTx/>
                  <a:uFillTx/>
                  <a:latin typeface="Helvetica"/>
                  <a:ea typeface="+mn-ea"/>
                  <a:cs typeface="Helvetica"/>
                </a:rPr>
                <a:t>ADAPT Data Analytics: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Sample sizes below 20, but equal to or greater than 15</a:t>
            </a:r>
            <a:endParaRPr kumimoji="0" lang="en-US" sz="1100" b="0"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US" sz="1100" b="1"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US" sz="1100" b="0" i="0" u="none" strike="noStrike" kern="1200" cap="none" spc="0" normalizeH="0" baseline="0" noProof="0" dirty="0">
                <a:ln>
                  <a:noFill/>
                </a:ln>
                <a:solidFill>
                  <a:prstClr val="black"/>
                </a:solidFill>
                <a:effectLst/>
                <a:uLnTx/>
                <a:uFillTx/>
                <a:latin typeface="Helvetica"/>
                <a:ea typeface="+mn-ea"/>
                <a:cs typeface="Helvetica"/>
              </a:rPr>
            </a:br>
            <a:r>
              <a:rPr kumimoji="0" lang="en-US" sz="1100" b="0" i="0" u="none" strike="noStrike" kern="1200" cap="none" spc="0" normalizeH="0" baseline="0" noProof="0" dirty="0">
                <a:ln>
                  <a:noFill/>
                </a:ln>
                <a:solidFill>
                  <a:prstClr val="black"/>
                </a:solidFill>
                <a:effectLst/>
                <a:uLnTx/>
                <a:uFillTx/>
                <a:latin typeface="Helvetica"/>
                <a:ea typeface="+mn-ea"/>
                <a:cs typeface="Helvetica"/>
              </a:rPr>
              <a:t>that the trend will change drastically, and the next 10 respondents will have no investment.</a:t>
            </a:r>
            <a:endParaRPr kumimoji="0" lang="en-GB" sz="1100" b="0" i="0" u="none" strike="noStrike" kern="1200" cap="none" spc="0" normalizeH="0" baseline="0" noProof="0" dirty="0">
              <a:ln>
                <a:noFill/>
              </a:ln>
              <a:solidFill>
                <a:prstClr val="black"/>
              </a:solidFill>
              <a:effectLst/>
              <a:uLnTx/>
              <a:uFillTx/>
              <a:latin typeface="Helvetica"/>
              <a:ea typeface="+mn-ea"/>
              <a:cs typeface="Helvetica"/>
            </a:endParaRP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A027D8D-55DA-4389-ABB4-4CD284B863BF}"/>
              </a:ext>
            </a:extLst>
          </p:cNvPr>
          <p:cNvSpPr/>
          <p:nvPr/>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86A975B-FF5C-3D7F-1FA7-B6720A20A049}"/>
              </a:ext>
            </a:extLst>
          </p:cNvPr>
          <p:cNvSpPr txBox="1"/>
          <p:nvPr/>
        </p:nvSpPr>
        <p:spPr>
          <a:xfrm>
            <a:off x="622999" y="2256834"/>
            <a:ext cx="4222513" cy="345549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cs typeface="Helvetica"/>
              </a:rPr>
              <a:t>This document outlines </a:t>
            </a:r>
            <a:r>
              <a:rPr lang="en-US" sz="1200" b="1" dirty="0">
                <a:solidFill>
                  <a:prstClr val="black"/>
                </a:solidFill>
                <a:latin typeface="Helvetica" pitchFamily="2" charset="0"/>
                <a:cs typeface="Helvetica"/>
              </a:rPr>
              <a:t>percentage allocations </a:t>
            </a:r>
            <a:br>
              <a:rPr lang="en-US" sz="1200" b="1" dirty="0">
                <a:solidFill>
                  <a:prstClr val="black"/>
                </a:solidFill>
                <a:latin typeface="Helvetica" pitchFamily="2" charset="0"/>
                <a:cs typeface="Helvetica"/>
              </a:rPr>
            </a:br>
            <a:r>
              <a:rPr lang="en-US" sz="1200" b="1" dirty="0">
                <a:solidFill>
                  <a:prstClr val="black"/>
                </a:solidFill>
                <a:latin typeface="Helvetica" pitchFamily="2" charset="0"/>
                <a:cs typeface="Helvetica"/>
              </a:rPr>
              <a:t>of IT budgets for</a:t>
            </a:r>
            <a:r>
              <a:rPr kumimoji="0" lang="en-US" sz="1200" b="1" i="0" u="none" strike="noStrike" kern="1200" cap="none" spc="0" normalizeH="0" baseline="0" noProof="0" dirty="0">
                <a:ln>
                  <a:noFill/>
                </a:ln>
                <a:solidFill>
                  <a:prstClr val="black"/>
                </a:solidFill>
                <a:effectLst/>
                <a:uLnTx/>
                <a:uFillTx/>
                <a:latin typeface="Helvetica" pitchFamily="2" charset="0"/>
                <a:cs typeface="Helvetica"/>
              </a:rPr>
              <a:t> Chief Information Officers (CIOs).</a:t>
            </a: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br>
              <a:rPr kumimoji="0" lang="en-US" sz="1200" b="0" i="0" u="none" strike="noStrike" kern="1200" cap="none" spc="0" normalizeH="0" baseline="0" noProof="0" dirty="0">
                <a:ln>
                  <a:noFill/>
                </a:ln>
                <a:solidFill>
                  <a:prstClr val="black"/>
                </a:solidFill>
                <a:effectLst/>
                <a:uLnTx/>
                <a:uFillTx/>
                <a:latin typeface="Helvetica" pitchFamily="2" charset="0"/>
                <a:cs typeface="Helvetica"/>
              </a:rPr>
            </a:br>
            <a:r>
              <a:rPr kumimoji="0" lang="en-US" sz="1200" b="0" i="0" u="none" strike="noStrike" kern="1200" cap="none" spc="0" normalizeH="0" baseline="0" noProof="0" dirty="0">
                <a:ln>
                  <a:noFill/>
                </a:ln>
                <a:solidFill>
                  <a:prstClr val="black"/>
                </a:solidFill>
                <a:effectLst/>
                <a:uLnTx/>
                <a:uFillTx/>
                <a:latin typeface="Helvetica" pitchFamily="2" charset="0"/>
                <a:cs typeface="Helvetica"/>
              </a:rPr>
              <a:t>The demographic breakdown of </a:t>
            </a:r>
            <a:r>
              <a:rPr kumimoji="0" lang="en-US" sz="1200" b="0" i="0" u="none" strike="noStrike" kern="1200" cap="none" spc="0" normalizeH="0" baseline="0" noProof="0" dirty="0" err="1">
                <a:ln>
                  <a:noFill/>
                </a:ln>
                <a:solidFill>
                  <a:prstClr val="black"/>
                </a:solidFill>
                <a:effectLst/>
                <a:uLnTx/>
                <a:uFillTx/>
                <a:latin typeface="Helvetica" pitchFamily="2" charset="0"/>
                <a:cs typeface="Helvetica"/>
              </a:rPr>
              <a:t>organisations</a:t>
            </a:r>
            <a:r>
              <a:rPr kumimoji="0" lang="en-US" sz="1200" b="0" i="0" u="none" strike="noStrike" kern="1200" cap="none" spc="0" normalizeH="0" baseline="0" noProof="0" dirty="0">
                <a:ln>
                  <a:noFill/>
                </a:ln>
                <a:solidFill>
                  <a:prstClr val="black"/>
                </a:solidFill>
                <a:effectLst/>
                <a:uLnTx/>
                <a:uFillTx/>
                <a:latin typeface="Helvetica" pitchFamily="2" charset="0"/>
                <a:cs typeface="Helvetica"/>
              </a:rPr>
              <a:t> is:</a:t>
            </a:r>
            <a:endParaRPr kumimoji="0" lang="en-US" sz="1200" b="0" i="0" u="none" strike="noStrike" kern="1200" cap="none" spc="0" normalizeH="0" baseline="0" noProof="0" dirty="0">
              <a:ln>
                <a:noFill/>
              </a:ln>
              <a:solidFill>
                <a:prstClr val="black"/>
              </a:solidFill>
              <a:effectLst/>
              <a:uLnTx/>
              <a:uFillTx/>
              <a:latin typeface="Helvetica" pitchFamily="2" charset="0"/>
              <a:cs typeface="Helvetica" panose="020B0604020202020204" pitchFamily="34" charset="0"/>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Helvetica" pitchFamily="2" charset="0"/>
                <a:cs typeface="Helvetica"/>
              </a:rPr>
              <a:t>SMB (&lt;= 500 employees)</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Helvetica" pitchFamily="2" charset="0"/>
                <a:cs typeface="Helvetica"/>
              </a:rPr>
              <a:t>Mid-sized organisations (501 to 2,500 employees)</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Helvetica" pitchFamily="2" charset="0"/>
                <a:cs typeface="Helvetica"/>
              </a:rPr>
              <a:t>Enterprise organisations (2,501 to 10,000 employees)</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Helvetica"/>
                <a:cs typeface="Helvetica"/>
              </a:rPr>
              <a:t>Large </a:t>
            </a:r>
            <a:r>
              <a:rPr kumimoji="0" lang="en-AU" sz="1200" b="0" i="0" u="none" strike="noStrike" kern="1200" cap="none" spc="0" normalizeH="0" baseline="0" noProof="0" dirty="0">
                <a:ln>
                  <a:noFill/>
                </a:ln>
                <a:solidFill>
                  <a:prstClr val="black"/>
                </a:solidFill>
                <a:effectLst/>
                <a:uLnTx/>
                <a:uFillTx/>
                <a:latin typeface="Helvetica"/>
                <a:cs typeface="Helvetica"/>
              </a:rPr>
              <a:t>e</a:t>
            </a:r>
            <a:r>
              <a:rPr kumimoji="0" lang="en-GB" sz="1200" b="0" i="0" u="none" strike="noStrike" kern="1200" cap="none" spc="0" normalizeH="0" baseline="0" noProof="0" dirty="0" err="1">
                <a:ln>
                  <a:noFill/>
                </a:ln>
                <a:solidFill>
                  <a:prstClr val="black"/>
                </a:solidFill>
                <a:effectLst/>
                <a:uLnTx/>
                <a:uFillTx/>
                <a:latin typeface="Helvetica"/>
                <a:cs typeface="Helvetica"/>
              </a:rPr>
              <a:t>nterprise</a:t>
            </a:r>
            <a:r>
              <a:rPr kumimoji="0" lang="en-GB" sz="1200" b="0" i="0" u="none" strike="noStrike" kern="1200" cap="none" spc="0" normalizeH="0" baseline="0" noProof="0" dirty="0">
                <a:ln>
                  <a:noFill/>
                </a:ln>
                <a:solidFill>
                  <a:prstClr val="black"/>
                </a:solidFill>
                <a:effectLst/>
                <a:uLnTx/>
                <a:uFillTx/>
                <a:latin typeface="Helvetica"/>
                <a:cs typeface="Helvetica"/>
              </a:rPr>
              <a:t> organisations (&gt; 10,000)</a:t>
            </a:r>
            <a:endParaRPr lang="en-GB" sz="1200" b="0" i="0" u="none" strike="noStrike" kern="1200" cap="none" spc="0" normalizeH="0" baseline="0" noProof="0" dirty="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br>
              <a:rPr kumimoji="0" lang="en-GB" sz="1200" b="0" i="0" u="none" strike="noStrike" kern="1200" cap="none" spc="0" normalizeH="0" baseline="0" noProof="0" dirty="0">
                <a:ln>
                  <a:noFill/>
                </a:ln>
                <a:solidFill>
                  <a:prstClr val="black"/>
                </a:solidFill>
                <a:effectLst/>
                <a:uLnTx/>
                <a:uFillTx/>
                <a:latin typeface="Helvetica" pitchFamily="2" charset="0"/>
                <a:cs typeface="Helvetica"/>
              </a:rPr>
            </a:br>
            <a:r>
              <a:rPr kumimoji="0" lang="en-GB" sz="1200" b="0" i="0" u="none" strike="noStrike" kern="1200" cap="none" spc="0" normalizeH="0" baseline="0" noProof="0" dirty="0">
                <a:ln>
                  <a:noFill/>
                </a:ln>
                <a:solidFill>
                  <a:prstClr val="black"/>
                </a:solidFill>
                <a:effectLst/>
                <a:uLnTx/>
                <a:uFillTx/>
                <a:latin typeface="Helvetica" pitchFamily="2" charset="0"/>
                <a:cs typeface="Helvetica"/>
              </a:rPr>
              <a:t>The statistics shown in this report cover:</a:t>
            </a: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Helvetica"/>
                <a:cs typeface="Helvetica"/>
              </a:rPr>
              <a:t>IT budget allocation</a:t>
            </a:r>
            <a:r>
              <a:rPr lang="en-GB" sz="1200">
                <a:solidFill>
                  <a:prstClr val="black"/>
                </a:solidFill>
                <a:latin typeface="Helvetica"/>
                <a:cs typeface="Helvetica"/>
              </a:rPr>
              <a:t>.</a:t>
            </a:r>
            <a:endParaRPr lang="en-GB" sz="1200" b="0" i="0" u="none" strike="noStrike" kern="1200" cap="none" spc="0" normalizeH="0" baseline="0" noProof="0">
              <a:ln>
                <a:noFill/>
              </a:ln>
              <a:solidFill>
                <a:prstClr val="black"/>
              </a:solidFill>
              <a:effectLst/>
              <a:uLnTx/>
              <a:uFillTx/>
              <a:latin typeface="Helvetica" pitchFamily="2" charset="0"/>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cs typeface="Helvetica"/>
              </a:rPr>
              <a:t>Investment priorities</a:t>
            </a:r>
            <a:r>
              <a:rPr lang="en-US" sz="1200">
                <a:solidFill>
                  <a:prstClr val="black"/>
                </a:solidFill>
                <a:latin typeface="Helvetica"/>
                <a:cs typeface="Helvetica"/>
              </a:rPr>
              <a:t>.</a:t>
            </a:r>
            <a:endParaRPr lang="en-US" sz="1200" b="0" i="0" u="none" strike="noStrike" kern="1200" cap="none" spc="0" normalizeH="0" baseline="0" noProof="0">
              <a:ln>
                <a:noFill/>
              </a:ln>
              <a:solidFill>
                <a:prstClr val="black"/>
              </a:solidFill>
              <a:effectLst/>
              <a:uLnTx/>
              <a:uFillTx/>
              <a:latin typeface="Helvetica" pitchFamily="2" charset="0"/>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622999" y="1548390"/>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622999" y="1240613"/>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534F"/>
                </a:solidFill>
                <a:effectLst/>
                <a:uLnTx/>
                <a:uFillTx/>
                <a:latin typeface="Helvetica"/>
                <a:ea typeface="+mn-ea"/>
                <a:cs typeface="Helvetica"/>
              </a:rPr>
              <a:t>CIO demographic budget breakdown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5046679"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5473001" y="1431946"/>
            <a:ext cx="6096000" cy="399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spcAft>
                <a:spcPts val="600"/>
              </a:spcAft>
              <a:buClr>
                <a:srgbClr val="E7534F"/>
              </a:buClr>
              <a:defRPr/>
            </a:pPr>
            <a:r>
              <a:rPr lang="en-PH" sz="1200" b="1">
                <a:latin typeface="Helvetica"/>
                <a:cs typeface="Helvetica"/>
              </a:rPr>
              <a:t>Priority system upgrades</a:t>
            </a:r>
            <a:r>
              <a:rPr kumimoji="0" lang="en-US" sz="1200" b="1" i="0" u="none" strike="noStrike" kern="1200" cap="none" spc="0" normalizeH="0" baseline="0" noProof="0" dirty="0">
                <a:ln>
                  <a:noFill/>
                </a:ln>
                <a:solidFill>
                  <a:prstClr val="black"/>
                </a:solidFill>
                <a:effectLst/>
                <a:uLnTx/>
                <a:uFillTx/>
                <a:latin typeface="Helvetica"/>
                <a:cs typeface="Helvetica"/>
              </a:rPr>
              <a:t>​</a:t>
            </a:r>
          </a:p>
          <a:p>
            <a:pPr marL="179070" indent="-179070" fontAlgn="base">
              <a:lnSpc>
                <a:spcPct val="125000"/>
              </a:lnSpc>
              <a:buClr>
                <a:schemeClr val="accent1"/>
              </a:buClr>
              <a:buFont typeface="Arial" panose="020B0604020202020204" pitchFamily="34" charset="0"/>
              <a:buChar char="•"/>
            </a:pPr>
            <a:r>
              <a:rPr lang="en-US" sz="1200" dirty="0">
                <a:latin typeface="Helvetica"/>
                <a:cs typeface="Helvetica"/>
              </a:rPr>
              <a:t>Respondents will identify which systems and platforms they </a:t>
            </a:r>
            <a:r>
              <a:rPr lang="en-US" sz="1200" dirty="0" err="1">
                <a:latin typeface="Helvetica"/>
                <a:cs typeface="Helvetica"/>
              </a:rPr>
              <a:t>prioritise</a:t>
            </a:r>
            <a:r>
              <a:rPr lang="en-US" sz="1200" dirty="0">
                <a:latin typeface="Helvetica"/>
                <a:cs typeface="Helvetica"/>
              </a:rPr>
              <a:t> for upgrades or replacements over the next 1–2 years. This data highlights strategic focus areas in IT infrastructure.</a:t>
            </a:r>
          </a:p>
          <a:p>
            <a:pPr marL="179070" indent="-179070" fontAlgn="base">
              <a:lnSpc>
                <a:spcPct val="125000"/>
              </a:lnSpc>
              <a:buClr>
                <a:schemeClr val="accent1"/>
              </a:buClr>
              <a:buFont typeface="Arial" panose="020B0604020202020204" pitchFamily="34" charset="0"/>
              <a:buChar char="•"/>
            </a:pPr>
            <a:r>
              <a:rPr lang="en-US" sz="1200" dirty="0">
                <a:latin typeface="Helvetica" pitchFamily="2" charset="0"/>
                <a:cs typeface="Helvetica" panose="020B0604020202020204" pitchFamily="34" charset="0"/>
              </a:rPr>
              <a:t>The selections will reflect current </a:t>
            </a:r>
            <a:r>
              <a:rPr lang="en-US" sz="1200" dirty="0" err="1">
                <a:latin typeface="Helvetica" pitchFamily="2" charset="0"/>
                <a:cs typeface="Helvetica" panose="020B0604020202020204" pitchFamily="34" charset="0"/>
              </a:rPr>
              <a:t>organisational</a:t>
            </a:r>
            <a:r>
              <a:rPr lang="en-US" sz="1200" dirty="0">
                <a:latin typeface="Helvetica" pitchFamily="2" charset="0"/>
                <a:cs typeface="Helvetica" panose="020B0604020202020204" pitchFamily="34" charset="0"/>
              </a:rPr>
              <a:t> needs and future planning.</a:t>
            </a:r>
          </a:p>
          <a:p>
            <a:pPr marL="179070" indent="-179070" fontAlgn="base">
              <a:lnSpc>
                <a:spcPct val="125000"/>
              </a:lnSpc>
              <a:buClr>
                <a:schemeClr val="accent1"/>
              </a:buClr>
              <a:buFont typeface="Arial" panose="020B0604020202020204" pitchFamily="34" charset="0"/>
              <a:buChar char="•"/>
            </a:pPr>
            <a:r>
              <a:rPr lang="en-US" sz="1200" dirty="0">
                <a:latin typeface="Helvetica" pitchFamily="2" charset="0"/>
                <a:cs typeface="Helvetica" panose="020B0604020202020204" pitchFamily="34" charset="0"/>
              </a:rPr>
              <a:t>The Insights will serve as a benchmark for understanding industry trends in system </a:t>
            </a:r>
            <a:r>
              <a:rPr lang="en-US" sz="1200" dirty="0" err="1">
                <a:latin typeface="Helvetica" pitchFamily="2" charset="0"/>
                <a:cs typeface="Helvetica" panose="020B0604020202020204" pitchFamily="34" charset="0"/>
              </a:rPr>
              <a:t>modernisation</a:t>
            </a:r>
            <a:r>
              <a:rPr lang="en-US" sz="1200" dirty="0">
                <a:latin typeface="Helvetica" pitchFamily="2" charset="0"/>
                <a:cs typeface="Helvetica" panose="020B0604020202020204" pitchFamily="34" charset="0"/>
              </a:rPr>
              <a:t>.</a:t>
            </a:r>
          </a:p>
          <a:p>
            <a:pPr marL="179388" indent="-179388">
              <a:lnSpc>
                <a:spcPct val="125000"/>
              </a:lnSpc>
              <a:buClr>
                <a:schemeClr val="accent1"/>
              </a:buClr>
              <a:buFont typeface="Arial" panose="020B0604020202020204" pitchFamily="34" charset="0"/>
              <a:buChar char="•"/>
              <a:defRPr/>
            </a:pPr>
            <a:r>
              <a:rPr lang="en-US" sz="1200" dirty="0">
                <a:latin typeface="Helvetica" pitchFamily="2" charset="0"/>
                <a:cs typeface="Helvetica"/>
              </a:rPr>
              <a:t>Respondents can click multiple systems that need upgrading and charts might not add up to 100%.</a:t>
            </a: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br>
              <a:rPr lang="en-US" sz="1200" b="1" i="0" u="none" strike="noStrike" kern="1200" cap="none" spc="0" normalizeH="0" baseline="0" noProof="0" dirty="0">
                <a:ln>
                  <a:noFill/>
                </a:ln>
                <a:effectLst/>
                <a:uLnTx/>
                <a:uFillTx/>
                <a:latin typeface="Helvetica" pitchFamily="2" charset="0"/>
                <a:cs typeface="Helvetica"/>
              </a:rPr>
            </a:br>
            <a:r>
              <a:rPr kumimoji="0" lang="en-US" sz="1200" b="1" i="0" u="none" strike="noStrike" kern="1200" cap="none" spc="0" normalizeH="0" baseline="0" noProof="0" dirty="0">
                <a:ln>
                  <a:noFill/>
                </a:ln>
                <a:solidFill>
                  <a:prstClr val="black"/>
                </a:solidFill>
                <a:effectLst/>
                <a:uLnTx/>
                <a:uFillTx/>
                <a:latin typeface="Helvetica" pitchFamily="2" charset="0"/>
                <a:cs typeface="Helvetica"/>
              </a:rPr>
              <a:t>Investment priorities​</a:t>
            </a:r>
            <a:endParaRPr lang="en-US" sz="1200" b="1" i="0" u="none" strike="noStrike" kern="1200" cap="none" spc="0" normalizeH="0" baseline="0" noProof="0" dirty="0">
              <a:ln>
                <a:noFill/>
              </a:ln>
              <a:solidFill>
                <a:prstClr val="black"/>
              </a:solidFill>
              <a:effectLst/>
              <a:uLnTx/>
              <a:uFillTx/>
              <a:latin typeface="Helvetica" pitchFamily="2" charset="0"/>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i="0" u="none" strike="noStrike" kern="1200" cap="none" spc="0" normalizeH="0" baseline="0" noProof="0" dirty="0">
                <a:ln>
                  <a:noFill/>
                </a:ln>
                <a:solidFill>
                  <a:prstClr val="black"/>
                </a:solidFill>
                <a:effectLst/>
                <a:uLnTx/>
                <a:uFillTx/>
                <a:latin typeface="Helvetica"/>
                <a:cs typeface="Helvetica"/>
              </a:rPr>
              <a:t>Investment priorities are indicated by respondents' intentions to spend </a:t>
            </a:r>
            <a:br>
              <a:rPr lang="en-US" sz="1200" i="0" u="none" strike="noStrike" kern="1200" cap="none" spc="0" normalizeH="0" baseline="0" noProof="0" dirty="0">
                <a:ln>
                  <a:noFill/>
                </a:ln>
                <a:effectLst/>
                <a:uLnTx/>
                <a:uFillTx/>
                <a:latin typeface="Helvetica" pitchFamily="2" charset="0"/>
                <a:cs typeface="Helvetica"/>
              </a:rPr>
            </a:br>
            <a:r>
              <a:rPr kumimoji="0" lang="en-US" sz="1200" i="0" u="none" strike="noStrike" kern="1200" cap="none" spc="0" normalizeH="0" baseline="0" noProof="0" dirty="0">
                <a:ln>
                  <a:noFill/>
                </a:ln>
                <a:solidFill>
                  <a:prstClr val="black"/>
                </a:solidFill>
                <a:effectLst/>
                <a:uLnTx/>
                <a:uFillTx/>
                <a:latin typeface="Helvetica"/>
                <a:cs typeface="Helvetica"/>
              </a:rPr>
              <a:t>in a given area over the next year.</a:t>
            </a:r>
            <a:endParaRPr lang="en-US" sz="1200" i="0" u="none" strike="noStrike" kern="1200" cap="none" spc="0" normalizeH="0" baseline="0" noProof="0" dirty="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i="0" u="none" strike="noStrike" kern="1200" cap="none" spc="0" normalizeH="0" baseline="0" noProof="0" dirty="0">
                <a:ln>
                  <a:noFill/>
                </a:ln>
                <a:solidFill>
                  <a:prstClr val="black"/>
                </a:solidFill>
                <a:effectLst/>
                <a:uLnTx/>
                <a:uFillTx/>
                <a:latin typeface="Helvetica"/>
                <a:cs typeface="Helvetica"/>
              </a:rPr>
              <a:t>There are approximately 83 line items of investment priorities. The investment priority statistics represent the top 10 investments by proportion of spending </a:t>
            </a:r>
            <a:br>
              <a:rPr lang="en-US" sz="1200" i="0" u="none" strike="noStrike" kern="1200" cap="none" spc="0" normalizeH="0" baseline="0" noProof="0" dirty="0">
                <a:ln>
                  <a:noFill/>
                </a:ln>
                <a:effectLst/>
                <a:uLnTx/>
                <a:uFillTx/>
                <a:latin typeface="Helvetica" pitchFamily="2" charset="0"/>
                <a:cs typeface="Helvetica"/>
              </a:rPr>
            </a:br>
            <a:r>
              <a:rPr kumimoji="0" lang="en-US" sz="1200" i="0" u="none" strike="noStrike" kern="1200" cap="none" spc="0" normalizeH="0" baseline="0" noProof="0" dirty="0">
                <a:ln>
                  <a:noFill/>
                </a:ln>
                <a:solidFill>
                  <a:prstClr val="black"/>
                </a:solidFill>
                <a:effectLst/>
                <a:uLnTx/>
                <a:uFillTx/>
                <a:latin typeface="Helvetica"/>
                <a:cs typeface="Helvetica"/>
              </a:rPr>
              <a:t>in the next year</a:t>
            </a:r>
            <a:r>
              <a:rPr lang="en-US" sz="1200" dirty="0">
                <a:solidFill>
                  <a:prstClr val="black"/>
                </a:solidFill>
                <a:latin typeface="Helvetica"/>
                <a:cs typeface="Helvetica"/>
              </a:rPr>
              <a:t>.</a:t>
            </a:r>
            <a:endParaRPr lang="en-US" sz="1200" b="0" i="0" u="none" strike="noStrike" kern="1200" cap="none" spc="0" normalizeH="0" baseline="0" noProof="0" dirty="0">
              <a:ln>
                <a:noFill/>
              </a:ln>
              <a:solidFill>
                <a:prstClr val="black"/>
              </a:solidFill>
              <a:effectLst/>
              <a:uLnTx/>
              <a:uFillTx/>
              <a:latin typeface="Helvetica"/>
              <a:cs typeface="Helvetica"/>
            </a:endParaRP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F3EE0BB-A461-43D7-C450-FC992B4377E9}"/>
              </a:ext>
            </a:extLst>
          </p:cNvPr>
          <p:cNvSpPr txBox="1"/>
          <p:nvPr/>
        </p:nvSpPr>
        <p:spPr>
          <a:xfrm>
            <a:off x="8042493" y="1323487"/>
            <a:ext cx="4162425" cy="5531315"/>
          </a:xfrm>
          <a:prstGeom prst="rect">
            <a:avLst/>
          </a:prstGeom>
          <a:solidFill>
            <a:schemeClr val="bg1">
              <a:lumMod val="95000"/>
            </a:schemeClr>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id="{CC9ABABC-FFEA-CFEA-C824-386A62ADC0D7}"/>
              </a:ext>
            </a:extLst>
          </p:cNvPr>
          <p:cNvSpPr txBox="1"/>
          <p:nvPr/>
        </p:nvSpPr>
        <p:spPr>
          <a:xfrm>
            <a:off x="3897506" y="1338551"/>
            <a:ext cx="4162425" cy="5531315"/>
          </a:xfrm>
          <a:prstGeom prst="rect">
            <a:avLst/>
          </a:prstGeom>
          <a:solidFill>
            <a:srgbClr val="FCEAEA"/>
          </a:solidFill>
        </p:spPr>
        <p:txBody>
          <a:bodyPr wrap="square" rtlCol="0">
            <a:spAutoFit/>
          </a:bodyPr>
          <a:lstStyle/>
          <a:p>
            <a:endParaRPr lang="en-US" dirty="0"/>
          </a:p>
        </p:txBody>
      </p:sp>
      <p:sp>
        <p:nvSpPr>
          <p:cNvPr id="41" name="Rounded Rectangle 40">
            <a:extLst>
              <a:ext uri="{FF2B5EF4-FFF2-40B4-BE49-F238E27FC236}">
                <a16:creationId xmlns:a16="http://schemas.microsoft.com/office/drawing/2014/main" id="{2DDF0645-2697-504D-A1E3-A34A8EE6EC2F}"/>
              </a:ext>
            </a:extLst>
          </p:cNvPr>
          <p:cNvSpPr/>
          <p:nvPr/>
        </p:nvSpPr>
        <p:spPr>
          <a:xfrm>
            <a:off x="0" y="-3801"/>
            <a:ext cx="12191990" cy="1360742"/>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7164413-0512-B247-BD49-514142A4DC7F}"/>
              </a:ext>
            </a:extLst>
          </p:cNvPr>
          <p:cNvSpPr/>
          <p:nvPr/>
        </p:nvSpPr>
        <p:spPr>
          <a:xfrm>
            <a:off x="2191710" y="167244"/>
            <a:ext cx="7868847" cy="46166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86652"/>
                </a:solidFill>
                <a:effectLst/>
                <a:uLnTx/>
                <a:uFillTx/>
                <a:latin typeface="Helvetica"/>
                <a:ea typeface="+mn-ea"/>
                <a:cs typeface="Helvetica"/>
              </a:rPr>
              <a:t>How can you </a:t>
            </a:r>
            <a:r>
              <a:rPr lang="en-US" sz="2400" b="1" dirty="0">
                <a:solidFill>
                  <a:srgbClr val="F86652"/>
                </a:solidFill>
                <a:latin typeface="Helvetica"/>
                <a:cs typeface="Helvetica"/>
              </a:rPr>
              <a:t>use ADAPT Insights?</a:t>
            </a:r>
            <a:endParaRPr kumimoji="0" lang="en-US" sz="2400" b="0" i="0" u="none" strike="noStrike" kern="1200" cap="none" spc="0" normalizeH="0" baseline="30000" noProof="0" dirty="0">
              <a:ln>
                <a:noFill/>
              </a:ln>
              <a:solidFill>
                <a:srgbClr val="F86652"/>
              </a:solidFill>
              <a:effectLst/>
              <a:uLnTx/>
              <a:uFillTx/>
              <a:latin typeface="Helvetica Light" panose="020B0403020202020204" pitchFamily="34" charset="0"/>
              <a:ea typeface="+mn-ea"/>
              <a:cs typeface="Helvetica"/>
            </a:endParaRPr>
          </a:p>
        </p:txBody>
      </p:sp>
      <p:sp>
        <p:nvSpPr>
          <p:cNvPr id="7" name="TextBox 6">
            <a:extLst>
              <a:ext uri="{FF2B5EF4-FFF2-40B4-BE49-F238E27FC236}">
                <a16:creationId xmlns:a16="http://schemas.microsoft.com/office/drawing/2014/main" id="{7119269A-C347-624C-8270-B94FAD6AE58A}"/>
              </a:ext>
            </a:extLst>
          </p:cNvPr>
          <p:cNvSpPr txBox="1"/>
          <p:nvPr/>
        </p:nvSpPr>
        <p:spPr>
          <a:xfrm>
            <a:off x="8815318" y="1934340"/>
            <a:ext cx="3106339"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Market positioning /</a:t>
            </a:r>
            <a:br>
              <a:rPr kumimoji="0" lang="en-AU" sz="1400" b="1" i="0" u="none" strike="noStrike" kern="1200" cap="none" spc="0" normalizeH="0" baseline="0" noProof="0" dirty="0">
                <a:ln>
                  <a:noFill/>
                </a:ln>
                <a:solidFill>
                  <a:prstClr val="black"/>
                </a:solidFill>
                <a:effectLst/>
                <a:uLnTx/>
                <a:uFillTx/>
                <a:latin typeface="Helvetica"/>
                <a:ea typeface="+mn-ea"/>
                <a:cs typeface="Helvetica"/>
              </a:rPr>
            </a:br>
            <a:r>
              <a:rPr kumimoji="0" lang="en-AU" sz="1400" b="1" i="0" u="none" strike="noStrike" kern="1200" cap="none" spc="0" normalizeH="0" baseline="0" noProof="0" dirty="0">
                <a:ln>
                  <a:noFill/>
                </a:ln>
                <a:solidFill>
                  <a:prstClr val="black"/>
                </a:solidFill>
                <a:effectLst/>
                <a:uLnTx/>
                <a:uFillTx/>
                <a:latin typeface="Helvetica"/>
                <a:ea typeface="+mn-ea"/>
                <a:cs typeface="Helvetica"/>
              </a:rPr>
              <a:t>product </a:t>
            </a:r>
            <a:r>
              <a:rPr lang="en-AU" sz="1400" b="1" dirty="0">
                <a:solidFill>
                  <a:prstClr val="black"/>
                </a:solidFill>
                <a:latin typeface="Helvetica"/>
                <a:cs typeface="Helvetica"/>
              </a:rPr>
              <a:t>d</a:t>
            </a:r>
            <a:r>
              <a:rPr kumimoji="0" lang="en-AU" sz="1400" b="1" i="0" u="none" strike="noStrike" kern="1200" cap="none" spc="0" normalizeH="0" baseline="0" noProof="0" dirty="0" err="1">
                <a:ln>
                  <a:noFill/>
                </a:ln>
                <a:solidFill>
                  <a:prstClr val="black"/>
                </a:solidFill>
                <a:effectLst/>
                <a:uLnTx/>
                <a:uFillTx/>
                <a:latin typeface="Helvetica"/>
                <a:ea typeface="+mn-ea"/>
                <a:cs typeface="Helvetica"/>
              </a:rPr>
              <a:t>evelopment</a:t>
            </a:r>
            <a:endParaRPr kumimoji="0" lang="en-AU" sz="1400" b="1" i="0" u="none" strike="noStrike" kern="1200" cap="none" spc="0" normalizeH="0" baseline="0" noProof="0" dirty="0">
              <a:ln>
                <a:noFill/>
              </a:ln>
              <a:solidFill>
                <a:prstClr val="black"/>
              </a:solidFill>
              <a:effectLst/>
              <a:uLnTx/>
              <a:uFillTx/>
              <a:latin typeface="Helvetica"/>
              <a:ea typeface="+mn-ea"/>
              <a:cs typeface="Helvetica"/>
            </a:endParaRPr>
          </a:p>
        </p:txBody>
      </p:sp>
      <p:sp>
        <p:nvSpPr>
          <p:cNvPr id="8" name="TextBox 7">
            <a:extLst>
              <a:ext uri="{FF2B5EF4-FFF2-40B4-BE49-F238E27FC236}">
                <a16:creationId xmlns:a16="http://schemas.microsoft.com/office/drawing/2014/main" id="{55E1A860-B29E-CB4C-A319-68EB9BBABFB9}"/>
              </a:ext>
            </a:extLst>
          </p:cNvPr>
          <p:cNvSpPr txBox="1"/>
          <p:nvPr/>
        </p:nvSpPr>
        <p:spPr>
          <a:xfrm>
            <a:off x="8762010" y="2416415"/>
            <a:ext cx="2882005" cy="797141"/>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Validate new products and services by cross referencing against key insights from target persona's/sectors.</a:t>
            </a:r>
            <a:endParaRPr lang="en-AU" sz="1200" b="0" i="0" u="none" strike="noStrike" kern="1200" cap="none" spc="0" normalizeH="0" baseline="0" noProof="0" dirty="0">
              <a:ln>
                <a:noFill/>
              </a:ln>
              <a:solidFill>
                <a:prstClr val="black">
                  <a:lumMod val="65000"/>
                  <a:lumOff val="35000"/>
                </a:prstClr>
              </a:solidFill>
              <a:effectLst/>
              <a:uLnTx/>
              <a:uFillTx/>
              <a:latin typeface="Helvetica Light"/>
            </a:endParaRPr>
          </a:p>
        </p:txBody>
      </p:sp>
      <p:sp>
        <p:nvSpPr>
          <p:cNvPr id="9" name="TextBox 8">
            <a:extLst>
              <a:ext uri="{FF2B5EF4-FFF2-40B4-BE49-F238E27FC236}">
                <a16:creationId xmlns:a16="http://schemas.microsoft.com/office/drawing/2014/main" id="{BA0E91F5-6E3E-E841-BDBB-DA74ED00DB67}"/>
              </a:ext>
            </a:extLst>
          </p:cNvPr>
          <p:cNvSpPr txBox="1"/>
          <p:nvPr/>
        </p:nvSpPr>
        <p:spPr>
          <a:xfrm>
            <a:off x="8815318" y="3497755"/>
            <a:ext cx="2389092"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Content creation / campaign planning </a:t>
            </a:r>
          </a:p>
        </p:txBody>
      </p:sp>
      <p:sp>
        <p:nvSpPr>
          <p:cNvPr id="10" name="TextBox 9">
            <a:extLst>
              <a:ext uri="{FF2B5EF4-FFF2-40B4-BE49-F238E27FC236}">
                <a16:creationId xmlns:a16="http://schemas.microsoft.com/office/drawing/2014/main" id="{AD37CF24-11B0-7840-B976-70A2BDE4A6BF}"/>
              </a:ext>
            </a:extLst>
          </p:cNvPr>
          <p:cNvSpPr txBox="1"/>
          <p:nvPr/>
        </p:nvSpPr>
        <p:spPr>
          <a:xfrm>
            <a:off x="8766532" y="4001508"/>
            <a:ext cx="3208155" cy="797141"/>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Augment global messaging to better reflect the local marketplace – even down to the sector to differentiate from competitors.</a:t>
            </a:r>
            <a:endParaRPr lang="en-AU" sz="1200" b="0" i="0" u="none" strike="noStrike" kern="1200" cap="none" spc="0" normalizeH="0" baseline="0" noProof="0" dirty="0">
              <a:ln>
                <a:noFill/>
              </a:ln>
              <a:solidFill>
                <a:prstClr val="black">
                  <a:lumMod val="65000"/>
                  <a:lumOff val="35000"/>
                </a:prstClr>
              </a:solidFill>
              <a:effectLst/>
              <a:uLnTx/>
              <a:uFillTx/>
              <a:latin typeface="Helvetica Light"/>
            </a:endParaRPr>
          </a:p>
        </p:txBody>
      </p:sp>
      <p:sp>
        <p:nvSpPr>
          <p:cNvPr id="11" name="TextBox 10">
            <a:extLst>
              <a:ext uri="{FF2B5EF4-FFF2-40B4-BE49-F238E27FC236}">
                <a16:creationId xmlns:a16="http://schemas.microsoft.com/office/drawing/2014/main" id="{16FE2F13-67AA-2944-B110-E4C39E1D156A}"/>
              </a:ext>
            </a:extLst>
          </p:cNvPr>
          <p:cNvSpPr txBox="1"/>
          <p:nvPr/>
        </p:nvSpPr>
        <p:spPr>
          <a:xfrm>
            <a:off x="8815318" y="5141444"/>
            <a:ext cx="260048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Territory planning</a:t>
            </a:r>
          </a:p>
        </p:txBody>
      </p:sp>
      <p:sp>
        <p:nvSpPr>
          <p:cNvPr id="12" name="TextBox 11">
            <a:extLst>
              <a:ext uri="{FF2B5EF4-FFF2-40B4-BE49-F238E27FC236}">
                <a16:creationId xmlns:a16="http://schemas.microsoft.com/office/drawing/2014/main" id="{CBBF4F32-954D-2D4E-A2B1-3633549A2683}"/>
              </a:ext>
            </a:extLst>
          </p:cNvPr>
          <p:cNvSpPr txBox="1"/>
          <p:nvPr/>
        </p:nvSpPr>
        <p:spPr>
          <a:xfrm>
            <a:off x="8756885" y="5447746"/>
            <a:ext cx="3196973" cy="1043619"/>
          </a:xfrm>
          <a:prstGeom prst="rect">
            <a:avLst/>
          </a:prstGeom>
          <a:noFill/>
        </p:spPr>
        <p:txBody>
          <a:bodyPr wrap="square" lIns="91440" tIns="45720" rIns="91440" bIns="45720" rtlCol="0" anchor="t">
            <a:spAutoFit/>
          </a:bodyPr>
          <a:lstStyle>
            <a:defPPr>
              <a:defRPr lang="en-US"/>
            </a:defPPr>
            <a:lvl1pPr>
              <a:lnSpc>
                <a:spcPts val="1940"/>
              </a:lnSpc>
              <a:defRPr sz="1200">
                <a:solidFill>
                  <a:prstClr val="black">
                    <a:lumMod val="65000"/>
                    <a:lumOff val="35000"/>
                  </a:prstClr>
                </a:solidFill>
                <a:latin typeface="Helvetica Light"/>
              </a:defRPr>
            </a:lvl1pPr>
          </a:lstStyle>
          <a:p>
            <a:r>
              <a:rPr lang="en-AU" dirty="0"/>
              <a:t>Use propensity to spend market insights </a:t>
            </a:r>
            <a:br>
              <a:rPr lang="en-AU" dirty="0"/>
            </a:br>
            <a:r>
              <a:rPr lang="en-AU" dirty="0"/>
              <a:t>to inform your where to focus your efforts – work with your AM to leverage account </a:t>
            </a:r>
            <a:br>
              <a:rPr lang="en-AU" dirty="0"/>
            </a:br>
            <a:r>
              <a:rPr lang="en-AU" dirty="0"/>
              <a:t>level insights if available.</a:t>
            </a:r>
          </a:p>
        </p:txBody>
      </p:sp>
      <p:sp>
        <p:nvSpPr>
          <p:cNvPr id="14" name="TextBox 13">
            <a:extLst>
              <a:ext uri="{FF2B5EF4-FFF2-40B4-BE49-F238E27FC236}">
                <a16:creationId xmlns:a16="http://schemas.microsoft.com/office/drawing/2014/main" id="{2A9C3373-84D7-5D46-B06E-1BFC8178CD80}"/>
              </a:ext>
            </a:extLst>
          </p:cNvPr>
          <p:cNvSpPr txBox="1"/>
          <p:nvPr/>
        </p:nvSpPr>
        <p:spPr>
          <a:xfrm>
            <a:off x="4707857" y="2045396"/>
            <a:ext cx="2637838" cy="3150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Social post’s – LinkedIn</a:t>
            </a:r>
            <a:endParaRPr kumimoji="0" lang="en-AU" sz="14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 name="TextBox 14">
            <a:extLst>
              <a:ext uri="{FF2B5EF4-FFF2-40B4-BE49-F238E27FC236}">
                <a16:creationId xmlns:a16="http://schemas.microsoft.com/office/drawing/2014/main" id="{B3A010F8-5344-EA42-A6F0-D3BFF060F5CF}"/>
              </a:ext>
            </a:extLst>
          </p:cNvPr>
          <p:cNvSpPr txBox="1"/>
          <p:nvPr/>
        </p:nvSpPr>
        <p:spPr>
          <a:xfrm>
            <a:off x="4523807" y="2316283"/>
            <a:ext cx="3002646" cy="1040798"/>
          </a:xfrm>
          <a:prstGeom prst="rect">
            <a:avLst/>
          </a:prstGeom>
          <a:noFill/>
        </p:spPr>
        <p:txBody>
          <a:bodyPr wrap="square" lIns="91440" tIns="45720" rIns="91440" bIns="45720" rtlCol="0" anchor="t">
            <a:spAutoFit/>
          </a:bodyPr>
          <a:lstStyle/>
          <a:p>
            <a:pPr>
              <a:lnSpc>
                <a:spcPts val="1939"/>
              </a:lnSpc>
              <a:defRPr/>
            </a:pPr>
            <a:r>
              <a:rPr lang="en-AU" sz="1200" dirty="0">
                <a:solidFill>
                  <a:prstClr val="black">
                    <a:lumMod val="65000"/>
                    <a:lumOff val="35000"/>
                  </a:prstClr>
                </a:solidFill>
                <a:latin typeface="Helvetica Light"/>
              </a:rPr>
              <a:t>Save time and spend by identifying which data points can be turned into social posts, infographics using your own company colour scheme. </a:t>
            </a:r>
          </a:p>
        </p:txBody>
      </p:sp>
      <p:sp>
        <p:nvSpPr>
          <p:cNvPr id="16" name="TextBox 15">
            <a:extLst>
              <a:ext uri="{FF2B5EF4-FFF2-40B4-BE49-F238E27FC236}">
                <a16:creationId xmlns:a16="http://schemas.microsoft.com/office/drawing/2014/main" id="{725A96B2-EB3C-4B4C-9499-2217210AC5AF}"/>
              </a:ext>
            </a:extLst>
          </p:cNvPr>
          <p:cNvSpPr txBox="1"/>
          <p:nvPr/>
        </p:nvSpPr>
        <p:spPr>
          <a:xfrm>
            <a:off x="780840" y="5141444"/>
            <a:ext cx="2492843"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lang="en-AU" sz="1400" b="1" dirty="0">
                <a:solidFill>
                  <a:prstClr val="black"/>
                </a:solidFill>
                <a:latin typeface="Helvetica"/>
                <a:cs typeface="Helvetica"/>
              </a:rPr>
              <a:t>Client proposals </a:t>
            </a:r>
            <a:endParaRPr kumimoji="0" lang="en-AU" sz="14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7" name="TextBox 16">
            <a:extLst>
              <a:ext uri="{FF2B5EF4-FFF2-40B4-BE49-F238E27FC236}">
                <a16:creationId xmlns:a16="http://schemas.microsoft.com/office/drawing/2014/main" id="{64BCC59C-C5F0-AE46-9679-1F0FCC978183}"/>
              </a:ext>
            </a:extLst>
          </p:cNvPr>
          <p:cNvSpPr txBox="1"/>
          <p:nvPr/>
        </p:nvSpPr>
        <p:spPr>
          <a:xfrm>
            <a:off x="414309" y="5459514"/>
            <a:ext cx="3006933" cy="797141"/>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Leveraging maturity insights or sector-based insights can help frame the challenge or opportunity for prospects.</a:t>
            </a:r>
            <a:endParaRPr lang="en-AU" sz="1200" b="0" i="0" u="none" strike="noStrike" kern="1200" cap="none" spc="0" normalizeH="0" baseline="0" noProof="0" dirty="0">
              <a:ln>
                <a:noFill/>
              </a:ln>
              <a:solidFill>
                <a:prstClr val="black">
                  <a:lumMod val="65000"/>
                  <a:lumOff val="35000"/>
                </a:prstClr>
              </a:solidFill>
              <a:effectLst/>
              <a:uLnTx/>
              <a:uFillTx/>
              <a:latin typeface="Helvetica Light"/>
            </a:endParaRPr>
          </a:p>
        </p:txBody>
      </p:sp>
      <p:sp>
        <p:nvSpPr>
          <p:cNvPr id="19" name="TextBox 18">
            <a:extLst>
              <a:ext uri="{FF2B5EF4-FFF2-40B4-BE49-F238E27FC236}">
                <a16:creationId xmlns:a16="http://schemas.microsoft.com/office/drawing/2014/main" id="{EA533405-59A7-5D43-8C6A-12A80D72C161}"/>
              </a:ext>
            </a:extLst>
          </p:cNvPr>
          <p:cNvSpPr txBox="1"/>
          <p:nvPr/>
        </p:nvSpPr>
        <p:spPr>
          <a:xfrm>
            <a:off x="4494871" y="5527033"/>
            <a:ext cx="2876705" cy="797141"/>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Make your invitations and assets more relevant to your target audience by incorporating up to date, ANZ insights.</a:t>
            </a:r>
            <a:endParaRPr lang="en-AU" sz="1200" b="0" i="0" u="none" strike="noStrike" kern="1200" cap="none" spc="0" normalizeH="0" baseline="0" noProof="0" dirty="0">
              <a:ln>
                <a:noFill/>
              </a:ln>
              <a:solidFill>
                <a:prstClr val="black">
                  <a:lumMod val="65000"/>
                  <a:lumOff val="35000"/>
                </a:prstClr>
              </a:solidFill>
              <a:effectLst/>
              <a:uLnTx/>
              <a:uFillTx/>
              <a:latin typeface="Helvetica Light"/>
            </a:endParaRPr>
          </a:p>
        </p:txBody>
      </p:sp>
      <p:sp>
        <p:nvSpPr>
          <p:cNvPr id="27" name="TextBox 26">
            <a:extLst>
              <a:ext uri="{FF2B5EF4-FFF2-40B4-BE49-F238E27FC236}">
                <a16:creationId xmlns:a16="http://schemas.microsoft.com/office/drawing/2014/main" id="{B6547342-32F7-F146-876F-B7DB7F111616}"/>
              </a:ext>
            </a:extLst>
          </p:cNvPr>
          <p:cNvSpPr txBox="1"/>
          <p:nvPr/>
        </p:nvSpPr>
        <p:spPr>
          <a:xfrm>
            <a:off x="780840" y="2049756"/>
            <a:ext cx="2446738"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Customer meetings</a:t>
            </a:r>
          </a:p>
        </p:txBody>
      </p:sp>
      <p:sp>
        <p:nvSpPr>
          <p:cNvPr id="28" name="TextBox 27">
            <a:extLst>
              <a:ext uri="{FF2B5EF4-FFF2-40B4-BE49-F238E27FC236}">
                <a16:creationId xmlns:a16="http://schemas.microsoft.com/office/drawing/2014/main" id="{4CCE5EFF-C821-9C48-B27E-AF695CEC8CB7}"/>
              </a:ext>
            </a:extLst>
          </p:cNvPr>
          <p:cNvSpPr txBox="1"/>
          <p:nvPr/>
        </p:nvSpPr>
        <p:spPr>
          <a:xfrm>
            <a:off x="521714" y="2391994"/>
            <a:ext cx="3006933" cy="797141"/>
          </a:xfrm>
          <a:prstGeom prst="rect">
            <a:avLst/>
          </a:prstGeom>
          <a:noFill/>
        </p:spPr>
        <p:txBody>
          <a:bodyPr wrap="square" lIns="91440" tIns="45720" rIns="91440" bIns="45720" rtlCol="0" anchor="t">
            <a:spAutoFit/>
          </a:bodyPr>
          <a:lstStyle/>
          <a:p>
            <a:pPr>
              <a:lnSpc>
                <a:spcPts val="1939"/>
              </a:lnSpc>
              <a:defRPr/>
            </a:pPr>
            <a:r>
              <a:rPr lang="en-US" sz="1200" dirty="0">
                <a:solidFill>
                  <a:prstClr val="black">
                    <a:lumMod val="65000"/>
                    <a:lumOff val="35000"/>
                  </a:prstClr>
                </a:solidFill>
                <a:latin typeface="Helvetica Light"/>
              </a:rPr>
              <a:t>Educate, inform and add value </a:t>
            </a:r>
            <a:br>
              <a:rPr lang="en-US" sz="1200" dirty="0">
                <a:solidFill>
                  <a:prstClr val="black">
                    <a:lumMod val="65000"/>
                    <a:lumOff val="35000"/>
                  </a:prstClr>
                </a:solidFill>
                <a:latin typeface="Helvetica Light"/>
              </a:rPr>
            </a:br>
            <a:r>
              <a:rPr lang="en-US" sz="1200" dirty="0">
                <a:solidFill>
                  <a:prstClr val="black">
                    <a:lumMod val="65000"/>
                    <a:lumOff val="35000"/>
                  </a:prstClr>
                </a:solidFill>
                <a:latin typeface="Helvetica Light"/>
              </a:rPr>
              <a:t>to your clients by using relevant </a:t>
            </a:r>
            <a:br>
              <a:rPr lang="en-US" sz="1200" dirty="0">
                <a:solidFill>
                  <a:prstClr val="black">
                    <a:lumMod val="65000"/>
                    <a:lumOff val="35000"/>
                  </a:prstClr>
                </a:solidFill>
                <a:latin typeface="Helvetica Light"/>
              </a:rPr>
            </a:br>
            <a:r>
              <a:rPr lang="en-US" sz="1200" dirty="0">
                <a:solidFill>
                  <a:prstClr val="black">
                    <a:lumMod val="65000"/>
                    <a:lumOff val="35000"/>
                  </a:prstClr>
                </a:solidFill>
                <a:latin typeface="Helvetica Light"/>
              </a:rPr>
              <a:t>slides in customer meetings. </a:t>
            </a:r>
          </a:p>
        </p:txBody>
      </p:sp>
      <p:sp>
        <p:nvSpPr>
          <p:cNvPr id="29" name="TextBox 28">
            <a:extLst>
              <a:ext uri="{FF2B5EF4-FFF2-40B4-BE49-F238E27FC236}">
                <a16:creationId xmlns:a16="http://schemas.microsoft.com/office/drawing/2014/main" id="{D68D8ED3-0F54-2749-A845-B0D8E172EB9C}"/>
              </a:ext>
            </a:extLst>
          </p:cNvPr>
          <p:cNvSpPr txBox="1"/>
          <p:nvPr/>
        </p:nvSpPr>
        <p:spPr>
          <a:xfrm>
            <a:off x="780840" y="3613171"/>
            <a:ext cx="230459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Customer emails</a:t>
            </a:r>
          </a:p>
        </p:txBody>
      </p:sp>
      <p:sp>
        <p:nvSpPr>
          <p:cNvPr id="30" name="TextBox 29">
            <a:extLst>
              <a:ext uri="{FF2B5EF4-FFF2-40B4-BE49-F238E27FC236}">
                <a16:creationId xmlns:a16="http://schemas.microsoft.com/office/drawing/2014/main" id="{667AE274-2720-E042-96BC-0F56DB3E62D0}"/>
              </a:ext>
            </a:extLst>
          </p:cNvPr>
          <p:cNvSpPr txBox="1"/>
          <p:nvPr/>
        </p:nvSpPr>
        <p:spPr>
          <a:xfrm>
            <a:off x="481360" y="4000097"/>
            <a:ext cx="3104235" cy="799963"/>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Create immediate impact by including ADAPT statistics or screen clips of </a:t>
            </a:r>
            <a:br>
              <a:rPr lang="en-AU" sz="1200" dirty="0">
                <a:solidFill>
                  <a:prstClr val="black">
                    <a:lumMod val="65000"/>
                    <a:lumOff val="35000"/>
                  </a:prstClr>
                </a:solidFill>
                <a:latin typeface="Helvetica Light"/>
              </a:rPr>
            </a:br>
            <a:r>
              <a:rPr lang="en-AU" sz="1200" dirty="0">
                <a:solidFill>
                  <a:prstClr val="black">
                    <a:lumMod val="65000"/>
                    <a:lumOff val="35000"/>
                  </a:prstClr>
                </a:solidFill>
                <a:latin typeface="Helvetica Light"/>
              </a:rPr>
              <a:t>data in customer emails.</a:t>
            </a:r>
          </a:p>
        </p:txBody>
      </p:sp>
      <p:sp>
        <p:nvSpPr>
          <p:cNvPr id="31" name="TextBox 30">
            <a:extLst>
              <a:ext uri="{FF2B5EF4-FFF2-40B4-BE49-F238E27FC236}">
                <a16:creationId xmlns:a16="http://schemas.microsoft.com/office/drawing/2014/main" id="{57EF6220-26E5-7649-8A88-B38953C23181}"/>
              </a:ext>
            </a:extLst>
          </p:cNvPr>
          <p:cNvSpPr txBox="1"/>
          <p:nvPr/>
        </p:nvSpPr>
        <p:spPr>
          <a:xfrm>
            <a:off x="4707857" y="3497755"/>
            <a:ext cx="3106565"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Customer presentations / workshops</a:t>
            </a:r>
          </a:p>
        </p:txBody>
      </p:sp>
      <p:sp>
        <p:nvSpPr>
          <p:cNvPr id="32" name="TextBox 31">
            <a:extLst>
              <a:ext uri="{FF2B5EF4-FFF2-40B4-BE49-F238E27FC236}">
                <a16:creationId xmlns:a16="http://schemas.microsoft.com/office/drawing/2014/main" id="{94AF1C2F-E1B9-5E4A-A1C5-0E665C987693}"/>
              </a:ext>
            </a:extLst>
          </p:cNvPr>
          <p:cNvSpPr txBox="1"/>
          <p:nvPr/>
        </p:nvSpPr>
        <p:spPr>
          <a:xfrm>
            <a:off x="4514162" y="4001508"/>
            <a:ext cx="3260932" cy="797141"/>
          </a:xfrm>
          <a:prstGeom prst="rect">
            <a:avLst/>
          </a:prstGeom>
          <a:noFill/>
        </p:spPr>
        <p:txBody>
          <a:bodyPr wrap="square" lIns="91440" tIns="45720" rIns="91440" bIns="45720" rtlCol="0" anchor="t">
            <a:spAutoFit/>
          </a:bodyPr>
          <a:lstStyle/>
          <a:p>
            <a:pPr>
              <a:lnSpc>
                <a:spcPts val="1940"/>
              </a:lnSpc>
              <a:defRPr/>
            </a:pPr>
            <a:r>
              <a:rPr lang="en-AU" sz="1200" dirty="0">
                <a:solidFill>
                  <a:prstClr val="black">
                    <a:lumMod val="65000"/>
                    <a:lumOff val="35000"/>
                  </a:prstClr>
                </a:solidFill>
                <a:latin typeface="Helvetica Light"/>
              </a:rPr>
              <a:t>Equip your executives with local ANZ insights for your own customer presentations, roundtables and workshops </a:t>
            </a:r>
          </a:p>
        </p:txBody>
      </p:sp>
      <p:sp>
        <p:nvSpPr>
          <p:cNvPr id="3" name="TextBox 2">
            <a:extLst>
              <a:ext uri="{FF2B5EF4-FFF2-40B4-BE49-F238E27FC236}">
                <a16:creationId xmlns:a16="http://schemas.microsoft.com/office/drawing/2014/main" id="{4782DD75-8078-454F-9481-70F7AD2B3B9A}"/>
              </a:ext>
            </a:extLst>
          </p:cNvPr>
          <p:cNvSpPr txBox="1"/>
          <p:nvPr/>
        </p:nvSpPr>
        <p:spPr>
          <a:xfrm>
            <a:off x="9362669" y="6575340"/>
            <a:ext cx="2824811"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900" b="0" i="1" u="none" strike="noStrike" kern="1200" cap="none" spc="0" normalizeH="0" baseline="0" noProof="0" dirty="0">
                <a:ln>
                  <a:noFill/>
                </a:ln>
                <a:solidFill>
                  <a:srgbClr val="E7E6E6">
                    <a:lumMod val="25000"/>
                  </a:srgbClr>
                </a:solidFill>
                <a:effectLst/>
                <a:uLnTx/>
                <a:uFillTx/>
                <a:latin typeface="Helvetica Light" panose="020B0403020202020204" pitchFamily="34" charset="0"/>
                <a:ea typeface="+mn-ea"/>
                <a:cs typeface="+mn-cs"/>
              </a:rPr>
              <a:t>*Inclusions may vary depending on subscription level.</a:t>
            </a:r>
          </a:p>
        </p:txBody>
      </p:sp>
      <p:grpSp>
        <p:nvGrpSpPr>
          <p:cNvPr id="25" name="Group 24">
            <a:extLst>
              <a:ext uri="{FF2B5EF4-FFF2-40B4-BE49-F238E27FC236}">
                <a16:creationId xmlns:a16="http://schemas.microsoft.com/office/drawing/2014/main" id="{2031D1C5-2B58-3D4F-8DA6-B343D1E65235}"/>
              </a:ext>
            </a:extLst>
          </p:cNvPr>
          <p:cNvGrpSpPr>
            <a:grpSpLocks noChangeAspect="1"/>
          </p:cNvGrpSpPr>
          <p:nvPr/>
        </p:nvGrpSpPr>
        <p:grpSpPr>
          <a:xfrm>
            <a:off x="571006" y="2112907"/>
            <a:ext cx="180000" cy="180000"/>
            <a:chOff x="987132" y="2833781"/>
            <a:chExt cx="268234" cy="268234"/>
          </a:xfrm>
        </p:grpSpPr>
        <p:sp>
          <p:nvSpPr>
            <p:cNvPr id="26" name="Oval 25">
              <a:extLst>
                <a:ext uri="{FF2B5EF4-FFF2-40B4-BE49-F238E27FC236}">
                  <a16:creationId xmlns:a16="http://schemas.microsoft.com/office/drawing/2014/main" id="{4928494F-B017-E144-94D2-F94E25BDBACF}"/>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3" name="Graphic 32" descr="Tick with solid fill">
              <a:extLst>
                <a:ext uri="{FF2B5EF4-FFF2-40B4-BE49-F238E27FC236}">
                  <a16:creationId xmlns:a16="http://schemas.microsoft.com/office/drawing/2014/main" id="{5C28816B-385F-1C47-BBB3-EF964CDA1D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35" name="Group 34">
            <a:extLst>
              <a:ext uri="{FF2B5EF4-FFF2-40B4-BE49-F238E27FC236}">
                <a16:creationId xmlns:a16="http://schemas.microsoft.com/office/drawing/2014/main" id="{6E102436-F8B3-9648-A597-64D57A043EE8}"/>
              </a:ext>
            </a:extLst>
          </p:cNvPr>
          <p:cNvGrpSpPr>
            <a:grpSpLocks noChangeAspect="1"/>
          </p:cNvGrpSpPr>
          <p:nvPr/>
        </p:nvGrpSpPr>
        <p:grpSpPr>
          <a:xfrm>
            <a:off x="571006" y="3676322"/>
            <a:ext cx="180000" cy="180000"/>
            <a:chOff x="987132" y="2833781"/>
            <a:chExt cx="268234" cy="268234"/>
          </a:xfrm>
        </p:grpSpPr>
        <p:sp>
          <p:nvSpPr>
            <p:cNvPr id="36" name="Oval 35">
              <a:extLst>
                <a:ext uri="{FF2B5EF4-FFF2-40B4-BE49-F238E27FC236}">
                  <a16:creationId xmlns:a16="http://schemas.microsoft.com/office/drawing/2014/main" id="{727076E8-D70F-0D43-9A25-3177355DF09C}"/>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7" name="Graphic 36" descr="Tick with solid fill">
              <a:extLst>
                <a:ext uri="{FF2B5EF4-FFF2-40B4-BE49-F238E27FC236}">
                  <a16:creationId xmlns:a16="http://schemas.microsoft.com/office/drawing/2014/main" id="{34547F8E-FD38-0242-B3E1-38FC6C7B59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38" name="Group 37">
            <a:extLst>
              <a:ext uri="{FF2B5EF4-FFF2-40B4-BE49-F238E27FC236}">
                <a16:creationId xmlns:a16="http://schemas.microsoft.com/office/drawing/2014/main" id="{EE097A8D-1652-534E-B1B1-6C8EC673E72D}"/>
              </a:ext>
            </a:extLst>
          </p:cNvPr>
          <p:cNvGrpSpPr>
            <a:grpSpLocks noChangeAspect="1"/>
          </p:cNvGrpSpPr>
          <p:nvPr/>
        </p:nvGrpSpPr>
        <p:grpSpPr>
          <a:xfrm>
            <a:off x="571006" y="5204595"/>
            <a:ext cx="180000" cy="180000"/>
            <a:chOff x="987132" y="2833781"/>
            <a:chExt cx="268234" cy="268234"/>
          </a:xfrm>
        </p:grpSpPr>
        <p:sp>
          <p:nvSpPr>
            <p:cNvPr id="39" name="Oval 38">
              <a:extLst>
                <a:ext uri="{FF2B5EF4-FFF2-40B4-BE49-F238E27FC236}">
                  <a16:creationId xmlns:a16="http://schemas.microsoft.com/office/drawing/2014/main" id="{EE4AFFCA-7FAE-1743-A40E-CB1540887FA2}"/>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0" name="Graphic 39" descr="Tick with solid fill">
              <a:extLst>
                <a:ext uri="{FF2B5EF4-FFF2-40B4-BE49-F238E27FC236}">
                  <a16:creationId xmlns:a16="http://schemas.microsoft.com/office/drawing/2014/main" id="{C8C88435-0FFA-6A4C-9366-90DB59506D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cxnSp>
        <p:nvCxnSpPr>
          <p:cNvPr id="43" name="Straight Connector 42">
            <a:extLst>
              <a:ext uri="{FF2B5EF4-FFF2-40B4-BE49-F238E27FC236}">
                <a16:creationId xmlns:a16="http://schemas.microsoft.com/office/drawing/2014/main" id="{794C184A-4400-2B49-9914-27729927E04C}"/>
              </a:ext>
            </a:extLst>
          </p:cNvPr>
          <p:cNvCxnSpPr>
            <a:cxnSpLocks/>
          </p:cNvCxnSpPr>
          <p:nvPr/>
        </p:nvCxnSpPr>
        <p:spPr>
          <a:xfrm flipH="1">
            <a:off x="0" y="3422910"/>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C05308-0A69-774D-8819-2962A35D1B68}"/>
              </a:ext>
            </a:extLst>
          </p:cNvPr>
          <p:cNvCxnSpPr>
            <a:cxnSpLocks/>
          </p:cNvCxnSpPr>
          <p:nvPr/>
        </p:nvCxnSpPr>
        <p:spPr>
          <a:xfrm flipH="1">
            <a:off x="3578" y="4926799"/>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17B8249-EE0F-6C4E-B255-E0C9888A4B6D}"/>
              </a:ext>
            </a:extLst>
          </p:cNvPr>
          <p:cNvGrpSpPr>
            <a:grpSpLocks noChangeAspect="1"/>
          </p:cNvGrpSpPr>
          <p:nvPr/>
        </p:nvGrpSpPr>
        <p:grpSpPr>
          <a:xfrm>
            <a:off x="4481924" y="2112907"/>
            <a:ext cx="180000" cy="180000"/>
            <a:chOff x="987132" y="2833781"/>
            <a:chExt cx="268234" cy="268234"/>
          </a:xfrm>
        </p:grpSpPr>
        <p:sp>
          <p:nvSpPr>
            <p:cNvPr id="45" name="Oval 44">
              <a:extLst>
                <a:ext uri="{FF2B5EF4-FFF2-40B4-BE49-F238E27FC236}">
                  <a16:creationId xmlns:a16="http://schemas.microsoft.com/office/drawing/2014/main" id="{3C8E7F92-49CD-7641-BEAC-C30B57C0DA84}"/>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6" name="Graphic 45" descr="Tick with solid fill">
              <a:extLst>
                <a:ext uri="{FF2B5EF4-FFF2-40B4-BE49-F238E27FC236}">
                  <a16:creationId xmlns:a16="http://schemas.microsoft.com/office/drawing/2014/main" id="{9AB95E29-A672-4E46-BF03-C6F1336B4F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47" name="Group 46">
            <a:extLst>
              <a:ext uri="{FF2B5EF4-FFF2-40B4-BE49-F238E27FC236}">
                <a16:creationId xmlns:a16="http://schemas.microsoft.com/office/drawing/2014/main" id="{95FC9FCF-66AD-CC4A-AFBC-12C386BA91EC}"/>
              </a:ext>
            </a:extLst>
          </p:cNvPr>
          <p:cNvGrpSpPr>
            <a:grpSpLocks noChangeAspect="1"/>
          </p:cNvGrpSpPr>
          <p:nvPr/>
        </p:nvGrpSpPr>
        <p:grpSpPr>
          <a:xfrm>
            <a:off x="4481924" y="3676322"/>
            <a:ext cx="180000" cy="180000"/>
            <a:chOff x="987132" y="2833781"/>
            <a:chExt cx="268234" cy="268234"/>
          </a:xfrm>
        </p:grpSpPr>
        <p:sp>
          <p:nvSpPr>
            <p:cNvPr id="48" name="Oval 47">
              <a:extLst>
                <a:ext uri="{FF2B5EF4-FFF2-40B4-BE49-F238E27FC236}">
                  <a16:creationId xmlns:a16="http://schemas.microsoft.com/office/drawing/2014/main" id="{5640E9E4-1CF5-B64F-8D80-5612689C4E01}"/>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9" name="Graphic 48" descr="Tick with solid fill">
              <a:extLst>
                <a:ext uri="{FF2B5EF4-FFF2-40B4-BE49-F238E27FC236}">
                  <a16:creationId xmlns:a16="http://schemas.microsoft.com/office/drawing/2014/main" id="{7B6D1200-7A44-3C49-BD25-DC45C11EF1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50" name="Group 49">
            <a:extLst>
              <a:ext uri="{FF2B5EF4-FFF2-40B4-BE49-F238E27FC236}">
                <a16:creationId xmlns:a16="http://schemas.microsoft.com/office/drawing/2014/main" id="{1AB8EC15-DBF5-6C4C-800E-60005BE4EDF5}"/>
              </a:ext>
            </a:extLst>
          </p:cNvPr>
          <p:cNvGrpSpPr>
            <a:grpSpLocks noChangeAspect="1"/>
          </p:cNvGrpSpPr>
          <p:nvPr/>
        </p:nvGrpSpPr>
        <p:grpSpPr>
          <a:xfrm>
            <a:off x="4481924" y="5204595"/>
            <a:ext cx="180000" cy="180000"/>
            <a:chOff x="987132" y="2833781"/>
            <a:chExt cx="268234" cy="268234"/>
          </a:xfrm>
        </p:grpSpPr>
        <p:sp>
          <p:nvSpPr>
            <p:cNvPr id="51" name="Oval 50">
              <a:extLst>
                <a:ext uri="{FF2B5EF4-FFF2-40B4-BE49-F238E27FC236}">
                  <a16:creationId xmlns:a16="http://schemas.microsoft.com/office/drawing/2014/main" id="{F03ED29B-007B-EC4C-B2B2-0E11E4B5D830}"/>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2" name="Graphic 51" descr="Tick with solid fill">
              <a:extLst>
                <a:ext uri="{FF2B5EF4-FFF2-40B4-BE49-F238E27FC236}">
                  <a16:creationId xmlns:a16="http://schemas.microsoft.com/office/drawing/2014/main" id="{68300F83-110A-F147-AB76-F2068E27A4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53" name="Group 52">
            <a:extLst>
              <a:ext uri="{FF2B5EF4-FFF2-40B4-BE49-F238E27FC236}">
                <a16:creationId xmlns:a16="http://schemas.microsoft.com/office/drawing/2014/main" id="{E16BD85E-96DB-2949-9A7E-24EA62F8C9E1}"/>
              </a:ext>
            </a:extLst>
          </p:cNvPr>
          <p:cNvGrpSpPr>
            <a:grpSpLocks noChangeAspect="1"/>
          </p:cNvGrpSpPr>
          <p:nvPr/>
        </p:nvGrpSpPr>
        <p:grpSpPr>
          <a:xfrm>
            <a:off x="8575971" y="2112907"/>
            <a:ext cx="180000" cy="180000"/>
            <a:chOff x="987132" y="2833781"/>
            <a:chExt cx="268234" cy="268234"/>
          </a:xfrm>
        </p:grpSpPr>
        <p:sp>
          <p:nvSpPr>
            <p:cNvPr id="54" name="Oval 53">
              <a:extLst>
                <a:ext uri="{FF2B5EF4-FFF2-40B4-BE49-F238E27FC236}">
                  <a16:creationId xmlns:a16="http://schemas.microsoft.com/office/drawing/2014/main" id="{271798FD-AADE-CE46-9B6A-EC6D2FFC3869}"/>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5" name="Graphic 54" descr="Tick with solid fill">
              <a:extLst>
                <a:ext uri="{FF2B5EF4-FFF2-40B4-BE49-F238E27FC236}">
                  <a16:creationId xmlns:a16="http://schemas.microsoft.com/office/drawing/2014/main" id="{3513585B-6865-3D42-897C-FB57F9F76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56" name="Group 55">
            <a:extLst>
              <a:ext uri="{FF2B5EF4-FFF2-40B4-BE49-F238E27FC236}">
                <a16:creationId xmlns:a16="http://schemas.microsoft.com/office/drawing/2014/main" id="{BB4756C7-A098-194C-B75F-1C441EE92D58}"/>
              </a:ext>
            </a:extLst>
          </p:cNvPr>
          <p:cNvGrpSpPr>
            <a:grpSpLocks noChangeAspect="1"/>
          </p:cNvGrpSpPr>
          <p:nvPr/>
        </p:nvGrpSpPr>
        <p:grpSpPr>
          <a:xfrm>
            <a:off x="8575971" y="3676322"/>
            <a:ext cx="180000" cy="180000"/>
            <a:chOff x="987132" y="2833781"/>
            <a:chExt cx="268234" cy="268234"/>
          </a:xfrm>
        </p:grpSpPr>
        <p:sp>
          <p:nvSpPr>
            <p:cNvPr id="57" name="Oval 56">
              <a:extLst>
                <a:ext uri="{FF2B5EF4-FFF2-40B4-BE49-F238E27FC236}">
                  <a16:creationId xmlns:a16="http://schemas.microsoft.com/office/drawing/2014/main" id="{7FEC32A5-13B7-5C4F-A4A3-F788B6A5A4C3}"/>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8" name="Graphic 57" descr="Tick with solid fill">
              <a:extLst>
                <a:ext uri="{FF2B5EF4-FFF2-40B4-BE49-F238E27FC236}">
                  <a16:creationId xmlns:a16="http://schemas.microsoft.com/office/drawing/2014/main" id="{46F09558-52D2-654B-BE08-0B1FD8886D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nvGrpSpPr>
          <p:cNvPr id="59" name="Group 58">
            <a:extLst>
              <a:ext uri="{FF2B5EF4-FFF2-40B4-BE49-F238E27FC236}">
                <a16:creationId xmlns:a16="http://schemas.microsoft.com/office/drawing/2014/main" id="{94CBE5C7-A331-C74B-85FB-FC0DC2C37CE9}"/>
              </a:ext>
            </a:extLst>
          </p:cNvPr>
          <p:cNvGrpSpPr>
            <a:grpSpLocks noChangeAspect="1"/>
          </p:cNvGrpSpPr>
          <p:nvPr/>
        </p:nvGrpSpPr>
        <p:grpSpPr>
          <a:xfrm>
            <a:off x="8575971" y="5204595"/>
            <a:ext cx="180000" cy="180000"/>
            <a:chOff x="987132" y="2833781"/>
            <a:chExt cx="268234" cy="268234"/>
          </a:xfrm>
        </p:grpSpPr>
        <p:sp>
          <p:nvSpPr>
            <p:cNvPr id="60" name="Oval 59">
              <a:extLst>
                <a:ext uri="{FF2B5EF4-FFF2-40B4-BE49-F238E27FC236}">
                  <a16:creationId xmlns:a16="http://schemas.microsoft.com/office/drawing/2014/main" id="{C2E4EFA2-4E5E-2B40-A913-FAC394DC66FE}"/>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1" name="Graphic 60" descr="Tick with solid fill">
              <a:extLst>
                <a:ext uri="{FF2B5EF4-FFF2-40B4-BE49-F238E27FC236}">
                  <a16:creationId xmlns:a16="http://schemas.microsoft.com/office/drawing/2014/main" id="{A6F42A5C-BB5D-DC46-901C-F1C9223035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sp>
        <p:nvSpPr>
          <p:cNvPr id="62" name="Rectangle 61">
            <a:extLst>
              <a:ext uri="{FF2B5EF4-FFF2-40B4-BE49-F238E27FC236}">
                <a16:creationId xmlns:a16="http://schemas.microsoft.com/office/drawing/2014/main" id="{D6E27F14-1133-1147-AED6-FE34688A5730}"/>
              </a:ext>
            </a:extLst>
          </p:cNvPr>
          <p:cNvSpPr/>
          <p:nvPr/>
        </p:nvSpPr>
        <p:spPr>
          <a:xfrm>
            <a:off x="948127" y="654529"/>
            <a:ext cx="10585871" cy="553485"/>
          </a:xfrm>
          <a:prstGeom prst="rect">
            <a:avLst/>
          </a:prstGeom>
        </p:spPr>
        <p:txBody>
          <a:bodyPr wrap="square" lIns="91440" tIns="45720" rIns="91440" bIns="45720" anchor="t">
            <a:spAutoFit/>
          </a:bodyPr>
          <a:lstStyle/>
          <a:p>
            <a:pPr marL="0" marR="0" lvl="0" indent="0" algn="ctr" defTabSz="914400" rtl="0" eaLnBrk="1" fontAlgn="auto" latinLnBrk="0" hangingPunct="1">
              <a:lnSpc>
                <a:spcPts val="194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Helvetica" panose="020B0403020202020204" pitchFamily="34" charset="0"/>
              </a:rPr>
              <a:t>We don’t just want Advantage clients to read our research, we want you to use it in your day to day! </a:t>
            </a:r>
          </a:p>
          <a:p>
            <a:pPr algn="ctr">
              <a:lnSpc>
                <a:spcPts val="1940"/>
              </a:lnSpc>
              <a:defRPr/>
            </a:pPr>
            <a:r>
              <a:rPr lang="en-US" sz="1200" b="1" dirty="0">
                <a:solidFill>
                  <a:prstClr val="white"/>
                </a:solidFill>
                <a:latin typeface="Helvetica" panose="020B0403020202020204" pitchFamily="34" charset="0"/>
              </a:rPr>
              <a:t>Below highlights examples of where we recommend using our insights – if you have any questions, please contact your account manager.</a:t>
            </a:r>
            <a:endParaRPr lang="en-US" sz="1200" b="1" i="0" u="none" strike="sngStrike" kern="1200" cap="none" spc="0" normalizeH="0" baseline="0" noProof="0" dirty="0">
              <a:ln>
                <a:noFill/>
              </a:ln>
              <a:solidFill>
                <a:prstClr val="white"/>
              </a:solidFill>
              <a:effectLst/>
              <a:uLnTx/>
              <a:uFillTx/>
              <a:latin typeface="Helvetica" panose="020B0403020202020204" pitchFamily="34" charset="0"/>
            </a:endParaRPr>
          </a:p>
        </p:txBody>
      </p:sp>
      <p:sp>
        <p:nvSpPr>
          <p:cNvPr id="4" name="TextBox 3">
            <a:extLst>
              <a:ext uri="{FF2B5EF4-FFF2-40B4-BE49-F238E27FC236}">
                <a16:creationId xmlns:a16="http://schemas.microsoft.com/office/drawing/2014/main" id="{C34B0370-FE80-C9CB-922B-43D9C867530F}"/>
              </a:ext>
            </a:extLst>
          </p:cNvPr>
          <p:cNvSpPr txBox="1"/>
          <p:nvPr/>
        </p:nvSpPr>
        <p:spPr>
          <a:xfrm>
            <a:off x="177284" y="1494320"/>
            <a:ext cx="3204182" cy="369332"/>
          </a:xfrm>
          <a:prstGeom prst="rect">
            <a:avLst/>
          </a:prstGeom>
          <a:noFill/>
        </p:spPr>
        <p:txBody>
          <a:bodyPr wrap="square" rtlCol="0">
            <a:spAutoFit/>
          </a:bodyPr>
          <a:lstStyle/>
          <a:p>
            <a:pPr algn="ctr"/>
            <a:r>
              <a:rPr lang="en-US" b="1" dirty="0">
                <a:latin typeface="Helvetica" panose="020B0604020202020204" pitchFamily="34" charset="0"/>
                <a:cs typeface="Helvetica" panose="020B0604020202020204" pitchFamily="34" charset="0"/>
              </a:rPr>
              <a:t>Sales – External</a:t>
            </a:r>
            <a:r>
              <a:rPr lang="en-US" dirty="0"/>
              <a:t> </a:t>
            </a:r>
          </a:p>
        </p:txBody>
      </p:sp>
      <p:sp>
        <p:nvSpPr>
          <p:cNvPr id="5" name="TextBox 4">
            <a:extLst>
              <a:ext uri="{FF2B5EF4-FFF2-40B4-BE49-F238E27FC236}">
                <a16:creationId xmlns:a16="http://schemas.microsoft.com/office/drawing/2014/main" id="{0FC85A02-B392-4597-30CC-AF2CB0A6C51F}"/>
              </a:ext>
            </a:extLst>
          </p:cNvPr>
          <p:cNvSpPr txBox="1"/>
          <p:nvPr/>
        </p:nvSpPr>
        <p:spPr>
          <a:xfrm>
            <a:off x="3897506" y="1494320"/>
            <a:ext cx="4144987" cy="369332"/>
          </a:xfrm>
          <a:prstGeom prst="rect">
            <a:avLst/>
          </a:prstGeom>
          <a:noFill/>
        </p:spPr>
        <p:txBody>
          <a:bodyPr wrap="square" rtlCol="0">
            <a:spAutoFit/>
          </a:bodyPr>
          <a:lstStyle/>
          <a:p>
            <a:pPr algn="ctr"/>
            <a:r>
              <a:rPr lang="en-US" b="1" dirty="0">
                <a:latin typeface="Helvetica" panose="020B0604020202020204" pitchFamily="34" charset="0"/>
                <a:cs typeface="Helvetica" panose="020B0604020202020204" pitchFamily="34" charset="0"/>
              </a:rPr>
              <a:t>Marketing – External  </a:t>
            </a:r>
            <a:r>
              <a:rPr lang="en-US" dirty="0"/>
              <a:t> </a:t>
            </a:r>
          </a:p>
        </p:txBody>
      </p:sp>
      <p:sp>
        <p:nvSpPr>
          <p:cNvPr id="6" name="TextBox 5">
            <a:extLst>
              <a:ext uri="{FF2B5EF4-FFF2-40B4-BE49-F238E27FC236}">
                <a16:creationId xmlns:a16="http://schemas.microsoft.com/office/drawing/2014/main" id="{7B620B88-A0B1-1BA8-7008-403CEC000F80}"/>
              </a:ext>
            </a:extLst>
          </p:cNvPr>
          <p:cNvSpPr txBox="1"/>
          <p:nvPr/>
        </p:nvSpPr>
        <p:spPr>
          <a:xfrm>
            <a:off x="8059931" y="1494320"/>
            <a:ext cx="4127549" cy="369332"/>
          </a:xfrm>
          <a:prstGeom prst="rect">
            <a:avLst/>
          </a:prstGeom>
          <a:noFill/>
        </p:spPr>
        <p:txBody>
          <a:bodyPr wrap="square" lIns="91440" tIns="45720" rIns="91440" bIns="45720" rtlCol="0" anchor="t">
            <a:spAutoFit/>
          </a:bodyPr>
          <a:lstStyle/>
          <a:p>
            <a:pPr algn="ctr"/>
            <a:r>
              <a:rPr lang="en-US" b="1" dirty="0">
                <a:latin typeface="Helvetica"/>
                <a:cs typeface="Helvetica"/>
              </a:rPr>
              <a:t>Strategy – Internal </a:t>
            </a:r>
            <a:endParaRPr lang="en-US" b="1" dirty="0">
              <a:cs typeface="Helvetica"/>
            </a:endParaRPr>
          </a:p>
        </p:txBody>
      </p:sp>
      <p:sp>
        <p:nvSpPr>
          <p:cNvPr id="21" name="TextBox 20">
            <a:extLst>
              <a:ext uri="{FF2B5EF4-FFF2-40B4-BE49-F238E27FC236}">
                <a16:creationId xmlns:a16="http://schemas.microsoft.com/office/drawing/2014/main" id="{CABA99FD-EF18-5B77-7F70-8B0F17F3B3FF}"/>
              </a:ext>
            </a:extLst>
          </p:cNvPr>
          <p:cNvSpPr txBox="1"/>
          <p:nvPr/>
        </p:nvSpPr>
        <p:spPr>
          <a:xfrm>
            <a:off x="4707857" y="5141444"/>
            <a:ext cx="310656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dirty="0">
                <a:ln>
                  <a:noFill/>
                </a:ln>
                <a:solidFill>
                  <a:prstClr val="black"/>
                </a:solidFill>
                <a:effectLst/>
                <a:uLnTx/>
                <a:uFillTx/>
                <a:latin typeface="Helvetica"/>
                <a:ea typeface="+mn-ea"/>
                <a:cs typeface="Helvetica"/>
              </a:rPr>
              <a:t>Landing page </a:t>
            </a:r>
            <a:r>
              <a:rPr lang="en-AU" sz="1400" b="1" dirty="0">
                <a:solidFill>
                  <a:prstClr val="black"/>
                </a:solidFill>
                <a:latin typeface="Helvetica"/>
                <a:cs typeface="Helvetica"/>
              </a:rPr>
              <a:t>c</a:t>
            </a:r>
            <a:r>
              <a:rPr kumimoji="0" lang="en-AU" sz="1400" b="1" i="0" u="none" strike="noStrike" kern="1200" cap="none" spc="0" normalizeH="0" baseline="0" noProof="0" dirty="0" err="1">
                <a:ln>
                  <a:noFill/>
                </a:ln>
                <a:solidFill>
                  <a:prstClr val="black"/>
                </a:solidFill>
                <a:effectLst/>
                <a:uLnTx/>
                <a:uFillTx/>
                <a:latin typeface="Helvetica"/>
                <a:ea typeface="+mn-ea"/>
                <a:cs typeface="Helvetica"/>
              </a:rPr>
              <a:t>opy</a:t>
            </a:r>
            <a:endParaRPr kumimoji="0" lang="en-AU" sz="1400" b="1" i="0" u="none" strike="noStrike" kern="1200" cap="none" spc="0" normalizeH="0" baseline="0" noProof="0" dirty="0">
              <a:ln>
                <a:noFill/>
              </a:ln>
              <a:solidFill>
                <a:prstClr val="black"/>
              </a:solidFill>
              <a:effectLst/>
              <a:uLnTx/>
              <a:uFillTx/>
              <a:latin typeface="Helvetica"/>
              <a:ea typeface="+mn-ea"/>
              <a:cs typeface="Helvetica"/>
            </a:endParaRPr>
          </a:p>
        </p:txBody>
      </p:sp>
    </p:spTree>
    <p:extLst>
      <p:ext uri="{BB962C8B-B14F-4D97-AF65-F5344CB8AC3E}">
        <p14:creationId xmlns:p14="http://schemas.microsoft.com/office/powerpoint/2010/main" val="360863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85772A1-9EEB-A7C9-CBE1-6DD347E5214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595" y="5993999"/>
            <a:ext cx="3063424" cy="329695"/>
          </a:xfrm>
          <a:prstGeom prst="rect">
            <a:avLst/>
          </a:prstGeom>
        </p:spPr>
      </p:pic>
      <p:grpSp>
        <p:nvGrpSpPr>
          <p:cNvPr id="6" name="Group 5">
            <a:extLst>
              <a:ext uri="{FF2B5EF4-FFF2-40B4-BE49-F238E27FC236}">
                <a16:creationId xmlns:a16="http://schemas.microsoft.com/office/drawing/2014/main" id="{C9ED126E-ED5D-37C4-5B8A-04291B23BB74}"/>
              </a:ext>
            </a:extLst>
          </p:cNvPr>
          <p:cNvGrpSpPr/>
          <p:nvPr/>
        </p:nvGrpSpPr>
        <p:grpSpPr>
          <a:xfrm>
            <a:off x="470612" y="2680515"/>
            <a:ext cx="7539256" cy="987970"/>
            <a:chOff x="470612" y="1386143"/>
            <a:chExt cx="7539256" cy="987970"/>
          </a:xfrm>
        </p:grpSpPr>
        <p:sp>
          <p:nvSpPr>
            <p:cNvPr id="7" name="TextBox 6">
              <a:extLst>
                <a:ext uri="{FF2B5EF4-FFF2-40B4-BE49-F238E27FC236}">
                  <a16:creationId xmlns:a16="http://schemas.microsoft.com/office/drawing/2014/main" id="{4BAFD016-78B4-E5C5-B7DC-8FA3AC4A0545}"/>
                </a:ext>
              </a:extLst>
            </p:cNvPr>
            <p:cNvSpPr txBox="1"/>
            <p:nvPr/>
          </p:nvSpPr>
          <p:spPr>
            <a:xfrm>
              <a:off x="470612" y="1386143"/>
              <a:ext cx="7539256" cy="707886"/>
            </a:xfrm>
            <a:prstGeom prst="rect">
              <a:avLst/>
            </a:prstGeom>
            <a:noFill/>
          </p:spPr>
          <p:txBody>
            <a:bodyPr wrap="square" lIns="91440" tIns="45720" rIns="91440" bIns="45720" rtlCol="0" anchor="t">
              <a:spAutoFit/>
            </a:bodyPr>
            <a:lstStyle/>
            <a:p>
              <a:pPr>
                <a:spcAft>
                  <a:spcPts val="600"/>
                </a:spcAft>
              </a:pPr>
              <a:r>
                <a:rPr lang="en-US" sz="4000" b="1" dirty="0">
                  <a:latin typeface="Helvetica"/>
                  <a:cs typeface="Helvetica"/>
                </a:rPr>
                <a:t>Priority system upgrades</a:t>
              </a:r>
            </a:p>
          </p:txBody>
        </p:sp>
        <p:sp>
          <p:nvSpPr>
            <p:cNvPr id="8" name="Rectangle 7">
              <a:extLst>
                <a:ext uri="{FF2B5EF4-FFF2-40B4-BE49-F238E27FC236}">
                  <a16:creationId xmlns:a16="http://schemas.microsoft.com/office/drawing/2014/main" id="{A89C9395-9F03-8D0B-08C5-062C2F2156F4}"/>
                </a:ext>
              </a:extLst>
            </p:cNvPr>
            <p:cNvSpPr/>
            <p:nvPr/>
          </p:nvSpPr>
          <p:spPr>
            <a:xfrm>
              <a:off x="616936" y="231163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347435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15EB784-3F6E-6442-967A-FF23F0830091}"/>
              </a:ext>
            </a:extLst>
          </p:cNvPr>
          <p:cNvSpPr/>
          <p:nvPr/>
        </p:nvSpPr>
        <p:spPr>
          <a:xfrm>
            <a:off x="233209" y="149927"/>
            <a:ext cx="10072326" cy="907941"/>
          </a:xfrm>
          <a:prstGeom prst="rect">
            <a:avLst/>
          </a:prstGeom>
        </p:spPr>
        <p:txBody>
          <a:bodyPr wrap="square">
            <a:spAutoFit/>
          </a:bodyPr>
          <a:lstStyle/>
          <a:p>
            <a:pPr>
              <a:spcAft>
                <a:spcPts val="600"/>
              </a:spcAft>
            </a:pPr>
            <a:r>
              <a:rPr lang="en-PH" sz="2400" b="1" dirty="0">
                <a:latin typeface="Helvetica" panose="020B0604020202020204" pitchFamily="34" charset="0"/>
                <a:cs typeface="Helvetica" panose="020B0604020202020204" pitchFamily="34" charset="0"/>
              </a:rPr>
              <a:t>Priority system upgrades: </a:t>
            </a:r>
            <a:r>
              <a:rPr lang="en-US" sz="2400" dirty="0">
                <a:latin typeface="Helvetica" panose="020B0604020202020204" pitchFamily="34" charset="0"/>
                <a:cs typeface="Helvetica" panose="020B0604020202020204" pitchFamily="34" charset="0"/>
              </a:rPr>
              <a:t>Enterprise &amp; business systems</a:t>
            </a:r>
          </a:p>
          <a:p>
            <a:pPr>
              <a:spcAft>
                <a:spcPts val="600"/>
              </a:spcAft>
            </a:pPr>
            <a:endParaRPr lang="en-US" sz="2400" b="1" dirty="0">
              <a:latin typeface="Helvetica" panose="020B0604020202020204" pitchFamily="34" charset="0"/>
              <a:cs typeface="Helvetica" panose="020B0604020202020204" pitchFamily="34" charset="0"/>
            </a:endParaRPr>
          </a:p>
        </p:txBody>
      </p:sp>
      <p:sp>
        <p:nvSpPr>
          <p:cNvPr id="14" name="Google Shape;142;p7">
            <a:extLst>
              <a:ext uri="{FF2B5EF4-FFF2-40B4-BE49-F238E27FC236}">
                <a16:creationId xmlns:a16="http://schemas.microsoft.com/office/drawing/2014/main" id="{FFE10CF7-5C07-CBF7-EF62-0D1A2FB6D157}"/>
              </a:ext>
            </a:extLst>
          </p:cNvPr>
          <p:cNvSpPr txBox="1"/>
          <p:nvPr/>
        </p:nvSpPr>
        <p:spPr>
          <a:xfrm>
            <a:off x="6096000" y="6596430"/>
            <a:ext cx="6120000" cy="26157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a:t>
            </a:r>
            <a:r>
              <a:rPr lang="en-US" sz="1100" i="1" kern="0" dirty="0">
                <a:solidFill>
                  <a:schemeClr val="tx2">
                    <a:lumMod val="50000"/>
                    <a:lumOff val="50000"/>
                  </a:schemeClr>
                </a:solidFill>
                <a:latin typeface="Helvetica Neue"/>
                <a:ea typeface="Helvetica Neue"/>
                <a:cs typeface="Helvetica Neue"/>
                <a:sym typeface="Helvetica Neue"/>
              </a:rPr>
              <a:t>203</a:t>
            </a: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 Australian CIOs</a:t>
            </a:r>
            <a:endParaRPr kumimoji="0" sz="1400" b="0" i="0" u="none" strike="noStrike" kern="0" cap="none" spc="0" normalizeH="0" baseline="0" noProof="0" dirty="0">
              <a:ln>
                <a:noFill/>
              </a:ln>
              <a:solidFill>
                <a:schemeClr val="tx2">
                  <a:lumMod val="50000"/>
                  <a:lumOff val="50000"/>
                </a:schemeClr>
              </a:solidFill>
              <a:effectLst/>
              <a:uLnTx/>
              <a:uFillTx/>
              <a:latin typeface="Arial"/>
              <a:cs typeface="Arial"/>
              <a:sym typeface="Arial"/>
            </a:endParaRPr>
          </a:p>
        </p:txBody>
      </p:sp>
      <p:pic>
        <p:nvPicPr>
          <p:cNvPr id="3" name="Graphic 2">
            <a:extLst>
              <a:ext uri="{FF2B5EF4-FFF2-40B4-BE49-F238E27FC236}">
                <a16:creationId xmlns:a16="http://schemas.microsoft.com/office/drawing/2014/main" id="{329B4A49-7F0A-1D14-A35D-1EE9D2B0AA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560" y="978932"/>
            <a:ext cx="11608880" cy="5239357"/>
          </a:xfrm>
          <a:prstGeom prst="rect">
            <a:avLst/>
          </a:prstGeom>
        </p:spPr>
      </p:pic>
    </p:spTree>
    <p:extLst>
      <p:ext uri="{BB962C8B-B14F-4D97-AF65-F5344CB8AC3E}">
        <p14:creationId xmlns:p14="http://schemas.microsoft.com/office/powerpoint/2010/main" val="334276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04B68-7695-EC16-8051-E091DFAEFAA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5931738-4C59-2388-1CA8-D16A788223D5}"/>
              </a:ext>
            </a:extLst>
          </p:cNvPr>
          <p:cNvSpPr/>
          <p:nvPr/>
        </p:nvSpPr>
        <p:spPr>
          <a:xfrm>
            <a:off x="233209" y="149927"/>
            <a:ext cx="10072326" cy="1277273"/>
          </a:xfrm>
          <a:prstGeom prst="rect">
            <a:avLst/>
          </a:prstGeom>
        </p:spPr>
        <p:txBody>
          <a:bodyPr wrap="square">
            <a:spAutoFit/>
          </a:bodyPr>
          <a:lstStyle/>
          <a:p>
            <a:pPr>
              <a:spcAft>
                <a:spcPts val="600"/>
              </a:spcAft>
            </a:pPr>
            <a:r>
              <a:rPr lang="en-PH" sz="2400" b="1" dirty="0">
                <a:latin typeface="Helvetica" panose="020B0604020202020204" pitchFamily="34" charset="0"/>
                <a:cs typeface="Helvetica" panose="020B0604020202020204" pitchFamily="34" charset="0"/>
              </a:rPr>
              <a:t>Priority system upgrades: </a:t>
            </a:r>
            <a:r>
              <a:rPr lang="en-US" sz="2400" dirty="0">
                <a:latin typeface="Helvetica" panose="020B0604020202020204" pitchFamily="34" charset="0"/>
                <a:cs typeface="Helvetica" panose="020B0604020202020204" pitchFamily="34" charset="0"/>
              </a:rPr>
              <a:t>Data &amp; intelligence stack</a:t>
            </a:r>
          </a:p>
          <a:p>
            <a:pPr>
              <a:spcAft>
                <a:spcPts val="600"/>
              </a:spcAft>
            </a:pPr>
            <a:endParaRPr lang="en-US" sz="4800" b="1" dirty="0">
              <a:latin typeface="Helvetica" panose="020B0604020202020204" pitchFamily="34" charset="0"/>
              <a:cs typeface="Helvetica" panose="020B0604020202020204" pitchFamily="34" charset="0"/>
            </a:endParaRPr>
          </a:p>
        </p:txBody>
      </p:sp>
      <p:sp>
        <p:nvSpPr>
          <p:cNvPr id="14" name="Google Shape;142;p7">
            <a:extLst>
              <a:ext uri="{FF2B5EF4-FFF2-40B4-BE49-F238E27FC236}">
                <a16:creationId xmlns:a16="http://schemas.microsoft.com/office/drawing/2014/main" id="{107C4D71-380A-C8B2-B598-CAA6910D6CFA}"/>
              </a:ext>
            </a:extLst>
          </p:cNvPr>
          <p:cNvSpPr txBox="1"/>
          <p:nvPr/>
        </p:nvSpPr>
        <p:spPr>
          <a:xfrm>
            <a:off x="6096000" y="6596430"/>
            <a:ext cx="6120000" cy="26157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a:t>
            </a:r>
            <a:r>
              <a:rPr lang="en-US" sz="1100" i="1" kern="0" dirty="0">
                <a:solidFill>
                  <a:schemeClr val="tx2">
                    <a:lumMod val="50000"/>
                    <a:lumOff val="50000"/>
                  </a:schemeClr>
                </a:solidFill>
                <a:latin typeface="Helvetica Neue"/>
                <a:ea typeface="Helvetica Neue"/>
                <a:cs typeface="Helvetica Neue"/>
                <a:sym typeface="Helvetica Neue"/>
              </a:rPr>
              <a:t>203</a:t>
            </a: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 Australian CIOs</a:t>
            </a:r>
            <a:endParaRPr kumimoji="0" sz="1400" b="0" i="0" u="none" strike="noStrike" kern="0" cap="none" spc="0" normalizeH="0" baseline="0" noProof="0" dirty="0">
              <a:ln>
                <a:noFill/>
              </a:ln>
              <a:solidFill>
                <a:schemeClr val="tx2">
                  <a:lumMod val="50000"/>
                  <a:lumOff val="50000"/>
                </a:schemeClr>
              </a:solidFill>
              <a:effectLst/>
              <a:uLnTx/>
              <a:uFillTx/>
              <a:latin typeface="Arial"/>
              <a:cs typeface="Arial"/>
              <a:sym typeface="Arial"/>
            </a:endParaRPr>
          </a:p>
        </p:txBody>
      </p:sp>
      <p:pic>
        <p:nvPicPr>
          <p:cNvPr id="2" name="Graphic 1">
            <a:extLst>
              <a:ext uri="{FF2B5EF4-FFF2-40B4-BE49-F238E27FC236}">
                <a16:creationId xmlns:a16="http://schemas.microsoft.com/office/drawing/2014/main" id="{7F6713B1-7822-86AE-4C05-398A4AD70AC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8012" y="898072"/>
            <a:ext cx="11655976" cy="5401078"/>
          </a:xfrm>
          <a:prstGeom prst="rect">
            <a:avLst/>
          </a:prstGeom>
        </p:spPr>
      </p:pic>
    </p:spTree>
    <p:extLst>
      <p:ext uri="{BB962C8B-B14F-4D97-AF65-F5344CB8AC3E}">
        <p14:creationId xmlns:p14="http://schemas.microsoft.com/office/powerpoint/2010/main" val="2980032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8F79C-8954-81E3-D998-F4B1380EA0D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66A5A26C-50A9-4182-51A2-CB2E3135F894}"/>
              </a:ext>
            </a:extLst>
          </p:cNvPr>
          <p:cNvSpPr/>
          <p:nvPr/>
        </p:nvSpPr>
        <p:spPr>
          <a:xfrm>
            <a:off x="233209" y="149927"/>
            <a:ext cx="10072326" cy="907941"/>
          </a:xfrm>
          <a:prstGeom prst="rect">
            <a:avLst/>
          </a:prstGeom>
        </p:spPr>
        <p:txBody>
          <a:bodyPr wrap="square">
            <a:spAutoFit/>
          </a:bodyPr>
          <a:lstStyle/>
          <a:p>
            <a:pPr>
              <a:spcAft>
                <a:spcPts val="600"/>
              </a:spcAft>
            </a:pPr>
            <a:r>
              <a:rPr lang="en-PH" sz="2400" b="1" dirty="0">
                <a:latin typeface="Helvetica" panose="020B0604020202020204" pitchFamily="34" charset="0"/>
                <a:cs typeface="Helvetica" panose="020B0604020202020204" pitchFamily="34" charset="0"/>
              </a:rPr>
              <a:t>Priority system upgrades: </a:t>
            </a:r>
            <a:r>
              <a:rPr lang="en-US" sz="2400" dirty="0">
                <a:latin typeface="Helvetica" panose="020B0604020202020204" pitchFamily="34" charset="0"/>
                <a:cs typeface="Helvetica" panose="020B0604020202020204" pitchFamily="34" charset="0"/>
              </a:rPr>
              <a:t>Digital &amp; experience layer</a:t>
            </a:r>
          </a:p>
          <a:p>
            <a:pPr>
              <a:spcAft>
                <a:spcPts val="600"/>
              </a:spcAft>
            </a:pPr>
            <a:endParaRPr lang="en-US" sz="2400" b="1" dirty="0">
              <a:latin typeface="Helvetica" panose="020B0604020202020204" pitchFamily="34" charset="0"/>
              <a:cs typeface="Helvetica" panose="020B0604020202020204" pitchFamily="34" charset="0"/>
            </a:endParaRPr>
          </a:p>
        </p:txBody>
      </p:sp>
      <p:sp>
        <p:nvSpPr>
          <p:cNvPr id="14" name="Google Shape;142;p7">
            <a:extLst>
              <a:ext uri="{FF2B5EF4-FFF2-40B4-BE49-F238E27FC236}">
                <a16:creationId xmlns:a16="http://schemas.microsoft.com/office/drawing/2014/main" id="{6A87CA5E-B771-4A95-85D8-272A5F19D730}"/>
              </a:ext>
            </a:extLst>
          </p:cNvPr>
          <p:cNvSpPr txBox="1"/>
          <p:nvPr/>
        </p:nvSpPr>
        <p:spPr>
          <a:xfrm>
            <a:off x="6096000" y="6596430"/>
            <a:ext cx="6120000" cy="26157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a:t>
            </a:r>
            <a:r>
              <a:rPr lang="en-US" sz="1100" i="1" kern="0" dirty="0">
                <a:solidFill>
                  <a:schemeClr val="tx2">
                    <a:lumMod val="50000"/>
                    <a:lumOff val="50000"/>
                  </a:schemeClr>
                </a:solidFill>
                <a:latin typeface="Helvetica Neue"/>
                <a:ea typeface="Helvetica Neue"/>
                <a:cs typeface="Helvetica Neue"/>
                <a:sym typeface="Helvetica Neue"/>
              </a:rPr>
              <a:t>203</a:t>
            </a:r>
            <a:r>
              <a:rPr kumimoji="0" lang="en-US" sz="1100" b="0" i="1" u="none" strike="noStrike" kern="0" cap="none" spc="0" normalizeH="0" baseline="0" noProof="0" dirty="0">
                <a:ln>
                  <a:noFill/>
                </a:ln>
                <a:solidFill>
                  <a:schemeClr val="tx2">
                    <a:lumMod val="50000"/>
                    <a:lumOff val="50000"/>
                  </a:schemeClr>
                </a:solidFill>
                <a:effectLst/>
                <a:uLnTx/>
                <a:uFillTx/>
                <a:latin typeface="Helvetica Neue"/>
                <a:ea typeface="Helvetica Neue"/>
                <a:cs typeface="Helvetica Neue"/>
                <a:sym typeface="Helvetica Neue"/>
              </a:rPr>
              <a:t> Australian CIOs</a:t>
            </a:r>
            <a:endParaRPr kumimoji="0" sz="1400" b="0" i="0" u="none" strike="noStrike" kern="0" cap="none" spc="0" normalizeH="0" baseline="0" noProof="0" dirty="0">
              <a:ln>
                <a:noFill/>
              </a:ln>
              <a:solidFill>
                <a:schemeClr val="tx2">
                  <a:lumMod val="50000"/>
                  <a:lumOff val="50000"/>
                </a:schemeClr>
              </a:solidFill>
              <a:effectLst/>
              <a:uLnTx/>
              <a:uFillTx/>
              <a:latin typeface="Arial"/>
              <a:cs typeface="Arial"/>
              <a:sym typeface="Arial"/>
            </a:endParaRPr>
          </a:p>
        </p:txBody>
      </p:sp>
      <p:pic>
        <p:nvPicPr>
          <p:cNvPr id="2" name="Graphic 1">
            <a:extLst>
              <a:ext uri="{FF2B5EF4-FFF2-40B4-BE49-F238E27FC236}">
                <a16:creationId xmlns:a16="http://schemas.microsoft.com/office/drawing/2014/main" id="{E9A0D6D0-DBE0-2B49-B33D-3F15AA37B20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40526" y="881745"/>
            <a:ext cx="11710948" cy="5531706"/>
          </a:xfrm>
          <a:prstGeom prst="rect">
            <a:avLst/>
          </a:prstGeom>
        </p:spPr>
      </p:pic>
    </p:spTree>
    <p:extLst>
      <p:ext uri="{BB962C8B-B14F-4D97-AF65-F5344CB8AC3E}">
        <p14:creationId xmlns:p14="http://schemas.microsoft.com/office/powerpoint/2010/main" val="421505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CA617-EF49-B8B3-CBF1-B5F1482B4BD0}"/>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40CE10C-ECAD-2FA9-169A-D21F1D8662A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595" y="5993999"/>
            <a:ext cx="3063424" cy="329695"/>
          </a:xfrm>
          <a:prstGeom prst="rect">
            <a:avLst/>
          </a:prstGeom>
        </p:spPr>
      </p:pic>
      <p:grpSp>
        <p:nvGrpSpPr>
          <p:cNvPr id="6" name="Group 5">
            <a:extLst>
              <a:ext uri="{FF2B5EF4-FFF2-40B4-BE49-F238E27FC236}">
                <a16:creationId xmlns:a16="http://schemas.microsoft.com/office/drawing/2014/main" id="{74149857-7D24-4AA1-F604-F170583EC619}"/>
              </a:ext>
            </a:extLst>
          </p:cNvPr>
          <p:cNvGrpSpPr/>
          <p:nvPr/>
        </p:nvGrpSpPr>
        <p:grpSpPr>
          <a:xfrm>
            <a:off x="470612" y="2441030"/>
            <a:ext cx="7539256" cy="1482632"/>
            <a:chOff x="470612" y="1386143"/>
            <a:chExt cx="7539256" cy="1482632"/>
          </a:xfrm>
        </p:grpSpPr>
        <p:sp>
          <p:nvSpPr>
            <p:cNvPr id="7" name="TextBox 6">
              <a:extLst>
                <a:ext uri="{FF2B5EF4-FFF2-40B4-BE49-F238E27FC236}">
                  <a16:creationId xmlns:a16="http://schemas.microsoft.com/office/drawing/2014/main" id="{FA5E92C3-B1DD-EB27-E0CC-2695AEBA1EFC}"/>
                </a:ext>
              </a:extLst>
            </p:cNvPr>
            <p:cNvSpPr txBox="1"/>
            <p:nvPr/>
          </p:nvSpPr>
          <p:spPr>
            <a:xfrm>
              <a:off x="470612" y="1386143"/>
              <a:ext cx="7539256" cy="1215717"/>
            </a:xfrm>
            <a:prstGeom prst="rect">
              <a:avLst/>
            </a:prstGeom>
            <a:noFill/>
          </p:spPr>
          <p:txBody>
            <a:bodyPr wrap="square" lIns="91440" tIns="45720" rIns="91440" bIns="45720" rtlCol="0" anchor="t">
              <a:spAutoFit/>
            </a:bodyPr>
            <a:lstStyle/>
            <a:p>
              <a:pPr>
                <a:spcAft>
                  <a:spcPts val="600"/>
                </a:spcAft>
              </a:pPr>
              <a:r>
                <a:rPr lang="en-US" sz="4000" b="1" dirty="0">
                  <a:latin typeface="Helvetica"/>
                  <a:cs typeface="Helvetica"/>
                </a:rPr>
                <a:t>Large enterprise</a:t>
              </a:r>
            </a:p>
            <a:p>
              <a:pPr>
                <a:spcAft>
                  <a:spcPts val="600"/>
                </a:spcAft>
              </a:pPr>
              <a:r>
                <a:rPr lang="en-US" sz="2800" dirty="0">
                  <a:latin typeface="Helvetica"/>
                  <a:cs typeface="Helvetica"/>
                </a:rPr>
                <a:t>(above 10,000 employees)</a:t>
              </a:r>
            </a:p>
          </p:txBody>
        </p:sp>
        <p:sp>
          <p:nvSpPr>
            <p:cNvPr id="8" name="Rectangle 7">
              <a:extLst>
                <a:ext uri="{FF2B5EF4-FFF2-40B4-BE49-F238E27FC236}">
                  <a16:creationId xmlns:a16="http://schemas.microsoft.com/office/drawing/2014/main" id="{AEA6A2C5-139D-22E8-1326-62DF0ACC7A04}"/>
                </a:ext>
              </a:extLst>
            </p:cNvPr>
            <p:cNvSpPr/>
            <p:nvPr/>
          </p:nvSpPr>
          <p:spPr>
            <a:xfrm>
              <a:off x="616936" y="2806301"/>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77372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DEA2268-E60D-6C88-E45F-E7A286924956}"/>
              </a:ext>
            </a:extLst>
          </p:cNvPr>
          <p:cNvSpPr/>
          <p:nvPr/>
        </p:nvSpPr>
        <p:spPr>
          <a:xfrm>
            <a:off x="233209" y="149927"/>
            <a:ext cx="10072326" cy="461665"/>
          </a:xfrm>
          <a:prstGeom prst="rect">
            <a:avLst/>
          </a:prstGeom>
        </p:spPr>
        <p:txBody>
          <a:bodyPr wrap="square" lIns="91440" tIns="45720" rIns="91440" bIns="45720" anchor="t">
            <a:spAutoFit/>
          </a:bodyPr>
          <a:lstStyle/>
          <a:p>
            <a:pPr>
              <a:defRPr/>
            </a:pPr>
            <a:r>
              <a:rPr kumimoji="0" lang="en-US" sz="2400" b="1" i="0" u="none" strike="noStrike" kern="1200" cap="none" spc="0" normalizeH="0" baseline="0" noProof="0" dirty="0">
                <a:ln>
                  <a:noFill/>
                </a:ln>
                <a:solidFill>
                  <a:srgbClr val="000000"/>
                </a:solidFill>
                <a:effectLst/>
                <a:uLnTx/>
                <a:uFillTx/>
                <a:latin typeface="Helvetica"/>
                <a:cs typeface="Helvetica"/>
              </a:rPr>
              <a:t>Percentage investing in the next 12 months</a:t>
            </a:r>
          </a:p>
        </p:txBody>
      </p:sp>
      <p:sp>
        <p:nvSpPr>
          <p:cNvPr id="5" name="Google Shape;196;p13">
            <a:extLst>
              <a:ext uri="{FF2B5EF4-FFF2-40B4-BE49-F238E27FC236}">
                <a16:creationId xmlns:a16="http://schemas.microsoft.com/office/drawing/2014/main" id="{DFB6C7FE-96CD-C808-121B-9F0E8A7A5B9C}"/>
              </a:ext>
            </a:extLst>
          </p:cNvPr>
          <p:cNvSpPr txBox="1"/>
          <p:nvPr/>
        </p:nvSpPr>
        <p:spPr>
          <a:xfrm>
            <a:off x="4996206" y="6583680"/>
            <a:ext cx="7131402" cy="261570"/>
          </a:xfrm>
          <a:prstGeom prst="rect">
            <a:avLst/>
          </a:prstGeom>
          <a:noFill/>
          <a:ln>
            <a:noFill/>
          </a:ln>
        </p:spPr>
        <p:txBody>
          <a:bodyPr spcFirstLastPara="1" wrap="square" lIns="91425" tIns="45700" rIns="91425" bIns="45700" anchor="t" anchorCtr="0">
            <a:spAutoFit/>
          </a:bodyPr>
          <a:lstStyle/>
          <a:p>
            <a:pPr lvl="0" algn="r"/>
            <a:r>
              <a:rPr lang="en-US" sz="1100" i="1">
                <a:solidFill>
                  <a:schemeClr val="tx2">
                    <a:lumMod val="50000"/>
                    <a:lumOff val="50000"/>
                  </a:schemeClr>
                </a:solidFill>
                <a:latin typeface="Helvetica Neue"/>
                <a:ea typeface="Helvetica Neue"/>
                <a:cs typeface="Helvetica Neue"/>
                <a:sym typeface="Helvetica Neue"/>
              </a:rPr>
              <a:t>Source : ADAPT CIO Edge Survey in Feb 2026. Sample size : 254 CIOs, 52 Large enterprise (&gt;10,000 emp.)</a:t>
            </a:r>
            <a:endParaRPr lang="en-US" sz="1100">
              <a:solidFill>
                <a:schemeClr val="tx2">
                  <a:lumMod val="50000"/>
                  <a:lumOff val="50000"/>
                </a:schemeClr>
              </a:solidFill>
            </a:endParaRPr>
          </a:p>
        </p:txBody>
      </p:sp>
      <p:pic>
        <p:nvPicPr>
          <p:cNvPr id="9" name="Graphic 8">
            <a:extLst>
              <a:ext uri="{FF2B5EF4-FFF2-40B4-BE49-F238E27FC236}">
                <a16:creationId xmlns:a16="http://schemas.microsoft.com/office/drawing/2014/main" id="{23C3FA56-FE5D-9EF4-62D1-1EAC6200F1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901" y="872304"/>
            <a:ext cx="11506199" cy="5437482"/>
          </a:xfrm>
          <a:prstGeom prst="rect">
            <a:avLst/>
          </a:prstGeom>
        </p:spPr>
      </p:pic>
    </p:spTree>
    <p:extLst>
      <p:ext uri="{BB962C8B-B14F-4D97-AF65-F5344CB8AC3E}">
        <p14:creationId xmlns:p14="http://schemas.microsoft.com/office/powerpoint/2010/main" val="33927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F975F-9EC0-6DD0-4FC7-A4B49CB513B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7BAF729D-ECD1-FA00-291C-A2F6D415F316}"/>
              </a:ext>
            </a:extLst>
          </p:cNvPr>
          <p:cNvSpPr/>
          <p:nvPr/>
        </p:nvSpPr>
        <p:spPr>
          <a:xfrm>
            <a:off x="233209" y="149927"/>
            <a:ext cx="1007232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large </a:t>
            </a:r>
            <a:r>
              <a:rPr lang="en-PH" sz="2400" b="1" dirty="0">
                <a:solidFill>
                  <a:prstClr val="black"/>
                </a:solidFill>
                <a:latin typeface="Helvetica" pitchFamily="2" charset="0"/>
              </a:rPr>
              <a:t>e</a:t>
            </a:r>
            <a:r>
              <a:rPr kumimoji="0" lang="en-PH" sz="2400" b="1" i="0" u="none" strike="noStrike" kern="1200" cap="none" spc="0" normalizeH="0" baseline="0" noProof="0" dirty="0" err="1">
                <a:ln>
                  <a:noFill/>
                </a:ln>
                <a:solidFill>
                  <a:prstClr val="black"/>
                </a:solidFill>
                <a:effectLst/>
                <a:uLnTx/>
                <a:uFillTx/>
                <a:latin typeface="Helvetica" pitchFamily="2" charset="0"/>
              </a:rPr>
              <a:t>nterprise</a:t>
            </a:r>
            <a:r>
              <a:rPr kumimoji="0" lang="en-US" sz="2400" b="1" i="0" u="none" strike="noStrike" kern="1200" cap="none" spc="0" normalizeH="0" baseline="0" noProof="0" dirty="0">
                <a:ln>
                  <a:noFill/>
                </a:ln>
                <a:solidFill>
                  <a:prstClr val="black"/>
                </a:solidFill>
                <a:effectLst/>
                <a:uLnTx/>
                <a:uFillTx/>
                <a:latin typeface="Helvetica" pitchFamily="2" charset="0"/>
                <a:cs typeface="Helvetica"/>
              </a:rPr>
              <a:t> </a:t>
            </a:r>
            <a:r>
              <a:rPr kumimoji="0" lang="en-US" sz="2400" b="0" i="0" u="none" strike="noStrike" kern="1200" cap="none" spc="0" normalizeH="0" baseline="0" noProof="0" dirty="0">
                <a:ln>
                  <a:noFill/>
                </a:ln>
                <a:solidFill>
                  <a:srgbClr val="000000"/>
                </a:solidFill>
                <a:effectLst/>
                <a:uLnTx/>
                <a:uFillTx/>
                <a:latin typeface="Helvetica" pitchFamily="2" charset="0"/>
                <a:cs typeface="Helvetica"/>
              </a:rPr>
              <a:t>(&gt;10,000 employees)</a:t>
            </a:r>
          </a:p>
        </p:txBody>
      </p:sp>
      <p:sp>
        <p:nvSpPr>
          <p:cNvPr id="7" name="Google Shape;196;p13">
            <a:extLst>
              <a:ext uri="{FF2B5EF4-FFF2-40B4-BE49-F238E27FC236}">
                <a16:creationId xmlns:a16="http://schemas.microsoft.com/office/drawing/2014/main" id="{88379B06-EB7B-6570-C119-10C67596225A}"/>
              </a:ext>
            </a:extLst>
          </p:cNvPr>
          <p:cNvSpPr txBox="1"/>
          <p:nvPr/>
        </p:nvSpPr>
        <p:spPr>
          <a:xfrm>
            <a:off x="4996206" y="6583680"/>
            <a:ext cx="7131402"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dirty="0">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dirty="0">
                <a:solidFill>
                  <a:schemeClr val="tx2">
                    <a:lumMod val="50000"/>
                    <a:lumOff val="50000"/>
                  </a:schemeClr>
                </a:solidFill>
                <a:latin typeface="Helvetica Neue"/>
                <a:ea typeface="Helvetica Neue"/>
                <a:cs typeface="Helvetica Neue"/>
                <a:sym typeface="Helvetica Neue"/>
              </a:rPr>
              <a:t>239</a:t>
            </a:r>
            <a:r>
              <a:rPr lang="en-US" sz="1100" b="0" i="1" u="none" strike="noStrike" cap="none" dirty="0">
                <a:solidFill>
                  <a:schemeClr val="tx2">
                    <a:lumMod val="50000"/>
                    <a:lumOff val="50000"/>
                  </a:schemeClr>
                </a:solidFill>
                <a:latin typeface="Helvetica Neue"/>
                <a:ea typeface="Helvetica Neue"/>
                <a:cs typeface="Helvetica Neue"/>
                <a:sym typeface="Helvetica Neue"/>
              </a:rPr>
              <a:t> CIOs, </a:t>
            </a:r>
            <a:r>
              <a:rPr lang="en-US" sz="1100" i="1" dirty="0">
                <a:solidFill>
                  <a:schemeClr val="tx2">
                    <a:lumMod val="50000"/>
                    <a:lumOff val="50000"/>
                  </a:schemeClr>
                </a:solidFill>
                <a:latin typeface="Helvetica Neue"/>
                <a:ea typeface="Helvetica Neue"/>
                <a:cs typeface="Helvetica Neue"/>
                <a:sym typeface="Helvetica Neue"/>
              </a:rPr>
              <a:t>49</a:t>
            </a:r>
            <a:r>
              <a:rPr lang="en-US" sz="1100" b="0" i="1" u="none" strike="noStrike" cap="none" dirty="0">
                <a:solidFill>
                  <a:schemeClr val="tx2">
                    <a:lumMod val="50000"/>
                    <a:lumOff val="50000"/>
                  </a:schemeClr>
                </a:solidFill>
                <a:latin typeface="Helvetica Neue"/>
                <a:ea typeface="Helvetica Neue"/>
                <a:cs typeface="Helvetica Neue"/>
                <a:sym typeface="Helvetica Neue"/>
              </a:rPr>
              <a:t> Large enterprise (&gt;10,000 emp.)</a:t>
            </a:r>
            <a:endParaRPr dirty="0">
              <a:solidFill>
                <a:schemeClr val="tx2">
                  <a:lumMod val="50000"/>
                  <a:lumOff val="50000"/>
                </a:schemeClr>
              </a:solidFill>
            </a:endParaRPr>
          </a:p>
        </p:txBody>
      </p:sp>
      <p:pic>
        <p:nvPicPr>
          <p:cNvPr id="5" name="Graphic 4">
            <a:extLst>
              <a:ext uri="{FF2B5EF4-FFF2-40B4-BE49-F238E27FC236}">
                <a16:creationId xmlns:a16="http://schemas.microsoft.com/office/drawing/2014/main" id="{A14D65FD-E774-8114-2818-7A67A8E7B0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8147" y="865414"/>
            <a:ext cx="11675706" cy="5471948"/>
          </a:xfrm>
          <a:prstGeom prst="rect">
            <a:avLst/>
          </a:prstGeom>
        </p:spPr>
      </p:pic>
    </p:spTree>
    <p:extLst>
      <p:ext uri="{BB962C8B-B14F-4D97-AF65-F5344CB8AC3E}">
        <p14:creationId xmlns:p14="http://schemas.microsoft.com/office/powerpoint/2010/main" val="288357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69AF-9140-F46D-BEB2-29B76000567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D779833-8E76-0528-7CBB-A4834883D473}"/>
              </a:ext>
            </a:extLst>
          </p:cNvPr>
          <p:cNvSpPr/>
          <p:nvPr/>
        </p:nvSpPr>
        <p:spPr>
          <a:xfrm>
            <a:off x="233209" y="149927"/>
            <a:ext cx="1007232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prstClr val="black"/>
                </a:solidFill>
                <a:effectLst/>
                <a:uLnTx/>
                <a:uFillTx/>
                <a:latin typeface="Helvetica" panose="020B0403020202020204" pitchFamily="34" charset="0"/>
              </a:rPr>
              <a:t>Priority system </a:t>
            </a:r>
            <a:r>
              <a:rPr lang="en-PH" sz="2400" b="1" dirty="0">
                <a:solidFill>
                  <a:prstClr val="black"/>
                </a:solidFill>
                <a:latin typeface="Helvetica" panose="020B0403020202020204" pitchFamily="34" charset="0"/>
              </a:rPr>
              <a:t>u</a:t>
            </a:r>
            <a:r>
              <a:rPr kumimoji="0" lang="en-PH" sz="2400" b="1" i="0" u="none" strike="noStrike" kern="1200" cap="none" spc="0" normalizeH="0" baseline="0" noProof="0" dirty="0" err="1">
                <a:ln>
                  <a:noFill/>
                </a:ln>
                <a:solidFill>
                  <a:prstClr val="black"/>
                </a:solidFill>
                <a:effectLst/>
                <a:uLnTx/>
                <a:uFillTx/>
                <a:latin typeface="Helvetica" panose="020B0403020202020204" pitchFamily="34" charset="0"/>
              </a:rPr>
              <a:t>pgrades</a:t>
            </a:r>
            <a:r>
              <a:rPr kumimoji="0" lang="en-PH" sz="2400" b="1" i="0" u="none" strike="noStrike" kern="1200" cap="none" spc="0" normalizeH="0" baseline="0" noProof="0" dirty="0">
                <a:ln>
                  <a:noFill/>
                </a:ln>
                <a:solidFill>
                  <a:prstClr val="black"/>
                </a:solidFill>
                <a:effectLst/>
                <a:uLnTx/>
                <a:uFillTx/>
                <a:latin typeface="Helvetica" panose="020B0403020202020204" pitchFamily="34" charset="0"/>
              </a:rPr>
              <a:t> for large </a:t>
            </a:r>
            <a:r>
              <a:rPr lang="en-PH" sz="2400" b="1" dirty="0">
                <a:solidFill>
                  <a:prstClr val="black"/>
                </a:solidFill>
                <a:latin typeface="Helvetica" panose="020B0403020202020204" pitchFamily="34" charset="0"/>
              </a:rPr>
              <a:t>e</a:t>
            </a:r>
            <a:r>
              <a:rPr kumimoji="0" lang="en-PH" sz="2400" b="1" i="0" u="none" strike="noStrike" kern="1200" cap="none" spc="0" normalizeH="0" baseline="0" noProof="0" dirty="0" err="1">
                <a:ln>
                  <a:noFill/>
                </a:ln>
                <a:solidFill>
                  <a:prstClr val="black"/>
                </a:solidFill>
                <a:effectLst/>
                <a:uLnTx/>
                <a:uFillTx/>
                <a:latin typeface="Helvetica" panose="020B0403020202020204" pitchFamily="34" charset="0"/>
              </a:rPr>
              <a:t>nterprise</a:t>
            </a:r>
            <a:r>
              <a:rPr kumimoji="0" lang="en-US" sz="2400" b="1" i="0" u="none" strike="noStrike" kern="1200" cap="none" spc="0" normalizeH="0" baseline="0" noProof="0" dirty="0">
                <a:ln>
                  <a:noFill/>
                </a:ln>
                <a:solidFill>
                  <a:prstClr val="black"/>
                </a:solidFill>
                <a:effectLst/>
                <a:uLnTx/>
                <a:uFillTx/>
                <a:latin typeface="Helvetica" panose="020B0403020202020204" pitchFamily="34" charset="0"/>
                <a:cs typeface="Helvetica"/>
              </a:rPr>
              <a:t> </a:t>
            </a:r>
            <a:r>
              <a:rPr kumimoji="0" lang="en-US" sz="2400" b="0" i="0" u="none" strike="noStrike" kern="1200" cap="none" spc="0" normalizeH="0" baseline="0" noProof="0" dirty="0">
                <a:ln>
                  <a:noFill/>
                </a:ln>
                <a:solidFill>
                  <a:srgbClr val="000000"/>
                </a:solidFill>
                <a:effectLst/>
                <a:uLnTx/>
                <a:uFillTx/>
                <a:latin typeface="Helvetica" panose="020B0403020202020204" pitchFamily="34" charset="0"/>
                <a:cs typeface="Helvetica"/>
              </a:rPr>
              <a:t>(&gt;10,000 employees)</a:t>
            </a:r>
          </a:p>
        </p:txBody>
      </p:sp>
      <p:sp>
        <p:nvSpPr>
          <p:cNvPr id="7" name="Google Shape;196;p13">
            <a:extLst>
              <a:ext uri="{FF2B5EF4-FFF2-40B4-BE49-F238E27FC236}">
                <a16:creationId xmlns:a16="http://schemas.microsoft.com/office/drawing/2014/main" id="{C003E37A-FA0D-8EFC-3431-82C6D4E74F5F}"/>
              </a:ext>
            </a:extLst>
          </p:cNvPr>
          <p:cNvSpPr txBox="1"/>
          <p:nvPr/>
        </p:nvSpPr>
        <p:spPr>
          <a:xfrm>
            <a:off x="4996206" y="6583680"/>
            <a:ext cx="7131402"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a:t>
            </a:r>
            <a:r>
              <a:rPr lang="en-US" sz="1100" i="1">
                <a:solidFill>
                  <a:schemeClr val="tx2">
                    <a:lumMod val="50000"/>
                    <a:lumOff val="50000"/>
                  </a:schemeClr>
                </a:solidFill>
                <a:latin typeface="Helvetica Neue"/>
                <a:ea typeface="Helvetica Neue"/>
                <a:cs typeface="Helvetica Neue"/>
                <a:sym typeface="Helvetica Neue"/>
              </a:rPr>
              <a:t>49</a:t>
            </a:r>
            <a:r>
              <a:rPr lang="en-US" sz="1100" b="0" i="1" u="none" strike="noStrike" cap="none">
                <a:solidFill>
                  <a:schemeClr val="tx2">
                    <a:lumMod val="50000"/>
                    <a:lumOff val="50000"/>
                  </a:schemeClr>
                </a:solidFill>
                <a:latin typeface="Helvetica Neue"/>
                <a:ea typeface="Helvetica Neue"/>
                <a:cs typeface="Helvetica Neue"/>
                <a:sym typeface="Helvetica Neue"/>
              </a:rPr>
              <a:t> Large </a:t>
            </a:r>
            <a:r>
              <a:rPr lang="en-US" sz="1100" i="1">
                <a:solidFill>
                  <a:schemeClr val="tx2">
                    <a:lumMod val="50000"/>
                    <a:lumOff val="50000"/>
                  </a:schemeClr>
                </a:solidFill>
                <a:latin typeface="Helvetica Neue"/>
                <a:ea typeface="Helvetica Neue"/>
                <a:cs typeface="Helvetica Neue"/>
                <a:sym typeface="Helvetica Neue"/>
              </a:rPr>
              <a:t>enterprise</a:t>
            </a:r>
            <a:r>
              <a:rPr lang="en-US" sz="1100" b="0" i="1" u="none" strike="noStrike" cap="none">
                <a:solidFill>
                  <a:schemeClr val="tx2">
                    <a:lumMod val="50000"/>
                    <a:lumOff val="50000"/>
                  </a:schemeClr>
                </a:solidFill>
                <a:latin typeface="Helvetica Neue"/>
                <a:ea typeface="Helvetica Neue"/>
                <a:cs typeface="Helvetica Neue"/>
                <a:sym typeface="Helvetica Neue"/>
              </a:rPr>
              <a:t> (&gt;10,000 emp.)</a:t>
            </a:r>
            <a:endParaRPr>
              <a:solidFill>
                <a:schemeClr val="tx2">
                  <a:lumMod val="50000"/>
                  <a:lumOff val="50000"/>
                </a:schemeClr>
              </a:solidFill>
            </a:endParaRPr>
          </a:p>
        </p:txBody>
      </p:sp>
      <p:pic>
        <p:nvPicPr>
          <p:cNvPr id="4" name="Graphic 3">
            <a:extLst>
              <a:ext uri="{FF2B5EF4-FFF2-40B4-BE49-F238E27FC236}">
                <a16:creationId xmlns:a16="http://schemas.microsoft.com/office/drawing/2014/main" id="{DB659840-91FC-49D0-42D7-B47EE80791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8423" y="872961"/>
            <a:ext cx="11615155" cy="5532081"/>
          </a:xfrm>
          <a:prstGeom prst="rect">
            <a:avLst/>
          </a:prstGeom>
        </p:spPr>
      </p:pic>
    </p:spTree>
    <p:extLst>
      <p:ext uri="{BB962C8B-B14F-4D97-AF65-F5344CB8AC3E}">
        <p14:creationId xmlns:p14="http://schemas.microsoft.com/office/powerpoint/2010/main" val="258357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71173-4384-1ABE-14DB-10D7022420EC}"/>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4B71E93C-8575-DAC2-B44B-0D0ACDB9858A}"/>
              </a:ext>
            </a:extLst>
          </p:cNvPr>
          <p:cNvSpPr/>
          <p:nvPr/>
        </p:nvSpPr>
        <p:spPr>
          <a:xfrm>
            <a:off x="233209" y="149927"/>
            <a:ext cx="1007232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large </a:t>
            </a:r>
            <a:r>
              <a:rPr lang="en-PH" sz="2400" b="1" dirty="0">
                <a:solidFill>
                  <a:prstClr val="black"/>
                </a:solidFill>
                <a:latin typeface="Helvetica" pitchFamily="2" charset="0"/>
              </a:rPr>
              <a:t>e</a:t>
            </a:r>
            <a:r>
              <a:rPr kumimoji="0" lang="en-PH" sz="2400" b="1" i="0" u="none" strike="noStrike" kern="1200" cap="none" spc="0" normalizeH="0" baseline="0" noProof="0" dirty="0" err="1">
                <a:ln>
                  <a:noFill/>
                </a:ln>
                <a:solidFill>
                  <a:prstClr val="black"/>
                </a:solidFill>
                <a:effectLst/>
                <a:uLnTx/>
                <a:uFillTx/>
                <a:latin typeface="Helvetica" pitchFamily="2" charset="0"/>
              </a:rPr>
              <a:t>nterprise</a:t>
            </a:r>
            <a:r>
              <a:rPr kumimoji="0" lang="en-US" sz="2400" b="1" i="0" u="none" strike="noStrike" kern="1200" cap="none" spc="0" normalizeH="0" baseline="0" noProof="0" dirty="0">
                <a:ln>
                  <a:noFill/>
                </a:ln>
                <a:solidFill>
                  <a:prstClr val="black"/>
                </a:solidFill>
                <a:effectLst/>
                <a:uLnTx/>
                <a:uFillTx/>
                <a:latin typeface="Helvetica" pitchFamily="2" charset="0"/>
                <a:cs typeface="Helvetica"/>
              </a:rPr>
              <a:t> </a:t>
            </a:r>
            <a:r>
              <a:rPr kumimoji="0" lang="en-US" sz="2400" b="0" i="0" u="none" strike="noStrike" kern="1200" cap="none" spc="0" normalizeH="0" baseline="0" noProof="0" dirty="0">
                <a:ln>
                  <a:noFill/>
                </a:ln>
                <a:solidFill>
                  <a:srgbClr val="000000"/>
                </a:solidFill>
                <a:effectLst/>
                <a:uLnTx/>
                <a:uFillTx/>
                <a:latin typeface="Helvetica" pitchFamily="2" charset="0"/>
                <a:cs typeface="Helvetica"/>
              </a:rPr>
              <a:t>(&gt;10,000 employees)</a:t>
            </a:r>
          </a:p>
        </p:txBody>
      </p:sp>
      <p:sp>
        <p:nvSpPr>
          <p:cNvPr id="7" name="Google Shape;196;p13">
            <a:extLst>
              <a:ext uri="{FF2B5EF4-FFF2-40B4-BE49-F238E27FC236}">
                <a16:creationId xmlns:a16="http://schemas.microsoft.com/office/drawing/2014/main" id="{7FF9650F-FD12-34F3-1F22-269C15468DC3}"/>
              </a:ext>
            </a:extLst>
          </p:cNvPr>
          <p:cNvSpPr txBox="1"/>
          <p:nvPr/>
        </p:nvSpPr>
        <p:spPr>
          <a:xfrm>
            <a:off x="4996206" y="6583680"/>
            <a:ext cx="7131402"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a:t>
            </a:r>
            <a:r>
              <a:rPr lang="en-US" sz="1100" i="1">
                <a:solidFill>
                  <a:schemeClr val="tx2">
                    <a:lumMod val="50000"/>
                    <a:lumOff val="50000"/>
                  </a:schemeClr>
                </a:solidFill>
                <a:latin typeface="Helvetica Neue"/>
                <a:ea typeface="Helvetica Neue"/>
                <a:cs typeface="Helvetica Neue"/>
                <a:sym typeface="Helvetica Neue"/>
              </a:rPr>
              <a:t>49</a:t>
            </a:r>
            <a:r>
              <a:rPr lang="en-US" sz="1100" b="0" i="1" u="none" strike="noStrike" cap="none">
                <a:solidFill>
                  <a:schemeClr val="tx2">
                    <a:lumMod val="50000"/>
                    <a:lumOff val="50000"/>
                  </a:schemeClr>
                </a:solidFill>
                <a:latin typeface="Helvetica Neue"/>
                <a:ea typeface="Helvetica Neue"/>
                <a:cs typeface="Helvetica Neue"/>
                <a:sym typeface="Helvetica Neue"/>
              </a:rPr>
              <a:t> Large </a:t>
            </a:r>
            <a:r>
              <a:rPr lang="en-US" sz="1100" i="1">
                <a:solidFill>
                  <a:schemeClr val="tx2">
                    <a:lumMod val="50000"/>
                    <a:lumOff val="50000"/>
                  </a:schemeClr>
                </a:solidFill>
                <a:latin typeface="Helvetica Neue"/>
                <a:ea typeface="Helvetica Neue"/>
                <a:cs typeface="Helvetica Neue"/>
                <a:sym typeface="Helvetica Neue"/>
              </a:rPr>
              <a:t>enterprise</a:t>
            </a:r>
            <a:r>
              <a:rPr lang="en-US" sz="1100" b="0" i="1" u="none" strike="noStrike" cap="none">
                <a:solidFill>
                  <a:schemeClr val="tx2">
                    <a:lumMod val="50000"/>
                    <a:lumOff val="50000"/>
                  </a:schemeClr>
                </a:solidFill>
                <a:latin typeface="Helvetica Neue"/>
                <a:ea typeface="Helvetica Neue"/>
                <a:cs typeface="Helvetica Neue"/>
                <a:sym typeface="Helvetica Neue"/>
              </a:rPr>
              <a:t> (&gt;10,000 emp.)</a:t>
            </a:r>
            <a:endParaRPr>
              <a:solidFill>
                <a:schemeClr val="tx2">
                  <a:lumMod val="50000"/>
                  <a:lumOff val="50000"/>
                </a:schemeClr>
              </a:solidFill>
            </a:endParaRPr>
          </a:p>
        </p:txBody>
      </p:sp>
      <p:pic>
        <p:nvPicPr>
          <p:cNvPr id="4" name="Graphic 3">
            <a:extLst>
              <a:ext uri="{FF2B5EF4-FFF2-40B4-BE49-F238E27FC236}">
                <a16:creationId xmlns:a16="http://schemas.microsoft.com/office/drawing/2014/main" id="{7C7406DD-D642-9E2C-3A3D-2A8723B977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1122" y="847233"/>
            <a:ext cx="11669757" cy="5405436"/>
          </a:xfrm>
          <a:prstGeom prst="rect">
            <a:avLst/>
          </a:prstGeom>
        </p:spPr>
      </p:pic>
    </p:spTree>
    <p:extLst>
      <p:ext uri="{BB962C8B-B14F-4D97-AF65-F5344CB8AC3E}">
        <p14:creationId xmlns:p14="http://schemas.microsoft.com/office/powerpoint/2010/main" val="1612844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F8DD4-399C-D284-AF4F-1BDB853F46E3}"/>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F6538516-6088-C37F-FE8E-4CC5F616E92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595" y="5993999"/>
            <a:ext cx="3063424" cy="329695"/>
          </a:xfrm>
          <a:prstGeom prst="rect">
            <a:avLst/>
          </a:prstGeom>
        </p:spPr>
      </p:pic>
      <p:grpSp>
        <p:nvGrpSpPr>
          <p:cNvPr id="6" name="Group 5">
            <a:extLst>
              <a:ext uri="{FF2B5EF4-FFF2-40B4-BE49-F238E27FC236}">
                <a16:creationId xmlns:a16="http://schemas.microsoft.com/office/drawing/2014/main" id="{8FFCB674-F7D7-A259-7BF9-80CCF05AE08F}"/>
              </a:ext>
            </a:extLst>
          </p:cNvPr>
          <p:cNvGrpSpPr/>
          <p:nvPr/>
        </p:nvGrpSpPr>
        <p:grpSpPr>
          <a:xfrm>
            <a:off x="470612" y="2441030"/>
            <a:ext cx="7539256" cy="1482632"/>
            <a:chOff x="470612" y="1386143"/>
            <a:chExt cx="7539256" cy="1482632"/>
          </a:xfrm>
        </p:grpSpPr>
        <p:sp>
          <p:nvSpPr>
            <p:cNvPr id="7" name="TextBox 6">
              <a:extLst>
                <a:ext uri="{FF2B5EF4-FFF2-40B4-BE49-F238E27FC236}">
                  <a16:creationId xmlns:a16="http://schemas.microsoft.com/office/drawing/2014/main" id="{F1012F34-F692-70F6-54AA-E562C10B0935}"/>
                </a:ext>
              </a:extLst>
            </p:cNvPr>
            <p:cNvSpPr txBox="1"/>
            <p:nvPr/>
          </p:nvSpPr>
          <p:spPr>
            <a:xfrm>
              <a:off x="470612" y="1386143"/>
              <a:ext cx="7539256" cy="1215717"/>
            </a:xfrm>
            <a:prstGeom prst="rect">
              <a:avLst/>
            </a:prstGeom>
            <a:noFill/>
          </p:spPr>
          <p:txBody>
            <a:bodyPr wrap="square" lIns="91440" tIns="45720" rIns="91440" bIns="45720" rtlCol="0" anchor="t">
              <a:spAutoFit/>
            </a:bodyPr>
            <a:lstStyle/>
            <a:p>
              <a:pPr>
                <a:spcAft>
                  <a:spcPts val="600"/>
                </a:spcAft>
              </a:pPr>
              <a:r>
                <a:rPr lang="en-US" sz="4000" b="1" dirty="0">
                  <a:latin typeface="Helvetica"/>
                  <a:cs typeface="Helvetica"/>
                </a:rPr>
                <a:t>Enterprise</a:t>
              </a:r>
            </a:p>
            <a:p>
              <a:pPr>
                <a:spcAft>
                  <a:spcPts val="600"/>
                </a:spcAft>
              </a:pPr>
              <a:r>
                <a:rPr lang="en-US" sz="2800" dirty="0">
                  <a:latin typeface="Helvetica"/>
                  <a:cs typeface="Helvetica"/>
                </a:rPr>
                <a:t>(2,501 to 10,000 employees)</a:t>
              </a:r>
            </a:p>
          </p:txBody>
        </p:sp>
        <p:sp>
          <p:nvSpPr>
            <p:cNvPr id="8" name="Rectangle 7">
              <a:extLst>
                <a:ext uri="{FF2B5EF4-FFF2-40B4-BE49-F238E27FC236}">
                  <a16:creationId xmlns:a16="http://schemas.microsoft.com/office/drawing/2014/main" id="{B0A5CD1C-0FA5-A0FB-6F5F-2D9678B7F6B4}"/>
                </a:ext>
              </a:extLst>
            </p:cNvPr>
            <p:cNvSpPr/>
            <p:nvPr/>
          </p:nvSpPr>
          <p:spPr>
            <a:xfrm>
              <a:off x="616936" y="2806301"/>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33962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DEA2268-E60D-6C88-E45F-E7A286924956}"/>
              </a:ext>
            </a:extLst>
          </p:cNvPr>
          <p:cNvSpPr/>
          <p:nvPr/>
        </p:nvSpPr>
        <p:spPr>
          <a:xfrm>
            <a:off x="233209" y="149927"/>
            <a:ext cx="10072326" cy="461665"/>
          </a:xfrm>
          <a:prstGeom prst="rect">
            <a:avLst/>
          </a:prstGeom>
        </p:spPr>
        <p:txBody>
          <a:bodyPr wrap="square" lIns="91440" tIns="45720" rIns="91440" bIns="45720" anchor="t">
            <a:spAutoFit/>
          </a:bodyPr>
          <a:lstStyle/>
          <a:p>
            <a:pPr>
              <a:defRPr/>
            </a:pPr>
            <a:r>
              <a:rPr kumimoji="0" lang="en-US" sz="2400" b="1" i="0" u="none" strike="noStrike" kern="1200" cap="none" spc="0" normalizeH="0" baseline="0" noProof="0" dirty="0">
                <a:ln>
                  <a:noFill/>
                </a:ln>
                <a:solidFill>
                  <a:srgbClr val="000000"/>
                </a:solidFill>
                <a:effectLst/>
                <a:uLnTx/>
                <a:uFillTx/>
                <a:latin typeface="Helvetica"/>
                <a:cs typeface="Helvetica"/>
              </a:rPr>
              <a:t>Percentage investing in the next 12 months</a:t>
            </a:r>
          </a:p>
        </p:txBody>
      </p:sp>
      <p:sp>
        <p:nvSpPr>
          <p:cNvPr id="9" name="Google Shape;187;p12">
            <a:extLst>
              <a:ext uri="{FF2B5EF4-FFF2-40B4-BE49-F238E27FC236}">
                <a16:creationId xmlns:a16="http://schemas.microsoft.com/office/drawing/2014/main" id="{9AAFDB5B-0F00-85B3-7B17-647F93C4AC0C}"/>
              </a:ext>
            </a:extLst>
          </p:cNvPr>
          <p:cNvSpPr txBox="1"/>
          <p:nvPr/>
        </p:nvSpPr>
        <p:spPr>
          <a:xfrm>
            <a:off x="4440025" y="6583680"/>
            <a:ext cx="7687583" cy="261570"/>
          </a:xfrm>
          <a:prstGeom prst="rect">
            <a:avLst/>
          </a:prstGeom>
          <a:noFill/>
          <a:ln>
            <a:noFill/>
          </a:ln>
        </p:spPr>
        <p:txBody>
          <a:bodyPr spcFirstLastPara="1" wrap="square" lIns="91425" tIns="45700" rIns="91425" bIns="45700" anchor="t" anchorCtr="0">
            <a:spAutoFit/>
          </a:bodyPr>
          <a:lstStyle/>
          <a:p>
            <a:pPr lvl="0" algn="r"/>
            <a:r>
              <a:rPr lang="en-US" sz="1100" i="1" dirty="0">
                <a:solidFill>
                  <a:schemeClr val="tx2">
                    <a:lumMod val="50000"/>
                    <a:lumOff val="50000"/>
                  </a:schemeClr>
                </a:solidFill>
                <a:latin typeface="Helvetica Neue"/>
                <a:ea typeface="Helvetica Neue"/>
                <a:cs typeface="Helvetica Neue"/>
                <a:sym typeface="Helvetica Neue"/>
              </a:rPr>
              <a:t>Source : ADAPT CIO Edge Survey in Feb 2026. Sample size : 254 CIOs, 83 Enterprise (2501 to 10,000 emp.)</a:t>
            </a:r>
            <a:endParaRPr lang="en-US" sz="1100" dirty="0">
              <a:solidFill>
                <a:schemeClr val="tx2">
                  <a:lumMod val="50000"/>
                  <a:lumOff val="50000"/>
                </a:schemeClr>
              </a:solidFill>
            </a:endParaRPr>
          </a:p>
        </p:txBody>
      </p:sp>
      <p:pic>
        <p:nvPicPr>
          <p:cNvPr id="5" name="Graphic 4">
            <a:extLst>
              <a:ext uri="{FF2B5EF4-FFF2-40B4-BE49-F238E27FC236}">
                <a16:creationId xmlns:a16="http://schemas.microsoft.com/office/drawing/2014/main" id="{D4F72C72-D636-D4F7-07E4-320BC2728E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0539" y="879754"/>
            <a:ext cx="11590923" cy="5377347"/>
          </a:xfrm>
          <a:prstGeom prst="rect">
            <a:avLst/>
          </a:prstGeom>
        </p:spPr>
      </p:pic>
    </p:spTree>
    <p:extLst>
      <p:ext uri="{BB962C8B-B14F-4D97-AF65-F5344CB8AC3E}">
        <p14:creationId xmlns:p14="http://schemas.microsoft.com/office/powerpoint/2010/main" val="63975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005A2-2001-FC97-42D5-5AA0DD9559E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844E413-3435-F1F1-A415-15E80094DA39}"/>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e</a:t>
            </a:r>
            <a:r>
              <a:rPr lang="en-US" sz="2400" b="1" dirty="0" err="1">
                <a:solidFill>
                  <a:prstClr val="black"/>
                </a:solidFill>
                <a:latin typeface="Helvetica" pitchFamily="2" charset="0"/>
              </a:rPr>
              <a:t>nterprise</a:t>
            </a:r>
            <a:r>
              <a:rPr lang="en-US" sz="2400" b="1" dirty="0">
                <a:solidFill>
                  <a:prstClr val="black"/>
                </a:solidFill>
                <a:latin typeface="Helvetica" pitchFamily="2" charset="0"/>
              </a:rPr>
              <a:t> </a:t>
            </a:r>
            <a:r>
              <a:rPr lang="en-US" sz="2400" dirty="0">
                <a:solidFill>
                  <a:prstClr val="black"/>
                </a:solidFill>
                <a:latin typeface="Helvetica" pitchFamily="2" charset="0"/>
              </a:rPr>
              <a:t>(2501 to 10,000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187;p12">
            <a:extLst>
              <a:ext uri="{FF2B5EF4-FFF2-40B4-BE49-F238E27FC236}">
                <a16:creationId xmlns:a16="http://schemas.microsoft.com/office/drawing/2014/main" id="{BD105C1F-2A06-CAE7-E489-E201BDCA2312}"/>
              </a:ext>
            </a:extLst>
          </p:cNvPr>
          <p:cNvSpPr txBox="1"/>
          <p:nvPr/>
        </p:nvSpPr>
        <p:spPr>
          <a:xfrm>
            <a:off x="4440025" y="6583680"/>
            <a:ext cx="768758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dirty="0">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dirty="0">
                <a:solidFill>
                  <a:schemeClr val="tx2">
                    <a:lumMod val="50000"/>
                    <a:lumOff val="50000"/>
                  </a:schemeClr>
                </a:solidFill>
                <a:latin typeface="Helvetica Neue"/>
                <a:ea typeface="Helvetica Neue"/>
                <a:cs typeface="Helvetica Neue"/>
                <a:sym typeface="Helvetica Neue"/>
              </a:rPr>
              <a:t>239</a:t>
            </a:r>
            <a:r>
              <a:rPr lang="en-US" sz="1100" b="0" i="1" u="none" strike="noStrike" cap="none" dirty="0">
                <a:solidFill>
                  <a:schemeClr val="tx2">
                    <a:lumMod val="50000"/>
                    <a:lumOff val="50000"/>
                  </a:schemeClr>
                </a:solidFill>
                <a:latin typeface="Helvetica Neue"/>
                <a:ea typeface="Helvetica Neue"/>
                <a:cs typeface="Helvetica Neue"/>
                <a:sym typeface="Helvetica Neue"/>
              </a:rPr>
              <a:t> CIOs, </a:t>
            </a:r>
            <a:r>
              <a:rPr lang="en-US" sz="1100" i="1" dirty="0">
                <a:solidFill>
                  <a:schemeClr val="tx2">
                    <a:lumMod val="50000"/>
                    <a:lumOff val="50000"/>
                  </a:schemeClr>
                </a:solidFill>
                <a:latin typeface="Helvetica Neue"/>
                <a:ea typeface="Helvetica Neue"/>
                <a:cs typeface="Helvetica Neue"/>
                <a:sym typeface="Helvetica Neue"/>
              </a:rPr>
              <a:t>80</a:t>
            </a:r>
            <a:r>
              <a:rPr lang="en-US" sz="1100" b="0" i="1" u="none" strike="noStrike" cap="none" dirty="0">
                <a:solidFill>
                  <a:schemeClr val="tx2">
                    <a:lumMod val="50000"/>
                    <a:lumOff val="50000"/>
                  </a:schemeClr>
                </a:solidFill>
                <a:latin typeface="Helvetica Neue"/>
                <a:ea typeface="Helvetica Neue"/>
                <a:cs typeface="Helvetica Neue"/>
                <a:sym typeface="Helvetica Neue"/>
              </a:rPr>
              <a:t> Enterprise (2501 to 10,000 emp.)</a:t>
            </a:r>
            <a:endParaRPr dirty="0">
              <a:solidFill>
                <a:schemeClr val="tx2">
                  <a:lumMod val="50000"/>
                  <a:lumOff val="50000"/>
                </a:schemeClr>
              </a:solidFill>
            </a:endParaRPr>
          </a:p>
        </p:txBody>
      </p:sp>
      <p:pic>
        <p:nvPicPr>
          <p:cNvPr id="4" name="Graphic 3">
            <a:extLst>
              <a:ext uri="{FF2B5EF4-FFF2-40B4-BE49-F238E27FC236}">
                <a16:creationId xmlns:a16="http://schemas.microsoft.com/office/drawing/2014/main" id="{780280B0-23E8-776A-7F95-F76AE2BCA1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1122" y="847233"/>
            <a:ext cx="11669757" cy="5405436"/>
          </a:xfrm>
          <a:prstGeom prst="rect">
            <a:avLst/>
          </a:prstGeom>
        </p:spPr>
      </p:pic>
    </p:spTree>
    <p:extLst>
      <p:ext uri="{BB962C8B-B14F-4D97-AF65-F5344CB8AC3E}">
        <p14:creationId xmlns:p14="http://schemas.microsoft.com/office/powerpoint/2010/main" val="308298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7763F-BC97-4F6C-EB4D-7C2D4FA818B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0824DA8-A6DE-FA9B-803E-27F1DF64AD97}"/>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e</a:t>
            </a:r>
            <a:r>
              <a:rPr lang="en-US" sz="2400" b="1" dirty="0" err="1">
                <a:solidFill>
                  <a:prstClr val="black"/>
                </a:solidFill>
                <a:latin typeface="Helvetica" pitchFamily="2" charset="0"/>
              </a:rPr>
              <a:t>nterprise</a:t>
            </a:r>
            <a:r>
              <a:rPr lang="en-US" sz="2400" b="1" dirty="0">
                <a:solidFill>
                  <a:prstClr val="black"/>
                </a:solidFill>
                <a:latin typeface="Helvetica" pitchFamily="2" charset="0"/>
              </a:rPr>
              <a:t> </a:t>
            </a:r>
            <a:r>
              <a:rPr lang="en-US" sz="2400" dirty="0">
                <a:solidFill>
                  <a:prstClr val="black"/>
                </a:solidFill>
                <a:latin typeface="Helvetica" pitchFamily="2" charset="0"/>
              </a:rPr>
              <a:t>(2501 to 10,000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187;p12">
            <a:extLst>
              <a:ext uri="{FF2B5EF4-FFF2-40B4-BE49-F238E27FC236}">
                <a16:creationId xmlns:a16="http://schemas.microsoft.com/office/drawing/2014/main" id="{F3434C9D-99C8-3E91-324A-563B8B047C28}"/>
              </a:ext>
            </a:extLst>
          </p:cNvPr>
          <p:cNvSpPr txBox="1"/>
          <p:nvPr/>
        </p:nvSpPr>
        <p:spPr>
          <a:xfrm>
            <a:off x="4440025" y="6583680"/>
            <a:ext cx="768758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a:t>
            </a:r>
            <a:r>
              <a:rPr lang="en-US" sz="1100" i="1">
                <a:solidFill>
                  <a:schemeClr val="tx2">
                    <a:lumMod val="50000"/>
                    <a:lumOff val="50000"/>
                  </a:schemeClr>
                </a:solidFill>
                <a:latin typeface="Helvetica Neue"/>
                <a:ea typeface="Helvetica Neue"/>
                <a:cs typeface="Helvetica Neue"/>
                <a:sym typeface="Helvetica Neue"/>
              </a:rPr>
              <a:t>80</a:t>
            </a:r>
            <a:r>
              <a:rPr lang="en-US" sz="1100" b="0" i="1" u="none" strike="noStrike" cap="none">
                <a:solidFill>
                  <a:schemeClr val="tx2">
                    <a:lumMod val="50000"/>
                    <a:lumOff val="50000"/>
                  </a:schemeClr>
                </a:solidFill>
                <a:latin typeface="Helvetica Neue"/>
                <a:ea typeface="Helvetica Neue"/>
                <a:cs typeface="Helvetica Neue"/>
                <a:sym typeface="Helvetica Neue"/>
              </a:rPr>
              <a:t> Enterprise (2501 to 10,000 emp.)</a:t>
            </a:r>
            <a:endParaRPr>
              <a:solidFill>
                <a:schemeClr val="tx2">
                  <a:lumMod val="50000"/>
                  <a:lumOff val="50000"/>
                </a:schemeClr>
              </a:solidFill>
            </a:endParaRPr>
          </a:p>
        </p:txBody>
      </p:sp>
      <p:pic>
        <p:nvPicPr>
          <p:cNvPr id="5" name="Graphic 4">
            <a:extLst>
              <a:ext uri="{FF2B5EF4-FFF2-40B4-BE49-F238E27FC236}">
                <a16:creationId xmlns:a16="http://schemas.microsoft.com/office/drawing/2014/main" id="{943FE22C-CDB9-CD17-FC3F-4A1D009C4E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3447" y="865414"/>
            <a:ext cx="11665106" cy="5526886"/>
          </a:xfrm>
          <a:prstGeom prst="rect">
            <a:avLst/>
          </a:prstGeom>
        </p:spPr>
      </p:pic>
    </p:spTree>
    <p:extLst>
      <p:ext uri="{BB962C8B-B14F-4D97-AF65-F5344CB8AC3E}">
        <p14:creationId xmlns:p14="http://schemas.microsoft.com/office/powerpoint/2010/main" val="360840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DBD6B-7192-9063-6AC7-5BA59BBD157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9335F72A-E4DD-C758-712C-8A53A764965F}"/>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e</a:t>
            </a:r>
            <a:r>
              <a:rPr lang="en-US" sz="2400" b="1" dirty="0" err="1">
                <a:solidFill>
                  <a:prstClr val="black"/>
                </a:solidFill>
                <a:latin typeface="Helvetica" pitchFamily="2" charset="0"/>
              </a:rPr>
              <a:t>nterprise</a:t>
            </a:r>
            <a:r>
              <a:rPr lang="en-US" sz="2400" b="1" dirty="0">
                <a:solidFill>
                  <a:prstClr val="black"/>
                </a:solidFill>
                <a:latin typeface="Helvetica" pitchFamily="2" charset="0"/>
              </a:rPr>
              <a:t> </a:t>
            </a:r>
            <a:r>
              <a:rPr lang="en-US" sz="2400" dirty="0">
                <a:solidFill>
                  <a:prstClr val="black"/>
                </a:solidFill>
                <a:latin typeface="Helvetica" pitchFamily="2" charset="0"/>
              </a:rPr>
              <a:t>(2501 to 10,000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187;p12">
            <a:extLst>
              <a:ext uri="{FF2B5EF4-FFF2-40B4-BE49-F238E27FC236}">
                <a16:creationId xmlns:a16="http://schemas.microsoft.com/office/drawing/2014/main" id="{C093B365-2B9B-B00E-08B6-50AE37D2BEE3}"/>
              </a:ext>
            </a:extLst>
          </p:cNvPr>
          <p:cNvSpPr txBox="1"/>
          <p:nvPr/>
        </p:nvSpPr>
        <p:spPr>
          <a:xfrm>
            <a:off x="4440025" y="6583680"/>
            <a:ext cx="768758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a:t>
            </a:r>
            <a:r>
              <a:rPr lang="en-US" sz="1100" i="1">
                <a:solidFill>
                  <a:schemeClr val="tx2">
                    <a:lumMod val="50000"/>
                    <a:lumOff val="50000"/>
                  </a:schemeClr>
                </a:solidFill>
                <a:latin typeface="Helvetica Neue"/>
                <a:ea typeface="Helvetica Neue"/>
                <a:cs typeface="Helvetica Neue"/>
                <a:sym typeface="Helvetica Neue"/>
              </a:rPr>
              <a:t>80</a:t>
            </a:r>
            <a:r>
              <a:rPr lang="en-US" sz="1100" b="0" i="1" u="none" strike="noStrike" cap="none">
                <a:solidFill>
                  <a:schemeClr val="tx2">
                    <a:lumMod val="50000"/>
                    <a:lumOff val="50000"/>
                  </a:schemeClr>
                </a:solidFill>
                <a:latin typeface="Helvetica Neue"/>
                <a:ea typeface="Helvetica Neue"/>
                <a:cs typeface="Helvetica Neue"/>
                <a:sym typeface="Helvetica Neue"/>
              </a:rPr>
              <a:t> Enterprise (2501 to 10,000 emp.)</a:t>
            </a:r>
            <a:endParaRPr>
              <a:solidFill>
                <a:schemeClr val="tx2">
                  <a:lumMod val="50000"/>
                  <a:lumOff val="50000"/>
                </a:schemeClr>
              </a:solidFill>
            </a:endParaRPr>
          </a:p>
        </p:txBody>
      </p:sp>
      <p:pic>
        <p:nvPicPr>
          <p:cNvPr id="6" name="Graphic 5">
            <a:extLst>
              <a:ext uri="{FF2B5EF4-FFF2-40B4-BE49-F238E27FC236}">
                <a16:creationId xmlns:a16="http://schemas.microsoft.com/office/drawing/2014/main" id="{56FE2CD9-9810-2114-67C8-52315424D3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5356" y="884520"/>
            <a:ext cx="11701288" cy="5311714"/>
          </a:xfrm>
          <a:prstGeom prst="rect">
            <a:avLst/>
          </a:prstGeom>
        </p:spPr>
      </p:pic>
    </p:spTree>
    <p:extLst>
      <p:ext uri="{BB962C8B-B14F-4D97-AF65-F5344CB8AC3E}">
        <p14:creationId xmlns:p14="http://schemas.microsoft.com/office/powerpoint/2010/main" val="28587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28F66-B03A-1C8B-0C40-7B55688DD43F}"/>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AC7081E4-A41C-1CCF-EA06-8DC456E1E4C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595" y="5993999"/>
            <a:ext cx="3063424" cy="329695"/>
          </a:xfrm>
          <a:prstGeom prst="rect">
            <a:avLst/>
          </a:prstGeom>
        </p:spPr>
      </p:pic>
      <p:grpSp>
        <p:nvGrpSpPr>
          <p:cNvPr id="6" name="Group 5">
            <a:extLst>
              <a:ext uri="{FF2B5EF4-FFF2-40B4-BE49-F238E27FC236}">
                <a16:creationId xmlns:a16="http://schemas.microsoft.com/office/drawing/2014/main" id="{812D1F51-D038-0EE2-FE06-434E96F975DB}"/>
              </a:ext>
            </a:extLst>
          </p:cNvPr>
          <p:cNvGrpSpPr/>
          <p:nvPr/>
        </p:nvGrpSpPr>
        <p:grpSpPr>
          <a:xfrm>
            <a:off x="470612" y="2441030"/>
            <a:ext cx="7539256" cy="1482632"/>
            <a:chOff x="470612" y="1386143"/>
            <a:chExt cx="7539256" cy="1482632"/>
          </a:xfrm>
        </p:grpSpPr>
        <p:sp>
          <p:nvSpPr>
            <p:cNvPr id="7" name="TextBox 6">
              <a:extLst>
                <a:ext uri="{FF2B5EF4-FFF2-40B4-BE49-F238E27FC236}">
                  <a16:creationId xmlns:a16="http://schemas.microsoft.com/office/drawing/2014/main" id="{394759C7-1BB3-B0C8-07B4-E3E386A065B7}"/>
                </a:ext>
              </a:extLst>
            </p:cNvPr>
            <p:cNvSpPr txBox="1"/>
            <p:nvPr/>
          </p:nvSpPr>
          <p:spPr>
            <a:xfrm>
              <a:off x="470612" y="1386143"/>
              <a:ext cx="7539256" cy="1215717"/>
            </a:xfrm>
            <a:prstGeom prst="rect">
              <a:avLst/>
            </a:prstGeom>
            <a:noFill/>
          </p:spPr>
          <p:txBody>
            <a:bodyPr wrap="square" lIns="91440" tIns="45720" rIns="91440" bIns="45720" rtlCol="0" anchor="t">
              <a:spAutoFit/>
            </a:bodyPr>
            <a:lstStyle/>
            <a:p>
              <a:pPr>
                <a:spcAft>
                  <a:spcPts val="600"/>
                </a:spcAft>
              </a:pPr>
              <a:r>
                <a:rPr lang="en-US" sz="4000" b="1" dirty="0">
                  <a:latin typeface="Helvetica"/>
                  <a:cs typeface="Helvetica"/>
                </a:rPr>
                <a:t>Mid-sized </a:t>
              </a:r>
              <a:r>
                <a:rPr lang="en-US" sz="4000" b="1" dirty="0" err="1">
                  <a:latin typeface="Helvetica"/>
                  <a:cs typeface="Helvetica"/>
                </a:rPr>
                <a:t>organisations</a:t>
              </a:r>
              <a:endParaRPr lang="en-US" sz="4000" b="1" dirty="0">
                <a:latin typeface="Helvetica"/>
                <a:cs typeface="Helvetica"/>
              </a:endParaRPr>
            </a:p>
            <a:p>
              <a:pPr>
                <a:spcAft>
                  <a:spcPts val="600"/>
                </a:spcAft>
              </a:pPr>
              <a:r>
                <a:rPr lang="en-US" sz="2800" dirty="0">
                  <a:latin typeface="Helvetica"/>
                  <a:cs typeface="Helvetica"/>
                </a:rPr>
                <a:t>(501 to 2,500 employees)</a:t>
              </a:r>
            </a:p>
          </p:txBody>
        </p:sp>
        <p:sp>
          <p:nvSpPr>
            <p:cNvPr id="8" name="Rectangle 7">
              <a:extLst>
                <a:ext uri="{FF2B5EF4-FFF2-40B4-BE49-F238E27FC236}">
                  <a16:creationId xmlns:a16="http://schemas.microsoft.com/office/drawing/2014/main" id="{958A83A2-88AC-A54F-8133-B938F40B909D}"/>
                </a:ext>
              </a:extLst>
            </p:cNvPr>
            <p:cNvSpPr/>
            <p:nvPr/>
          </p:nvSpPr>
          <p:spPr>
            <a:xfrm>
              <a:off x="616936" y="2806301"/>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325815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DEA2268-E60D-6C88-E45F-E7A286924956}"/>
              </a:ext>
            </a:extLst>
          </p:cNvPr>
          <p:cNvSpPr/>
          <p:nvPr/>
        </p:nvSpPr>
        <p:spPr>
          <a:xfrm>
            <a:off x="233209" y="149927"/>
            <a:ext cx="1007232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Helvetica"/>
                <a:ea typeface="+mn-ea"/>
                <a:cs typeface="Helvetica"/>
              </a:rPr>
              <a:t>Percentage investing in the next 12 months</a:t>
            </a:r>
            <a:endParaRPr kumimoji="0" lang="en-GB" sz="2000" b="1"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3" name="Google Shape;205;p14">
            <a:extLst>
              <a:ext uri="{FF2B5EF4-FFF2-40B4-BE49-F238E27FC236}">
                <a16:creationId xmlns:a16="http://schemas.microsoft.com/office/drawing/2014/main" id="{1D219F8A-99C6-8F8D-80FC-E6E006958513}"/>
              </a:ext>
            </a:extLst>
          </p:cNvPr>
          <p:cNvSpPr txBox="1"/>
          <p:nvPr/>
        </p:nvSpPr>
        <p:spPr>
          <a:xfrm>
            <a:off x="4468305" y="6583680"/>
            <a:ext cx="7659303" cy="261570"/>
          </a:xfrm>
          <a:prstGeom prst="rect">
            <a:avLst/>
          </a:prstGeom>
          <a:noFill/>
          <a:ln>
            <a:noFill/>
          </a:ln>
        </p:spPr>
        <p:txBody>
          <a:bodyPr spcFirstLastPara="1" wrap="square" lIns="91425" tIns="45700" rIns="91425" bIns="45700" anchor="t" anchorCtr="0">
            <a:spAutoFit/>
          </a:bodyPr>
          <a:lstStyle/>
          <a:p>
            <a:pPr lvl="0" algn="r"/>
            <a:r>
              <a:rPr lang="en-US" sz="1100" i="1">
                <a:solidFill>
                  <a:schemeClr val="tx2">
                    <a:lumMod val="50000"/>
                    <a:lumOff val="50000"/>
                  </a:schemeClr>
                </a:solidFill>
                <a:latin typeface="Helvetica Neue"/>
                <a:ea typeface="Helvetica Neue"/>
                <a:cs typeface="Helvetica Neue"/>
                <a:sym typeface="Helvetica Neue"/>
              </a:rPr>
              <a:t>Source : ADAPT CIO Edge Survey in Feb 2026. Sample size : 254 CIOs, 92 Mid-market (501 to 2500 emp.)</a:t>
            </a:r>
            <a:endParaRPr lang="en-US" sz="1100">
              <a:solidFill>
                <a:schemeClr val="tx2">
                  <a:lumMod val="50000"/>
                  <a:lumOff val="50000"/>
                </a:schemeClr>
              </a:solidFill>
            </a:endParaRPr>
          </a:p>
        </p:txBody>
      </p:sp>
      <p:pic>
        <p:nvPicPr>
          <p:cNvPr id="6" name="Graphic 5">
            <a:extLst>
              <a:ext uri="{FF2B5EF4-FFF2-40B4-BE49-F238E27FC236}">
                <a16:creationId xmlns:a16="http://schemas.microsoft.com/office/drawing/2014/main" id="{D414D593-02E7-6021-DDE4-5DF0DAAF6D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1291" y="866263"/>
            <a:ext cx="11529419" cy="5437987"/>
          </a:xfrm>
          <a:prstGeom prst="rect">
            <a:avLst/>
          </a:prstGeom>
        </p:spPr>
      </p:pic>
    </p:spTree>
    <p:extLst>
      <p:ext uri="{BB962C8B-B14F-4D97-AF65-F5344CB8AC3E}">
        <p14:creationId xmlns:p14="http://schemas.microsoft.com/office/powerpoint/2010/main" val="342683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59D3C-E677-D4CF-234E-B57DEB4D1041}"/>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7A31B57-FB82-2EA4-FD3B-07566DBAF58F}"/>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m</a:t>
            </a:r>
            <a:r>
              <a:rPr lang="en-US" sz="2400" b="1" dirty="0">
                <a:solidFill>
                  <a:prstClr val="black"/>
                </a:solidFill>
                <a:latin typeface="Helvetica" pitchFamily="2" charset="0"/>
              </a:rPr>
              <a:t>id-market </a:t>
            </a:r>
            <a:r>
              <a:rPr lang="en-US" sz="2400" dirty="0">
                <a:solidFill>
                  <a:prstClr val="black"/>
                </a:solidFill>
                <a:latin typeface="Helvetica" pitchFamily="2" charset="0"/>
              </a:rPr>
              <a:t>(501 to 2500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205;p14">
            <a:extLst>
              <a:ext uri="{FF2B5EF4-FFF2-40B4-BE49-F238E27FC236}">
                <a16:creationId xmlns:a16="http://schemas.microsoft.com/office/drawing/2014/main" id="{2C0C7887-8FAF-29D3-9EA4-7BB983EB83DA}"/>
              </a:ext>
            </a:extLst>
          </p:cNvPr>
          <p:cNvSpPr txBox="1"/>
          <p:nvPr/>
        </p:nvSpPr>
        <p:spPr>
          <a:xfrm>
            <a:off x="4468305" y="6583680"/>
            <a:ext cx="765930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85 Mid-market (501 to 2500 emp.)</a:t>
            </a:r>
            <a:endParaRPr>
              <a:solidFill>
                <a:schemeClr val="tx2">
                  <a:lumMod val="50000"/>
                  <a:lumOff val="50000"/>
                </a:schemeClr>
              </a:solidFill>
            </a:endParaRPr>
          </a:p>
        </p:txBody>
      </p:sp>
      <p:pic>
        <p:nvPicPr>
          <p:cNvPr id="4" name="Graphic 3">
            <a:extLst>
              <a:ext uri="{FF2B5EF4-FFF2-40B4-BE49-F238E27FC236}">
                <a16:creationId xmlns:a16="http://schemas.microsoft.com/office/drawing/2014/main" id="{04487371-0562-81A4-021E-327C3DD648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8471" y="862830"/>
            <a:ext cx="11615058" cy="5458992"/>
          </a:xfrm>
          <a:prstGeom prst="rect">
            <a:avLst/>
          </a:prstGeom>
        </p:spPr>
      </p:pic>
    </p:spTree>
    <p:extLst>
      <p:ext uri="{BB962C8B-B14F-4D97-AF65-F5344CB8AC3E}">
        <p14:creationId xmlns:p14="http://schemas.microsoft.com/office/powerpoint/2010/main" val="326597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6A7D-DD89-0C6F-9F2D-7D4CD212968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80F62DA-BEEC-8F1A-FC68-F9B7C8D01B78}"/>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m</a:t>
            </a:r>
            <a:r>
              <a:rPr lang="en-US" sz="2400" b="1" dirty="0">
                <a:solidFill>
                  <a:prstClr val="black"/>
                </a:solidFill>
                <a:latin typeface="Helvetica" pitchFamily="2" charset="0"/>
              </a:rPr>
              <a:t>id-market </a:t>
            </a:r>
            <a:r>
              <a:rPr lang="en-US" sz="2400" dirty="0">
                <a:solidFill>
                  <a:prstClr val="black"/>
                </a:solidFill>
                <a:latin typeface="Helvetica" pitchFamily="2" charset="0"/>
              </a:rPr>
              <a:t>(501 to 2500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205;p14">
            <a:extLst>
              <a:ext uri="{FF2B5EF4-FFF2-40B4-BE49-F238E27FC236}">
                <a16:creationId xmlns:a16="http://schemas.microsoft.com/office/drawing/2014/main" id="{5C8F4405-83B5-0BD7-0614-79DA96AD9322}"/>
              </a:ext>
            </a:extLst>
          </p:cNvPr>
          <p:cNvSpPr txBox="1"/>
          <p:nvPr/>
        </p:nvSpPr>
        <p:spPr>
          <a:xfrm>
            <a:off x="4468305" y="6583680"/>
            <a:ext cx="765930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85 Mid-market (501 to 2500 emp.)</a:t>
            </a:r>
            <a:endParaRPr>
              <a:solidFill>
                <a:schemeClr val="tx2">
                  <a:lumMod val="50000"/>
                  <a:lumOff val="50000"/>
                </a:schemeClr>
              </a:solidFill>
            </a:endParaRPr>
          </a:p>
        </p:txBody>
      </p:sp>
      <p:pic>
        <p:nvPicPr>
          <p:cNvPr id="4" name="Graphic 3">
            <a:extLst>
              <a:ext uri="{FF2B5EF4-FFF2-40B4-BE49-F238E27FC236}">
                <a16:creationId xmlns:a16="http://schemas.microsoft.com/office/drawing/2014/main" id="{3CA380E1-370C-B355-F882-7C7FD82AA8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1122" y="865417"/>
            <a:ext cx="11669757" cy="5535653"/>
          </a:xfrm>
          <a:prstGeom prst="rect">
            <a:avLst/>
          </a:prstGeom>
        </p:spPr>
      </p:pic>
    </p:spTree>
    <p:extLst>
      <p:ext uri="{BB962C8B-B14F-4D97-AF65-F5344CB8AC3E}">
        <p14:creationId xmlns:p14="http://schemas.microsoft.com/office/powerpoint/2010/main" val="11750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1E9BD-FC78-635A-C98D-B09C204E76A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3C0A9E7-C0F3-8B7F-AFCA-8ECE3A49FB7A}"/>
              </a:ext>
            </a:extLst>
          </p:cNvPr>
          <p:cNvSpPr/>
          <p:nvPr/>
        </p:nvSpPr>
        <p:spPr>
          <a:xfrm>
            <a:off x="233209" y="149927"/>
            <a:ext cx="10072326" cy="461665"/>
          </a:xfrm>
          <a:prstGeom prst="rect">
            <a:avLst/>
          </a:prstGeom>
        </p:spPr>
        <p:txBody>
          <a:bodyPr wrap="square" lIns="91440" tIns="45720" rIns="91440" bIns="45720" anchor="t">
            <a:spAutoFit/>
          </a:bodyPr>
          <a:lstStyle/>
          <a:p>
            <a:pPr lvl="0">
              <a:defRPr/>
            </a:pPr>
            <a:r>
              <a:rPr kumimoji="0" lang="en-PH" sz="2400" b="1" i="0" u="none" strike="noStrike" kern="1200" cap="none" spc="0" normalizeH="0" baseline="0" noProof="0" dirty="0">
                <a:ln>
                  <a:noFill/>
                </a:ln>
                <a:solidFill>
                  <a:prstClr val="black"/>
                </a:solidFill>
                <a:effectLst/>
                <a:uLnTx/>
                <a:uFillTx/>
                <a:latin typeface="Helvetica" pitchFamily="2" charset="0"/>
              </a:rPr>
              <a:t>Priority system </a:t>
            </a:r>
            <a:r>
              <a:rPr lang="en-PH" sz="2400" b="1" dirty="0">
                <a:solidFill>
                  <a:prstClr val="black"/>
                </a:solidFill>
                <a:latin typeface="Helvetica" pitchFamily="2" charset="0"/>
              </a:rPr>
              <a:t>u</a:t>
            </a:r>
            <a:r>
              <a:rPr kumimoji="0" lang="en-PH" sz="2400" b="1" i="0" u="none" strike="noStrike" kern="1200" cap="none" spc="0" normalizeH="0" baseline="0" noProof="0" dirty="0" err="1">
                <a:ln>
                  <a:noFill/>
                </a:ln>
                <a:solidFill>
                  <a:prstClr val="black"/>
                </a:solidFill>
                <a:effectLst/>
                <a:uLnTx/>
                <a:uFillTx/>
                <a:latin typeface="Helvetica" pitchFamily="2" charset="0"/>
              </a:rPr>
              <a:t>pgrades</a:t>
            </a:r>
            <a:r>
              <a:rPr kumimoji="0" lang="en-PH" sz="2400" b="1" i="0" u="none" strike="noStrike" kern="1200" cap="none" spc="0" normalizeH="0" baseline="0" noProof="0" dirty="0">
                <a:ln>
                  <a:noFill/>
                </a:ln>
                <a:solidFill>
                  <a:prstClr val="black"/>
                </a:solidFill>
                <a:effectLst/>
                <a:uLnTx/>
                <a:uFillTx/>
                <a:latin typeface="Helvetica" pitchFamily="2" charset="0"/>
              </a:rPr>
              <a:t> for </a:t>
            </a:r>
            <a:r>
              <a:rPr kumimoji="0" lang="en-US" sz="2400" b="1" i="0" u="none" strike="noStrike" kern="1200" cap="none" spc="0" normalizeH="0" baseline="0" noProof="0" dirty="0">
                <a:ln>
                  <a:noFill/>
                </a:ln>
                <a:solidFill>
                  <a:prstClr val="black"/>
                </a:solidFill>
                <a:effectLst/>
                <a:uLnTx/>
                <a:uFillTx/>
                <a:latin typeface="Helvetica" pitchFamily="2" charset="0"/>
              </a:rPr>
              <a:t>m</a:t>
            </a:r>
            <a:r>
              <a:rPr lang="en-US" sz="2400" b="1" dirty="0">
                <a:solidFill>
                  <a:prstClr val="black"/>
                </a:solidFill>
                <a:latin typeface="Helvetica" pitchFamily="2" charset="0"/>
              </a:rPr>
              <a:t>id-market </a:t>
            </a:r>
            <a:r>
              <a:rPr lang="en-US" sz="2400" dirty="0">
                <a:solidFill>
                  <a:prstClr val="black"/>
                </a:solidFill>
                <a:latin typeface="Helvetica" pitchFamily="2" charset="0"/>
              </a:rPr>
              <a:t>(501 to 2500 emp.)</a:t>
            </a:r>
            <a:endParaRPr kumimoji="0" lang="en-US" sz="2400" i="0" u="none" strike="noStrike" kern="1200" cap="none" spc="0" normalizeH="0" baseline="0" noProof="0" dirty="0">
              <a:ln>
                <a:noFill/>
              </a:ln>
              <a:solidFill>
                <a:srgbClr val="000000"/>
              </a:solidFill>
              <a:effectLst/>
              <a:uLnTx/>
              <a:uFillTx/>
              <a:latin typeface="Helvetica" pitchFamily="2" charset="0"/>
              <a:cs typeface="Helvetica"/>
            </a:endParaRPr>
          </a:p>
        </p:txBody>
      </p:sp>
      <p:sp>
        <p:nvSpPr>
          <p:cNvPr id="8" name="Google Shape;205;p14">
            <a:extLst>
              <a:ext uri="{FF2B5EF4-FFF2-40B4-BE49-F238E27FC236}">
                <a16:creationId xmlns:a16="http://schemas.microsoft.com/office/drawing/2014/main" id="{2551D776-62A8-C94C-F456-E0D98DB3752B}"/>
              </a:ext>
            </a:extLst>
          </p:cNvPr>
          <p:cNvSpPr txBox="1"/>
          <p:nvPr/>
        </p:nvSpPr>
        <p:spPr>
          <a:xfrm>
            <a:off x="4468305" y="6583680"/>
            <a:ext cx="7659303" cy="26157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b="0" i="1" u="none" strike="noStrike" cap="none">
                <a:solidFill>
                  <a:schemeClr val="tx2">
                    <a:lumMod val="50000"/>
                    <a:lumOff val="50000"/>
                  </a:schemeClr>
                </a:solidFill>
                <a:latin typeface="Helvetica Neue"/>
                <a:ea typeface="Helvetica Neue"/>
                <a:cs typeface="Helvetica Neue"/>
                <a:sym typeface="Helvetica Neue"/>
              </a:rPr>
              <a:t>Source : ADAPT CIO Edge Survey in Feb 2026. Sample size : </a:t>
            </a:r>
            <a:r>
              <a:rPr lang="en-US" sz="1100" i="1">
                <a:solidFill>
                  <a:schemeClr val="tx2">
                    <a:lumMod val="50000"/>
                    <a:lumOff val="50000"/>
                  </a:schemeClr>
                </a:solidFill>
                <a:latin typeface="Helvetica Neue"/>
                <a:ea typeface="Helvetica Neue"/>
                <a:cs typeface="Helvetica Neue"/>
                <a:sym typeface="Helvetica Neue"/>
              </a:rPr>
              <a:t>239</a:t>
            </a:r>
            <a:r>
              <a:rPr lang="en-US" sz="1100" b="0" i="1" u="none" strike="noStrike" cap="none">
                <a:solidFill>
                  <a:schemeClr val="tx2">
                    <a:lumMod val="50000"/>
                    <a:lumOff val="50000"/>
                  </a:schemeClr>
                </a:solidFill>
                <a:latin typeface="Helvetica Neue"/>
                <a:ea typeface="Helvetica Neue"/>
                <a:cs typeface="Helvetica Neue"/>
                <a:sym typeface="Helvetica Neue"/>
              </a:rPr>
              <a:t> CIOs, 85 Mid-market (501 to 2500 emp.)</a:t>
            </a:r>
            <a:endParaRPr>
              <a:solidFill>
                <a:schemeClr val="tx2">
                  <a:lumMod val="50000"/>
                  <a:lumOff val="50000"/>
                </a:schemeClr>
              </a:solidFill>
            </a:endParaRPr>
          </a:p>
        </p:txBody>
      </p:sp>
      <p:pic>
        <p:nvPicPr>
          <p:cNvPr id="4" name="Graphic 3">
            <a:extLst>
              <a:ext uri="{FF2B5EF4-FFF2-40B4-BE49-F238E27FC236}">
                <a16:creationId xmlns:a16="http://schemas.microsoft.com/office/drawing/2014/main" id="{C50E9EDA-424A-C683-926D-E42592AD2D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5356" y="840719"/>
            <a:ext cx="11701288" cy="5403152"/>
          </a:xfrm>
          <a:prstGeom prst="rect">
            <a:avLst/>
          </a:prstGeom>
        </p:spPr>
      </p:pic>
    </p:spTree>
    <p:extLst>
      <p:ext uri="{BB962C8B-B14F-4D97-AF65-F5344CB8AC3E}">
        <p14:creationId xmlns:p14="http://schemas.microsoft.com/office/powerpoint/2010/main" val="316804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9F03C-2C8D-24B1-DBE3-0F4531708F87}"/>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1922EB61-FBCE-B817-36F4-87571122065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595" y="5993999"/>
            <a:ext cx="3063424" cy="329695"/>
          </a:xfrm>
          <a:prstGeom prst="rect">
            <a:avLst/>
          </a:prstGeom>
        </p:spPr>
      </p:pic>
      <p:grpSp>
        <p:nvGrpSpPr>
          <p:cNvPr id="6" name="Group 5">
            <a:extLst>
              <a:ext uri="{FF2B5EF4-FFF2-40B4-BE49-F238E27FC236}">
                <a16:creationId xmlns:a16="http://schemas.microsoft.com/office/drawing/2014/main" id="{A0E025BE-C749-F0B1-0C56-D94958A9F5B4}"/>
              </a:ext>
            </a:extLst>
          </p:cNvPr>
          <p:cNvGrpSpPr/>
          <p:nvPr/>
        </p:nvGrpSpPr>
        <p:grpSpPr>
          <a:xfrm>
            <a:off x="470612" y="2441030"/>
            <a:ext cx="7539256" cy="1482632"/>
            <a:chOff x="470612" y="1386143"/>
            <a:chExt cx="7539256" cy="1482632"/>
          </a:xfrm>
        </p:grpSpPr>
        <p:sp>
          <p:nvSpPr>
            <p:cNvPr id="7" name="TextBox 6">
              <a:extLst>
                <a:ext uri="{FF2B5EF4-FFF2-40B4-BE49-F238E27FC236}">
                  <a16:creationId xmlns:a16="http://schemas.microsoft.com/office/drawing/2014/main" id="{31F7815E-AFA6-BB9E-6AA6-2184AF144035}"/>
                </a:ext>
              </a:extLst>
            </p:cNvPr>
            <p:cNvSpPr txBox="1"/>
            <p:nvPr/>
          </p:nvSpPr>
          <p:spPr>
            <a:xfrm>
              <a:off x="470612" y="1386143"/>
              <a:ext cx="7539256" cy="1215717"/>
            </a:xfrm>
            <a:prstGeom prst="rect">
              <a:avLst/>
            </a:prstGeom>
            <a:noFill/>
          </p:spPr>
          <p:txBody>
            <a:bodyPr wrap="square" lIns="91440" tIns="45720" rIns="91440" bIns="45720" rtlCol="0" anchor="t">
              <a:spAutoFit/>
            </a:bodyPr>
            <a:lstStyle/>
            <a:p>
              <a:pPr>
                <a:spcAft>
                  <a:spcPts val="600"/>
                </a:spcAft>
              </a:pPr>
              <a:r>
                <a:rPr lang="en-US" sz="4000" b="1" dirty="0">
                  <a:latin typeface="Helvetica"/>
                  <a:cs typeface="Helvetica"/>
                </a:rPr>
                <a:t>Small </a:t>
              </a:r>
              <a:r>
                <a:rPr lang="en-US" sz="4000" b="1" dirty="0" err="1">
                  <a:latin typeface="Helvetica"/>
                  <a:cs typeface="Helvetica"/>
                </a:rPr>
                <a:t>organisations</a:t>
              </a:r>
              <a:endParaRPr lang="en-US" sz="4000" b="1" dirty="0">
                <a:latin typeface="Helvetica"/>
                <a:cs typeface="Helvetica"/>
              </a:endParaRPr>
            </a:p>
            <a:p>
              <a:pPr>
                <a:spcAft>
                  <a:spcPts val="600"/>
                </a:spcAft>
              </a:pPr>
              <a:r>
                <a:rPr lang="en-US" sz="2800" dirty="0">
                  <a:latin typeface="Helvetica"/>
                  <a:cs typeface="Helvetica"/>
                </a:rPr>
                <a:t>(500 employees and under)</a:t>
              </a:r>
            </a:p>
          </p:txBody>
        </p:sp>
        <p:sp>
          <p:nvSpPr>
            <p:cNvPr id="8" name="Rectangle 7">
              <a:extLst>
                <a:ext uri="{FF2B5EF4-FFF2-40B4-BE49-F238E27FC236}">
                  <a16:creationId xmlns:a16="http://schemas.microsoft.com/office/drawing/2014/main" id="{A7F755C5-A11F-CE0B-D3F2-95E1C62946C3}"/>
                </a:ext>
              </a:extLst>
            </p:cNvPr>
            <p:cNvSpPr/>
            <p:nvPr/>
          </p:nvSpPr>
          <p:spPr>
            <a:xfrm>
              <a:off x="616936" y="2806301"/>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54631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BDEA2268-E60D-6C88-E45F-E7A286924956}"/>
              </a:ext>
            </a:extLst>
          </p:cNvPr>
          <p:cNvSpPr/>
          <p:nvPr/>
        </p:nvSpPr>
        <p:spPr>
          <a:xfrm>
            <a:off x="233209" y="149927"/>
            <a:ext cx="1007232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Helvetica"/>
                <a:ea typeface="+mn-ea"/>
                <a:cs typeface="Helvetica"/>
              </a:rPr>
              <a:t>Percentage investing in the next 12 months</a:t>
            </a:r>
          </a:p>
        </p:txBody>
      </p:sp>
      <p:sp>
        <p:nvSpPr>
          <p:cNvPr id="4" name="Google Shape;214;p15">
            <a:extLst>
              <a:ext uri="{FF2B5EF4-FFF2-40B4-BE49-F238E27FC236}">
                <a16:creationId xmlns:a16="http://schemas.microsoft.com/office/drawing/2014/main" id="{2FED8929-825F-7B61-ADFB-CE561A41BA78}"/>
              </a:ext>
            </a:extLst>
          </p:cNvPr>
          <p:cNvSpPr txBox="1"/>
          <p:nvPr/>
        </p:nvSpPr>
        <p:spPr>
          <a:xfrm>
            <a:off x="4012372" y="6583675"/>
            <a:ext cx="8115300" cy="261600"/>
          </a:xfrm>
          <a:prstGeom prst="rect">
            <a:avLst/>
          </a:prstGeom>
          <a:noFill/>
          <a:ln>
            <a:noFill/>
          </a:ln>
        </p:spPr>
        <p:txBody>
          <a:bodyPr spcFirstLastPara="1" wrap="square" lIns="91425" tIns="45700" rIns="91425" bIns="45700" anchor="t" anchorCtr="0">
            <a:spAutoFit/>
          </a:bodyPr>
          <a:lstStyle/>
          <a:p>
            <a:pPr lvl="0" algn="r"/>
            <a:r>
              <a:rPr lang="en-US" sz="1100" i="1" dirty="0">
                <a:solidFill>
                  <a:schemeClr val="tx2">
                    <a:lumMod val="50000"/>
                    <a:lumOff val="50000"/>
                  </a:schemeClr>
                </a:solidFill>
                <a:latin typeface="Helvetica Neue"/>
                <a:ea typeface="Helvetica Neue"/>
                <a:cs typeface="Helvetica Neue"/>
                <a:sym typeface="Helvetica Neue"/>
              </a:rPr>
              <a:t>Source : ADAPT CIO Edge Survey in Feb 2026. Sample size : 254 CIOs, 26 Small/medium corporate (1-500 emp.)</a:t>
            </a:r>
            <a:endParaRPr lang="en-US" sz="1100" dirty="0">
              <a:solidFill>
                <a:schemeClr val="tx2">
                  <a:lumMod val="50000"/>
                  <a:lumOff val="50000"/>
                </a:schemeClr>
              </a:solidFill>
            </a:endParaRPr>
          </a:p>
        </p:txBody>
      </p:sp>
      <p:pic>
        <p:nvPicPr>
          <p:cNvPr id="6" name="Graphic 5">
            <a:extLst>
              <a:ext uri="{FF2B5EF4-FFF2-40B4-BE49-F238E27FC236}">
                <a16:creationId xmlns:a16="http://schemas.microsoft.com/office/drawing/2014/main" id="{195F0F1C-2075-AD66-97E1-D1D191F1B8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8999" y="893298"/>
            <a:ext cx="11554003" cy="5526430"/>
          </a:xfrm>
          <a:prstGeom prst="rect">
            <a:avLst/>
          </a:prstGeom>
        </p:spPr>
      </p:pic>
    </p:spTree>
    <p:extLst>
      <p:ext uri="{BB962C8B-B14F-4D97-AF65-F5344CB8AC3E}">
        <p14:creationId xmlns:p14="http://schemas.microsoft.com/office/powerpoint/2010/main" val="390744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610D5-8A1B-8C4B-06FC-7DB67327178E}"/>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E785A3BC-F036-530A-6798-BABFCCC4E5B0}"/>
              </a:ext>
            </a:extLst>
          </p:cNvPr>
          <p:cNvSpPr/>
          <p:nvPr/>
        </p:nvSpPr>
        <p:spPr>
          <a:xfrm>
            <a:off x="233209" y="149927"/>
            <a:ext cx="10072326" cy="461665"/>
          </a:xfrm>
          <a:prstGeom prst="rect">
            <a:avLst/>
          </a:prstGeom>
        </p:spPr>
        <p:txBody>
          <a:bodyPr wrap="square" lIns="91440" tIns="45720" rIns="91440" bIns="45720" anchor="t">
            <a:spAutoFit/>
          </a:bodyPr>
          <a:lstStyle/>
          <a:p>
            <a:pPr>
              <a:defRPr/>
            </a:pPr>
            <a:r>
              <a:rPr lang="en-PH" sz="2400" b="1" dirty="0">
                <a:latin typeface="Helvetica" pitchFamily="2" charset="0"/>
              </a:rPr>
              <a:t>Priority system upgrades for </a:t>
            </a:r>
            <a:r>
              <a:rPr lang="en-US" sz="2400" b="1" dirty="0">
                <a:solidFill>
                  <a:schemeClr val="dk1"/>
                </a:solidFill>
                <a:latin typeface="Helvetica" pitchFamily="2" charset="0"/>
                <a:sym typeface="Helvetica Neue"/>
              </a:rPr>
              <a:t>s</a:t>
            </a:r>
            <a:r>
              <a:rPr lang="en-US" sz="2400" b="1" dirty="0">
                <a:solidFill>
                  <a:schemeClr val="dk1"/>
                </a:solidFill>
                <a:latin typeface="Helvetica" pitchFamily="2" charset="0"/>
                <a:ea typeface="Helvetica Neue"/>
                <a:cs typeface="Helvetica Neue"/>
                <a:sym typeface="Helvetica Neue"/>
              </a:rPr>
              <a:t>mall/medium corporate</a:t>
            </a:r>
            <a:r>
              <a:rPr lang="en-US" sz="2400" dirty="0">
                <a:solidFill>
                  <a:schemeClr val="dk1"/>
                </a:solidFill>
                <a:latin typeface="Helvetica" pitchFamily="2" charset="0"/>
                <a:ea typeface="Helvetica Neue"/>
                <a:cs typeface="Helvetica Neue"/>
                <a:sym typeface="Helvetica Neue"/>
              </a:rPr>
              <a:t> (1-500 emp.)</a:t>
            </a:r>
            <a:endParaRPr lang="en-US" sz="2400" dirty="0">
              <a:solidFill>
                <a:srgbClr val="000000"/>
              </a:solidFill>
              <a:latin typeface="Helvetica" pitchFamily="2" charset="0"/>
              <a:cs typeface="Helvetica"/>
            </a:endParaRPr>
          </a:p>
        </p:txBody>
      </p:sp>
      <p:sp>
        <p:nvSpPr>
          <p:cNvPr id="7" name="Google Shape;196;p13">
            <a:extLst>
              <a:ext uri="{FF2B5EF4-FFF2-40B4-BE49-F238E27FC236}">
                <a16:creationId xmlns:a16="http://schemas.microsoft.com/office/drawing/2014/main" id="{31F625CF-F4E5-361A-E563-5A22E6F94D47}"/>
              </a:ext>
            </a:extLst>
          </p:cNvPr>
          <p:cNvSpPr txBox="1"/>
          <p:nvPr/>
        </p:nvSpPr>
        <p:spPr>
          <a:xfrm>
            <a:off x="4364610" y="6583680"/>
            <a:ext cx="7762998" cy="261570"/>
          </a:xfrm>
          <a:prstGeom prst="rect">
            <a:avLst/>
          </a:prstGeom>
          <a:noFill/>
          <a:ln>
            <a:noFill/>
          </a:ln>
        </p:spPr>
        <p:txBody>
          <a:bodyPr spcFirstLastPara="1" wrap="square" lIns="91425" tIns="45700" rIns="91425" bIns="45700" anchor="t" anchorCtr="0">
            <a:spAutoFit/>
          </a:bodyPr>
          <a:lstStyle/>
          <a:p>
            <a:pPr lvl="0" algn="r"/>
            <a:r>
              <a:rPr kumimoji="0" lang="en-US" sz="1100" i="1" u="none" strike="noStrike" kern="1200" cap="none" spc="0" normalizeH="0" baseline="0" noProof="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239 CIOs, 25 </a:t>
            </a:r>
            <a:r>
              <a:rPr lang="en-US" sz="1100" i="1">
                <a:solidFill>
                  <a:schemeClr val="tx2">
                    <a:lumMod val="50000"/>
                    <a:lumOff val="50000"/>
                  </a:schemeClr>
                </a:solidFill>
                <a:latin typeface="Helvetica Neue"/>
                <a:ea typeface="Helvetica Neue"/>
                <a:cs typeface="Helvetica Neue"/>
                <a:sym typeface="Helvetica Neue"/>
              </a:rPr>
              <a:t>Small/medium corporate (1-500 emp.)</a:t>
            </a:r>
            <a:endParaRPr kumimoji="0" sz="1800" i="1" u="none" strike="noStrike" kern="1200" cap="none" spc="0" normalizeH="0" baseline="0" noProof="0">
              <a:ln>
                <a:noFill/>
              </a:ln>
              <a:solidFill>
                <a:schemeClr val="tx2">
                  <a:lumMod val="50000"/>
                  <a:lumOff val="50000"/>
                </a:schemeClr>
              </a:solidFill>
              <a:effectLst/>
              <a:uLnTx/>
              <a:uFillTx/>
              <a:latin typeface="Aptos" panose="02110004020202020204"/>
              <a:ea typeface="+mn-ea"/>
              <a:cs typeface="+mn-cs"/>
            </a:endParaRPr>
          </a:p>
        </p:txBody>
      </p:sp>
      <p:pic>
        <p:nvPicPr>
          <p:cNvPr id="4" name="Graphic 3">
            <a:extLst>
              <a:ext uri="{FF2B5EF4-FFF2-40B4-BE49-F238E27FC236}">
                <a16:creationId xmlns:a16="http://schemas.microsoft.com/office/drawing/2014/main" id="{3C9B8E3F-C826-8D6F-16FD-DBA70F9571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3069" y="825227"/>
            <a:ext cx="11705863" cy="5433182"/>
          </a:xfrm>
          <a:prstGeom prst="rect">
            <a:avLst/>
          </a:prstGeom>
        </p:spPr>
      </p:pic>
    </p:spTree>
    <p:extLst>
      <p:ext uri="{BB962C8B-B14F-4D97-AF65-F5344CB8AC3E}">
        <p14:creationId xmlns:p14="http://schemas.microsoft.com/office/powerpoint/2010/main" val="192357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C02AF-A999-91D6-3E15-DCDC6265FE0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26FBA6E6-FF1D-3E03-565B-C661DE1B0C5D}"/>
              </a:ext>
            </a:extLst>
          </p:cNvPr>
          <p:cNvSpPr/>
          <p:nvPr/>
        </p:nvSpPr>
        <p:spPr>
          <a:xfrm>
            <a:off x="233209" y="149927"/>
            <a:ext cx="10072326" cy="461665"/>
          </a:xfrm>
          <a:prstGeom prst="rect">
            <a:avLst/>
          </a:prstGeom>
        </p:spPr>
        <p:txBody>
          <a:bodyPr wrap="square" lIns="91440" tIns="45720" rIns="91440" bIns="45720" anchor="t">
            <a:spAutoFit/>
          </a:bodyPr>
          <a:lstStyle/>
          <a:p>
            <a:pPr>
              <a:defRPr/>
            </a:pPr>
            <a:r>
              <a:rPr lang="en-PH" sz="2400" b="1" dirty="0">
                <a:latin typeface="Helvetica" pitchFamily="2" charset="0"/>
              </a:rPr>
              <a:t>Priority system upgrades for </a:t>
            </a:r>
            <a:r>
              <a:rPr lang="en-US" sz="2400" b="1" dirty="0">
                <a:solidFill>
                  <a:schemeClr val="dk1"/>
                </a:solidFill>
                <a:latin typeface="Helvetica" pitchFamily="2" charset="0"/>
                <a:sym typeface="Helvetica Neue"/>
              </a:rPr>
              <a:t>s</a:t>
            </a:r>
            <a:r>
              <a:rPr lang="en-US" sz="2400" b="1" dirty="0">
                <a:solidFill>
                  <a:schemeClr val="dk1"/>
                </a:solidFill>
                <a:latin typeface="Helvetica" pitchFamily="2" charset="0"/>
                <a:ea typeface="Helvetica Neue"/>
                <a:cs typeface="Helvetica Neue"/>
                <a:sym typeface="Helvetica Neue"/>
              </a:rPr>
              <a:t>mall/medium corporate</a:t>
            </a:r>
            <a:r>
              <a:rPr lang="en-US" sz="2400" dirty="0">
                <a:solidFill>
                  <a:schemeClr val="dk1"/>
                </a:solidFill>
                <a:latin typeface="Helvetica" pitchFamily="2" charset="0"/>
                <a:ea typeface="Helvetica Neue"/>
                <a:cs typeface="Helvetica Neue"/>
                <a:sym typeface="Helvetica Neue"/>
              </a:rPr>
              <a:t> (1-500 emp.)</a:t>
            </a:r>
            <a:endParaRPr lang="en-US" sz="2400" dirty="0">
              <a:solidFill>
                <a:srgbClr val="000000"/>
              </a:solidFill>
              <a:latin typeface="Helvetica" pitchFamily="2" charset="0"/>
              <a:cs typeface="Helvetica"/>
            </a:endParaRPr>
          </a:p>
        </p:txBody>
      </p:sp>
      <p:sp>
        <p:nvSpPr>
          <p:cNvPr id="7" name="Google Shape;196;p13">
            <a:extLst>
              <a:ext uri="{FF2B5EF4-FFF2-40B4-BE49-F238E27FC236}">
                <a16:creationId xmlns:a16="http://schemas.microsoft.com/office/drawing/2014/main" id="{71B098EF-F752-5B13-E987-2EFF72A98928}"/>
              </a:ext>
            </a:extLst>
          </p:cNvPr>
          <p:cNvSpPr txBox="1"/>
          <p:nvPr/>
        </p:nvSpPr>
        <p:spPr>
          <a:xfrm>
            <a:off x="4364610" y="6583680"/>
            <a:ext cx="7762998" cy="261570"/>
          </a:xfrm>
          <a:prstGeom prst="rect">
            <a:avLst/>
          </a:prstGeom>
          <a:noFill/>
          <a:ln>
            <a:noFill/>
          </a:ln>
        </p:spPr>
        <p:txBody>
          <a:bodyPr spcFirstLastPara="1" wrap="square" lIns="91425" tIns="45700" rIns="91425" bIns="45700" anchor="t" anchorCtr="0">
            <a:spAutoFit/>
          </a:bodyPr>
          <a:lstStyle/>
          <a:p>
            <a:pPr lvl="0" algn="r"/>
            <a:r>
              <a:rPr kumimoji="0" lang="en-US" sz="1100" i="1" u="none" strike="noStrike" kern="1200" cap="none" spc="0" normalizeH="0" baseline="0" noProof="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239 CIOs, 25 </a:t>
            </a:r>
            <a:r>
              <a:rPr lang="en-US" sz="1100" i="1">
                <a:solidFill>
                  <a:schemeClr val="tx2">
                    <a:lumMod val="50000"/>
                    <a:lumOff val="50000"/>
                  </a:schemeClr>
                </a:solidFill>
                <a:latin typeface="Helvetica Neue"/>
                <a:ea typeface="Helvetica Neue"/>
                <a:cs typeface="Helvetica Neue"/>
                <a:sym typeface="Helvetica Neue"/>
              </a:rPr>
              <a:t>Small/medium corporate (1-500 emp.)</a:t>
            </a:r>
            <a:endParaRPr kumimoji="0" sz="1800" i="1" u="none" strike="noStrike" kern="1200" cap="none" spc="0" normalizeH="0" baseline="0" noProof="0">
              <a:ln>
                <a:noFill/>
              </a:ln>
              <a:solidFill>
                <a:schemeClr val="tx2">
                  <a:lumMod val="50000"/>
                  <a:lumOff val="50000"/>
                </a:schemeClr>
              </a:solidFill>
              <a:effectLst/>
              <a:uLnTx/>
              <a:uFillTx/>
              <a:latin typeface="Aptos" panose="02110004020202020204"/>
              <a:ea typeface="+mn-ea"/>
              <a:cs typeface="+mn-cs"/>
            </a:endParaRPr>
          </a:p>
        </p:txBody>
      </p:sp>
      <p:pic>
        <p:nvPicPr>
          <p:cNvPr id="4" name="Graphic 3">
            <a:extLst>
              <a:ext uri="{FF2B5EF4-FFF2-40B4-BE49-F238E27FC236}">
                <a16:creationId xmlns:a16="http://schemas.microsoft.com/office/drawing/2014/main" id="{BCF346D2-FD6E-1C00-6ACC-53A944032C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7522" y="853532"/>
            <a:ext cx="11576957" cy="5439940"/>
          </a:xfrm>
          <a:prstGeom prst="rect">
            <a:avLst/>
          </a:prstGeom>
        </p:spPr>
      </p:pic>
    </p:spTree>
    <p:extLst>
      <p:ext uri="{BB962C8B-B14F-4D97-AF65-F5344CB8AC3E}">
        <p14:creationId xmlns:p14="http://schemas.microsoft.com/office/powerpoint/2010/main" val="32824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22335-97AD-7463-EBFE-BB89AD2A5A6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7C6A7C38-2528-A0CD-87A8-29AF25CA4B5D}"/>
              </a:ext>
            </a:extLst>
          </p:cNvPr>
          <p:cNvSpPr/>
          <p:nvPr/>
        </p:nvSpPr>
        <p:spPr>
          <a:xfrm>
            <a:off x="233209" y="149927"/>
            <a:ext cx="10072326" cy="461665"/>
          </a:xfrm>
          <a:prstGeom prst="rect">
            <a:avLst/>
          </a:prstGeom>
        </p:spPr>
        <p:txBody>
          <a:bodyPr wrap="square" lIns="91440" tIns="45720" rIns="91440" bIns="45720" anchor="t">
            <a:spAutoFit/>
          </a:bodyPr>
          <a:lstStyle/>
          <a:p>
            <a:pPr>
              <a:defRPr/>
            </a:pPr>
            <a:r>
              <a:rPr lang="en-PH" sz="2400" b="1" dirty="0">
                <a:latin typeface="Helvetica" pitchFamily="2" charset="0"/>
              </a:rPr>
              <a:t>Priority system upgrades for </a:t>
            </a:r>
            <a:r>
              <a:rPr lang="en-US" sz="2400" b="1" dirty="0">
                <a:solidFill>
                  <a:schemeClr val="dk1"/>
                </a:solidFill>
                <a:latin typeface="Helvetica" pitchFamily="2" charset="0"/>
                <a:sym typeface="Helvetica Neue"/>
              </a:rPr>
              <a:t>s</a:t>
            </a:r>
            <a:r>
              <a:rPr lang="en-US" sz="2400" b="1" dirty="0">
                <a:solidFill>
                  <a:schemeClr val="dk1"/>
                </a:solidFill>
                <a:latin typeface="Helvetica" pitchFamily="2" charset="0"/>
                <a:ea typeface="Helvetica Neue"/>
                <a:cs typeface="Helvetica Neue"/>
                <a:sym typeface="Helvetica Neue"/>
              </a:rPr>
              <a:t>mall/medium corporate</a:t>
            </a:r>
            <a:r>
              <a:rPr lang="en-US" sz="2400" dirty="0">
                <a:solidFill>
                  <a:schemeClr val="dk1"/>
                </a:solidFill>
                <a:latin typeface="Helvetica" pitchFamily="2" charset="0"/>
                <a:ea typeface="Helvetica Neue"/>
                <a:cs typeface="Helvetica Neue"/>
                <a:sym typeface="Helvetica Neue"/>
              </a:rPr>
              <a:t> (1-500 emp.)</a:t>
            </a:r>
            <a:endParaRPr lang="en-US" sz="2400" dirty="0">
              <a:solidFill>
                <a:srgbClr val="000000"/>
              </a:solidFill>
              <a:latin typeface="Helvetica" pitchFamily="2" charset="0"/>
              <a:cs typeface="Helvetica"/>
            </a:endParaRPr>
          </a:p>
        </p:txBody>
      </p:sp>
      <p:sp>
        <p:nvSpPr>
          <p:cNvPr id="7" name="Google Shape;196;p13">
            <a:extLst>
              <a:ext uri="{FF2B5EF4-FFF2-40B4-BE49-F238E27FC236}">
                <a16:creationId xmlns:a16="http://schemas.microsoft.com/office/drawing/2014/main" id="{62246A2F-EADA-89ED-EFF6-7E4F0F5C521C}"/>
              </a:ext>
            </a:extLst>
          </p:cNvPr>
          <p:cNvSpPr txBox="1"/>
          <p:nvPr/>
        </p:nvSpPr>
        <p:spPr>
          <a:xfrm>
            <a:off x="4364610" y="6583680"/>
            <a:ext cx="7762998" cy="261570"/>
          </a:xfrm>
          <a:prstGeom prst="rect">
            <a:avLst/>
          </a:prstGeom>
          <a:noFill/>
          <a:ln>
            <a:noFill/>
          </a:ln>
        </p:spPr>
        <p:txBody>
          <a:bodyPr spcFirstLastPara="1" wrap="square" lIns="91425" tIns="45700" rIns="91425" bIns="45700" anchor="t" anchorCtr="0">
            <a:spAutoFit/>
          </a:bodyPr>
          <a:lstStyle/>
          <a:p>
            <a:pPr lvl="0" algn="r"/>
            <a:r>
              <a:rPr kumimoji="0" lang="en-US" sz="1100" i="1" u="none" strike="noStrike" kern="1200" cap="none" spc="0" normalizeH="0" baseline="0" noProof="0">
                <a:ln>
                  <a:noFill/>
                </a:ln>
                <a:solidFill>
                  <a:schemeClr val="tx2">
                    <a:lumMod val="50000"/>
                    <a:lumOff val="50000"/>
                  </a:schemeClr>
                </a:solidFill>
                <a:effectLst/>
                <a:uLnTx/>
                <a:uFillTx/>
                <a:latin typeface="Helvetica Neue"/>
                <a:ea typeface="Helvetica Neue"/>
                <a:cs typeface="Helvetica Neue"/>
                <a:sym typeface="Helvetica Neue"/>
              </a:rPr>
              <a:t>Source : ADAPT CIO Edge Survey in Feb 2026. Sample size : 239 CIOs, 25 </a:t>
            </a:r>
            <a:r>
              <a:rPr lang="en-US" sz="1100" i="1">
                <a:solidFill>
                  <a:schemeClr val="tx2">
                    <a:lumMod val="50000"/>
                    <a:lumOff val="50000"/>
                  </a:schemeClr>
                </a:solidFill>
                <a:latin typeface="Helvetica Neue"/>
                <a:ea typeface="Helvetica Neue"/>
                <a:cs typeface="Helvetica Neue"/>
                <a:sym typeface="Helvetica Neue"/>
              </a:rPr>
              <a:t>Small/medium corporate (1-500 emp.)</a:t>
            </a:r>
            <a:endParaRPr kumimoji="0" sz="1800" i="1" u="none" strike="noStrike" kern="1200" cap="none" spc="0" normalizeH="0" baseline="0" noProof="0">
              <a:ln>
                <a:noFill/>
              </a:ln>
              <a:solidFill>
                <a:schemeClr val="tx2">
                  <a:lumMod val="50000"/>
                  <a:lumOff val="50000"/>
                </a:schemeClr>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7C2CB22B-C2B6-ED39-C4FD-DD5005E1D8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840" y="846972"/>
            <a:ext cx="11670320" cy="5405697"/>
          </a:xfrm>
          <a:prstGeom prst="rect">
            <a:avLst/>
          </a:prstGeom>
        </p:spPr>
      </p:pic>
    </p:spTree>
    <p:extLst>
      <p:ext uri="{BB962C8B-B14F-4D97-AF65-F5344CB8AC3E}">
        <p14:creationId xmlns:p14="http://schemas.microsoft.com/office/powerpoint/2010/main" val="232160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Helvetica" panose="020B0403020202020204" pitchFamily="34" charset="0"/>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304084" y="1538186"/>
            <a:ext cx="1209360" cy="307777"/>
          </a:xfrm>
          <a:prstGeom prst="rect">
            <a:avLst/>
          </a:prstGeom>
          <a:noFill/>
        </p:spPr>
        <p:txBody>
          <a:bodyPr wrap="square" rtlCol="0">
            <a:spAutoFit/>
          </a:bodyPr>
          <a:lstStyle/>
          <a:p>
            <a:r>
              <a:rPr lang="en-US" sz="1400" b="1">
                <a:latin typeface="Helvetica" panose="020B0403020202020204" pitchFamily="34" charset="0"/>
              </a:rPr>
              <a:t>Written by</a:t>
            </a:r>
            <a:endParaRPr lang="en-AU" sz="1400" b="1">
              <a:latin typeface="Helvetica" panose="020B0403020202020204" pitchFamily="34" charset="0"/>
            </a:endParaRPr>
          </a:p>
        </p:txBody>
      </p:sp>
      <p:sp>
        <p:nvSpPr>
          <p:cNvPr id="50" name="TextBox 49">
            <a:extLst>
              <a:ext uri="{FF2B5EF4-FFF2-40B4-BE49-F238E27FC236}">
                <a16:creationId xmlns:a16="http://schemas.microsoft.com/office/drawing/2014/main" id="{4F410112-4AF6-FB66-2721-2FE791170FB4}"/>
              </a:ext>
            </a:extLst>
          </p:cNvPr>
          <p:cNvSpPr txBox="1"/>
          <p:nvPr/>
        </p:nvSpPr>
        <p:spPr>
          <a:xfrm>
            <a:off x="1304083" y="3367969"/>
            <a:ext cx="9905783" cy="1457194"/>
          </a:xfrm>
          <a:prstGeom prst="rect">
            <a:avLst/>
          </a:prstGeom>
          <a:noFill/>
        </p:spPr>
        <p:txBody>
          <a:bodyPr wrap="square" lIns="91440" tIns="45720" rIns="91440" bIns="45720" rtlCol="0" anchor="t">
            <a:spAutoFit/>
          </a:bodyPr>
          <a:lstStyle/>
          <a:p>
            <a:pPr>
              <a:lnSpc>
                <a:spcPts val="1800"/>
              </a:lnSpc>
            </a:pPr>
            <a:r>
              <a:rPr lang="en-US" sz="1200" dirty="0">
                <a:latin typeface="Helvetica"/>
                <a:cs typeface="Helvetica"/>
              </a:rPr>
              <a:t>Nathan is a versatile Data Analyst at ADAPT, skilled in data gathering, processing, and </a:t>
            </a:r>
            <a:r>
              <a:rPr lang="en-US" sz="1200" dirty="0" err="1">
                <a:latin typeface="Helvetica"/>
                <a:cs typeface="Helvetica"/>
              </a:rPr>
              <a:t>visualisation</a:t>
            </a:r>
            <a:r>
              <a:rPr lang="en-US" sz="1200" dirty="0">
                <a:latin typeface="Helvetica"/>
                <a:cs typeface="Helvetica"/>
              </a:rPr>
              <a:t> across multiple platforms. </a:t>
            </a:r>
            <a:br>
              <a:rPr lang="en-US" sz="1200" dirty="0">
                <a:latin typeface="Helvetica" panose="020B0403020202020204" pitchFamily="34" charset="0"/>
              </a:rPr>
            </a:br>
            <a:r>
              <a:rPr lang="en-US" sz="1200" dirty="0">
                <a:latin typeface="Helvetica"/>
                <a:cs typeface="Helvetica"/>
              </a:rPr>
              <a:t>He excels in transforming raw data into insights, with proficiency in SQL, dashboard creation, and automated data collection.</a:t>
            </a:r>
          </a:p>
          <a:p>
            <a:pPr>
              <a:lnSpc>
                <a:spcPts val="1800"/>
              </a:lnSpc>
            </a:pPr>
            <a:endParaRPr lang="en-US" sz="1200" dirty="0">
              <a:latin typeface="Helvetica" panose="020B0403020202020204" pitchFamily="34" charset="0"/>
            </a:endParaRPr>
          </a:p>
          <a:p>
            <a:pPr>
              <a:lnSpc>
                <a:spcPts val="1800"/>
              </a:lnSpc>
            </a:pPr>
            <a:r>
              <a:rPr lang="en-US" sz="1200" dirty="0">
                <a:latin typeface="Helvetica"/>
                <a:cs typeface="Helvetica"/>
              </a:rPr>
              <a:t>Nathan’s diverse experience spans e-commerce and engineering, allowing him to bring a unique perspective to data analysis. </a:t>
            </a:r>
            <a:br>
              <a:rPr lang="en-US" sz="1200" dirty="0">
                <a:latin typeface="Helvetica" panose="020B0403020202020204" pitchFamily="34" charset="0"/>
              </a:rPr>
            </a:br>
            <a:r>
              <a:rPr lang="en-US" sz="1200" dirty="0">
                <a:latin typeface="Helvetica"/>
                <a:cs typeface="Helvetica"/>
              </a:rPr>
              <a:t>His ability to distill data into clear, impactful reports plays a crucial role in ADAPT’s commitment to delivering innovative, data-driven </a:t>
            </a:r>
            <a:br>
              <a:rPr lang="en-US" sz="1200" dirty="0">
                <a:latin typeface="Helvetica"/>
                <a:cs typeface="Helvetica"/>
              </a:rPr>
            </a:br>
            <a:r>
              <a:rPr lang="en-US" sz="1200" dirty="0">
                <a:latin typeface="Helvetica"/>
                <a:cs typeface="Helvetica"/>
              </a:rPr>
              <a:t>solutions for businesses.</a:t>
            </a:r>
          </a:p>
        </p:txBody>
      </p:sp>
      <p:sp>
        <p:nvSpPr>
          <p:cNvPr id="51" name="TextBox 50">
            <a:extLst>
              <a:ext uri="{FF2B5EF4-FFF2-40B4-BE49-F238E27FC236}">
                <a16:creationId xmlns:a16="http://schemas.microsoft.com/office/drawing/2014/main" id="{2E8A588A-8854-6268-EC08-271CAE43F276}"/>
              </a:ext>
            </a:extLst>
          </p:cNvPr>
          <p:cNvSpPr txBox="1"/>
          <p:nvPr/>
        </p:nvSpPr>
        <p:spPr>
          <a:xfrm>
            <a:off x="2390401" y="2630808"/>
            <a:ext cx="3518550" cy="451406"/>
          </a:xfrm>
          <a:prstGeom prst="rect">
            <a:avLst/>
          </a:prstGeom>
          <a:noFill/>
        </p:spPr>
        <p:txBody>
          <a:bodyPr wrap="square" rtlCol="0">
            <a:spAutoFit/>
          </a:bodyPr>
          <a:lstStyle/>
          <a:p>
            <a:pPr>
              <a:lnSpc>
                <a:spcPts val="1400"/>
              </a:lnSpc>
            </a:pPr>
            <a:r>
              <a:rPr lang="en-US" sz="1200" b="1">
                <a:solidFill>
                  <a:srgbClr val="E7534F"/>
                </a:solidFill>
                <a:latin typeface="Helvetica" panose="020B0403020202020204" pitchFamily="34" charset="0"/>
              </a:rPr>
              <a:t>Nathan Bustamante </a:t>
            </a:r>
          </a:p>
          <a:p>
            <a:pPr>
              <a:lnSpc>
                <a:spcPts val="1400"/>
              </a:lnSpc>
            </a:pPr>
            <a:r>
              <a:rPr lang="en-US" sz="1200">
                <a:latin typeface="Helvetica" panose="020B0403020202020204" pitchFamily="34" charset="0"/>
              </a:rPr>
              <a:t>Junior Data Analyst at ADAPT</a:t>
            </a:r>
          </a:p>
        </p:txBody>
      </p:sp>
      <p:pic>
        <p:nvPicPr>
          <p:cNvPr id="4" name="Picture 3">
            <a:extLst>
              <a:ext uri="{FF2B5EF4-FFF2-40B4-BE49-F238E27FC236}">
                <a16:creationId xmlns:a16="http://schemas.microsoft.com/office/drawing/2014/main" id="{A7E60168-5867-22BD-285B-D3261ABC527F}"/>
              </a:ext>
            </a:extLst>
          </p:cNvPr>
          <p:cNvPicPr>
            <a:picLocks noChangeAspect="1"/>
          </p:cNvPicPr>
          <p:nvPr/>
        </p:nvPicPr>
        <p:blipFill>
          <a:blip r:embed="rId3">
            <a:extLst>
              <a:ext uri="{28A0092B-C50C-407E-A947-70E740481C1C}">
                <a14:useLocalDpi xmlns:a14="http://schemas.microsoft.com/office/drawing/2010/main" val="0"/>
              </a:ext>
            </a:extLst>
          </a:blip>
          <a:srcRect l="15067" t="109" r="16005" b="44514"/>
          <a:stretch>
            <a:fillRect/>
          </a:stretch>
        </p:blipFill>
        <p:spPr>
          <a:xfrm>
            <a:off x="1381993" y="1945681"/>
            <a:ext cx="937991" cy="1076898"/>
          </a:xfrm>
          <a:prstGeom prst="round2DiagRect">
            <a:avLst>
              <a:gd name="adj1" fmla="val 0"/>
              <a:gd name="adj2" fmla="val 0"/>
            </a:avLst>
          </a:prstGeom>
          <a:ln w="3175" cap="sq">
            <a:noFill/>
            <a:miter lim="800000"/>
          </a:ln>
          <a:effectLst/>
        </p:spPr>
      </p:pic>
      <p:sp>
        <p:nvSpPr>
          <p:cNvPr id="2" name="Rectangle 1">
            <a:extLst>
              <a:ext uri="{FF2B5EF4-FFF2-40B4-BE49-F238E27FC236}">
                <a16:creationId xmlns:a16="http://schemas.microsoft.com/office/drawing/2014/main" id="{58A4C467-E3B3-482D-3FAF-6B6D8FDCF598}"/>
              </a:ext>
            </a:extLst>
          </p:cNvPr>
          <p:cNvSpPr/>
          <p:nvPr/>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9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A027D8D-55DA-4389-ABB4-4CD284B863BF}"/>
              </a:ext>
            </a:extLst>
          </p:cNvPr>
          <p:cNvSpPr/>
          <p:nvPr/>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0174"/>
            <a:ext cx="1102737" cy="266595"/>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endParaRPr kumimoji="0" lang="en-AU" sz="1200" b="0" i="0" u="none" strike="noStrike" kern="1200" cap="none" spc="0" normalizeH="0" baseline="0" noProof="0" dirty="0">
              <a:ln>
                <a:noFill/>
              </a:ln>
              <a:solidFill>
                <a:srgbClr val="000000"/>
              </a:solidFill>
              <a:effectLst/>
              <a:uLnTx/>
              <a:uFillTx/>
              <a:latin typeface="Helvetica" panose="020B0403020202020204" pitchFamily="34" charset="0"/>
              <a:ea typeface="+mn-ea"/>
              <a:cs typeface="Helvetica"/>
            </a:endParaRP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a:extLst>
              <a:ext uri="{FF2B5EF4-FFF2-40B4-BE49-F238E27FC236}">
                <a16:creationId xmlns:a16="http://schemas.microsoft.com/office/drawing/2014/main" id="{1E3A960A-C979-FCAC-62CA-B155F263DF82}"/>
              </a:ext>
            </a:extLst>
          </p:cNvPr>
          <p:cNvSpPr/>
          <p:nvPr/>
        </p:nvSpPr>
        <p:spPr>
          <a:xfrm>
            <a:off x="-3568" y="0"/>
            <a:ext cx="12191990" cy="1590478"/>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a:lnSpc>
                <a:spcPct val="107100"/>
              </a:lnSpc>
              <a:spcBef>
                <a:spcPts val="100"/>
              </a:spcBef>
            </a:pP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lang="en-US" sz="1400" b="1" spc="-8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lang="en-US" sz="1400" b="1"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to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US" sz="1400" b="1"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lang="en-US"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Through</a:t>
            </a:r>
            <a:r>
              <a:rPr sz="1200" spc="-5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sz="1200" spc="-4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spc="-4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market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4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Q&amp;A</a:t>
            </a:r>
            <a:r>
              <a:rPr sz="1200"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sz="1200">
              <a:solidFill>
                <a:schemeClr val="tx1"/>
              </a:solidFill>
              <a:latin typeface="Helvetica" panose="020B0604020202020204" pitchFamily="34" charset="0"/>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a:lnSpc>
                <a:spcPct val="107100"/>
              </a:lnSpc>
              <a:spcBef>
                <a:spcPts val="100"/>
              </a:spcBef>
            </a:pP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Bespoke</a:t>
            </a:r>
            <a:r>
              <a:rPr lang="en-US" sz="1400" b="1" spc="-9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lang="en-US" sz="1400" b="1" spc="-6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US"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Receive</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custom</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cuts</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sz="1200">
              <a:solidFill>
                <a:schemeClr val="tx1"/>
              </a:solidFill>
              <a:latin typeface="Helvetica" panose="020B0604020202020204" pitchFamily="34" charset="0"/>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a:lnSpc>
                <a:spcPct val="107100"/>
              </a:lnSpc>
              <a:spcBef>
                <a:spcPts val="100"/>
              </a:spcBef>
            </a:pPr>
            <a:r>
              <a:rPr lang="en-AU"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lang="en-AU"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lang="en-AU" sz="1400" b="1" spc="-3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Leverage</a:t>
            </a:r>
            <a:r>
              <a:rPr sz="1200"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a:t>
            </a:r>
            <a:r>
              <a:rPr sz="1200"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sz="1200" spc="7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r>
              <a:rPr sz="1200" spc="7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with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help</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4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sz="1200">
              <a:solidFill>
                <a:schemeClr val="tx1"/>
              </a:solidFill>
              <a:latin typeface="Helvetica" panose="020B0604020202020204" pitchFamily="34" charset="0"/>
              <a:cs typeface="Helvetica" panose="020B0604020202020204" pitchFamily="34" charset="0"/>
            </a:endParaRPr>
          </a:p>
        </p:txBody>
      </p:sp>
      <p:sp>
        <p:nvSpPr>
          <p:cNvPr id="6" name="object 6"/>
          <p:cNvSpPr txBox="1"/>
          <p:nvPr/>
        </p:nvSpPr>
        <p:spPr>
          <a:xfrm>
            <a:off x="4852250" y="1825582"/>
            <a:ext cx="2310550" cy="1029064"/>
          </a:xfrm>
          <a:prstGeom prst="rect">
            <a:avLst/>
          </a:prstGeom>
        </p:spPr>
        <p:txBody>
          <a:bodyPr vert="horz" wrap="square" lIns="0" tIns="31750" rIns="0" bIns="0" rtlCol="0">
            <a:spAutoFit/>
          </a:bodyPr>
          <a:lstStyle/>
          <a:p>
            <a:pPr marL="12700" marR="5080">
              <a:lnSpc>
                <a:spcPct val="133200"/>
              </a:lnSpc>
              <a:spcBef>
                <a:spcPts val="250"/>
              </a:spcBef>
            </a:pPr>
            <a:r>
              <a:rPr sz="1400" b="1">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Market</a:t>
            </a:r>
            <a:r>
              <a:rPr sz="1400" b="1" spc="-4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a:t>
            </a:r>
            <a:r>
              <a:rPr sz="1400" b="1"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400" b="1"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Reports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Access</a:t>
            </a:r>
            <a:r>
              <a:rPr sz="1200"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a:t>
            </a:r>
            <a:r>
              <a:rPr sz="1200" spc="3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library</a:t>
            </a:r>
            <a:r>
              <a:rPr sz="1200" spc="3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of</a:t>
            </a:r>
            <a:r>
              <a:rPr sz="1200" spc="4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fact-</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based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sz="1200" spc="4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insights,</a:t>
            </a:r>
            <a:r>
              <a:rPr sz="1200" spc="6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deep</a:t>
            </a:r>
            <a:r>
              <a:rPr sz="1200" spc="6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dives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on</a:t>
            </a:r>
            <a:r>
              <a:rPr sz="1200" spc="-2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ANZ</a:t>
            </a:r>
            <a:r>
              <a:rPr sz="1200" spc="-1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business</a:t>
            </a:r>
            <a:r>
              <a:rPr sz="1200" spc="-2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&amp;</a:t>
            </a:r>
            <a:r>
              <a:rPr sz="1200" spc="-1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IT</a:t>
            </a:r>
            <a:r>
              <a:rPr sz="1200" spc="-25">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sz="1200">
              <a:solidFill>
                <a:schemeClr val="tx1"/>
              </a:solidFill>
              <a:latin typeface="Helvetica" panose="020B0604020202020204" pitchFamily="34" charset="0"/>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a:lnSpc>
                <a:spcPct val="107100"/>
              </a:lnSpc>
              <a:spcBef>
                <a:spcPts val="100"/>
              </a:spcBef>
            </a:pPr>
            <a:r>
              <a:rPr lang="en-AU"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Premier</a:t>
            </a:r>
            <a:r>
              <a:rPr lang="en-AU"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Unlock</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our</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network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leading</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business</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sz="1200">
              <a:solidFill>
                <a:schemeClr val="tx1"/>
              </a:solidFill>
              <a:latin typeface="Helvetica" panose="020B0604020202020204" pitchFamily="34" charset="0"/>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a:lnSpc>
                <a:spcPct val="107100"/>
              </a:lnSpc>
              <a:spcBef>
                <a:spcPts val="100"/>
              </a:spcBef>
            </a:pPr>
            <a:r>
              <a:rPr lang="en-US"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lang="en-US" sz="1400" b="1" spc="-6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lang="en-US" sz="1400" b="1"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lang="en-US" sz="1400" b="1"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impact</a:t>
            </a:r>
            <a:r>
              <a:rPr lang="en-US" sz="1400" b="1" spc="-6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US" sz="1400" b="1"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sz="1400">
              <a:solidFill>
                <a:schemeClr val="tx1"/>
              </a:solidFill>
              <a:latin typeface="Helvetica" panose="020B0604020202020204" pitchFamily="34" charset="0"/>
              <a:cs typeface="Helvetica" panose="020B0604020202020204" pitchFamily="34" charset="0"/>
            </a:endParaRPr>
          </a:p>
          <a:p>
            <a:pPr marL="12700" marR="5080" algn="just">
              <a:lnSpc>
                <a:spcPct val="131700"/>
              </a:lnSpc>
              <a:spcBef>
                <a:spcPts val="175"/>
              </a:spcBef>
            </a:pP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a:t>
            </a:r>
            <a:r>
              <a:rPr sz="1200" spc="-1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will</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ensure</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team</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the</a:t>
            </a:r>
            <a:r>
              <a:rPr sz="1200" spc="-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most</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sz="1200" spc="-2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sz="1200" spc="-25">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sz="1200">
              <a:solidFill>
                <a:schemeClr val="tx1"/>
              </a:solidFill>
              <a:latin typeface="Helvetica" panose="020B0604020202020204" pitchFamily="34" charset="0"/>
              <a:cs typeface="Helvetica" panose="020B0604020202020204" pitchFamily="34" charset="0"/>
            </a:endParaRPr>
          </a:p>
        </p:txBody>
      </p:sp>
      <p:sp>
        <p:nvSpPr>
          <p:cNvPr id="9" name="object 9"/>
          <p:cNvSpPr txBox="1"/>
          <p:nvPr/>
        </p:nvSpPr>
        <p:spPr>
          <a:xfrm>
            <a:off x="945305" y="1900427"/>
            <a:ext cx="3020694" cy="976549"/>
          </a:xfrm>
          <a:prstGeom prst="rect">
            <a:avLst/>
          </a:prstGeom>
        </p:spPr>
        <p:txBody>
          <a:bodyPr vert="horz" wrap="square" lIns="0" tIns="12700" rIns="0" bIns="0" rtlCol="0">
            <a:spAutoFit/>
          </a:bodyPr>
          <a:lstStyle/>
          <a:p>
            <a:pPr marL="12700" marR="1093470">
              <a:lnSpc>
                <a:spcPct val="107100"/>
              </a:lnSpc>
              <a:spcBef>
                <a:spcPts val="100"/>
              </a:spcBef>
            </a:pPr>
            <a:r>
              <a:rPr lang="en-AU"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lang="en-AU" sz="1400" b="1" spc="-3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spc="-2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a:t>
            </a:r>
            <a:r>
              <a:rPr lang="en-AU"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studies</a:t>
            </a:r>
            <a:r>
              <a:rPr lang="en-AU" sz="1400" b="1" spc="-3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lang="en-AU" sz="1400" b="1" spc="-1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lang="en-AU" sz="140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sz="1200" spc="1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the </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sz="1200" spc="5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br>
              <a:rPr lang="en-PH" sz="1200" spc="5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b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of</a:t>
            </a:r>
            <a:r>
              <a:rPr sz="1200" spc="4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projects</a:t>
            </a:r>
            <a:r>
              <a:rPr sz="1200" spc="4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sz="1200" spc="45">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sz="1200">
              <a:solidFill>
                <a:schemeClr val="tx1"/>
              </a:solidFill>
              <a:latin typeface="Helvetica" panose="020B0604020202020204" pitchFamily="34" charset="0"/>
              <a:cs typeface="Helvetica" panose="020B0604020202020204" pitchFamily="34" charset="0"/>
            </a:endParaRPr>
          </a:p>
        </p:txBody>
      </p:sp>
      <p:sp>
        <p:nvSpPr>
          <p:cNvPr id="10" name="object 10"/>
          <p:cNvSpPr txBox="1"/>
          <p:nvPr/>
        </p:nvSpPr>
        <p:spPr>
          <a:xfrm>
            <a:off x="945305" y="3543300"/>
            <a:ext cx="3020694" cy="966868"/>
          </a:xfrm>
          <a:prstGeom prst="rect">
            <a:avLst/>
          </a:prstGeom>
        </p:spPr>
        <p:txBody>
          <a:bodyPr vert="horz" wrap="square" lIns="0" tIns="12700" rIns="0" bIns="0" rtlCol="0">
            <a:spAutoFit/>
          </a:bodyPr>
          <a:lstStyle/>
          <a:p>
            <a:pPr marL="12700" marR="1464310">
              <a:lnSpc>
                <a:spcPct val="107100"/>
              </a:lnSpc>
              <a:spcBef>
                <a:spcPts val="100"/>
              </a:spcBef>
            </a:pPr>
            <a:r>
              <a:rPr lang="en-AU"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lang="en-AU" sz="1400" b="1">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r>
              <a:rPr lang="en-AU"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400" b="1">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and</a:t>
            </a:r>
            <a:r>
              <a:rPr lang="en-AU" sz="1400" b="1" spc="-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400" b="1"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lang="en-AU"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Elevate</a:t>
            </a:r>
            <a:r>
              <a:rPr sz="1200" spc="-1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your</a:t>
            </a:r>
            <a:r>
              <a:rPr sz="1200" spc="-1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business</a:t>
            </a:r>
            <a:r>
              <a:rPr sz="1200" spc="-1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cases</a:t>
            </a:r>
            <a:r>
              <a:rPr sz="1200" spc="-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with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market</a:t>
            </a:r>
            <a:r>
              <a:rPr sz="1200" spc="3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and</a:t>
            </a:r>
            <a:r>
              <a:rPr sz="1200" spc="3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industry</a:t>
            </a:r>
            <a:r>
              <a:rPr sz="1200" spc="25">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endParaRPr sz="1200">
              <a:solidFill>
                <a:schemeClr val="tx1"/>
              </a:solidFill>
              <a:latin typeface="Helvetica" panose="020B0604020202020204" pitchFamily="34" charset="0"/>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a:lnSpc>
                <a:spcPct val="107100"/>
              </a:lnSpc>
              <a:spcBef>
                <a:spcPts val="100"/>
              </a:spcBef>
            </a:pPr>
            <a:r>
              <a:rPr lang="en-AU" sz="1400" b="1">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Industry</a:t>
            </a:r>
            <a:r>
              <a:rPr lang="en-AU" sz="1400" b="1" spc="-4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400" b="1"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lang="en-AU" sz="140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sz="1200" spc="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or read</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1-page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sz="1200" spc="-2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sz="1200" spc="-1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from</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our</a:t>
            </a:r>
            <a:r>
              <a:rPr sz="1200" spc="-25">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Edge</a:t>
            </a:r>
            <a:r>
              <a:rPr sz="1200" spc="-2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sz="1200" spc="-1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sz="1200">
              <a:solidFill>
                <a:schemeClr val="tx1"/>
              </a:solidFill>
              <a:latin typeface="Helvetica" panose="020B0604020202020204" pitchFamily="34" charset="0"/>
              <a:cs typeface="Helvetica" panose="020B0604020202020204" pitchFamily="34" charset="0"/>
            </a:endParaRPr>
          </a:p>
        </p:txBody>
      </p:sp>
      <p:sp>
        <p:nvSpPr>
          <p:cNvPr id="12" name="object 12"/>
          <p:cNvSpPr txBox="1"/>
          <p:nvPr/>
        </p:nvSpPr>
        <p:spPr>
          <a:xfrm>
            <a:off x="9245866" y="6590467"/>
            <a:ext cx="2788285" cy="170815"/>
          </a:xfrm>
          <a:prstGeom prst="rect">
            <a:avLst/>
          </a:prstGeom>
        </p:spPr>
        <p:txBody>
          <a:bodyPr vert="horz" wrap="square" lIns="0" tIns="12700" rIns="0" bIns="0" rtlCol="0">
            <a:spAutoFit/>
          </a:bodyPr>
          <a:lstStyle/>
          <a:p>
            <a:pPr marL="12700">
              <a:lnSpc>
                <a:spcPct val="100000"/>
              </a:lnSpc>
              <a:spcBef>
                <a:spcPts val="100"/>
              </a:spcBef>
            </a:pPr>
            <a:r>
              <a:rPr sz="950" i="1" spc="-25">
                <a:solidFill>
                  <a:srgbClr val="3B3838"/>
                </a:solidFill>
                <a:latin typeface="Arial"/>
                <a:cs typeface="Arial"/>
              </a:rPr>
              <a:t>*Inclusions</a:t>
            </a:r>
            <a:r>
              <a:rPr sz="950" i="1" spc="-5">
                <a:solidFill>
                  <a:srgbClr val="3B3838"/>
                </a:solidFill>
                <a:latin typeface="Arial"/>
                <a:cs typeface="Arial"/>
              </a:rPr>
              <a:t> </a:t>
            </a:r>
            <a:r>
              <a:rPr sz="950" i="1" spc="-40">
                <a:solidFill>
                  <a:srgbClr val="3B3838"/>
                </a:solidFill>
                <a:latin typeface="Arial"/>
                <a:cs typeface="Arial"/>
              </a:rPr>
              <a:t>may</a:t>
            </a:r>
            <a:r>
              <a:rPr sz="950" i="1" spc="-5">
                <a:solidFill>
                  <a:srgbClr val="3B3838"/>
                </a:solidFill>
                <a:latin typeface="Arial"/>
                <a:cs typeface="Arial"/>
              </a:rPr>
              <a:t> </a:t>
            </a:r>
            <a:r>
              <a:rPr sz="950" i="1" spc="-25">
                <a:solidFill>
                  <a:srgbClr val="3B3838"/>
                </a:solidFill>
                <a:latin typeface="Arial"/>
                <a:cs typeface="Arial"/>
              </a:rPr>
              <a:t>vary</a:t>
            </a:r>
            <a:r>
              <a:rPr sz="950" i="1" spc="-5">
                <a:solidFill>
                  <a:srgbClr val="3B3838"/>
                </a:solidFill>
                <a:latin typeface="Arial"/>
                <a:cs typeface="Arial"/>
              </a:rPr>
              <a:t> </a:t>
            </a:r>
            <a:r>
              <a:rPr sz="950" i="1" spc="-10">
                <a:solidFill>
                  <a:srgbClr val="3B3838"/>
                </a:solidFill>
                <a:latin typeface="Arial"/>
                <a:cs typeface="Arial"/>
              </a:rPr>
              <a:t>depending</a:t>
            </a:r>
            <a:r>
              <a:rPr sz="950" i="1" spc="-5">
                <a:solidFill>
                  <a:srgbClr val="3B3838"/>
                </a:solidFill>
                <a:latin typeface="Arial"/>
                <a:cs typeface="Arial"/>
              </a:rPr>
              <a:t> </a:t>
            </a:r>
            <a:r>
              <a:rPr sz="950" i="1" spc="-20">
                <a:solidFill>
                  <a:srgbClr val="3B3838"/>
                </a:solidFill>
                <a:latin typeface="Arial"/>
                <a:cs typeface="Arial"/>
              </a:rPr>
              <a:t>on</a:t>
            </a:r>
            <a:r>
              <a:rPr sz="950" i="1">
                <a:solidFill>
                  <a:srgbClr val="3B3838"/>
                </a:solidFill>
                <a:latin typeface="Arial"/>
                <a:cs typeface="Arial"/>
              </a:rPr>
              <a:t> </a:t>
            </a:r>
            <a:r>
              <a:rPr sz="950" i="1" spc="-20">
                <a:solidFill>
                  <a:srgbClr val="3B3838"/>
                </a:solidFill>
                <a:latin typeface="Arial"/>
                <a:cs typeface="Arial"/>
              </a:rPr>
              <a:t>subscription</a:t>
            </a:r>
            <a:r>
              <a:rPr sz="950" i="1" spc="-5">
                <a:solidFill>
                  <a:srgbClr val="3B3838"/>
                </a:solidFill>
                <a:latin typeface="Arial"/>
                <a:cs typeface="Arial"/>
              </a:rPr>
              <a:t> </a:t>
            </a:r>
            <a:r>
              <a:rPr sz="950" i="1" spc="-10">
                <a:solidFill>
                  <a:srgbClr val="3B3838"/>
                </a:solidFill>
                <a:latin typeface="Arial"/>
                <a:cs typeface="Arial"/>
              </a:rPr>
              <a:t>level.</a:t>
            </a:r>
            <a:endParaRPr sz="950">
              <a:latin typeface="Arial"/>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indent="20955">
              <a:lnSpc>
                <a:spcPct val="137400"/>
              </a:lnSpc>
              <a:spcBef>
                <a:spcPts val="95"/>
              </a:spcBef>
            </a:pPr>
            <a:r>
              <a:rPr sz="1150">
                <a:solidFill>
                  <a:srgbClr val="FFFFFF"/>
                </a:solidFill>
                <a:latin typeface="Helvetica" panose="020B0604020202020204" pitchFamily="34" charset="0"/>
                <a:cs typeface="Helvetica" panose="020B0604020202020204" pitchFamily="34" charset="0"/>
              </a:rPr>
              <a:t>Members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of</a:t>
            </a:r>
            <a:r>
              <a:rPr sz="1150" spc="15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ADAPT’s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Research</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&amp;</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Advisory</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platform</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have</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access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to</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entire</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suite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of</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market</a:t>
            </a:r>
            <a:r>
              <a:rPr sz="1150" spc="15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leading</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content,</a:t>
            </a:r>
            <a:r>
              <a:rPr sz="1150" spc="150">
                <a:solidFill>
                  <a:srgbClr val="FFFFFF"/>
                </a:solidFill>
                <a:latin typeface="Helvetica" panose="020B0604020202020204" pitchFamily="34" charset="0"/>
                <a:cs typeface="Helvetica" panose="020B0604020202020204" pitchFamily="34" charset="0"/>
              </a:rPr>
              <a:t> </a:t>
            </a:r>
            <a:r>
              <a:rPr sz="1150" spc="-10">
                <a:solidFill>
                  <a:srgbClr val="FFFFFF"/>
                </a:solidFill>
                <a:latin typeface="Helvetica" panose="020B0604020202020204" pitchFamily="34" charset="0"/>
                <a:cs typeface="Helvetica" panose="020B0604020202020204" pitchFamily="34" charset="0"/>
              </a:rPr>
              <a:t>insights </a:t>
            </a:r>
            <a:r>
              <a:rPr sz="1150">
                <a:solidFill>
                  <a:srgbClr val="FFFFFF"/>
                </a:solidFill>
                <a:latin typeface="Helvetica" panose="020B0604020202020204" pitchFamily="34" charset="0"/>
                <a:cs typeface="Helvetica" panose="020B0604020202020204" pitchFamily="34" charset="0"/>
              </a:rPr>
              <a:t>and</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resources</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to</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help</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a:t>
            </a:r>
            <a:r>
              <a:rPr sz="1150" spc="13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execute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in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role.</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For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any</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assistance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contact</a:t>
            </a:r>
            <a:r>
              <a:rPr sz="1150" spc="14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your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Account</a:t>
            </a:r>
            <a:r>
              <a:rPr sz="1150" spc="15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Manager</a:t>
            </a:r>
            <a:r>
              <a:rPr sz="1150" spc="140">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in</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the</a:t>
            </a:r>
            <a:r>
              <a:rPr sz="1150" spc="135">
                <a:solidFill>
                  <a:srgbClr val="FFFFFF"/>
                </a:solidFill>
                <a:latin typeface="Helvetica" panose="020B0604020202020204" pitchFamily="34" charset="0"/>
                <a:cs typeface="Helvetica" panose="020B0604020202020204" pitchFamily="34" charset="0"/>
              </a:rPr>
              <a:t> </a:t>
            </a:r>
            <a:r>
              <a:rPr sz="1150">
                <a:solidFill>
                  <a:srgbClr val="FFFFFF"/>
                </a:solidFill>
                <a:latin typeface="Helvetica" panose="020B0604020202020204" pitchFamily="34" charset="0"/>
                <a:cs typeface="Helvetica" panose="020B0604020202020204" pitchFamily="34" charset="0"/>
              </a:rPr>
              <a:t>help</a:t>
            </a:r>
            <a:r>
              <a:rPr sz="1150" spc="145">
                <a:solidFill>
                  <a:srgbClr val="FFFFFF"/>
                </a:solidFill>
                <a:latin typeface="Helvetica" panose="020B0604020202020204" pitchFamily="34" charset="0"/>
                <a:cs typeface="Helvetica" panose="020B0604020202020204" pitchFamily="34" charset="0"/>
              </a:rPr>
              <a:t> </a:t>
            </a:r>
            <a:r>
              <a:rPr sz="1150" spc="-10">
                <a:solidFill>
                  <a:srgbClr val="FFFFFF"/>
                </a:solidFill>
                <a:latin typeface="Helvetica" panose="020B0604020202020204" pitchFamily="34" charset="0"/>
                <a:cs typeface="Helvetica" panose="020B0604020202020204" pitchFamily="34" charset="0"/>
              </a:rPr>
              <a:t>section.</a:t>
            </a:r>
            <a:endParaRPr sz="1150">
              <a:latin typeface="Helvetica" panose="020B0604020202020204" pitchFamily="34" charset="0"/>
              <a:cs typeface="Helvetica" panose="020B0604020202020204" pitchFamily="34" charset="0"/>
            </a:endParaRPr>
          </a:p>
        </p:txBody>
      </p:sp>
      <p:sp>
        <p:nvSpPr>
          <p:cNvPr id="42" name="object 2">
            <a:extLst>
              <a:ext uri="{FF2B5EF4-FFF2-40B4-BE49-F238E27FC236}">
                <a16:creationId xmlns:a16="http://schemas.microsoft.com/office/drawing/2014/main" id="{6496FB53-88FB-A914-EBE5-0EC3C0DE167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US" kern="0">
                <a:latin typeface="Helvetica" panose="020B0604020202020204" pitchFamily="34" charset="0"/>
                <a:cs typeface="Helvetica" panose="020B0604020202020204" pitchFamily="34" charset="0"/>
              </a:rPr>
              <a:t>Additional</a:t>
            </a:r>
            <a:r>
              <a:rPr lang="en-US" kern="0" spc="-20">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resources</a:t>
            </a:r>
            <a:r>
              <a:rPr lang="en-US" kern="0" spc="-15">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you</a:t>
            </a:r>
            <a:r>
              <a:rPr lang="en-US" kern="0" spc="-20">
                <a:latin typeface="Helvetica" panose="020B0604020202020204" pitchFamily="34" charset="0"/>
                <a:cs typeface="Helvetica" panose="020B0604020202020204" pitchFamily="34" charset="0"/>
              </a:rPr>
              <a:t> </a:t>
            </a:r>
            <a:r>
              <a:rPr lang="en-US" kern="0">
                <a:latin typeface="Helvetica" panose="020B0604020202020204" pitchFamily="34" charset="0"/>
                <a:cs typeface="Helvetica" panose="020B0604020202020204" pitchFamily="34" charset="0"/>
              </a:rPr>
              <a:t>can</a:t>
            </a:r>
            <a:r>
              <a:rPr lang="en-US" kern="0" spc="-20">
                <a:latin typeface="Helvetica" panose="020B0604020202020204" pitchFamily="34" charset="0"/>
                <a:cs typeface="Helvetica" panose="020B0604020202020204" pitchFamily="34" charset="0"/>
              </a:rPr>
              <a:t> </a:t>
            </a:r>
            <a:r>
              <a:rPr lang="en-US" kern="0" spc="-1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52236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EDD227-7090-09EA-722E-BDD1BA3F88D4}"/>
              </a:ext>
            </a:extLst>
          </p:cNvPr>
          <p:cNvSpPr txBox="1"/>
          <p:nvPr/>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3" name="Rectangle 2">
            <a:hlinkClick r:id="rId3"/>
            <a:extLst>
              <a:ext uri="{FF2B5EF4-FFF2-40B4-BE49-F238E27FC236}">
                <a16:creationId xmlns:a16="http://schemas.microsoft.com/office/drawing/2014/main" id="{E64905C6-40D3-CB83-0FF0-DF9BD61AE76B}"/>
              </a:ext>
            </a:extLst>
          </p:cNvPr>
          <p:cNvSpPr/>
          <p:nvPr/>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hlinkClick r:id="rId4"/>
            <a:extLst>
              <a:ext uri="{FF2B5EF4-FFF2-40B4-BE49-F238E27FC236}">
                <a16:creationId xmlns:a16="http://schemas.microsoft.com/office/drawing/2014/main" id="{11E3B393-77B0-2A82-C10D-0E6DA40DEDC3}"/>
              </a:ext>
            </a:extLst>
          </p:cNvPr>
          <p:cNvSpPr/>
          <p:nvPr/>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3"/>
            <a:extLst>
              <a:ext uri="{FF2B5EF4-FFF2-40B4-BE49-F238E27FC236}">
                <a16:creationId xmlns:a16="http://schemas.microsoft.com/office/drawing/2014/main" id="{3D8328A2-BA4C-FF02-8AA9-0919793F8BB8}"/>
              </a:ext>
            </a:extLst>
          </p:cNvPr>
          <p:cNvSpPr/>
          <p:nvPr/>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logo&#10;&#10;Description automatically generated">
            <a:extLst>
              <a:ext uri="{FF2B5EF4-FFF2-40B4-BE49-F238E27FC236}">
                <a16:creationId xmlns:a16="http://schemas.microsoft.com/office/drawing/2014/main" id="{65066A2D-DB39-3756-95C2-159F35BE4FF3}"/>
              </a:ext>
            </a:extLst>
          </p:cNvPr>
          <p:cNvPicPr>
            <a:picLocks noChangeAspect="1"/>
          </p:cNvPicPr>
          <p:nvPr/>
        </p:nvPicPr>
        <p:blipFill>
          <a:blip r:embed="rId5"/>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b548529-d317-4b85-942f-248fe0d44d93">
      <UserInfo>
        <DisplayName/>
        <AccountId xsi:nil="true"/>
        <AccountType/>
      </UserInfo>
    </SharedWithUsers>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7A3CD6-1C79-475B-A66D-6990A631EA1F}">
  <ds:schemaRefs>
    <ds:schemaRef ds:uri="http://purl.org/dc/terms/"/>
    <ds:schemaRef ds:uri="http://schemas.microsoft.com/office/2006/metadata/properties"/>
    <ds:schemaRef ds:uri="507dee17-6aae-496b-8a1e-0f1e47f95f1a"/>
    <ds:schemaRef ds:uri="http://schemas.microsoft.com/office/2006/documentManagement/types"/>
    <ds:schemaRef ds:uri="http://purl.org/dc/dcmitype/"/>
    <ds:schemaRef ds:uri="http://schemas.microsoft.com/office/infopath/2007/PartnerControls"/>
    <ds:schemaRef ds:uri="6b548529-d317-4b85-942f-248fe0d44d93"/>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C175D882-C93A-4A91-8CB3-195D216EE36E}">
  <ds:schemaRefs>
    <ds:schemaRef ds:uri="http://schemas.microsoft.com/sharepoint/v3/contenttype/forms"/>
  </ds:schemaRefs>
</ds:datastoreItem>
</file>

<file path=customXml/itemProps3.xml><?xml version="1.0" encoding="utf-8"?>
<ds:datastoreItem xmlns:ds="http://schemas.openxmlformats.org/officeDocument/2006/customXml" ds:itemID="{DB559514-BF37-47FB-8E62-ED8E55E4729F}">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TotalTime>300</TotalTime>
  <Words>2257</Words>
  <Application>Microsoft Office PowerPoint</Application>
  <PresentationFormat>Widescreen</PresentationFormat>
  <Paragraphs>170</Paragraphs>
  <Slides>33</Slides>
  <Notes>24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Paul Bustamante</dc:creator>
  <cp:lastModifiedBy>Francis Olivier</cp:lastModifiedBy>
  <cp:revision>18</cp:revision>
  <dcterms:created xsi:type="dcterms:W3CDTF">2024-05-07T06:41:39Z</dcterms:created>
  <dcterms:modified xsi:type="dcterms:W3CDTF">2026-04-28T04:15:52Z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