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38"/>
  </p:notesMasterIdLst>
  <p:sldIdLst>
    <p:sldId id="2147376956" r:id="rId5"/>
    <p:sldId id="2147376803" r:id="rId6"/>
    <p:sldId id="2147376954" r:id="rId7"/>
    <p:sldId id="2147376683" r:id="rId8"/>
    <p:sldId id="2147376772" r:id="rId9"/>
    <p:sldId id="2147376957" r:id="rId10"/>
    <p:sldId id="2147376775" r:id="rId11"/>
    <p:sldId id="2147376958" r:id="rId12"/>
    <p:sldId id="2147376535" r:id="rId13"/>
    <p:sldId id="2147376959" r:id="rId14"/>
    <p:sldId id="2147376805" r:id="rId15"/>
    <p:sldId id="2147376960" r:id="rId16"/>
    <p:sldId id="2147376781" r:id="rId17"/>
    <p:sldId id="2147376961" r:id="rId18"/>
    <p:sldId id="2147376806" r:id="rId19"/>
    <p:sldId id="2147376962" r:id="rId20"/>
    <p:sldId id="2147376807" r:id="rId21"/>
    <p:sldId id="2147376963" r:id="rId22"/>
    <p:sldId id="2147376808" r:id="rId23"/>
    <p:sldId id="2147376964" r:id="rId24"/>
    <p:sldId id="2147376809" r:id="rId25"/>
    <p:sldId id="2147376965" r:id="rId26"/>
    <p:sldId id="2147376810" r:id="rId27"/>
    <p:sldId id="2147376966" r:id="rId28"/>
    <p:sldId id="2147376955" r:id="rId29"/>
    <p:sldId id="2147377251" r:id="rId30"/>
    <p:sldId id="2147377252" r:id="rId31"/>
    <p:sldId id="2147377253" r:id="rId32"/>
    <p:sldId id="2147377254" r:id="rId33"/>
    <p:sldId id="2147377250" r:id="rId34"/>
    <p:sldId id="2147376360" r:id="rId35"/>
    <p:sldId id="2147376804" r:id="rId36"/>
    <p:sldId id="214737677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FO" userId="S::francis.olivier@adapt.com.au::3631bac9-3f1b-472b-abd4-c5b32c1291ad" providerId="AD"/>
  <p188:author id="{6CC8DC2C-4EB4-D894-0758-82EBC581EB24}" name="Gabby Fredkin" initials="GF" userId="S::Gabby.Fredkin@adapt.com.au::5a2f5287-96fa-4437-a1cc-afe5909f7627" providerId="AD"/>
  <p188:author id="{08FF026B-0093-C3A2-E8B8-B4BBF1138074}" name="Patricia Allen" initials="PA" userId="S::patricia.allen@adapt.com.au::346380ed-8562-4683-9b3e-72fe32eb1059"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223E8AE4-EAE1-E290-D5D2-F800C1B8D50E}" name="Francis Olivier" initials=""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8F8"/>
    <a:srgbClr val="FCE9E9"/>
    <a:srgbClr val="E7E6E6"/>
    <a:srgbClr val="F7CAC9"/>
    <a:srgbClr val="F6C3C2"/>
    <a:srgbClr val="F4B4B2"/>
    <a:srgbClr val="F2A6A4"/>
    <a:srgbClr val="F19B99"/>
    <a:srgbClr val="EF8F8D"/>
    <a:srgbClr val="EC7B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E5CE85-A58A-6E50-82E7-3BDA569111C6}" v="3" dt="2026-04-28T05:29:34.328"/>
    <p1510:client id="{CB562778-927F-1473-5847-47F077EA0153}" v="4" dt="2026-04-28T05:25:27.6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4BD91-CDDC-4CF8-8F8F-4763547600AF}" type="datetimeFigureOut">
              <a:rPr lang="en-AU" smtClean="0"/>
              <a:t>27/04/2026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5EBA0-4225-4837-BE6C-BAB0992A1D3F}" type="slidenum">
              <a:rPr lang="en-AU" smtClean="0"/>
              <a:t>‹#›</a:t>
            </a:fld>
            <a:endParaRPr lang="en-AU"/>
          </a:p>
        </p:txBody>
      </p:sp>
    </p:spTree>
    <p:extLst>
      <p:ext uri="{BB962C8B-B14F-4D97-AF65-F5344CB8AC3E}">
        <p14:creationId xmlns:p14="http://schemas.microsoft.com/office/powerpoint/2010/main" val="31111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2940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1851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505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9B3EB-B45B-8FDB-B645-5940C09CB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C8B42-3429-20B7-7150-F1E998DB8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B6E29-FF43-247C-93C3-DB0A031EA9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305936F3-BB8F-3C5D-5C9D-96AE3FBFDE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73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CFC4-B01E-9603-278D-BC26E2A337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7BE992-5C97-E864-9F1D-A886E78148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0DD2F6-6C6E-19C3-DF8D-28099354B6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8E481E1C-B71E-ADE4-A406-30DF1C8497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723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3AC7F-7C68-0A0C-AADE-9AD7084078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7C25B-979F-F3D0-28F6-0C7AC08C3A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8855BA-DB6C-D985-89EA-14C90EF033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8D672B1C-3948-E98A-C5CA-426A73229F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2378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6468-6287-8681-305E-A84FAA1CA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EBC44-C55C-52BB-E935-BB71751F590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27F1038-17F1-05DB-7715-C57F965FB49D}"/>
              </a:ext>
            </a:extLst>
          </p:cNvPr>
          <p:cNvSpPr>
            <a:spLocks noGrp="1"/>
          </p:cNvSpPr>
          <p:nvPr>
            <p:ph type="body" idx="1"/>
          </p:nvPr>
        </p:nvSpPr>
        <p:spPr/>
        <p:txBody>
          <a:bodyPr/>
          <a:lstStyle/>
          <a:p>
            <a:endParaRPr lang="en-AU" sz="1800"/>
          </a:p>
        </p:txBody>
      </p:sp>
      <p:sp>
        <p:nvSpPr>
          <p:cNvPr id="4" name="Slide Number Placeholder 3">
            <a:extLst>
              <a:ext uri="{FF2B5EF4-FFF2-40B4-BE49-F238E27FC236}">
                <a16:creationId xmlns:a16="http://schemas.microsoft.com/office/drawing/2014/main" id="{AF5C7102-75E4-BB57-3FEE-006FBF42B5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023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B3D07-A5D7-6E42-BA25-01EE189D42E9}"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08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357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871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165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505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810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E948C4-AB63-B6BA-FEB9-E1A785C61D5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2"/>
            <a:ext cx="12192000" cy="357299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19661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827063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795252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7019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95908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910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A87A3E-F631-9074-C83D-CD4213D15C2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336280" y="0"/>
            <a:ext cx="3855719" cy="6858000"/>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7464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107456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547151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05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4237873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653641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43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35369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833790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hyperlink" Target="../../2025/2025%20CIO/adapt.com.au" TargetMode="External"/><Relationship Id="rId2" Type="http://schemas.openxmlformats.org/officeDocument/2006/relationships/image" Target="../media/image29.sv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hyperlink" Target="https://research.adapt.com.au/filter-types/market-trend-reports" TargetMode="External"/><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hyperlink" Target="mailto:success@adapt.com.au" TargetMode="External"/><Relationship Id="rId16" Type="http://schemas.openxmlformats.org/officeDocument/2006/relationships/image" Target="../media/image39.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4.png"/><Relationship Id="rId5" Type="http://schemas.openxmlformats.org/officeDocument/2006/relationships/hyperlink" Target="https://research.adapt.com.au/data-insights/" TargetMode="External"/><Relationship Id="rId15" Type="http://schemas.openxmlformats.org/officeDocument/2006/relationships/image" Target="../media/image38.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2.png"/><Relationship Id="rId1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mailto:hello@adapt.com.a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4575C29-107F-C4C5-955D-6078A9908B9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8696570" y="5993999"/>
            <a:ext cx="3063424" cy="329695"/>
          </a:xfrm>
          <a:prstGeom prst="rect">
            <a:avLst/>
          </a:prstGeom>
        </p:spPr>
      </p:pic>
      <p:grpSp>
        <p:nvGrpSpPr>
          <p:cNvPr id="3" name="Group 2">
            <a:extLst>
              <a:ext uri="{FF2B5EF4-FFF2-40B4-BE49-F238E27FC236}">
                <a16:creationId xmlns:a16="http://schemas.microsoft.com/office/drawing/2014/main" id="{8F24E2A6-802D-64ED-F67F-A4C8276BDF02}"/>
              </a:ext>
            </a:extLst>
          </p:cNvPr>
          <p:cNvGrpSpPr/>
          <p:nvPr/>
        </p:nvGrpSpPr>
        <p:grpSpPr>
          <a:xfrm>
            <a:off x="470612" y="3813149"/>
            <a:ext cx="11228826" cy="1689450"/>
            <a:chOff x="633194" y="2554238"/>
            <a:chExt cx="11228826" cy="1689450"/>
          </a:xfrm>
        </p:grpSpPr>
        <p:sp>
          <p:nvSpPr>
            <p:cNvPr id="4" name="TextBox 3">
              <a:extLst>
                <a:ext uri="{FF2B5EF4-FFF2-40B4-BE49-F238E27FC236}">
                  <a16:creationId xmlns:a16="http://schemas.microsoft.com/office/drawing/2014/main" id="{B01C1D5C-8B34-2CB2-9E73-3BF03EDDD92A}"/>
                </a:ext>
              </a:extLst>
            </p:cNvPr>
            <p:cNvSpPr txBox="1"/>
            <p:nvPr/>
          </p:nvSpPr>
          <p:spPr>
            <a:xfrm>
              <a:off x="633194" y="2920249"/>
              <a:ext cx="11228826" cy="1323439"/>
            </a:xfrm>
            <a:prstGeom prst="rect">
              <a:avLst/>
            </a:prstGeom>
            <a:noFill/>
          </p:spPr>
          <p:txBody>
            <a:bodyPr wrap="square" lIns="91440" tIns="45720" rIns="91440" bIns="45720" rtlCol="0" anchor="t">
              <a:spAutoFit/>
            </a:bodyPr>
            <a:lstStyle/>
            <a:p>
              <a:r>
                <a:rPr lang="en-US" sz="4000" b="1" dirty="0">
                  <a:latin typeface="Helvetica"/>
                  <a:cs typeface="Helvetica"/>
                </a:rPr>
                <a:t>Categorised Investment</a:t>
              </a:r>
            </a:p>
            <a:p>
              <a:r>
                <a:rPr lang="en-US" sz="4000" b="1">
                  <a:latin typeface="Helvetica"/>
                  <a:cs typeface="Helvetica"/>
                </a:rPr>
                <a:t>Priorities for CIOs</a:t>
              </a:r>
            </a:p>
          </p:txBody>
        </p:sp>
        <p:sp>
          <p:nvSpPr>
            <p:cNvPr id="5" name="TextBox 4">
              <a:extLst>
                <a:ext uri="{FF2B5EF4-FFF2-40B4-BE49-F238E27FC236}">
                  <a16:creationId xmlns:a16="http://schemas.microsoft.com/office/drawing/2014/main" id="{026A11C9-8A2E-71B8-2E43-F2ABE15E3365}"/>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spTree>
    <p:extLst>
      <p:ext uri="{BB962C8B-B14F-4D97-AF65-F5344CB8AC3E}">
        <p14:creationId xmlns:p14="http://schemas.microsoft.com/office/powerpoint/2010/main" val="10948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64549-5AD0-CECB-0261-CF2AA2F3BF3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4CCBE085-09EB-73D8-A0F8-479B4B90A054}"/>
              </a:ext>
            </a:extLst>
          </p:cNvPr>
          <p:cNvGrpSpPr/>
          <p:nvPr/>
        </p:nvGrpSpPr>
        <p:grpSpPr>
          <a:xfrm>
            <a:off x="470612" y="2087967"/>
            <a:ext cx="7539256" cy="2132311"/>
            <a:chOff x="470612" y="241802"/>
            <a:chExt cx="7539256" cy="2132311"/>
          </a:xfrm>
        </p:grpSpPr>
        <p:sp>
          <p:nvSpPr>
            <p:cNvPr id="3" name="TextBox 2">
              <a:extLst>
                <a:ext uri="{FF2B5EF4-FFF2-40B4-BE49-F238E27FC236}">
                  <a16:creationId xmlns:a16="http://schemas.microsoft.com/office/drawing/2014/main" id="{09B13512-750F-208D-20F7-E01D260CBE6D}"/>
                </a:ext>
              </a:extLst>
            </p:cNvPr>
            <p:cNvSpPr txBox="1"/>
            <p:nvPr/>
          </p:nvSpPr>
          <p:spPr>
            <a:xfrm>
              <a:off x="470612" y="241802"/>
              <a:ext cx="7539256" cy="1892826"/>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Application development</a:t>
              </a:r>
              <a:br>
                <a:rPr lang="en-US" sz="4000" b="1">
                  <a:latin typeface="Helvetica" panose="020B0403020202020204" pitchFamily="34" charset="0"/>
                  <a:ea typeface="Helvetica Neue"/>
                  <a:cs typeface="Helvetica Neue"/>
                  <a:sym typeface="Helvetica Neue"/>
                </a:rPr>
              </a:br>
              <a:r>
                <a:rPr lang="en-US" sz="4000" b="1">
                  <a:latin typeface="Helvetica" panose="020B0403020202020204" pitchFamily="34" charset="0"/>
                  <a:ea typeface="Helvetica Neue"/>
                  <a:cs typeface="Helvetica Neue"/>
                  <a:sym typeface="Helvetica Neue"/>
                </a:rPr>
                <a:t>&amp; operations</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3D2B9B5D-E088-8DBB-622C-A93DD5592767}"/>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64D86505-A1E9-CE75-FF0C-4AF1FA809A5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184053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70247"/>
            <a:ext cx="10719272" cy="400110"/>
          </a:xfrm>
          <a:prstGeom prst="rect">
            <a:avLst/>
          </a:prstGeom>
        </p:spPr>
        <p:txBody>
          <a:bodyPr wrap="square" lIns="91440" tIns="45720" rIns="91440" bIns="45720" anchor="t">
            <a:spAutoFit/>
          </a:bodyPr>
          <a:lstStyle/>
          <a:p>
            <a:pPr>
              <a:defRPr/>
            </a:pPr>
            <a:r>
              <a:rPr kumimoji="0" lang="en-US" sz="2000" b="1" i="0" u="none" strike="noStrike" kern="1200" cap="none" spc="0" normalizeH="0" baseline="0" noProof="0">
                <a:ln>
                  <a:noFill/>
                </a:ln>
                <a:solidFill>
                  <a:srgbClr val="000000"/>
                </a:solidFill>
                <a:effectLst/>
                <a:uLnTx/>
                <a:uFillTx/>
                <a:latin typeface="Helvetica"/>
                <a:ea typeface="+mn-ea"/>
                <a:cs typeface="Helvetica"/>
              </a:rPr>
              <a:t>Application </a:t>
            </a:r>
            <a:r>
              <a:rPr kumimoji="0" lang="en-US" sz="2000" b="1" i="0" u="none" strike="noStrike" kern="1200" cap="none" spc="0" normalizeH="0" baseline="0" noProof="0" err="1">
                <a:ln>
                  <a:noFill/>
                </a:ln>
                <a:solidFill>
                  <a:srgbClr val="000000"/>
                </a:solidFill>
                <a:effectLst/>
                <a:uLnTx/>
                <a:uFillTx/>
                <a:latin typeface="Helvetica"/>
                <a:ea typeface="+mn-ea"/>
                <a:cs typeface="Helvetica"/>
              </a:rPr>
              <a:t>modernisation</a:t>
            </a:r>
            <a:r>
              <a:rPr kumimoji="0" lang="en-US" sz="2000" b="1" i="0" u="none" strike="noStrike" kern="1200" cap="none" spc="0" normalizeH="0" baseline="0" noProof="0">
                <a:ln>
                  <a:noFill/>
                </a:ln>
                <a:solidFill>
                  <a:srgbClr val="000000"/>
                </a:solidFill>
                <a:effectLst/>
                <a:uLnTx/>
                <a:uFillTx/>
                <a:latin typeface="Helvetica"/>
                <a:ea typeface="+mn-ea"/>
                <a:cs typeface="Helvetica"/>
              </a:rPr>
              <a:t> and management investment priorities (8 items) </a:t>
            </a:r>
          </a:p>
        </p:txBody>
      </p:sp>
      <p:sp>
        <p:nvSpPr>
          <p:cNvPr id="2" name="TextBox 1">
            <a:extLst>
              <a:ext uri="{FF2B5EF4-FFF2-40B4-BE49-F238E27FC236}">
                <a16:creationId xmlns:a16="http://schemas.microsoft.com/office/drawing/2014/main" id="{76C7FDD0-5E16-529E-3042-07791BA297AE}"/>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4" name="Graphic 3">
            <a:extLst>
              <a:ext uri="{FF2B5EF4-FFF2-40B4-BE49-F238E27FC236}">
                <a16:creationId xmlns:a16="http://schemas.microsoft.com/office/drawing/2014/main" id="{CF312B8F-A7D8-C4E4-E868-1752CACEBE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4565563"/>
          </a:xfrm>
          <a:prstGeom prst="rect">
            <a:avLst/>
          </a:prstGeom>
        </p:spPr>
      </p:pic>
    </p:spTree>
    <p:extLst>
      <p:ext uri="{BB962C8B-B14F-4D97-AF65-F5344CB8AC3E}">
        <p14:creationId xmlns:p14="http://schemas.microsoft.com/office/powerpoint/2010/main" val="174189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2F804-62E3-6A5B-A2A6-EB91DC489A21}"/>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C4D948F-A24F-5C15-BA07-AB3260012AF4}"/>
              </a:ext>
            </a:extLst>
          </p:cNvPr>
          <p:cNvGrpSpPr/>
          <p:nvPr/>
        </p:nvGrpSpPr>
        <p:grpSpPr>
          <a:xfrm>
            <a:off x="470612" y="2087967"/>
            <a:ext cx="7539256" cy="2132311"/>
            <a:chOff x="470612" y="241802"/>
            <a:chExt cx="7539256" cy="2132311"/>
          </a:xfrm>
        </p:grpSpPr>
        <p:sp>
          <p:nvSpPr>
            <p:cNvPr id="3" name="TextBox 2">
              <a:extLst>
                <a:ext uri="{FF2B5EF4-FFF2-40B4-BE49-F238E27FC236}">
                  <a16:creationId xmlns:a16="http://schemas.microsoft.com/office/drawing/2014/main" id="{FFE5F5B7-6B56-3893-1B4F-0E2E6C9C6A28}"/>
                </a:ext>
              </a:extLst>
            </p:cNvPr>
            <p:cNvSpPr txBox="1"/>
            <p:nvPr/>
          </p:nvSpPr>
          <p:spPr>
            <a:xfrm>
              <a:off x="470612" y="241802"/>
              <a:ext cx="7539256" cy="1892826"/>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Application </a:t>
              </a:r>
              <a:r>
                <a:rPr lang="en-US" sz="4000" b="1" err="1">
                  <a:latin typeface="Helvetica" panose="020B0403020202020204" pitchFamily="34" charset="0"/>
                  <a:ea typeface="Helvetica Neue"/>
                  <a:cs typeface="Helvetica Neue"/>
                  <a:sym typeface="Helvetica Neue"/>
                </a:rPr>
                <a:t>modernisation</a:t>
              </a:r>
              <a:r>
                <a:rPr lang="en-US" sz="4000" b="1">
                  <a:latin typeface="Helvetica" panose="020B0403020202020204" pitchFamily="34" charset="0"/>
                  <a:ea typeface="Helvetica Neue"/>
                  <a:cs typeface="Helvetica Neue"/>
                  <a:sym typeface="Helvetica Neue"/>
                </a:rPr>
                <a:t> </a:t>
              </a:r>
              <a:br>
                <a:rPr lang="en-US" sz="4000" b="1">
                  <a:latin typeface="Helvetica" panose="020B0403020202020204" pitchFamily="34" charset="0"/>
                  <a:ea typeface="Helvetica Neue"/>
                  <a:cs typeface="Helvetica Neue"/>
                  <a:sym typeface="Helvetica Neue"/>
                </a:rPr>
              </a:br>
              <a:r>
                <a:rPr lang="en-US" sz="4000" b="1">
                  <a:latin typeface="Helvetica" panose="020B0403020202020204" pitchFamily="34" charset="0"/>
                  <a:ea typeface="Helvetica Neue"/>
                  <a:cs typeface="Helvetica Neue"/>
                  <a:sym typeface="Helvetica Neue"/>
                </a:rPr>
                <a:t>&amp; legacy systems</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D1C83584-CDBB-FC3D-3A6E-099F8FA7FEB6}"/>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A92D6755-9B49-3B30-B5AE-F2454864B49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4088380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293024" cy="430887"/>
          </a:xfrm>
          <a:prstGeom prst="rect">
            <a:avLst/>
          </a:prstGeom>
        </p:spPr>
        <p:txBody>
          <a:bodyPr wrap="square" lIns="91440" tIns="45720" rIns="91440" bIns="45720" anchor="t">
            <a:spAutoFit/>
          </a:bodyPr>
          <a:lstStyle/>
          <a:p>
            <a:pPr>
              <a:defRPr/>
            </a:pPr>
            <a:r>
              <a:rPr lang="en-US" sz="2200" b="1">
                <a:latin typeface="Helvetica"/>
                <a:ea typeface="Ebrima"/>
                <a:cs typeface="Helvetica"/>
                <a:sym typeface="Helvetica Neue"/>
              </a:rPr>
              <a:t>Application </a:t>
            </a:r>
            <a:r>
              <a:rPr lang="en-US" sz="2200" b="1" err="1">
                <a:latin typeface="Helvetica"/>
                <a:ea typeface="Ebrima"/>
                <a:cs typeface="Helvetica"/>
                <a:sym typeface="Helvetica Neue"/>
              </a:rPr>
              <a:t>modernisation</a:t>
            </a:r>
            <a:r>
              <a:rPr lang="en-US" sz="2200" b="1">
                <a:latin typeface="Helvetica"/>
                <a:ea typeface="Ebrima"/>
                <a:cs typeface="Helvetica"/>
                <a:sym typeface="Helvetica Neue"/>
              </a:rPr>
              <a:t> &amp; legacy systems </a:t>
            </a:r>
            <a:r>
              <a:rPr lang="en-US" sz="2200" b="1">
                <a:solidFill>
                  <a:srgbClr val="000000"/>
                </a:solidFill>
                <a:latin typeface="Helvetica"/>
                <a:ea typeface="Ebrima"/>
                <a:cs typeface="Helvetica"/>
              </a:rPr>
              <a:t>investment priorities</a:t>
            </a:r>
            <a:r>
              <a:rPr kumimoji="0" lang="en-US" sz="2200" b="1" i="0" u="none" strike="noStrike" kern="1200" cap="none" spc="0" normalizeH="0" baseline="0" noProof="0">
                <a:ln>
                  <a:noFill/>
                </a:ln>
                <a:solidFill>
                  <a:srgbClr val="000000"/>
                </a:solidFill>
                <a:effectLst/>
                <a:uLnTx/>
                <a:uFillTx/>
                <a:latin typeface="Helvetica"/>
                <a:ea typeface="Ebrima"/>
                <a:cs typeface="Helvetica"/>
              </a:rPr>
              <a:t> (4 items)</a:t>
            </a:r>
            <a:r>
              <a:rPr lang="en-US" sz="2200" b="1">
                <a:solidFill>
                  <a:srgbClr val="000000"/>
                </a:solidFill>
                <a:latin typeface="Helvetica"/>
                <a:ea typeface="Ebrima"/>
                <a:cs typeface="Helvetica"/>
              </a:rPr>
              <a:t> </a:t>
            </a:r>
            <a:endParaRPr lang="en-US" sz="2200" b="1" i="0" u="none" strike="noStrike" kern="1200" cap="none" spc="0" normalizeH="0" baseline="0" noProof="0">
              <a:ln>
                <a:noFill/>
              </a:ln>
              <a:solidFill>
                <a:srgbClr val="000000"/>
              </a:solidFill>
              <a:effectLst/>
              <a:uLnTx/>
              <a:uFillTx/>
              <a:latin typeface="Helvetica"/>
              <a:ea typeface="Ebrima"/>
              <a:cs typeface="Helvetica"/>
            </a:endParaRPr>
          </a:p>
        </p:txBody>
      </p:sp>
      <p:sp>
        <p:nvSpPr>
          <p:cNvPr id="2" name="TextBox 1">
            <a:extLst>
              <a:ext uri="{FF2B5EF4-FFF2-40B4-BE49-F238E27FC236}">
                <a16:creationId xmlns:a16="http://schemas.microsoft.com/office/drawing/2014/main" id="{3914D3D2-779C-850B-CE6D-9F12B2B12FAB}"/>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6" name="Graphic 5">
            <a:extLst>
              <a:ext uri="{FF2B5EF4-FFF2-40B4-BE49-F238E27FC236}">
                <a16:creationId xmlns:a16="http://schemas.microsoft.com/office/drawing/2014/main" id="{FBBC81E2-B4F0-57C5-B027-BF41390046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30872"/>
            <a:ext cx="11485850" cy="2595454"/>
          </a:xfrm>
          <a:prstGeom prst="rect">
            <a:avLst/>
          </a:prstGeom>
        </p:spPr>
      </p:pic>
    </p:spTree>
    <p:extLst>
      <p:ext uri="{BB962C8B-B14F-4D97-AF65-F5344CB8AC3E}">
        <p14:creationId xmlns:p14="http://schemas.microsoft.com/office/powerpoint/2010/main" val="49398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50EF6-460A-2B4E-B622-F0D59A4B4B5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735AE9F-F551-174C-FA10-0ADD1C0C5E1E}"/>
              </a:ext>
            </a:extLst>
          </p:cNvPr>
          <p:cNvGrpSpPr/>
          <p:nvPr/>
        </p:nvGrpSpPr>
        <p:grpSpPr>
          <a:xfrm>
            <a:off x="470612" y="2087967"/>
            <a:ext cx="7539256" cy="1440654"/>
            <a:chOff x="470612" y="241802"/>
            <a:chExt cx="7539256" cy="1440654"/>
          </a:xfrm>
        </p:grpSpPr>
        <p:sp>
          <p:nvSpPr>
            <p:cNvPr id="3" name="TextBox 2">
              <a:extLst>
                <a:ext uri="{FF2B5EF4-FFF2-40B4-BE49-F238E27FC236}">
                  <a16:creationId xmlns:a16="http://schemas.microsoft.com/office/drawing/2014/main" id="{3E9575A5-82AE-C9C2-1840-A040D87BE231}"/>
                </a:ext>
              </a:extLst>
            </p:cNvPr>
            <p:cNvSpPr txBox="1"/>
            <p:nvPr/>
          </p:nvSpPr>
          <p:spPr>
            <a:xfrm>
              <a:off x="470612" y="241802"/>
              <a:ext cx="7539256" cy="1277273"/>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Cloud &amp; core infrastructure</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4DC855B4-4359-1E24-1A19-7753654DDDDA}"/>
                </a:ext>
              </a:extLst>
            </p:cNvPr>
            <p:cNvSpPr/>
            <p:nvPr/>
          </p:nvSpPr>
          <p:spPr>
            <a:xfrm>
              <a:off x="616936" y="161998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63811419-E6E8-274C-894D-4B7A2CA0084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125457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49927"/>
            <a:ext cx="10719272" cy="461665"/>
          </a:xfrm>
          <a:prstGeom prst="rect">
            <a:avLst/>
          </a:prstGeom>
        </p:spPr>
        <p:txBody>
          <a:bodyPr wrap="square" lIns="91440" tIns="45720" rIns="91440" bIns="45720" anchor="t">
            <a:spAutoFit/>
          </a:bodyPr>
          <a:lstStyle/>
          <a:p>
            <a:pPr>
              <a:defRPr/>
            </a:pPr>
            <a:r>
              <a:rPr lang="en-US" sz="2400" b="1">
                <a:latin typeface="Helvetica" panose="020B0403020202020204" pitchFamily="34" charset="0"/>
                <a:ea typeface="Helvetica Neue"/>
                <a:cs typeface="Helvetica Neue"/>
                <a:sym typeface="Helvetica Neue"/>
              </a:rPr>
              <a:t>Cloud &amp; core infrastructure </a:t>
            </a:r>
            <a:r>
              <a:rPr lang="en-US" sz="2400" b="1">
                <a:solidFill>
                  <a:srgbClr val="000000"/>
                </a:solidFill>
                <a:latin typeface="Helvetica" panose="020B0403020202020204" pitchFamily="34" charset="0"/>
                <a:cs typeface="Helvetica"/>
              </a:rPr>
              <a:t>investment priorities</a:t>
            </a:r>
            <a:r>
              <a:rPr lang="en-US" sz="2400" b="1">
                <a:latin typeface="Helvetica" panose="020B0403020202020204" pitchFamily="34" charset="0"/>
                <a:ea typeface="Helvetica Neue"/>
                <a:cs typeface="Helvetica Neue"/>
                <a:sym typeface="Helvetica Neue"/>
              </a:rPr>
              <a:t> </a:t>
            </a:r>
            <a:r>
              <a:rPr kumimoji="0" lang="en-US" sz="2400" b="1" i="0" u="none" strike="noStrike" kern="1200" cap="none" spc="0" normalizeH="0" baseline="0" noProof="0">
                <a:ln>
                  <a:noFill/>
                </a:ln>
                <a:solidFill>
                  <a:srgbClr val="000000"/>
                </a:solidFill>
                <a:effectLst/>
                <a:uLnTx/>
                <a:uFillTx/>
                <a:latin typeface="Helvetica" panose="020B0403020202020204" pitchFamily="34" charset="0"/>
                <a:cs typeface="Helvetica"/>
              </a:rPr>
              <a:t>(10 items) </a:t>
            </a:r>
          </a:p>
        </p:txBody>
      </p:sp>
      <p:sp>
        <p:nvSpPr>
          <p:cNvPr id="2" name="TextBox 1">
            <a:extLst>
              <a:ext uri="{FF2B5EF4-FFF2-40B4-BE49-F238E27FC236}">
                <a16:creationId xmlns:a16="http://schemas.microsoft.com/office/drawing/2014/main" id="{76D11EF4-5BF9-8B3E-A635-B240BACDB5A1}"/>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4" name="Graphic 3">
            <a:extLst>
              <a:ext uri="{FF2B5EF4-FFF2-40B4-BE49-F238E27FC236}">
                <a16:creationId xmlns:a16="http://schemas.microsoft.com/office/drawing/2014/main" id="{E4FC760C-870D-D026-DC02-F79E999399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5550618"/>
          </a:xfrm>
          <a:prstGeom prst="rect">
            <a:avLst/>
          </a:prstGeom>
        </p:spPr>
      </p:pic>
    </p:spTree>
    <p:extLst>
      <p:ext uri="{BB962C8B-B14F-4D97-AF65-F5344CB8AC3E}">
        <p14:creationId xmlns:p14="http://schemas.microsoft.com/office/powerpoint/2010/main" val="2892294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9EDB1-F257-FF54-0BB8-EE5927D1D52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12C1CD8-EA79-AF6F-C010-BF3F1FC037A7}"/>
              </a:ext>
            </a:extLst>
          </p:cNvPr>
          <p:cNvGrpSpPr/>
          <p:nvPr/>
        </p:nvGrpSpPr>
        <p:grpSpPr>
          <a:xfrm>
            <a:off x="411997" y="2357195"/>
            <a:ext cx="7539256" cy="2033502"/>
            <a:chOff x="411997" y="101126"/>
            <a:chExt cx="7539256" cy="2033502"/>
          </a:xfrm>
        </p:grpSpPr>
        <p:sp>
          <p:nvSpPr>
            <p:cNvPr id="3" name="TextBox 2">
              <a:extLst>
                <a:ext uri="{FF2B5EF4-FFF2-40B4-BE49-F238E27FC236}">
                  <a16:creationId xmlns:a16="http://schemas.microsoft.com/office/drawing/2014/main" id="{F34CC945-A499-F2AA-088A-7C140C029E21}"/>
                </a:ext>
              </a:extLst>
            </p:cNvPr>
            <p:cNvSpPr txBox="1"/>
            <p:nvPr/>
          </p:nvSpPr>
          <p:spPr>
            <a:xfrm>
              <a:off x="411997" y="101126"/>
              <a:ext cx="7539256" cy="1892826"/>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Collaboration &amp;</a:t>
              </a:r>
              <a:br>
                <a:rPr lang="en-US" sz="4000" b="1">
                  <a:latin typeface="Helvetica" panose="020B0403020202020204" pitchFamily="34" charset="0"/>
                  <a:ea typeface="Helvetica Neue"/>
                  <a:cs typeface="Helvetica Neue"/>
                  <a:sym typeface="Helvetica Neue"/>
                </a:rPr>
              </a:br>
              <a:r>
                <a:rPr lang="en-US" sz="4000" b="1">
                  <a:latin typeface="Helvetica" panose="020B0403020202020204" pitchFamily="34" charset="0"/>
                  <a:ea typeface="Helvetica Neue"/>
                  <a:cs typeface="Helvetica Neue"/>
                  <a:sym typeface="Helvetica Neue"/>
                </a:rPr>
                <a:t>workforce solutions</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C38F50BE-B7EC-E37E-F3F1-264D7DCC5A76}"/>
                </a:ext>
              </a:extLst>
            </p:cNvPr>
            <p:cNvSpPr/>
            <p:nvPr/>
          </p:nvSpPr>
          <p:spPr>
            <a:xfrm>
              <a:off x="499595" y="2072154"/>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2BA46E21-8684-9BC0-ACA7-AE4269741951}"/>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06898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49927"/>
            <a:ext cx="10719272" cy="461665"/>
          </a:xfrm>
          <a:prstGeom prst="rect">
            <a:avLst/>
          </a:prstGeom>
        </p:spPr>
        <p:txBody>
          <a:bodyPr wrap="square" lIns="91440" tIns="45720" rIns="91440" bIns="45720" anchor="t">
            <a:spAutoFit/>
          </a:bodyPr>
          <a:lstStyle/>
          <a:p>
            <a:pPr>
              <a:defRPr/>
            </a:pPr>
            <a:r>
              <a:rPr lang="en-US" sz="2400" b="1">
                <a:latin typeface="Helvetica" panose="020B0403020202020204" pitchFamily="34" charset="0"/>
                <a:ea typeface="Helvetica Neue"/>
                <a:cs typeface="Helvetica Neue"/>
                <a:sym typeface="Helvetica Neue"/>
              </a:rPr>
              <a:t>Collaboration &amp; workforce solutions</a:t>
            </a:r>
            <a:r>
              <a:rPr kumimoji="0" lang="en-US" sz="2400" b="1" i="0" u="none" strike="noStrike" kern="1200" cap="none" spc="0" normalizeH="0" baseline="0" noProof="0">
                <a:ln>
                  <a:noFill/>
                </a:ln>
                <a:solidFill>
                  <a:srgbClr val="000000"/>
                </a:solidFill>
                <a:effectLst/>
                <a:uLnTx/>
                <a:uFillTx/>
                <a:latin typeface="Helvetica" panose="020B0403020202020204" pitchFamily="34" charset="0"/>
                <a:cs typeface="Helvetica"/>
              </a:rPr>
              <a:t> investment priorities (5 items) </a:t>
            </a:r>
          </a:p>
        </p:txBody>
      </p:sp>
      <p:sp>
        <p:nvSpPr>
          <p:cNvPr id="3" name="TextBox 2">
            <a:extLst>
              <a:ext uri="{FF2B5EF4-FFF2-40B4-BE49-F238E27FC236}">
                <a16:creationId xmlns:a16="http://schemas.microsoft.com/office/drawing/2014/main" id="{B036DF70-7764-A62F-D05A-ECC7ED4DBBE4}"/>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4" name="Graphic 3">
            <a:extLst>
              <a:ext uri="{FF2B5EF4-FFF2-40B4-BE49-F238E27FC236}">
                <a16:creationId xmlns:a16="http://schemas.microsoft.com/office/drawing/2014/main" id="{3CEFB616-9AF4-A816-43E0-7DA5BDDF60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3087981"/>
          </a:xfrm>
          <a:prstGeom prst="rect">
            <a:avLst/>
          </a:prstGeom>
        </p:spPr>
      </p:pic>
    </p:spTree>
    <p:extLst>
      <p:ext uri="{BB962C8B-B14F-4D97-AF65-F5344CB8AC3E}">
        <p14:creationId xmlns:p14="http://schemas.microsoft.com/office/powerpoint/2010/main" val="3113366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95A1A-6A65-0C48-1252-7CB22763269B}"/>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ACA1400A-4B5E-9981-4B54-92F7A9B838DA}"/>
              </a:ext>
            </a:extLst>
          </p:cNvPr>
          <p:cNvGrpSpPr/>
          <p:nvPr/>
        </p:nvGrpSpPr>
        <p:grpSpPr>
          <a:xfrm>
            <a:off x="470612" y="2497871"/>
            <a:ext cx="7539256" cy="1467268"/>
            <a:chOff x="470612" y="241802"/>
            <a:chExt cx="7539256" cy="1467268"/>
          </a:xfrm>
        </p:grpSpPr>
        <p:sp>
          <p:nvSpPr>
            <p:cNvPr id="3" name="TextBox 2">
              <a:extLst>
                <a:ext uri="{FF2B5EF4-FFF2-40B4-BE49-F238E27FC236}">
                  <a16:creationId xmlns:a16="http://schemas.microsoft.com/office/drawing/2014/main" id="{8602B6C4-8A73-E635-9627-AF1648D1638F}"/>
                </a:ext>
              </a:extLst>
            </p:cNvPr>
            <p:cNvSpPr txBox="1"/>
            <p:nvPr/>
          </p:nvSpPr>
          <p:spPr>
            <a:xfrm>
              <a:off x="470612" y="241802"/>
              <a:ext cx="7539256" cy="1277273"/>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Data &amp; analytics</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2436FAB7-9A91-83CA-1168-8A9B37F3C27A}"/>
                </a:ext>
              </a:extLst>
            </p:cNvPr>
            <p:cNvSpPr/>
            <p:nvPr/>
          </p:nvSpPr>
          <p:spPr>
            <a:xfrm>
              <a:off x="616936" y="164659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E99B1A84-D755-9C00-991F-2FBDFB60B13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2567764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39767"/>
            <a:ext cx="10719272" cy="461665"/>
          </a:xfrm>
          <a:prstGeom prst="rect">
            <a:avLst/>
          </a:prstGeom>
        </p:spPr>
        <p:txBody>
          <a:bodyPr wrap="square" lIns="91440" tIns="45720" rIns="91440" bIns="45720" anchor="t">
            <a:spAutoFit/>
          </a:bodyPr>
          <a:lstStyle/>
          <a:p>
            <a:pPr>
              <a:defRPr/>
            </a:pPr>
            <a:r>
              <a:rPr lang="en-US" sz="2400" b="1">
                <a:latin typeface="Helvetica Neue"/>
                <a:ea typeface="Helvetica Neue"/>
                <a:cs typeface="Helvetica Neue"/>
                <a:sym typeface="Helvetica Neue"/>
              </a:rPr>
              <a:t>Data &amp; analytics </a:t>
            </a:r>
            <a:r>
              <a:rPr lang="en-US" sz="2300" b="1">
                <a:solidFill>
                  <a:srgbClr val="000000"/>
                </a:solidFill>
                <a:latin typeface="Helvetica"/>
                <a:cs typeface="Helvetica"/>
              </a:rPr>
              <a:t>investment</a:t>
            </a:r>
            <a:r>
              <a:rPr kumimoji="0" lang="en-US" sz="2300" b="1" i="0" u="none" strike="noStrike" kern="1200" cap="none" spc="0" normalizeH="0" baseline="0" noProof="0">
                <a:ln>
                  <a:noFill/>
                </a:ln>
                <a:solidFill>
                  <a:srgbClr val="000000"/>
                </a:solidFill>
                <a:effectLst/>
                <a:uLnTx/>
                <a:uFillTx/>
                <a:latin typeface="Helvetica"/>
                <a:ea typeface="+mn-ea"/>
                <a:cs typeface="Helvetica"/>
              </a:rPr>
              <a:t> priorities (10 items) </a:t>
            </a:r>
          </a:p>
        </p:txBody>
      </p:sp>
      <p:sp>
        <p:nvSpPr>
          <p:cNvPr id="3" name="TextBox 2">
            <a:extLst>
              <a:ext uri="{FF2B5EF4-FFF2-40B4-BE49-F238E27FC236}">
                <a16:creationId xmlns:a16="http://schemas.microsoft.com/office/drawing/2014/main" id="{A6765210-D7E8-AD7F-7F78-2209CBAD2D6D}"/>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4" name="Graphic 3">
            <a:extLst>
              <a:ext uri="{FF2B5EF4-FFF2-40B4-BE49-F238E27FC236}">
                <a16:creationId xmlns:a16="http://schemas.microsoft.com/office/drawing/2014/main" id="{31C0324F-E5CB-1F5E-EF5F-B8BD96B8EC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1"/>
            <a:ext cx="11485850" cy="5550618"/>
          </a:xfrm>
          <a:prstGeom prst="rect">
            <a:avLst/>
          </a:prstGeom>
        </p:spPr>
      </p:pic>
    </p:spTree>
    <p:extLst>
      <p:ext uri="{BB962C8B-B14F-4D97-AF65-F5344CB8AC3E}">
        <p14:creationId xmlns:p14="http://schemas.microsoft.com/office/powerpoint/2010/main" val="325129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E5ADB397-6429-D6E6-C4A0-4F6C7D02CB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361" y="654961"/>
            <a:ext cx="11788143" cy="5943904"/>
          </a:xfrm>
          <a:prstGeom prst="rect">
            <a:avLst/>
          </a:prstGeom>
        </p:spPr>
      </p:pic>
      <p:sp>
        <p:nvSpPr>
          <p:cNvPr id="3" name="Rectangle 2">
            <a:extLst>
              <a:ext uri="{FF2B5EF4-FFF2-40B4-BE49-F238E27FC236}">
                <a16:creationId xmlns:a16="http://schemas.microsoft.com/office/drawing/2014/main" id="{1DE49BFB-E3EB-C243-87B5-487BC7D0170B}"/>
              </a:ext>
            </a:extLst>
          </p:cNvPr>
          <p:cNvSpPr/>
          <p:nvPr/>
        </p:nvSpPr>
        <p:spPr>
          <a:xfrm>
            <a:off x="256559" y="156779"/>
            <a:ext cx="7013267"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Survey demographics: Australian CIOs in 2026</a:t>
            </a:r>
            <a:endParaRPr kumimoji="0" lang="en-AU" sz="2400" b="1" i="0" u="none" strike="noStrike" kern="1200" cap="none" spc="0" normalizeH="0" baseline="0" noProof="0">
              <a:ln>
                <a:noFill/>
              </a:ln>
              <a:solidFill>
                <a:srgbClr val="000000"/>
              </a:solidFill>
              <a:effectLst/>
              <a:uLnTx/>
              <a:uFillTx/>
              <a:latin typeface="Helvetica"/>
              <a:ea typeface="+mn-ea"/>
              <a:cs typeface="Helvetica"/>
            </a:endParaRPr>
          </a:p>
        </p:txBody>
      </p:sp>
    </p:spTree>
    <p:extLst>
      <p:ext uri="{BB962C8B-B14F-4D97-AF65-F5344CB8AC3E}">
        <p14:creationId xmlns:p14="http://schemas.microsoft.com/office/powerpoint/2010/main" val="893978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B3D6B-F266-1FED-41B9-353825D6942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4484D2E1-F683-87F4-0002-3A2CAFD34536}"/>
              </a:ext>
            </a:extLst>
          </p:cNvPr>
          <p:cNvGrpSpPr/>
          <p:nvPr/>
        </p:nvGrpSpPr>
        <p:grpSpPr>
          <a:xfrm>
            <a:off x="499595" y="1866275"/>
            <a:ext cx="7539256" cy="2107315"/>
            <a:chOff x="470612" y="241802"/>
            <a:chExt cx="7539256" cy="2107315"/>
          </a:xfrm>
        </p:grpSpPr>
        <p:sp>
          <p:nvSpPr>
            <p:cNvPr id="3" name="TextBox 2">
              <a:extLst>
                <a:ext uri="{FF2B5EF4-FFF2-40B4-BE49-F238E27FC236}">
                  <a16:creationId xmlns:a16="http://schemas.microsoft.com/office/drawing/2014/main" id="{49F14A64-67D4-8A99-D5D4-2E8A4E694922}"/>
                </a:ext>
              </a:extLst>
            </p:cNvPr>
            <p:cNvSpPr txBox="1"/>
            <p:nvPr/>
          </p:nvSpPr>
          <p:spPr>
            <a:xfrm>
              <a:off x="470612" y="241802"/>
              <a:ext cx="7539256" cy="1892826"/>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Digital transformation &amp; customer experience</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E8611B12-0075-DEB7-1CD5-EC1C1FF9858C}"/>
                </a:ext>
              </a:extLst>
            </p:cNvPr>
            <p:cNvSpPr/>
            <p:nvPr/>
          </p:nvSpPr>
          <p:spPr>
            <a:xfrm>
              <a:off x="541522" y="2286643"/>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EA2C4B4F-2CA9-EB93-06C1-EDFB862854A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8353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39767"/>
            <a:ext cx="10719272" cy="430887"/>
          </a:xfrm>
          <a:prstGeom prst="rect">
            <a:avLst/>
          </a:prstGeom>
        </p:spPr>
        <p:txBody>
          <a:bodyPr wrap="square" lIns="91440" tIns="45720" rIns="91440" bIns="45720" anchor="t">
            <a:spAutoFit/>
          </a:bodyPr>
          <a:lstStyle/>
          <a:p>
            <a:pPr>
              <a:defRPr/>
            </a:pPr>
            <a:r>
              <a:rPr lang="en-US" sz="2200" b="1">
                <a:latin typeface="Helvetica" panose="020B0403020202020204" pitchFamily="34" charset="0"/>
                <a:ea typeface="Helvetica Neue"/>
                <a:cs typeface="Helvetica Neue"/>
                <a:sym typeface="Helvetica Neue"/>
              </a:rPr>
              <a:t>Digital transformation &amp; customer experience</a:t>
            </a:r>
            <a:r>
              <a:rPr kumimoji="0" lang="en-US" sz="2200" b="1" i="0" u="none" strike="noStrike" kern="1200" cap="none" spc="0" normalizeH="0" baseline="0" noProof="0">
                <a:ln>
                  <a:noFill/>
                </a:ln>
                <a:solidFill>
                  <a:srgbClr val="000000"/>
                </a:solidFill>
                <a:effectLst/>
                <a:uLnTx/>
                <a:uFillTx/>
                <a:latin typeface="Helvetica" panose="020B0403020202020204" pitchFamily="34" charset="0"/>
                <a:cs typeface="Helvetica"/>
              </a:rPr>
              <a:t> investment priorities (9 items) </a:t>
            </a:r>
          </a:p>
        </p:txBody>
      </p:sp>
      <p:sp>
        <p:nvSpPr>
          <p:cNvPr id="5" name="TextBox 4">
            <a:extLst>
              <a:ext uri="{FF2B5EF4-FFF2-40B4-BE49-F238E27FC236}">
                <a16:creationId xmlns:a16="http://schemas.microsoft.com/office/drawing/2014/main" id="{510D23FC-DBD9-0AF7-C04D-7FB49146583D}"/>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6" name="Graphic 5">
            <a:extLst>
              <a:ext uri="{FF2B5EF4-FFF2-40B4-BE49-F238E27FC236}">
                <a16:creationId xmlns:a16="http://schemas.microsoft.com/office/drawing/2014/main" id="{3964A8C1-FE11-F2FB-5F30-78D5B629C6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895133"/>
            <a:ext cx="11485850" cy="5058091"/>
          </a:xfrm>
          <a:prstGeom prst="rect">
            <a:avLst/>
          </a:prstGeom>
        </p:spPr>
      </p:pic>
    </p:spTree>
    <p:extLst>
      <p:ext uri="{BB962C8B-B14F-4D97-AF65-F5344CB8AC3E}">
        <p14:creationId xmlns:p14="http://schemas.microsoft.com/office/powerpoint/2010/main" val="11145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58C81-5076-58F9-A445-53EB4B639E0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CB7E932-72BE-4031-CFAB-33C4E7A3F635}"/>
              </a:ext>
            </a:extLst>
          </p:cNvPr>
          <p:cNvGrpSpPr/>
          <p:nvPr/>
        </p:nvGrpSpPr>
        <p:grpSpPr>
          <a:xfrm>
            <a:off x="470612" y="1989871"/>
            <a:ext cx="7539256" cy="2062160"/>
            <a:chOff x="470612" y="241802"/>
            <a:chExt cx="7539256" cy="2062160"/>
          </a:xfrm>
        </p:grpSpPr>
        <p:sp>
          <p:nvSpPr>
            <p:cNvPr id="3" name="TextBox 2">
              <a:extLst>
                <a:ext uri="{FF2B5EF4-FFF2-40B4-BE49-F238E27FC236}">
                  <a16:creationId xmlns:a16="http://schemas.microsoft.com/office/drawing/2014/main" id="{BA43F92B-874B-864A-88DA-D28B525D2AE7}"/>
                </a:ext>
              </a:extLst>
            </p:cNvPr>
            <p:cNvSpPr txBox="1"/>
            <p:nvPr/>
          </p:nvSpPr>
          <p:spPr>
            <a:xfrm>
              <a:off x="470612" y="241802"/>
              <a:ext cx="7539256" cy="1892826"/>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Enterprise architecture </a:t>
              </a:r>
              <a:br>
                <a:rPr lang="en-US" sz="4000" b="1">
                  <a:latin typeface="Helvetica" panose="020B0403020202020204" pitchFamily="34" charset="0"/>
                  <a:ea typeface="Helvetica Neue"/>
                  <a:cs typeface="Helvetica Neue"/>
                  <a:sym typeface="Helvetica Neue"/>
                </a:rPr>
              </a:br>
              <a:r>
                <a:rPr lang="en-US" sz="4000" b="1">
                  <a:latin typeface="Helvetica" panose="020B0403020202020204" pitchFamily="34" charset="0"/>
                  <a:ea typeface="Helvetica Neue"/>
                  <a:cs typeface="Helvetica Neue"/>
                  <a:sym typeface="Helvetica Neue"/>
                </a:rPr>
                <a:t>&amp; integration</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18EE0AE5-FA34-CF99-4810-9FC1505DB513}"/>
                </a:ext>
              </a:extLst>
            </p:cNvPr>
            <p:cNvSpPr/>
            <p:nvPr/>
          </p:nvSpPr>
          <p:spPr>
            <a:xfrm>
              <a:off x="569802" y="2241488"/>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9A784013-FC8D-FE2C-DE41-547FCF478EC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67446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8" y="149927"/>
            <a:ext cx="11339032" cy="461665"/>
          </a:xfrm>
          <a:prstGeom prst="rect">
            <a:avLst/>
          </a:prstGeom>
        </p:spPr>
        <p:txBody>
          <a:bodyPr wrap="square" lIns="91440" tIns="45720" rIns="91440" bIns="45720" anchor="t">
            <a:spAutoFit/>
          </a:bodyPr>
          <a:lstStyle/>
          <a:p>
            <a:pPr>
              <a:defRPr/>
            </a:pPr>
            <a:r>
              <a:rPr lang="en-US" sz="2400" b="1">
                <a:latin typeface="Helvetica Neue"/>
                <a:ea typeface="Helvetica Neue"/>
                <a:cs typeface="Helvetica Neue"/>
                <a:sym typeface="Helvetica Neue"/>
              </a:rPr>
              <a:t>IT governance &amp; financial management</a:t>
            </a:r>
            <a:r>
              <a:rPr kumimoji="0" lang="en-US" sz="2300" b="1" i="0" u="none" strike="noStrike" kern="1200" cap="none" spc="0" normalizeH="0" baseline="0" noProof="0">
                <a:ln>
                  <a:noFill/>
                </a:ln>
                <a:solidFill>
                  <a:srgbClr val="000000"/>
                </a:solidFill>
                <a:effectLst/>
                <a:uLnTx/>
                <a:uFillTx/>
                <a:latin typeface="Helvetica"/>
                <a:ea typeface="+mn-ea"/>
                <a:cs typeface="Helvetica"/>
              </a:rPr>
              <a:t> investment priorities (</a:t>
            </a:r>
            <a:r>
              <a:rPr lang="en-US" sz="2300" b="1">
                <a:solidFill>
                  <a:srgbClr val="000000"/>
                </a:solidFill>
                <a:latin typeface="Helvetica"/>
                <a:cs typeface="Helvetica"/>
              </a:rPr>
              <a:t>5</a:t>
            </a:r>
            <a:r>
              <a:rPr kumimoji="0" lang="en-US" sz="2300" b="1" i="0" u="none" strike="noStrike" kern="1200" cap="none" spc="0" normalizeH="0" baseline="0" noProof="0">
                <a:ln>
                  <a:noFill/>
                </a:ln>
                <a:solidFill>
                  <a:srgbClr val="000000"/>
                </a:solidFill>
                <a:effectLst/>
                <a:uLnTx/>
                <a:uFillTx/>
                <a:latin typeface="Helvetica"/>
                <a:ea typeface="+mn-ea"/>
                <a:cs typeface="Helvetica"/>
              </a:rPr>
              <a:t> items) </a:t>
            </a:r>
          </a:p>
        </p:txBody>
      </p:sp>
      <p:sp>
        <p:nvSpPr>
          <p:cNvPr id="5" name="TextBox 4">
            <a:extLst>
              <a:ext uri="{FF2B5EF4-FFF2-40B4-BE49-F238E27FC236}">
                <a16:creationId xmlns:a16="http://schemas.microsoft.com/office/drawing/2014/main" id="{4AFCB300-1A8D-F19A-64BC-C3C4B479AADF}"/>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6" name="Graphic 5">
            <a:extLst>
              <a:ext uri="{FF2B5EF4-FFF2-40B4-BE49-F238E27FC236}">
                <a16:creationId xmlns:a16="http://schemas.microsoft.com/office/drawing/2014/main" id="{1BA1331D-468A-FF7F-8787-C798B009EF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5292"/>
            <a:ext cx="11485850" cy="3087981"/>
          </a:xfrm>
          <a:prstGeom prst="rect">
            <a:avLst/>
          </a:prstGeom>
        </p:spPr>
      </p:pic>
    </p:spTree>
    <p:extLst>
      <p:ext uri="{BB962C8B-B14F-4D97-AF65-F5344CB8AC3E}">
        <p14:creationId xmlns:p14="http://schemas.microsoft.com/office/powerpoint/2010/main" val="90130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05A04-1701-6B90-9A9A-05C91D58EA8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D53565C0-6D40-36FC-AF60-ECB15F9A75C0}"/>
              </a:ext>
            </a:extLst>
          </p:cNvPr>
          <p:cNvGrpSpPr/>
          <p:nvPr/>
        </p:nvGrpSpPr>
        <p:grpSpPr>
          <a:xfrm>
            <a:off x="391589" y="2001159"/>
            <a:ext cx="7539256" cy="2048242"/>
            <a:chOff x="391589" y="117623"/>
            <a:chExt cx="7539256" cy="2048242"/>
          </a:xfrm>
        </p:grpSpPr>
        <p:sp>
          <p:nvSpPr>
            <p:cNvPr id="3" name="TextBox 2">
              <a:extLst>
                <a:ext uri="{FF2B5EF4-FFF2-40B4-BE49-F238E27FC236}">
                  <a16:creationId xmlns:a16="http://schemas.microsoft.com/office/drawing/2014/main" id="{39B83779-F161-44FE-652D-E06FF118A3C5}"/>
                </a:ext>
              </a:extLst>
            </p:cNvPr>
            <p:cNvSpPr txBox="1"/>
            <p:nvPr/>
          </p:nvSpPr>
          <p:spPr>
            <a:xfrm>
              <a:off x="391589" y="117623"/>
              <a:ext cx="7539256" cy="1892826"/>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IT governance &amp; </a:t>
              </a:r>
              <a:br>
                <a:rPr lang="en-US" sz="4000" b="1">
                  <a:latin typeface="Helvetica" panose="020B0403020202020204" pitchFamily="34" charset="0"/>
                  <a:ea typeface="Helvetica Neue"/>
                  <a:cs typeface="Helvetica Neue"/>
                  <a:sym typeface="Helvetica Neue"/>
                </a:rPr>
              </a:br>
              <a:r>
                <a:rPr lang="en-US" sz="4000" b="1">
                  <a:latin typeface="Helvetica" panose="020B0403020202020204" pitchFamily="34" charset="0"/>
                  <a:ea typeface="Helvetica Neue"/>
                  <a:cs typeface="Helvetica Neue"/>
                  <a:sym typeface="Helvetica Neue"/>
                </a:rPr>
                <a:t>financial management</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02E7124F-91C7-2F46-0FFB-B61E6C1B3BFF}"/>
                </a:ext>
              </a:extLst>
            </p:cNvPr>
            <p:cNvSpPr/>
            <p:nvPr/>
          </p:nvSpPr>
          <p:spPr>
            <a:xfrm>
              <a:off x="499595" y="2103391"/>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E4511971-745D-6545-08E2-AB6A715E62A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97680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B6F61-97A4-F523-264C-467E59C3077E}"/>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1CF5D329-FD63-4DB5-8AEB-1C75A148F493}"/>
              </a:ext>
            </a:extLst>
          </p:cNvPr>
          <p:cNvSpPr/>
          <p:nvPr/>
        </p:nvSpPr>
        <p:spPr>
          <a:xfrm>
            <a:off x="233208" y="149927"/>
            <a:ext cx="12060391" cy="461665"/>
          </a:xfrm>
          <a:prstGeom prst="rect">
            <a:avLst/>
          </a:prstGeom>
        </p:spPr>
        <p:txBody>
          <a:bodyPr wrap="square" lIns="91440" tIns="45720" rIns="91440" bIns="45720" anchor="t">
            <a:spAutoFit/>
          </a:bodyPr>
          <a:lstStyle/>
          <a:p>
            <a:pPr>
              <a:defRPr/>
            </a:pPr>
            <a:r>
              <a:rPr lang="en-US" sz="2400" b="1">
                <a:latin typeface="Helvetica" panose="020B0403020202020204" pitchFamily="34" charset="0"/>
                <a:ea typeface="Helvetica Neue"/>
                <a:cs typeface="Helvetica Neue"/>
                <a:sym typeface="Helvetica Neue"/>
              </a:rPr>
              <a:t>IT governance &amp; financial management (10 items)</a:t>
            </a:r>
            <a:endParaRPr kumimoji="0" lang="en-US" sz="2400" b="1" i="0" u="none" strike="noStrike" kern="1200" cap="none" spc="0" normalizeH="0" baseline="0" noProof="0">
              <a:ln>
                <a:noFill/>
              </a:ln>
              <a:solidFill>
                <a:srgbClr val="000000"/>
              </a:solidFill>
              <a:effectLst/>
              <a:uLnTx/>
              <a:uFillTx/>
              <a:latin typeface="Helvetica" panose="020B0403020202020204" pitchFamily="34" charset="0"/>
              <a:cs typeface="Helvetica"/>
            </a:endParaRPr>
          </a:p>
        </p:txBody>
      </p:sp>
      <p:sp>
        <p:nvSpPr>
          <p:cNvPr id="5" name="TextBox 4">
            <a:extLst>
              <a:ext uri="{FF2B5EF4-FFF2-40B4-BE49-F238E27FC236}">
                <a16:creationId xmlns:a16="http://schemas.microsoft.com/office/drawing/2014/main" id="{0790508D-E101-4356-8960-DB8EDDFEFCE7}"/>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6" name="Graphic 5">
            <a:extLst>
              <a:ext uri="{FF2B5EF4-FFF2-40B4-BE49-F238E27FC236}">
                <a16:creationId xmlns:a16="http://schemas.microsoft.com/office/drawing/2014/main" id="{2CBCC32A-86A4-6B72-F951-C073893B5F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5550618"/>
          </a:xfrm>
          <a:prstGeom prst="rect">
            <a:avLst/>
          </a:prstGeom>
        </p:spPr>
      </p:pic>
    </p:spTree>
    <p:extLst>
      <p:ext uri="{BB962C8B-B14F-4D97-AF65-F5344CB8AC3E}">
        <p14:creationId xmlns:p14="http://schemas.microsoft.com/office/powerpoint/2010/main" val="48053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BC04-3108-4DE5-FE35-25DCC97E2B41}"/>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428ADFE-A475-DF52-2F94-7984C99578A9}"/>
              </a:ext>
            </a:extLst>
          </p:cNvPr>
          <p:cNvGrpSpPr/>
          <p:nvPr/>
        </p:nvGrpSpPr>
        <p:grpSpPr>
          <a:xfrm>
            <a:off x="402878" y="2339825"/>
            <a:ext cx="7539256" cy="2050872"/>
            <a:chOff x="402878" y="83756"/>
            <a:chExt cx="7539256" cy="2050872"/>
          </a:xfrm>
        </p:grpSpPr>
        <p:sp>
          <p:nvSpPr>
            <p:cNvPr id="3" name="TextBox 2">
              <a:extLst>
                <a:ext uri="{FF2B5EF4-FFF2-40B4-BE49-F238E27FC236}">
                  <a16:creationId xmlns:a16="http://schemas.microsoft.com/office/drawing/2014/main" id="{A342D326-AE66-C53D-9477-D8BCB89B6637}"/>
                </a:ext>
              </a:extLst>
            </p:cNvPr>
            <p:cNvSpPr txBox="1"/>
            <p:nvPr/>
          </p:nvSpPr>
          <p:spPr>
            <a:xfrm>
              <a:off x="402878" y="83756"/>
              <a:ext cx="7539256" cy="1892826"/>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err="1">
                  <a:latin typeface="Helvetica" panose="020B0403020202020204" pitchFamily="34" charset="0"/>
                  <a:ea typeface="Helvetica Neue"/>
                  <a:cs typeface="Helvetica Neue"/>
                  <a:sym typeface="Helvetica Neue"/>
                </a:rPr>
                <a:t>Organisational</a:t>
              </a:r>
              <a:r>
                <a:rPr lang="en-US" sz="4000" b="1">
                  <a:latin typeface="Helvetica" panose="020B0403020202020204" pitchFamily="34" charset="0"/>
                  <a:ea typeface="Helvetica Neue"/>
                  <a:cs typeface="Helvetica Neue"/>
                  <a:sym typeface="Helvetica Neue"/>
                </a:rPr>
                <a:t> development </a:t>
              </a:r>
              <a:br>
                <a:rPr lang="en-US" sz="4000" b="1">
                  <a:latin typeface="Helvetica" panose="020B0403020202020204" pitchFamily="34" charset="0"/>
                  <a:ea typeface="Helvetica Neue"/>
                  <a:cs typeface="Helvetica Neue"/>
                  <a:sym typeface="Helvetica Neue"/>
                </a:rPr>
              </a:br>
              <a:r>
                <a:rPr lang="en-US" sz="4000" b="1">
                  <a:latin typeface="Helvetica" panose="020B0403020202020204" pitchFamily="34" charset="0"/>
                  <a:ea typeface="Helvetica Neue"/>
                  <a:cs typeface="Helvetica Neue"/>
                  <a:sym typeface="Helvetica Neue"/>
                </a:rPr>
                <a:t>&amp; change management</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F3788684-169D-2E1F-97F9-E59ECDB0F14B}"/>
                </a:ext>
              </a:extLst>
            </p:cNvPr>
            <p:cNvSpPr/>
            <p:nvPr/>
          </p:nvSpPr>
          <p:spPr>
            <a:xfrm>
              <a:off x="499595" y="2072154"/>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0CB86ABA-8FD6-5C03-7AC1-4650309C9CC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68580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D6602-0829-C96D-32EF-FF41234C5426}"/>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40F9872E-B81C-AC69-F669-BC9B21AEE7A0}"/>
              </a:ext>
            </a:extLst>
          </p:cNvPr>
          <p:cNvSpPr/>
          <p:nvPr/>
        </p:nvSpPr>
        <p:spPr>
          <a:xfrm>
            <a:off x="233208" y="149927"/>
            <a:ext cx="12060391" cy="461665"/>
          </a:xfrm>
          <a:prstGeom prst="rect">
            <a:avLst/>
          </a:prstGeom>
        </p:spPr>
        <p:txBody>
          <a:bodyPr wrap="square" lIns="91440" tIns="45720" rIns="91440" bIns="45720" anchor="t">
            <a:spAutoFit/>
          </a:bodyPr>
          <a:lstStyle/>
          <a:p>
            <a:pPr>
              <a:spcAft>
                <a:spcPts val="600"/>
              </a:spcAft>
            </a:pPr>
            <a:r>
              <a:rPr lang="en-US" sz="2400" b="1" err="1">
                <a:latin typeface="Helvetica" panose="020B0403020202020204" pitchFamily="34" charset="0"/>
                <a:ea typeface="Helvetica Neue"/>
                <a:cs typeface="Helvetica Neue"/>
                <a:sym typeface="Helvetica Neue"/>
              </a:rPr>
              <a:t>Organisational</a:t>
            </a:r>
            <a:r>
              <a:rPr lang="en-US" sz="2400" b="1">
                <a:latin typeface="Helvetica" panose="020B0403020202020204" pitchFamily="34" charset="0"/>
                <a:ea typeface="Helvetica Neue"/>
                <a:cs typeface="Helvetica Neue"/>
                <a:sym typeface="Helvetica Neue"/>
              </a:rPr>
              <a:t> development &amp; change management (5 Items)</a:t>
            </a:r>
            <a:endParaRPr lang="en-US" sz="2400" b="1">
              <a:latin typeface="Helvetica" panose="020B0403020202020204" pitchFamily="34" charset="0"/>
              <a:cs typeface="Helvetica"/>
            </a:endParaRPr>
          </a:p>
        </p:txBody>
      </p:sp>
      <p:sp>
        <p:nvSpPr>
          <p:cNvPr id="6" name="TextBox 5">
            <a:extLst>
              <a:ext uri="{FF2B5EF4-FFF2-40B4-BE49-F238E27FC236}">
                <a16:creationId xmlns:a16="http://schemas.microsoft.com/office/drawing/2014/main" id="{5FAE8EC1-ED35-C5D7-1FB1-E225B97F8E81}"/>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5" name="Graphic 4">
            <a:extLst>
              <a:ext uri="{FF2B5EF4-FFF2-40B4-BE49-F238E27FC236}">
                <a16:creationId xmlns:a16="http://schemas.microsoft.com/office/drawing/2014/main" id="{53956F1E-D192-1679-3284-85641AB2E8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3087981"/>
          </a:xfrm>
          <a:prstGeom prst="rect">
            <a:avLst/>
          </a:prstGeom>
        </p:spPr>
      </p:pic>
    </p:spTree>
    <p:extLst>
      <p:ext uri="{BB962C8B-B14F-4D97-AF65-F5344CB8AC3E}">
        <p14:creationId xmlns:p14="http://schemas.microsoft.com/office/powerpoint/2010/main" val="417480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10C19-37A4-3768-110A-721311AA1C9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7363ED37-D59D-BEE0-8CED-605C61AD8F26}"/>
              </a:ext>
            </a:extLst>
          </p:cNvPr>
          <p:cNvGrpSpPr/>
          <p:nvPr/>
        </p:nvGrpSpPr>
        <p:grpSpPr>
          <a:xfrm>
            <a:off x="414167" y="2497871"/>
            <a:ext cx="7539256" cy="1446606"/>
            <a:chOff x="414167" y="241802"/>
            <a:chExt cx="7539256" cy="1446606"/>
          </a:xfrm>
        </p:grpSpPr>
        <p:sp>
          <p:nvSpPr>
            <p:cNvPr id="3" name="TextBox 2">
              <a:extLst>
                <a:ext uri="{FF2B5EF4-FFF2-40B4-BE49-F238E27FC236}">
                  <a16:creationId xmlns:a16="http://schemas.microsoft.com/office/drawing/2014/main" id="{D2E7CC29-BB77-AB3B-5D23-746A64A89D56}"/>
                </a:ext>
              </a:extLst>
            </p:cNvPr>
            <p:cNvSpPr txBox="1"/>
            <p:nvPr/>
          </p:nvSpPr>
          <p:spPr>
            <a:xfrm>
              <a:off x="414167" y="241802"/>
              <a:ext cx="7539256" cy="1277273"/>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Security, risk &amp; compliance</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01865061-5383-3EF1-0318-73C0831A82A1}"/>
                </a:ext>
              </a:extLst>
            </p:cNvPr>
            <p:cNvSpPr/>
            <p:nvPr/>
          </p:nvSpPr>
          <p:spPr>
            <a:xfrm>
              <a:off x="499595" y="1625934"/>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C2AA7663-1847-4455-3494-17D7CBDF32F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2365652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0D18A-CA15-F67E-5564-5BFF2F7497D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67E132B2-766A-79D3-7C9C-ED3E89CE85E4}"/>
              </a:ext>
            </a:extLst>
          </p:cNvPr>
          <p:cNvSpPr/>
          <p:nvPr/>
        </p:nvSpPr>
        <p:spPr>
          <a:xfrm>
            <a:off x="233208" y="149927"/>
            <a:ext cx="12060391" cy="461665"/>
          </a:xfrm>
          <a:prstGeom prst="rect">
            <a:avLst/>
          </a:prstGeom>
        </p:spPr>
        <p:txBody>
          <a:bodyPr wrap="square" lIns="91440" tIns="45720" rIns="91440" bIns="45720" anchor="t">
            <a:spAutoFit/>
          </a:bodyPr>
          <a:lstStyle/>
          <a:p>
            <a:pPr>
              <a:defRPr/>
            </a:pPr>
            <a:r>
              <a:rPr lang="en-US" sz="2400" b="1">
                <a:latin typeface="Helvetica" panose="020B0403020202020204" pitchFamily="34" charset="0"/>
                <a:ea typeface="Helvetica Neue"/>
                <a:cs typeface="Helvetica Neue"/>
                <a:sym typeface="Helvetica Neue"/>
              </a:rPr>
              <a:t>Security, risk &amp; compliance</a:t>
            </a:r>
            <a:r>
              <a:rPr kumimoji="0" lang="en-US" sz="2400" b="1" i="0" u="none" strike="noStrike" kern="1200" cap="none" spc="0" normalizeH="0" baseline="0" noProof="0">
                <a:ln>
                  <a:noFill/>
                </a:ln>
                <a:solidFill>
                  <a:srgbClr val="000000"/>
                </a:solidFill>
                <a:effectLst/>
                <a:uLnTx/>
                <a:uFillTx/>
                <a:latin typeface="Helvetica" panose="020B0403020202020204" pitchFamily="34" charset="0"/>
                <a:cs typeface="Helvetica"/>
              </a:rPr>
              <a:t> investment priorities (10 items) </a:t>
            </a:r>
          </a:p>
        </p:txBody>
      </p:sp>
      <p:sp>
        <p:nvSpPr>
          <p:cNvPr id="6" name="TextBox 5">
            <a:extLst>
              <a:ext uri="{FF2B5EF4-FFF2-40B4-BE49-F238E27FC236}">
                <a16:creationId xmlns:a16="http://schemas.microsoft.com/office/drawing/2014/main" id="{7EBF29EA-5D44-E9C5-4395-D4067126046B}"/>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5" name="Graphic 4">
            <a:extLst>
              <a:ext uri="{FF2B5EF4-FFF2-40B4-BE49-F238E27FC236}">
                <a16:creationId xmlns:a16="http://schemas.microsoft.com/office/drawing/2014/main" id="{9057976F-DF5C-A790-7F23-EE3F8D1C2D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6592"/>
            <a:ext cx="11485850" cy="5550618"/>
          </a:xfrm>
          <a:prstGeom prst="rect">
            <a:avLst/>
          </a:prstGeom>
        </p:spPr>
      </p:pic>
    </p:spTree>
    <p:extLst>
      <p:ext uri="{BB962C8B-B14F-4D97-AF65-F5344CB8AC3E}">
        <p14:creationId xmlns:p14="http://schemas.microsoft.com/office/powerpoint/2010/main" val="200636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1E69-73BB-AC9F-03BA-D20020BFAC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41DDAFD-632A-8A93-5E7E-BA5E2CDE1D39}"/>
              </a:ext>
            </a:extLst>
          </p:cNvPr>
          <p:cNvPicPr>
            <a:picLocks noChangeAspect="1"/>
          </p:cNvPicPr>
          <p:nvPr/>
        </p:nvPicPr>
        <p:blipFill>
          <a:blip r:embed="rId3">
            <a:extLst>
              <a:ext uri="{28A0092B-C50C-407E-A947-70E740481C1C}">
                <a14:useLocalDpi xmlns:a14="http://schemas.microsoft.com/office/drawing/2010/main" val="0"/>
              </a:ext>
            </a:extLst>
          </a:blip>
          <a:srcRect l="15067" t="109" r="16005" b="44514"/>
          <a:stretch>
            <a:fillRect/>
          </a:stretch>
        </p:blipFill>
        <p:spPr>
          <a:xfrm>
            <a:off x="1431983" y="1672223"/>
            <a:ext cx="937991" cy="1076898"/>
          </a:xfrm>
          <a:prstGeom prst="round2DiagRect">
            <a:avLst>
              <a:gd name="adj1" fmla="val 0"/>
              <a:gd name="adj2" fmla="val 0"/>
            </a:avLst>
          </a:prstGeom>
          <a:ln w="3175" cap="sq">
            <a:noFill/>
            <a:miter lim="800000"/>
          </a:ln>
          <a:effectLst/>
        </p:spPr>
      </p:pic>
      <p:grpSp>
        <p:nvGrpSpPr>
          <p:cNvPr id="3" name="ADAPT WHITE GRID" hidden="1">
            <a:extLst>
              <a:ext uri="{FF2B5EF4-FFF2-40B4-BE49-F238E27FC236}">
                <a16:creationId xmlns:a16="http://schemas.microsoft.com/office/drawing/2014/main" id="{E897F634-2900-5A61-4160-B0B540BC2A4A}"/>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CA9147CD-02E4-8078-72EC-66C23A0DB60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F40A5450-E1D2-CB70-EFB9-5E38720D055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8FFA2B5-1AF3-B7BC-04A7-A85252E3B94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8CDD19B3-C3BA-062B-714A-1C059FE2C2B2}"/>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485E1C19-8EBC-45D3-5B04-9DFBFDF3DF2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1338C37-92A6-9CFA-741B-9CA1FDB8AEC9}"/>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A8327DFF-CD40-E7EB-0266-9265720C2FE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F864B02-900B-CA35-309C-AB614B6CA39A}"/>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0F9EC35E-6985-BF81-DBDF-7C94540479C2}"/>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2CD2691B-1E16-E301-BA1F-05EA2507102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BCF11A8-85A8-FF02-4EAC-9B154ECE82E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A6BEBDCF-094F-842C-3F09-2305D7D0C2BE}"/>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F2D976D-63C1-3BD3-DCC0-BAB791098FEA}"/>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1DFA281C-C8E9-BE30-1686-65B01D46525B}"/>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570C8339-6616-048B-B0E2-6F88E711A68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F4A93FB2-CD09-BD64-2F4E-54B5D6F7947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6806C12D-FB6F-66A8-CD62-E017F1BBCF4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440FFA4A-C5A3-7619-B3E5-BF953BF747FF}"/>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674CE577-ED70-A0AF-FA85-BE8DB633064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8A72FDDC-CA82-30AF-FE50-A81D323F51D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DCD19F0E-1296-E8C7-D942-A658DD658DB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7664ECDE-BE93-6AC4-5DC9-4DC8D66BCC9D}"/>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63A94B57-8AC1-8C0F-553D-CDEC79C28CFB}"/>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61D20564-774D-02FA-A549-D2BFDFD3E7F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A3A667B-38F6-9662-144E-46DC7AD8631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F6E3FB2-2689-12D8-9B32-B00CA9027360}"/>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90F8433-B743-5152-0098-CA430C4A0DE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334631B-9CB3-8A85-A812-65BE5925C7E2}"/>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422D65B-41AD-4603-5D5D-35657D1CD064}"/>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05F77401-0495-E3B2-D548-74D15B082F1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2ADD2388-550C-0D63-C245-1ACFB4F363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3DA08DF-7C51-44B9-49AF-5697B66253E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9428B4D-145C-AAAA-B2A4-0453AA35970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3F85AE3D-2231-0394-AFD2-3C5C97F913D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BB64E9D-0C2E-9DBA-6980-E492E8121920}"/>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A55D80C-0417-4B3E-F0D4-162D88631B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4ED2473C-3788-9CEE-9373-79C22E42EFE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F8932CAB-2AC1-5DBC-0316-F9098994B0F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626797E-A4A9-5983-100A-D8AB9480C63A}"/>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491B4048-614C-48DE-EB9E-B4AFC72C494D}"/>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522925A9-FEA5-6B82-B843-A7DCA58B3F6D}"/>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3351BB91-902A-9355-CC89-83BBD76B2A6C}"/>
              </a:ext>
            </a:extLst>
          </p:cNvPr>
          <p:cNvSpPr txBox="1"/>
          <p:nvPr/>
        </p:nvSpPr>
        <p:spPr>
          <a:xfrm>
            <a:off x="1355657" y="3095903"/>
            <a:ext cx="9684343" cy="1454694"/>
          </a:xfrm>
          <a:prstGeom prst="rect">
            <a:avLst/>
          </a:prstGeom>
          <a:noFill/>
        </p:spPr>
        <p:txBody>
          <a:bodyPr wrap="square" lIns="91440" tIns="45720" rIns="91440" bIns="45720" rtlCol="0" anchor="t">
            <a:spAutoFit/>
          </a:bodyPr>
          <a:lstStyle/>
          <a:p>
            <a:pPr>
              <a:lnSpc>
                <a:spcPts val="1800"/>
              </a:lnSpc>
            </a:pPr>
            <a:r>
              <a:rPr lang="en-US" sz="1200">
                <a:latin typeface="Helvetica"/>
                <a:cs typeface="Helvetica"/>
              </a:rPr>
              <a:t>Nathan is a versatile Data Analyst at ADAPT, skilled in data gathering, processing, and </a:t>
            </a:r>
            <a:r>
              <a:rPr lang="en-US" sz="1200" err="1">
                <a:latin typeface="Helvetica"/>
                <a:cs typeface="Helvetica"/>
              </a:rPr>
              <a:t>visualisation</a:t>
            </a:r>
            <a:r>
              <a:rPr lang="en-US" sz="1200">
                <a:latin typeface="Helvetica"/>
                <a:cs typeface="Helvetica"/>
              </a:rPr>
              <a:t> across multiple platforms. </a:t>
            </a:r>
            <a:br>
              <a:rPr lang="en-US" sz="1200">
                <a:latin typeface="Helvetica" panose="020B0403020202020204" pitchFamily="34" charset="0"/>
              </a:rPr>
            </a:br>
            <a:r>
              <a:rPr lang="en-US" sz="1200">
                <a:latin typeface="Helvetica"/>
                <a:cs typeface="Helvetica"/>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panose="020B0403020202020204" pitchFamily="34" charset="0"/>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panose="020B0403020202020204" pitchFamily="34" charset="0"/>
              </a:rPr>
              <a:t>data-driven solutions for businesses.</a:t>
            </a:r>
          </a:p>
        </p:txBody>
      </p:sp>
      <p:sp>
        <p:nvSpPr>
          <p:cNvPr id="6" name="TextBox 5">
            <a:extLst>
              <a:ext uri="{FF2B5EF4-FFF2-40B4-BE49-F238E27FC236}">
                <a16:creationId xmlns:a16="http://schemas.microsoft.com/office/drawing/2014/main" id="{FAFC4729-3878-1837-0A4E-8F5A35452B8C}"/>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305702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pic>
        <p:nvPicPr>
          <p:cNvPr id="4" name="Graphic 3">
            <a:extLst>
              <a:ext uri="{FF2B5EF4-FFF2-40B4-BE49-F238E27FC236}">
                <a16:creationId xmlns:a16="http://schemas.microsoft.com/office/drawing/2014/main" id="{9326F33A-A810-02CE-0B85-1F7D9314ADD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sp>
        <p:nvSpPr>
          <p:cNvPr id="5" name="Rectangle 4">
            <a:extLst>
              <a:ext uri="{FF2B5EF4-FFF2-40B4-BE49-F238E27FC236}">
                <a16:creationId xmlns:a16="http://schemas.microsoft.com/office/drawing/2014/main" id="{1373DE32-9F34-3828-66E5-113D792992F0}"/>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strike="noStrike" kern="1200" cap="none" spc="0" normalizeH="0" baseline="30000" noProof="0">
                <a:ln>
                  <a:noFill/>
                </a:ln>
                <a:effectLst/>
                <a:uLnTx/>
                <a:uFillTx/>
                <a:latin typeface="Helvetica Neue" panose="02000503000000020004" pitchFamily="2"/>
                <a:ea typeface="+mn-ea"/>
                <a:cs typeface="+mn-cs"/>
              </a:rPr>
              <a:t>adapt.com.au</a:t>
            </a:r>
            <a:r>
              <a:rPr kumimoji="0" lang="en-US" sz="1800" b="0" i="0" strike="noStrike" kern="1200" cap="none" spc="0" normalizeH="0" baseline="30000" noProof="0">
                <a:ln>
                  <a:noFill/>
                </a:ln>
                <a:solidFill>
                  <a:srgbClr val="000000"/>
                </a:solidFill>
                <a:effectLst/>
                <a:uLnTx/>
                <a:uFillTx/>
                <a:latin typeface="Helvetica Neue" panose="02000503000000020004" pitchFamily="2"/>
                <a:ea typeface="+mn-ea"/>
                <a:cs typeface="+mn-cs"/>
              </a:rPr>
              <a:t>   |   hello@adapt.com.au  </a:t>
            </a:r>
          </a:p>
        </p:txBody>
      </p:sp>
      <p:sp>
        <p:nvSpPr>
          <p:cNvPr id="8" name="Rectangle 7">
            <a:hlinkClick r:id="rId3"/>
            <a:extLst>
              <a:ext uri="{FF2B5EF4-FFF2-40B4-BE49-F238E27FC236}">
                <a16:creationId xmlns:a16="http://schemas.microsoft.com/office/drawing/2014/main" id="{684EBC8E-D9F4-35CB-66B7-F0F01D6C679E}"/>
              </a:ext>
            </a:extLst>
          </p:cNvPr>
          <p:cNvSpPr/>
          <p:nvPr/>
        </p:nvSpPr>
        <p:spPr>
          <a:xfrm>
            <a:off x="736304" y="4572080"/>
            <a:ext cx="931131" cy="136519"/>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&amp;</a:t>
            </a:r>
            <a:r>
              <a:rPr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
        <p:nvSpPr>
          <p:cNvPr id="42" name="object 2">
            <a:extLst>
              <a:ext uri="{FF2B5EF4-FFF2-40B4-BE49-F238E27FC236}">
                <a16:creationId xmlns:a16="http://schemas.microsoft.com/office/drawing/2014/main" id="{18B14E1C-A1FD-FEFF-8833-3762275848EE}"/>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425852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3C5A37-AFB9-B21E-3442-4A3CA8A5479C}"/>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9D2D240C-6858-7869-87AD-43BC9D3CA703}"/>
              </a:ext>
            </a:extLst>
          </p:cNvPr>
          <p:cNvSpPr/>
          <p:nvPr/>
        </p:nvSpPr>
        <p:spPr>
          <a:xfrm>
            <a:off x="4204010" y="3661892"/>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402672F6-12F4-D4E5-8FEA-594CC38C853A}"/>
              </a:ext>
            </a:extLst>
          </p:cNvPr>
          <p:cNvSpPr/>
          <p:nvPr/>
        </p:nvSpPr>
        <p:spPr>
          <a:xfrm>
            <a:off x="5307980" y="3677847"/>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9FE63C5D-6406-0125-F000-BB18AA52AF51}"/>
              </a:ext>
            </a:extLst>
          </p:cNvPr>
          <p:cNvSpPr/>
          <p:nvPr/>
        </p:nvSpPr>
        <p:spPr>
          <a:xfrm>
            <a:off x="5386038" y="2905857"/>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65D2F42B-6397-934F-29C8-F9E1A1CE987F}"/>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43102" y="2570388"/>
            <a:ext cx="3593615" cy="152009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different investment priorities for Chief </a:t>
            </a:r>
            <a:r>
              <a:rPr lang="en-US" sz="1200" b="1">
                <a:solidFill>
                  <a:prstClr val="black"/>
                </a:solidFill>
                <a:latin typeface="Helvetica"/>
                <a:cs typeface="Helvetica"/>
              </a:rPr>
              <a:t>Information </a:t>
            </a:r>
            <a:r>
              <a:rPr kumimoji="0" lang="en-US" sz="1200" b="1" i="0" u="none" strike="noStrike" kern="1200" cap="none" spc="0" normalizeH="0" baseline="0" noProof="0">
                <a:ln>
                  <a:noFill/>
                </a:ln>
                <a:solidFill>
                  <a:prstClr val="black"/>
                </a:solidFill>
                <a:effectLst/>
                <a:uLnTx/>
                <a:uFillTx/>
                <a:latin typeface="Helvetica"/>
                <a:ea typeface="+mn-ea"/>
                <a:cs typeface="Helvetica"/>
              </a:rPr>
              <a:t>Officers (CIOs). </a:t>
            </a:r>
            <a:br>
              <a:rPr lang="en-US" sz="1200" b="1" i="0" u="none" strike="noStrike" kern="1200" cap="none" spc="0" normalizeH="0" baseline="0" noProof="0" dirty="0">
                <a:ln>
                  <a:noFill/>
                </a:ln>
                <a:effectLst/>
                <a:uLnTx/>
                <a:uFillTx/>
                <a:latin typeface="Helvetica"/>
                <a:cs typeface="Helvetica"/>
              </a:rPr>
            </a:b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a:lnSpc>
                <a:spcPct val="150000"/>
              </a:lnSpc>
              <a:spcAft>
                <a:spcPts val="600"/>
              </a:spcAft>
              <a:buClr>
                <a:srgbClr val="E7534F"/>
              </a:buClr>
              <a:defRPr/>
            </a:pPr>
            <a:r>
              <a:rPr lang="en-US" sz="1200">
                <a:solidFill>
                  <a:prstClr val="black"/>
                </a:solidFill>
                <a:latin typeface="Helvetica"/>
                <a:cs typeface="Helvetica"/>
              </a:rPr>
              <a:t>Investment</a:t>
            </a:r>
            <a:r>
              <a:rPr kumimoji="0" lang="en-US" sz="1200" i="0" u="none" strike="noStrike" kern="1200" cap="none" spc="0" normalizeH="0" baseline="0" noProof="0">
                <a:ln>
                  <a:noFill/>
                </a:ln>
                <a:solidFill>
                  <a:prstClr val="black"/>
                </a:solidFill>
                <a:effectLst/>
                <a:uLnTx/>
                <a:uFillTx/>
                <a:latin typeface="Helvetica"/>
                <a:ea typeface="+mn-ea"/>
                <a:cs typeface="Helvetica"/>
              </a:rPr>
              <a:t> priorities </a:t>
            </a:r>
            <a:r>
              <a:rPr lang="en-US" sz="1200">
                <a:solidFill>
                  <a:prstClr val="black"/>
                </a:solidFill>
                <a:latin typeface="Helvetica"/>
                <a:cs typeface="Helvetica"/>
              </a:rPr>
              <a:t>are </a:t>
            </a:r>
            <a:r>
              <a:rPr kumimoji="0" lang="en-US" sz="1200" i="0" u="none" strike="noStrike" kern="1200" cap="none" spc="0" normalizeH="0" baseline="0" noProof="0">
                <a:ln>
                  <a:noFill/>
                </a:ln>
                <a:solidFill>
                  <a:prstClr val="black"/>
                </a:solidFill>
                <a:effectLst/>
                <a:uLnTx/>
                <a:uFillTx/>
                <a:latin typeface="Helvetica"/>
                <a:ea typeface="+mn-ea"/>
                <a:cs typeface="Helvetica"/>
              </a:rPr>
              <a:t>ranked in order of the number of respondents investing in the next year.</a:t>
            </a:r>
            <a:endParaRPr lang="en-US" sz="1200" i="0" u="none" strike="noStrike" kern="1200" cap="none" spc="0" normalizeH="0" baseline="0" noProof="0" dirty="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1376599"/>
            <a:ext cx="4129258" cy="1097284"/>
            <a:chOff x="819810" y="1621037"/>
            <a:chExt cx="4129258" cy="882440"/>
          </a:xfrm>
        </p:grpSpPr>
        <p:sp>
          <p:nvSpPr>
            <p:cNvPr id="3" name="Rectangle 2">
              <a:extLst>
                <a:ext uri="{FF2B5EF4-FFF2-40B4-BE49-F238E27FC236}">
                  <a16:creationId xmlns:a16="http://schemas.microsoft.com/office/drawing/2014/main" id="{FCDB4BEB-E898-C416-1F0D-8AA44DED8E6F}"/>
                </a:ext>
              </a:extLst>
            </p:cNvPr>
            <p:cNvSpPr/>
            <p:nvPr/>
          </p:nvSpPr>
          <p:spPr>
            <a:xfrm>
              <a:off x="819811" y="2041812"/>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42077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CIO demographic investment </a:t>
              </a:r>
              <a:br>
                <a:rPr kumimoji="0" lang="en-US" sz="1400" b="1" i="0" u="none" strike="noStrike" kern="1200" cap="none" spc="0" normalizeH="0" baseline="0" noProof="0">
                  <a:ln>
                    <a:noFill/>
                  </a:ln>
                  <a:solidFill>
                    <a:srgbClr val="E7534F"/>
                  </a:solidFill>
                  <a:effectLst/>
                  <a:uLnTx/>
                  <a:uFillTx/>
                  <a:latin typeface="Helvetica"/>
                  <a:ea typeface="+mn-ea"/>
                  <a:cs typeface="Helvetica"/>
                </a:rPr>
              </a:br>
              <a:r>
                <a:rPr kumimoji="0" lang="en-US" sz="1400" b="1" i="0" u="none" strike="noStrike" kern="1200" cap="none" spc="0" normalizeH="0" baseline="0" noProof="0">
                  <a:ln>
                    <a:noFill/>
                  </a:ln>
                  <a:solidFill>
                    <a:srgbClr val="E7534F"/>
                  </a:solidFill>
                  <a:effectLst/>
                  <a:uLnTx/>
                  <a:uFillTx/>
                  <a:latin typeface="Helvetica"/>
                  <a:ea typeface="+mn-ea"/>
                  <a:cs typeface="Helvetica"/>
                </a:rPr>
                <a:t>priority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77235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301692" y="941576"/>
            <a:ext cx="6096000" cy="440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Investment priorities​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Investment priorities are indicated by respondents' intentions to spend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a given area over the next year.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There are approximately 88 line items of investment priorities. The investment priority statistics represent the top 10 investments by proportion of spending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the next </a:t>
            </a:r>
            <a:r>
              <a:rPr lang="en-US" sz="1200">
                <a:solidFill>
                  <a:prstClr val="black"/>
                </a:solidFill>
                <a:latin typeface="Helvetica"/>
                <a:cs typeface="Helvetica"/>
              </a:rPr>
              <a:t>12 months</a:t>
            </a:r>
            <a:r>
              <a:rPr kumimoji="0" lang="en-US" sz="1200"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US" sz="1200" i="0" u="none" strike="noStrike" kern="1200" cap="none" spc="0" normalizeH="0" baseline="0" noProof="0">
              <a:ln>
                <a:noFill/>
              </a:ln>
              <a:solidFill>
                <a:prstClr val="black"/>
              </a:solidFill>
              <a:effectLst/>
              <a:uLnTx/>
              <a:uFillTx/>
              <a:latin typeface="Helvetica"/>
              <a:ea typeface="+mn-ea"/>
              <a:cs typeface="Helvetica"/>
            </a:endParaRP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Measuring investment </a:t>
            </a:r>
            <a:r>
              <a:rPr lang="en-US" sz="1200" b="1">
                <a:solidFill>
                  <a:prstClr val="black"/>
                </a:solidFill>
                <a:latin typeface="Helvetica"/>
                <a:cs typeface="Helvetica"/>
              </a:rPr>
              <a:t>p</a:t>
            </a:r>
            <a:r>
              <a:rPr kumimoji="0" lang="en-US" sz="1200" b="1" i="0" u="none" strike="noStrike" kern="1200" cap="none" spc="0" normalizeH="0" baseline="0" noProof="0" err="1">
                <a:ln>
                  <a:noFill/>
                </a:ln>
                <a:solidFill>
                  <a:prstClr val="black"/>
                </a:solidFill>
                <a:effectLst/>
                <a:uLnTx/>
                <a:uFillTx/>
                <a:latin typeface="Helvetica"/>
                <a:ea typeface="+mn-ea"/>
                <a:cs typeface="Helvetica"/>
              </a:rPr>
              <a:t>riorities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endParaRPr kumimoji="0" lang="en-US" sz="120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Where there are less than 10 investment priorities in a category, the number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of investment priorities in that category is shown.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Please note: </a:t>
            </a:r>
            <a:r>
              <a:rPr kumimoji="0" lang="en-US" sz="1200" b="1" i="1" u="none" strike="noStrike" kern="1200" cap="none" spc="0" normalizeH="0" baseline="0" noProof="0">
                <a:ln>
                  <a:noFill/>
                </a:ln>
                <a:solidFill>
                  <a:prstClr val="black"/>
                </a:solidFill>
                <a:effectLst/>
                <a:uLnTx/>
                <a:uFillTx/>
                <a:latin typeface="Helvetica"/>
                <a:ea typeface="+mn-ea"/>
                <a:cs typeface="Helvetica"/>
              </a:rPr>
              <a:t>Some groups only have </a:t>
            </a:r>
            <a:r>
              <a:rPr lang="en-US" sz="1200" b="1" i="1">
                <a:solidFill>
                  <a:prstClr val="black"/>
                </a:solidFill>
                <a:latin typeface="Helvetica"/>
                <a:cs typeface="Helvetica"/>
              </a:rPr>
              <a:t>3</a:t>
            </a:r>
            <a:r>
              <a:rPr kumimoji="0" lang="en-US" sz="1200" b="1" i="1" u="none" strike="noStrike" kern="1200" cap="none" spc="0" normalizeH="0" baseline="0" noProof="0">
                <a:ln>
                  <a:noFill/>
                </a:ln>
                <a:solidFill>
                  <a:prstClr val="black"/>
                </a:solidFill>
                <a:effectLst/>
                <a:uLnTx/>
                <a:uFillTx/>
                <a:latin typeface="Helvetica"/>
                <a:ea typeface="+mn-ea"/>
                <a:cs typeface="Helvetica"/>
              </a:rPr>
              <a:t> or 6 investment line items. Investment priorities are ranked according to their position in the grouping, not overall rank in the master list of priorities</a:t>
            </a:r>
            <a:r>
              <a:rPr kumimoji="0" lang="en-US" sz="1200"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Where there are more than 10 investment line items, the top 10 are shown. </a:t>
            </a: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F3EE0BB-A461-43D7-C450-FC992B4377E9}"/>
              </a:ext>
            </a:extLst>
          </p:cNvPr>
          <p:cNvSpPr txBox="1"/>
          <p:nvPr/>
        </p:nvSpPr>
        <p:spPr>
          <a:xfrm>
            <a:off x="8042493" y="1323487"/>
            <a:ext cx="4162425" cy="5531315"/>
          </a:xfrm>
          <a:prstGeom prst="rect">
            <a:avLst/>
          </a:prstGeom>
          <a:solidFill>
            <a:schemeClr val="bg2"/>
          </a:solidFill>
        </p:spPr>
        <p:txBody>
          <a:bodyPr wrap="square" rtlCol="0">
            <a:spAutoFit/>
          </a:bodyPr>
          <a:lstStyle/>
          <a:p>
            <a:endParaRPr lang="en-US"/>
          </a:p>
        </p:txBody>
      </p:sp>
      <p:sp>
        <p:nvSpPr>
          <p:cNvPr id="13" name="TextBox 12">
            <a:extLst>
              <a:ext uri="{FF2B5EF4-FFF2-40B4-BE49-F238E27FC236}">
                <a16:creationId xmlns:a16="http://schemas.microsoft.com/office/drawing/2014/main" id="{CC9ABABC-FFEA-CFEA-C824-386A62ADC0D7}"/>
              </a:ext>
            </a:extLst>
          </p:cNvPr>
          <p:cNvSpPr txBox="1"/>
          <p:nvPr/>
        </p:nvSpPr>
        <p:spPr>
          <a:xfrm>
            <a:off x="3897506" y="1338551"/>
            <a:ext cx="4162425" cy="5531315"/>
          </a:xfrm>
          <a:prstGeom prst="rect">
            <a:avLst/>
          </a:prstGeom>
          <a:solidFill>
            <a:schemeClr val="accent2">
              <a:lumMod val="20000"/>
              <a:lumOff val="80000"/>
            </a:schemeClr>
          </a:solidFill>
        </p:spPr>
        <p:txBody>
          <a:bodyPr wrap="square" rtlCol="0">
            <a:spAutoFit/>
          </a:bodyPr>
          <a:lstStyle/>
          <a:p>
            <a:endParaRPr lang="en-US"/>
          </a:p>
        </p:txBody>
      </p:sp>
      <p:sp>
        <p:nvSpPr>
          <p:cNvPr id="41" name="Rounded Rectangle 40">
            <a:extLst>
              <a:ext uri="{FF2B5EF4-FFF2-40B4-BE49-F238E27FC236}">
                <a16:creationId xmlns:a16="http://schemas.microsoft.com/office/drawing/2014/main" id="{2DDF0645-2697-504D-A1E3-A34A8EE6EC2F}"/>
              </a:ext>
            </a:extLst>
          </p:cNvPr>
          <p:cNvSpPr/>
          <p:nvPr/>
        </p:nvSpPr>
        <p:spPr>
          <a:xfrm>
            <a:off x="0" y="-3801"/>
            <a:ext cx="12191990" cy="1360742"/>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7164413-0512-B247-BD49-514142A4DC7F}"/>
              </a:ext>
            </a:extLst>
          </p:cNvPr>
          <p:cNvSpPr/>
          <p:nvPr/>
        </p:nvSpPr>
        <p:spPr>
          <a:xfrm>
            <a:off x="2191710" y="167244"/>
            <a:ext cx="7868847"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86652"/>
                </a:solidFill>
                <a:effectLst/>
                <a:uLnTx/>
                <a:uFillTx/>
                <a:latin typeface="Helvetica"/>
                <a:ea typeface="+mn-ea"/>
                <a:cs typeface="Helvetica"/>
              </a:rPr>
              <a:t>How can you </a:t>
            </a:r>
            <a:r>
              <a:rPr lang="en-US" sz="2400" b="1">
                <a:solidFill>
                  <a:srgbClr val="F86652"/>
                </a:solidFill>
                <a:latin typeface="Helvetica"/>
                <a:cs typeface="Helvetica"/>
              </a:rPr>
              <a:t>use ADAPT Insights?</a:t>
            </a:r>
            <a:endParaRPr kumimoji="0" lang="en-US" sz="2400" b="0" i="0" u="none" strike="noStrike" kern="1200" cap="none" spc="0" normalizeH="0" baseline="30000" noProof="0">
              <a:ln>
                <a:noFill/>
              </a:ln>
              <a:solidFill>
                <a:srgbClr val="F86652"/>
              </a:solidFill>
              <a:effectLst/>
              <a:uLnTx/>
              <a:uFillTx/>
              <a:latin typeface="Helvetica Light" panose="020B0403020202020204" pitchFamily="34" charset="0"/>
              <a:ea typeface="+mn-ea"/>
              <a:cs typeface="Helvetica"/>
            </a:endParaRPr>
          </a:p>
        </p:txBody>
      </p:sp>
      <p:sp>
        <p:nvSpPr>
          <p:cNvPr id="7" name="TextBox 6">
            <a:extLst>
              <a:ext uri="{FF2B5EF4-FFF2-40B4-BE49-F238E27FC236}">
                <a16:creationId xmlns:a16="http://schemas.microsoft.com/office/drawing/2014/main" id="{7119269A-C347-624C-8270-B94FAD6AE58A}"/>
              </a:ext>
            </a:extLst>
          </p:cNvPr>
          <p:cNvSpPr txBox="1"/>
          <p:nvPr/>
        </p:nvSpPr>
        <p:spPr>
          <a:xfrm>
            <a:off x="8815318" y="1997405"/>
            <a:ext cx="3106339"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Market Positioning /</a:t>
            </a:r>
            <a:br>
              <a:rPr kumimoji="0" lang="en-AU" sz="1400" b="1" i="0" u="none" strike="noStrike" kern="1200" cap="none" spc="0" normalizeH="0" baseline="0" noProof="0">
                <a:ln>
                  <a:noFill/>
                </a:ln>
                <a:solidFill>
                  <a:prstClr val="black"/>
                </a:solidFill>
                <a:effectLst/>
                <a:uLnTx/>
                <a:uFillTx/>
                <a:latin typeface="Helvetica"/>
                <a:ea typeface="+mn-ea"/>
                <a:cs typeface="Helvetica"/>
              </a:rPr>
            </a:br>
            <a:r>
              <a:rPr kumimoji="0" lang="en-AU" sz="1400" b="1" i="0" u="none" strike="noStrike" kern="1200" cap="none" spc="0" normalizeH="0" baseline="0" noProof="0">
                <a:ln>
                  <a:noFill/>
                </a:ln>
                <a:solidFill>
                  <a:prstClr val="black"/>
                </a:solidFill>
                <a:effectLst/>
                <a:uLnTx/>
                <a:uFillTx/>
                <a:latin typeface="Helvetica"/>
                <a:ea typeface="+mn-ea"/>
                <a:cs typeface="Helvetica"/>
              </a:rPr>
              <a:t>Product Development</a:t>
            </a:r>
          </a:p>
        </p:txBody>
      </p:sp>
      <p:sp>
        <p:nvSpPr>
          <p:cNvPr id="8" name="TextBox 7">
            <a:extLst>
              <a:ext uri="{FF2B5EF4-FFF2-40B4-BE49-F238E27FC236}">
                <a16:creationId xmlns:a16="http://schemas.microsoft.com/office/drawing/2014/main" id="{55E1A860-B29E-CB4C-A319-68EB9BBABFB9}"/>
              </a:ext>
            </a:extLst>
          </p:cNvPr>
          <p:cNvSpPr txBox="1"/>
          <p:nvPr/>
        </p:nvSpPr>
        <p:spPr>
          <a:xfrm>
            <a:off x="8762010" y="2605607"/>
            <a:ext cx="28820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Validate new products and services by cross referencing against key insights from target persona's/sectors.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9" name="TextBox 8">
            <a:extLst>
              <a:ext uri="{FF2B5EF4-FFF2-40B4-BE49-F238E27FC236}">
                <a16:creationId xmlns:a16="http://schemas.microsoft.com/office/drawing/2014/main" id="{BA0E91F5-6E3E-E841-BDBB-DA74ED00DB67}"/>
              </a:ext>
            </a:extLst>
          </p:cNvPr>
          <p:cNvSpPr txBox="1"/>
          <p:nvPr/>
        </p:nvSpPr>
        <p:spPr>
          <a:xfrm>
            <a:off x="8815318" y="3718478"/>
            <a:ext cx="2389092"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Content Creation / Campaign planning </a:t>
            </a:r>
          </a:p>
        </p:txBody>
      </p:sp>
      <p:sp>
        <p:nvSpPr>
          <p:cNvPr id="10" name="TextBox 9">
            <a:extLst>
              <a:ext uri="{FF2B5EF4-FFF2-40B4-BE49-F238E27FC236}">
                <a16:creationId xmlns:a16="http://schemas.microsoft.com/office/drawing/2014/main" id="{AD37CF24-11B0-7840-B976-70A2BDE4A6BF}"/>
              </a:ext>
            </a:extLst>
          </p:cNvPr>
          <p:cNvSpPr txBox="1"/>
          <p:nvPr/>
        </p:nvSpPr>
        <p:spPr>
          <a:xfrm>
            <a:off x="8766532" y="4301060"/>
            <a:ext cx="320815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Augment global messaging to better reflect the local marketplace – even down to the sector to differentiate from competitors.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1" name="TextBox 10">
            <a:extLst>
              <a:ext uri="{FF2B5EF4-FFF2-40B4-BE49-F238E27FC236}">
                <a16:creationId xmlns:a16="http://schemas.microsoft.com/office/drawing/2014/main" id="{16FE2F13-67AA-2944-B110-E4C39E1D156A}"/>
              </a:ext>
            </a:extLst>
          </p:cNvPr>
          <p:cNvSpPr txBox="1"/>
          <p:nvPr/>
        </p:nvSpPr>
        <p:spPr>
          <a:xfrm>
            <a:off x="8815318" y="5393699"/>
            <a:ext cx="260048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Territory Planning</a:t>
            </a:r>
          </a:p>
        </p:txBody>
      </p:sp>
      <p:sp>
        <p:nvSpPr>
          <p:cNvPr id="12" name="TextBox 11">
            <a:extLst>
              <a:ext uri="{FF2B5EF4-FFF2-40B4-BE49-F238E27FC236}">
                <a16:creationId xmlns:a16="http://schemas.microsoft.com/office/drawing/2014/main" id="{CBBF4F32-954D-2D4E-A2B1-3633549A2683}"/>
              </a:ext>
            </a:extLst>
          </p:cNvPr>
          <p:cNvSpPr txBox="1"/>
          <p:nvPr/>
        </p:nvSpPr>
        <p:spPr>
          <a:xfrm>
            <a:off x="8756885" y="5700001"/>
            <a:ext cx="3196973" cy="1043619"/>
          </a:xfrm>
          <a:prstGeom prst="rect">
            <a:avLst/>
          </a:prstGeom>
          <a:noFill/>
        </p:spPr>
        <p:txBody>
          <a:bodyPr wrap="square" lIns="91440" tIns="45720" rIns="91440" bIns="45720" rtlCol="0" anchor="t">
            <a:spAutoFit/>
          </a:bodyPr>
          <a:lstStyle>
            <a:defPPr>
              <a:defRPr lang="en-US"/>
            </a:defPPr>
            <a:lvl1pPr>
              <a:lnSpc>
                <a:spcPts val="1940"/>
              </a:lnSpc>
              <a:defRPr sz="1200">
                <a:solidFill>
                  <a:prstClr val="black">
                    <a:lumMod val="65000"/>
                    <a:lumOff val="35000"/>
                  </a:prstClr>
                </a:solidFill>
                <a:latin typeface="Helvetica Light"/>
              </a:defRPr>
            </a:lvl1pPr>
          </a:lstStyle>
          <a:p>
            <a:r>
              <a:rPr lang="en-AU"/>
              <a:t>Use propensity to spend market insights </a:t>
            </a:r>
            <a:br>
              <a:rPr lang="en-AU"/>
            </a:br>
            <a:r>
              <a:rPr lang="en-AU"/>
              <a:t>to inform your where to focus your efforts – work with your AM to leverage account </a:t>
            </a:r>
            <a:br>
              <a:rPr lang="en-AU"/>
            </a:br>
            <a:r>
              <a:rPr lang="en-AU"/>
              <a:t>level insights if available.</a:t>
            </a:r>
          </a:p>
        </p:txBody>
      </p:sp>
      <p:sp>
        <p:nvSpPr>
          <p:cNvPr id="14" name="TextBox 13">
            <a:extLst>
              <a:ext uri="{FF2B5EF4-FFF2-40B4-BE49-F238E27FC236}">
                <a16:creationId xmlns:a16="http://schemas.microsoft.com/office/drawing/2014/main" id="{2A9C3373-84D7-5D46-B06E-1BFC8178CD80}"/>
              </a:ext>
            </a:extLst>
          </p:cNvPr>
          <p:cNvSpPr txBox="1"/>
          <p:nvPr/>
        </p:nvSpPr>
        <p:spPr>
          <a:xfrm>
            <a:off x="4707857" y="2108461"/>
            <a:ext cx="2637838" cy="3150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Social </a:t>
            </a:r>
            <a:r>
              <a:rPr lang="en-AU" sz="1400" b="1">
                <a:solidFill>
                  <a:prstClr val="black"/>
                </a:solidFill>
                <a:latin typeface="Helvetica"/>
                <a:cs typeface="Helvetica"/>
              </a:rPr>
              <a:t>Posts</a:t>
            </a:r>
            <a:r>
              <a:rPr kumimoji="0" lang="en-AU" sz="1400" b="1" i="0" u="none" strike="noStrike" kern="1200" cap="none" spc="0" normalizeH="0" baseline="0" noProof="0">
                <a:ln>
                  <a:noFill/>
                </a:ln>
                <a:solidFill>
                  <a:prstClr val="black"/>
                </a:solidFill>
                <a:effectLst/>
                <a:uLnTx/>
                <a:uFillTx/>
                <a:latin typeface="Helvetica"/>
                <a:ea typeface="+mn-ea"/>
                <a:cs typeface="Helvetica"/>
              </a:rPr>
              <a:t> – LinkedIn</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5" name="TextBox 14">
            <a:extLst>
              <a:ext uri="{FF2B5EF4-FFF2-40B4-BE49-F238E27FC236}">
                <a16:creationId xmlns:a16="http://schemas.microsoft.com/office/drawing/2014/main" id="{B3A010F8-5344-EA42-A6F0-D3BFF060F5CF}"/>
              </a:ext>
            </a:extLst>
          </p:cNvPr>
          <p:cNvSpPr txBox="1"/>
          <p:nvPr/>
        </p:nvSpPr>
        <p:spPr>
          <a:xfrm>
            <a:off x="4523807" y="2505475"/>
            <a:ext cx="3137137" cy="1066181"/>
          </a:xfrm>
          <a:prstGeom prst="rect">
            <a:avLst/>
          </a:prstGeom>
          <a:noFill/>
        </p:spPr>
        <p:txBody>
          <a:bodyPr wrap="square" lIns="91440" tIns="45720" rIns="91440" bIns="45720" rtlCol="0" anchor="t">
            <a:spAutoFit/>
          </a:bodyPr>
          <a:lstStyle/>
          <a:p>
            <a:pPr>
              <a:lnSpc>
                <a:spcPts val="1939"/>
              </a:lnSpc>
              <a:defRPr/>
            </a:pPr>
            <a:r>
              <a:rPr lang="en-AU" sz="1200">
                <a:solidFill>
                  <a:prstClr val="black">
                    <a:lumMod val="65000"/>
                    <a:lumOff val="35000"/>
                  </a:prstClr>
                </a:solidFill>
                <a:latin typeface="Helvetica Light"/>
              </a:rPr>
              <a:t>Save time and spend by identifying which data points can be turned into social posts, infographics using your own company colour scheme. </a:t>
            </a:r>
          </a:p>
        </p:txBody>
      </p:sp>
      <p:sp>
        <p:nvSpPr>
          <p:cNvPr id="16" name="TextBox 15">
            <a:extLst>
              <a:ext uri="{FF2B5EF4-FFF2-40B4-BE49-F238E27FC236}">
                <a16:creationId xmlns:a16="http://schemas.microsoft.com/office/drawing/2014/main" id="{725A96B2-EB3C-4B4C-9499-2217210AC5AF}"/>
              </a:ext>
            </a:extLst>
          </p:cNvPr>
          <p:cNvSpPr txBox="1"/>
          <p:nvPr/>
        </p:nvSpPr>
        <p:spPr>
          <a:xfrm>
            <a:off x="780840" y="5393699"/>
            <a:ext cx="2492843"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lang="en-AU" sz="1400" b="1">
                <a:solidFill>
                  <a:prstClr val="black"/>
                </a:solidFill>
                <a:latin typeface="Helvetica"/>
                <a:cs typeface="Helvetica"/>
              </a:rPr>
              <a:t>Client Proposals </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7" name="TextBox 16">
            <a:extLst>
              <a:ext uri="{FF2B5EF4-FFF2-40B4-BE49-F238E27FC236}">
                <a16:creationId xmlns:a16="http://schemas.microsoft.com/office/drawing/2014/main" id="{64BCC59C-C5F0-AE46-9679-1F0FCC978183}"/>
              </a:ext>
            </a:extLst>
          </p:cNvPr>
          <p:cNvSpPr txBox="1"/>
          <p:nvPr/>
        </p:nvSpPr>
        <p:spPr>
          <a:xfrm>
            <a:off x="414309" y="5711769"/>
            <a:ext cx="3006933"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Leveraging maturity insights or sector-based insights can help frame the challenge or opportunity for prospects.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9" name="TextBox 18">
            <a:extLst>
              <a:ext uri="{FF2B5EF4-FFF2-40B4-BE49-F238E27FC236}">
                <a16:creationId xmlns:a16="http://schemas.microsoft.com/office/drawing/2014/main" id="{EA533405-59A7-5D43-8C6A-12A80D72C161}"/>
              </a:ext>
            </a:extLst>
          </p:cNvPr>
          <p:cNvSpPr txBox="1"/>
          <p:nvPr/>
        </p:nvSpPr>
        <p:spPr>
          <a:xfrm>
            <a:off x="4494871" y="5779288"/>
            <a:ext cx="28767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Make your invitations and assets more relevant to your target audience by incorporating up to date, ANZ insights.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27" name="TextBox 26">
            <a:extLst>
              <a:ext uri="{FF2B5EF4-FFF2-40B4-BE49-F238E27FC236}">
                <a16:creationId xmlns:a16="http://schemas.microsoft.com/office/drawing/2014/main" id="{B6547342-32F7-F146-876F-B7DB7F111616}"/>
              </a:ext>
            </a:extLst>
          </p:cNvPr>
          <p:cNvSpPr txBox="1"/>
          <p:nvPr/>
        </p:nvSpPr>
        <p:spPr>
          <a:xfrm>
            <a:off x="780840" y="2112821"/>
            <a:ext cx="2446738"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Meetings</a:t>
            </a:r>
          </a:p>
        </p:txBody>
      </p:sp>
      <p:sp>
        <p:nvSpPr>
          <p:cNvPr id="28" name="TextBox 27">
            <a:extLst>
              <a:ext uri="{FF2B5EF4-FFF2-40B4-BE49-F238E27FC236}">
                <a16:creationId xmlns:a16="http://schemas.microsoft.com/office/drawing/2014/main" id="{4CCE5EFF-C821-9C48-B27E-AF695CEC8CB7}"/>
              </a:ext>
            </a:extLst>
          </p:cNvPr>
          <p:cNvSpPr txBox="1"/>
          <p:nvPr/>
        </p:nvSpPr>
        <p:spPr>
          <a:xfrm>
            <a:off x="521714" y="2581186"/>
            <a:ext cx="3006933" cy="797141"/>
          </a:xfrm>
          <a:prstGeom prst="rect">
            <a:avLst/>
          </a:prstGeom>
          <a:noFill/>
        </p:spPr>
        <p:txBody>
          <a:bodyPr wrap="square" lIns="91440" tIns="45720" rIns="91440" bIns="45720" rtlCol="0" anchor="t">
            <a:spAutoFit/>
          </a:bodyPr>
          <a:lstStyle/>
          <a:p>
            <a:pPr>
              <a:lnSpc>
                <a:spcPts val="1939"/>
              </a:lnSpc>
              <a:defRPr/>
            </a:pPr>
            <a:r>
              <a:rPr lang="en-US" sz="1200">
                <a:solidFill>
                  <a:prstClr val="black">
                    <a:lumMod val="65000"/>
                    <a:lumOff val="35000"/>
                  </a:prstClr>
                </a:solidFill>
                <a:latin typeface="Helvetica Light"/>
              </a:rPr>
              <a:t>Educate, inform and add value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to your clients by using relevant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slides in customer meetings. </a:t>
            </a:r>
          </a:p>
        </p:txBody>
      </p:sp>
      <p:sp>
        <p:nvSpPr>
          <p:cNvPr id="29" name="TextBox 28">
            <a:extLst>
              <a:ext uri="{FF2B5EF4-FFF2-40B4-BE49-F238E27FC236}">
                <a16:creationId xmlns:a16="http://schemas.microsoft.com/office/drawing/2014/main" id="{D68D8ED3-0F54-2749-A845-B0D8E172EB9C}"/>
              </a:ext>
            </a:extLst>
          </p:cNvPr>
          <p:cNvSpPr txBox="1"/>
          <p:nvPr/>
        </p:nvSpPr>
        <p:spPr>
          <a:xfrm>
            <a:off x="780840" y="3833894"/>
            <a:ext cx="230459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Emails</a:t>
            </a:r>
          </a:p>
        </p:txBody>
      </p:sp>
      <p:sp>
        <p:nvSpPr>
          <p:cNvPr id="30" name="TextBox 29">
            <a:extLst>
              <a:ext uri="{FF2B5EF4-FFF2-40B4-BE49-F238E27FC236}">
                <a16:creationId xmlns:a16="http://schemas.microsoft.com/office/drawing/2014/main" id="{667AE274-2720-E042-96BC-0F56DB3E62D0}"/>
              </a:ext>
            </a:extLst>
          </p:cNvPr>
          <p:cNvSpPr txBox="1"/>
          <p:nvPr/>
        </p:nvSpPr>
        <p:spPr>
          <a:xfrm>
            <a:off x="481360" y="4299649"/>
            <a:ext cx="3104235" cy="799963"/>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Create immediate impact by including ADAPT statistics or screen clips of </a:t>
            </a:r>
            <a:br>
              <a:rPr lang="en-AU" sz="1200">
                <a:solidFill>
                  <a:prstClr val="black">
                    <a:lumMod val="65000"/>
                    <a:lumOff val="35000"/>
                  </a:prstClr>
                </a:solidFill>
                <a:latin typeface="Helvetica Light"/>
              </a:rPr>
            </a:br>
            <a:r>
              <a:rPr lang="en-AU" sz="1200">
                <a:solidFill>
                  <a:prstClr val="black">
                    <a:lumMod val="65000"/>
                    <a:lumOff val="35000"/>
                  </a:prstClr>
                </a:solidFill>
                <a:latin typeface="Helvetica Light"/>
              </a:rPr>
              <a:t>data in customer emails.</a:t>
            </a:r>
          </a:p>
        </p:txBody>
      </p:sp>
      <p:sp>
        <p:nvSpPr>
          <p:cNvPr id="31" name="TextBox 30">
            <a:extLst>
              <a:ext uri="{FF2B5EF4-FFF2-40B4-BE49-F238E27FC236}">
                <a16:creationId xmlns:a16="http://schemas.microsoft.com/office/drawing/2014/main" id="{57EF6220-26E5-7649-8A88-B38953C23181}"/>
              </a:ext>
            </a:extLst>
          </p:cNvPr>
          <p:cNvSpPr txBox="1"/>
          <p:nvPr/>
        </p:nvSpPr>
        <p:spPr>
          <a:xfrm>
            <a:off x="4707857" y="3718478"/>
            <a:ext cx="3106565"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Presentations / Workshops</a:t>
            </a:r>
          </a:p>
        </p:txBody>
      </p:sp>
      <p:sp>
        <p:nvSpPr>
          <p:cNvPr id="32" name="TextBox 31">
            <a:extLst>
              <a:ext uri="{FF2B5EF4-FFF2-40B4-BE49-F238E27FC236}">
                <a16:creationId xmlns:a16="http://schemas.microsoft.com/office/drawing/2014/main" id="{94AF1C2F-E1B9-5E4A-A1C5-0E665C987693}"/>
              </a:ext>
            </a:extLst>
          </p:cNvPr>
          <p:cNvSpPr txBox="1"/>
          <p:nvPr/>
        </p:nvSpPr>
        <p:spPr>
          <a:xfrm>
            <a:off x="4514162" y="4301060"/>
            <a:ext cx="3260932"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Equip your executives with local ANZ insights for your own customer presentations, roundtables and workshops </a:t>
            </a:r>
          </a:p>
        </p:txBody>
      </p:sp>
      <p:sp>
        <p:nvSpPr>
          <p:cNvPr id="3" name="TextBox 2">
            <a:extLst>
              <a:ext uri="{FF2B5EF4-FFF2-40B4-BE49-F238E27FC236}">
                <a16:creationId xmlns:a16="http://schemas.microsoft.com/office/drawing/2014/main" id="{4782DD75-8078-454F-9481-70F7AD2B3B9A}"/>
              </a:ext>
            </a:extLst>
          </p:cNvPr>
          <p:cNvSpPr txBox="1"/>
          <p:nvPr/>
        </p:nvSpPr>
        <p:spPr>
          <a:xfrm>
            <a:off x="9081397" y="6888256"/>
            <a:ext cx="2973891"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1" u="none" strike="noStrike" kern="1200" cap="none" spc="0" normalizeH="0" baseline="0" noProof="0">
                <a:ln>
                  <a:noFill/>
                </a:ln>
                <a:solidFill>
                  <a:srgbClr val="E7E6E6">
                    <a:lumMod val="25000"/>
                  </a:srgbClr>
                </a:solidFill>
                <a:effectLst/>
                <a:uLnTx/>
                <a:uFillTx/>
                <a:latin typeface="Helvetica Light" panose="020B0403020202020204" pitchFamily="34" charset="0"/>
                <a:ea typeface="+mn-ea"/>
                <a:cs typeface="+mn-cs"/>
              </a:rPr>
              <a:t>*Inclusions may vary depending on subscription level.</a:t>
            </a:r>
          </a:p>
        </p:txBody>
      </p:sp>
      <p:grpSp>
        <p:nvGrpSpPr>
          <p:cNvPr id="25" name="Group 24">
            <a:extLst>
              <a:ext uri="{FF2B5EF4-FFF2-40B4-BE49-F238E27FC236}">
                <a16:creationId xmlns:a16="http://schemas.microsoft.com/office/drawing/2014/main" id="{2031D1C5-2B58-3D4F-8DA6-B343D1E65235}"/>
              </a:ext>
            </a:extLst>
          </p:cNvPr>
          <p:cNvGrpSpPr>
            <a:grpSpLocks noChangeAspect="1"/>
          </p:cNvGrpSpPr>
          <p:nvPr/>
        </p:nvGrpSpPr>
        <p:grpSpPr>
          <a:xfrm>
            <a:off x="571006" y="2175972"/>
            <a:ext cx="180000" cy="180000"/>
            <a:chOff x="987132" y="2833781"/>
            <a:chExt cx="268234" cy="268234"/>
          </a:xfrm>
        </p:grpSpPr>
        <p:sp>
          <p:nvSpPr>
            <p:cNvPr id="26" name="Oval 25">
              <a:extLst>
                <a:ext uri="{FF2B5EF4-FFF2-40B4-BE49-F238E27FC236}">
                  <a16:creationId xmlns:a16="http://schemas.microsoft.com/office/drawing/2014/main" id="{4928494F-B017-E144-94D2-F94E25BDBACF}"/>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Graphic 32" descr="Tick with solid fill">
              <a:extLst>
                <a:ext uri="{FF2B5EF4-FFF2-40B4-BE49-F238E27FC236}">
                  <a16:creationId xmlns:a16="http://schemas.microsoft.com/office/drawing/2014/main" id="{5C28816B-385F-1C47-BBB3-EF964CDA1D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5" name="Group 34">
            <a:extLst>
              <a:ext uri="{FF2B5EF4-FFF2-40B4-BE49-F238E27FC236}">
                <a16:creationId xmlns:a16="http://schemas.microsoft.com/office/drawing/2014/main" id="{6E102436-F8B3-9648-A597-64D57A043EE8}"/>
              </a:ext>
            </a:extLst>
          </p:cNvPr>
          <p:cNvGrpSpPr>
            <a:grpSpLocks noChangeAspect="1"/>
          </p:cNvGrpSpPr>
          <p:nvPr/>
        </p:nvGrpSpPr>
        <p:grpSpPr>
          <a:xfrm>
            <a:off x="571006" y="3897045"/>
            <a:ext cx="180000" cy="180000"/>
            <a:chOff x="987132" y="2833781"/>
            <a:chExt cx="268234" cy="268234"/>
          </a:xfrm>
        </p:grpSpPr>
        <p:sp>
          <p:nvSpPr>
            <p:cNvPr id="36" name="Oval 35">
              <a:extLst>
                <a:ext uri="{FF2B5EF4-FFF2-40B4-BE49-F238E27FC236}">
                  <a16:creationId xmlns:a16="http://schemas.microsoft.com/office/drawing/2014/main" id="{727076E8-D70F-0D43-9A25-3177355DF09C}"/>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descr="Tick with solid fill">
              <a:extLst>
                <a:ext uri="{FF2B5EF4-FFF2-40B4-BE49-F238E27FC236}">
                  <a16:creationId xmlns:a16="http://schemas.microsoft.com/office/drawing/2014/main" id="{34547F8E-FD38-0242-B3E1-38FC6C7B59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8" name="Group 37">
            <a:extLst>
              <a:ext uri="{FF2B5EF4-FFF2-40B4-BE49-F238E27FC236}">
                <a16:creationId xmlns:a16="http://schemas.microsoft.com/office/drawing/2014/main" id="{EE097A8D-1652-534E-B1B1-6C8EC673E72D}"/>
              </a:ext>
            </a:extLst>
          </p:cNvPr>
          <p:cNvGrpSpPr>
            <a:grpSpLocks noChangeAspect="1"/>
          </p:cNvGrpSpPr>
          <p:nvPr/>
        </p:nvGrpSpPr>
        <p:grpSpPr>
          <a:xfrm>
            <a:off x="571006" y="5456850"/>
            <a:ext cx="180000" cy="180000"/>
            <a:chOff x="987132" y="2833781"/>
            <a:chExt cx="268234" cy="268234"/>
          </a:xfrm>
        </p:grpSpPr>
        <p:sp>
          <p:nvSpPr>
            <p:cNvPr id="39" name="Oval 38">
              <a:extLst>
                <a:ext uri="{FF2B5EF4-FFF2-40B4-BE49-F238E27FC236}">
                  <a16:creationId xmlns:a16="http://schemas.microsoft.com/office/drawing/2014/main" id="{EE4AFFCA-7FAE-1743-A40E-CB1540887FA2}"/>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Graphic 39" descr="Tick with solid fill">
              <a:extLst>
                <a:ext uri="{FF2B5EF4-FFF2-40B4-BE49-F238E27FC236}">
                  <a16:creationId xmlns:a16="http://schemas.microsoft.com/office/drawing/2014/main" id="{C8C88435-0FFA-6A4C-9366-90DB59506D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cxnSp>
        <p:nvCxnSpPr>
          <p:cNvPr id="43" name="Straight Connector 42">
            <a:extLst>
              <a:ext uri="{FF2B5EF4-FFF2-40B4-BE49-F238E27FC236}">
                <a16:creationId xmlns:a16="http://schemas.microsoft.com/office/drawing/2014/main" id="{794C184A-4400-2B49-9914-27729927E04C}"/>
              </a:ext>
            </a:extLst>
          </p:cNvPr>
          <p:cNvCxnSpPr>
            <a:cxnSpLocks/>
          </p:cNvCxnSpPr>
          <p:nvPr/>
        </p:nvCxnSpPr>
        <p:spPr>
          <a:xfrm flipH="1">
            <a:off x="0" y="3612102"/>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EC05308-0A69-774D-8819-2962A35D1B68}"/>
              </a:ext>
            </a:extLst>
          </p:cNvPr>
          <p:cNvCxnSpPr>
            <a:cxnSpLocks/>
          </p:cNvCxnSpPr>
          <p:nvPr/>
        </p:nvCxnSpPr>
        <p:spPr>
          <a:xfrm flipH="1">
            <a:off x="3578" y="5242118"/>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217B8249-EE0F-6C4E-B255-E0C9888A4B6D}"/>
              </a:ext>
            </a:extLst>
          </p:cNvPr>
          <p:cNvGrpSpPr>
            <a:grpSpLocks noChangeAspect="1"/>
          </p:cNvGrpSpPr>
          <p:nvPr/>
        </p:nvGrpSpPr>
        <p:grpSpPr>
          <a:xfrm>
            <a:off x="4481924" y="2175972"/>
            <a:ext cx="180000" cy="180000"/>
            <a:chOff x="987132" y="2833781"/>
            <a:chExt cx="268234" cy="268234"/>
          </a:xfrm>
        </p:grpSpPr>
        <p:sp>
          <p:nvSpPr>
            <p:cNvPr id="45" name="Oval 44">
              <a:extLst>
                <a:ext uri="{FF2B5EF4-FFF2-40B4-BE49-F238E27FC236}">
                  <a16:creationId xmlns:a16="http://schemas.microsoft.com/office/drawing/2014/main" id="{3C8E7F92-49CD-7641-BEAC-C30B57C0DA84}"/>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Graphic 45" descr="Tick with solid fill">
              <a:extLst>
                <a:ext uri="{FF2B5EF4-FFF2-40B4-BE49-F238E27FC236}">
                  <a16:creationId xmlns:a16="http://schemas.microsoft.com/office/drawing/2014/main" id="{9AB95E29-A672-4E46-BF03-C6F1336B4F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47" name="Group 46">
            <a:extLst>
              <a:ext uri="{FF2B5EF4-FFF2-40B4-BE49-F238E27FC236}">
                <a16:creationId xmlns:a16="http://schemas.microsoft.com/office/drawing/2014/main" id="{95FC9FCF-66AD-CC4A-AFBC-12C386BA91EC}"/>
              </a:ext>
            </a:extLst>
          </p:cNvPr>
          <p:cNvGrpSpPr>
            <a:grpSpLocks noChangeAspect="1"/>
          </p:cNvGrpSpPr>
          <p:nvPr/>
        </p:nvGrpSpPr>
        <p:grpSpPr>
          <a:xfrm>
            <a:off x="4481924" y="3897045"/>
            <a:ext cx="180000" cy="180000"/>
            <a:chOff x="987132" y="2833781"/>
            <a:chExt cx="268234" cy="268234"/>
          </a:xfrm>
        </p:grpSpPr>
        <p:sp>
          <p:nvSpPr>
            <p:cNvPr id="48" name="Oval 47">
              <a:extLst>
                <a:ext uri="{FF2B5EF4-FFF2-40B4-BE49-F238E27FC236}">
                  <a16:creationId xmlns:a16="http://schemas.microsoft.com/office/drawing/2014/main" id="{5640E9E4-1CF5-B64F-8D80-5612689C4E01}"/>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Graphic 48" descr="Tick with solid fill">
              <a:extLst>
                <a:ext uri="{FF2B5EF4-FFF2-40B4-BE49-F238E27FC236}">
                  <a16:creationId xmlns:a16="http://schemas.microsoft.com/office/drawing/2014/main" id="{7B6D1200-7A44-3C49-BD25-DC45C11EF1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0" name="Group 49">
            <a:extLst>
              <a:ext uri="{FF2B5EF4-FFF2-40B4-BE49-F238E27FC236}">
                <a16:creationId xmlns:a16="http://schemas.microsoft.com/office/drawing/2014/main" id="{1AB8EC15-DBF5-6C4C-800E-60005BE4EDF5}"/>
              </a:ext>
            </a:extLst>
          </p:cNvPr>
          <p:cNvGrpSpPr>
            <a:grpSpLocks noChangeAspect="1"/>
          </p:cNvGrpSpPr>
          <p:nvPr/>
        </p:nvGrpSpPr>
        <p:grpSpPr>
          <a:xfrm>
            <a:off x="4481924" y="5456850"/>
            <a:ext cx="180000" cy="180000"/>
            <a:chOff x="987132" y="2833781"/>
            <a:chExt cx="268234" cy="268234"/>
          </a:xfrm>
        </p:grpSpPr>
        <p:sp>
          <p:nvSpPr>
            <p:cNvPr id="51" name="Oval 50">
              <a:extLst>
                <a:ext uri="{FF2B5EF4-FFF2-40B4-BE49-F238E27FC236}">
                  <a16:creationId xmlns:a16="http://schemas.microsoft.com/office/drawing/2014/main" id="{F03ED29B-007B-EC4C-B2B2-0E11E4B5D830}"/>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Graphic 51" descr="Tick with solid fill">
              <a:extLst>
                <a:ext uri="{FF2B5EF4-FFF2-40B4-BE49-F238E27FC236}">
                  <a16:creationId xmlns:a16="http://schemas.microsoft.com/office/drawing/2014/main" id="{68300F83-110A-F147-AB76-F2068E27A4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3" name="Group 52">
            <a:extLst>
              <a:ext uri="{FF2B5EF4-FFF2-40B4-BE49-F238E27FC236}">
                <a16:creationId xmlns:a16="http://schemas.microsoft.com/office/drawing/2014/main" id="{E16BD85E-96DB-2949-9A7E-24EA62F8C9E1}"/>
              </a:ext>
            </a:extLst>
          </p:cNvPr>
          <p:cNvGrpSpPr>
            <a:grpSpLocks noChangeAspect="1"/>
          </p:cNvGrpSpPr>
          <p:nvPr/>
        </p:nvGrpSpPr>
        <p:grpSpPr>
          <a:xfrm>
            <a:off x="8575971" y="2175972"/>
            <a:ext cx="180000" cy="180000"/>
            <a:chOff x="987132" y="2833781"/>
            <a:chExt cx="268234" cy="268234"/>
          </a:xfrm>
        </p:grpSpPr>
        <p:sp>
          <p:nvSpPr>
            <p:cNvPr id="54" name="Oval 53">
              <a:extLst>
                <a:ext uri="{FF2B5EF4-FFF2-40B4-BE49-F238E27FC236}">
                  <a16:creationId xmlns:a16="http://schemas.microsoft.com/office/drawing/2014/main" id="{271798FD-AADE-CE46-9B6A-EC6D2FFC3869}"/>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Graphic 54" descr="Tick with solid fill">
              <a:extLst>
                <a:ext uri="{FF2B5EF4-FFF2-40B4-BE49-F238E27FC236}">
                  <a16:creationId xmlns:a16="http://schemas.microsoft.com/office/drawing/2014/main" id="{3513585B-6865-3D42-897C-FB57F9F76C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6" name="Group 55">
            <a:extLst>
              <a:ext uri="{FF2B5EF4-FFF2-40B4-BE49-F238E27FC236}">
                <a16:creationId xmlns:a16="http://schemas.microsoft.com/office/drawing/2014/main" id="{BB4756C7-A098-194C-B75F-1C441EE92D58}"/>
              </a:ext>
            </a:extLst>
          </p:cNvPr>
          <p:cNvGrpSpPr>
            <a:grpSpLocks noChangeAspect="1"/>
          </p:cNvGrpSpPr>
          <p:nvPr/>
        </p:nvGrpSpPr>
        <p:grpSpPr>
          <a:xfrm>
            <a:off x="8575971" y="3897045"/>
            <a:ext cx="180000" cy="180000"/>
            <a:chOff x="987132" y="2833781"/>
            <a:chExt cx="268234" cy="268234"/>
          </a:xfrm>
        </p:grpSpPr>
        <p:sp>
          <p:nvSpPr>
            <p:cNvPr id="57" name="Oval 56">
              <a:extLst>
                <a:ext uri="{FF2B5EF4-FFF2-40B4-BE49-F238E27FC236}">
                  <a16:creationId xmlns:a16="http://schemas.microsoft.com/office/drawing/2014/main" id="{7FEC32A5-13B7-5C4F-A4A3-F788B6A5A4C3}"/>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Graphic 57" descr="Tick with solid fill">
              <a:extLst>
                <a:ext uri="{FF2B5EF4-FFF2-40B4-BE49-F238E27FC236}">
                  <a16:creationId xmlns:a16="http://schemas.microsoft.com/office/drawing/2014/main" id="{46F09558-52D2-654B-BE08-0B1FD8886D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9" name="Group 58">
            <a:extLst>
              <a:ext uri="{FF2B5EF4-FFF2-40B4-BE49-F238E27FC236}">
                <a16:creationId xmlns:a16="http://schemas.microsoft.com/office/drawing/2014/main" id="{94CBE5C7-A331-C74B-85FB-FC0DC2C37CE9}"/>
              </a:ext>
            </a:extLst>
          </p:cNvPr>
          <p:cNvGrpSpPr>
            <a:grpSpLocks noChangeAspect="1"/>
          </p:cNvGrpSpPr>
          <p:nvPr/>
        </p:nvGrpSpPr>
        <p:grpSpPr>
          <a:xfrm>
            <a:off x="8575971" y="5456850"/>
            <a:ext cx="180000" cy="180000"/>
            <a:chOff x="987132" y="2833781"/>
            <a:chExt cx="268234" cy="268234"/>
          </a:xfrm>
        </p:grpSpPr>
        <p:sp>
          <p:nvSpPr>
            <p:cNvPr id="60" name="Oval 59">
              <a:extLst>
                <a:ext uri="{FF2B5EF4-FFF2-40B4-BE49-F238E27FC236}">
                  <a16:creationId xmlns:a16="http://schemas.microsoft.com/office/drawing/2014/main" id="{C2E4EFA2-4E5E-2B40-A913-FAC394DC66FE}"/>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Graphic 60" descr="Tick with solid fill">
              <a:extLst>
                <a:ext uri="{FF2B5EF4-FFF2-40B4-BE49-F238E27FC236}">
                  <a16:creationId xmlns:a16="http://schemas.microsoft.com/office/drawing/2014/main" id="{A6F42A5C-BB5D-DC46-901C-F1C9223035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sp>
        <p:nvSpPr>
          <p:cNvPr id="62" name="Rectangle 61">
            <a:extLst>
              <a:ext uri="{FF2B5EF4-FFF2-40B4-BE49-F238E27FC236}">
                <a16:creationId xmlns:a16="http://schemas.microsoft.com/office/drawing/2014/main" id="{D6E27F14-1133-1147-AED6-FE34688A5730}"/>
              </a:ext>
            </a:extLst>
          </p:cNvPr>
          <p:cNvSpPr/>
          <p:nvPr/>
        </p:nvSpPr>
        <p:spPr>
          <a:xfrm>
            <a:off x="948127" y="654529"/>
            <a:ext cx="10585871" cy="553485"/>
          </a:xfrm>
          <a:prstGeom prst="rect">
            <a:avLst/>
          </a:prstGeom>
        </p:spPr>
        <p:txBody>
          <a:bodyPr wrap="square" lIns="91440" tIns="45720" rIns="91440" bIns="45720" anchor="t">
            <a:spAutoFit/>
          </a:bodyPr>
          <a:lstStyle/>
          <a:p>
            <a:pPr marL="0" marR="0" lvl="0" indent="0" algn="ctr" defTabSz="914400" rtl="0" eaLnBrk="1" fontAlgn="auto" latinLnBrk="0" hangingPunct="1">
              <a:lnSpc>
                <a:spcPts val="194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Helvetica" panose="020B0403020202020204" pitchFamily="34" charset="0"/>
              </a:rPr>
              <a:t>We don’t just want Advantage clients to read our research, we want you to use it in your day to day! </a:t>
            </a:r>
          </a:p>
          <a:p>
            <a:pPr algn="ctr">
              <a:lnSpc>
                <a:spcPts val="1940"/>
              </a:lnSpc>
              <a:defRPr/>
            </a:pPr>
            <a:r>
              <a:rPr lang="en-US" sz="1200" b="1">
                <a:solidFill>
                  <a:prstClr val="white"/>
                </a:solidFill>
                <a:latin typeface="Helvetica" panose="020B0403020202020204" pitchFamily="34" charset="0"/>
              </a:rPr>
              <a:t>Below highlights examples of where we recommend using our insights – if you have any questions, please contact your account manager.</a:t>
            </a:r>
            <a:endParaRPr lang="en-US" sz="1200" b="1" i="0" u="none" strike="sngStrike" kern="1200" cap="none" spc="0" normalizeH="0" baseline="0" noProof="0">
              <a:ln>
                <a:noFill/>
              </a:ln>
              <a:solidFill>
                <a:prstClr val="white"/>
              </a:solidFill>
              <a:effectLst/>
              <a:uLnTx/>
              <a:uFillTx/>
              <a:latin typeface="Helvetica" panose="020B0403020202020204" pitchFamily="34" charset="0"/>
            </a:endParaRPr>
          </a:p>
        </p:txBody>
      </p:sp>
      <p:sp>
        <p:nvSpPr>
          <p:cNvPr id="4" name="TextBox 3">
            <a:extLst>
              <a:ext uri="{FF2B5EF4-FFF2-40B4-BE49-F238E27FC236}">
                <a16:creationId xmlns:a16="http://schemas.microsoft.com/office/drawing/2014/main" id="{C34B0370-FE80-C9CB-922B-43D9C867530F}"/>
              </a:ext>
            </a:extLst>
          </p:cNvPr>
          <p:cNvSpPr txBox="1"/>
          <p:nvPr/>
        </p:nvSpPr>
        <p:spPr>
          <a:xfrm>
            <a:off x="177284" y="1494320"/>
            <a:ext cx="3204182"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Sales – External</a:t>
            </a:r>
            <a:r>
              <a:rPr lang="en-US"/>
              <a:t> </a:t>
            </a:r>
          </a:p>
        </p:txBody>
      </p:sp>
      <p:sp>
        <p:nvSpPr>
          <p:cNvPr id="5" name="TextBox 4">
            <a:extLst>
              <a:ext uri="{FF2B5EF4-FFF2-40B4-BE49-F238E27FC236}">
                <a16:creationId xmlns:a16="http://schemas.microsoft.com/office/drawing/2014/main" id="{0FC85A02-B392-4597-30CC-AF2CB0A6C51F}"/>
              </a:ext>
            </a:extLst>
          </p:cNvPr>
          <p:cNvSpPr txBox="1"/>
          <p:nvPr/>
        </p:nvSpPr>
        <p:spPr>
          <a:xfrm>
            <a:off x="3897506" y="1494320"/>
            <a:ext cx="4144987"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Marketing – External  </a:t>
            </a:r>
            <a:r>
              <a:rPr lang="en-US"/>
              <a:t> </a:t>
            </a:r>
          </a:p>
        </p:txBody>
      </p:sp>
      <p:sp>
        <p:nvSpPr>
          <p:cNvPr id="6" name="TextBox 5">
            <a:extLst>
              <a:ext uri="{FF2B5EF4-FFF2-40B4-BE49-F238E27FC236}">
                <a16:creationId xmlns:a16="http://schemas.microsoft.com/office/drawing/2014/main" id="{7B620B88-A0B1-1BA8-7008-403CEC000F80}"/>
              </a:ext>
            </a:extLst>
          </p:cNvPr>
          <p:cNvSpPr txBox="1"/>
          <p:nvPr/>
        </p:nvSpPr>
        <p:spPr>
          <a:xfrm>
            <a:off x="8059931" y="1494320"/>
            <a:ext cx="4127549" cy="369332"/>
          </a:xfrm>
          <a:prstGeom prst="rect">
            <a:avLst/>
          </a:prstGeom>
          <a:noFill/>
        </p:spPr>
        <p:txBody>
          <a:bodyPr wrap="square" lIns="91440" tIns="45720" rIns="91440" bIns="45720" rtlCol="0" anchor="t">
            <a:spAutoFit/>
          </a:bodyPr>
          <a:lstStyle/>
          <a:p>
            <a:pPr algn="ctr"/>
            <a:r>
              <a:rPr lang="en-US" b="1">
                <a:latin typeface="Helvetica"/>
                <a:cs typeface="Helvetica"/>
              </a:rPr>
              <a:t>Strategy – Internal </a:t>
            </a:r>
            <a:endParaRPr lang="en-US" b="1">
              <a:cs typeface="Helvetica"/>
            </a:endParaRPr>
          </a:p>
        </p:txBody>
      </p:sp>
      <p:sp>
        <p:nvSpPr>
          <p:cNvPr id="21" name="TextBox 20">
            <a:extLst>
              <a:ext uri="{FF2B5EF4-FFF2-40B4-BE49-F238E27FC236}">
                <a16:creationId xmlns:a16="http://schemas.microsoft.com/office/drawing/2014/main" id="{CABA99FD-EF18-5B77-7F70-8B0F17F3B3FF}"/>
              </a:ext>
            </a:extLst>
          </p:cNvPr>
          <p:cNvSpPr txBox="1"/>
          <p:nvPr/>
        </p:nvSpPr>
        <p:spPr>
          <a:xfrm>
            <a:off x="4707857" y="5393699"/>
            <a:ext cx="310656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Landing Page Copy</a:t>
            </a:r>
          </a:p>
        </p:txBody>
      </p:sp>
    </p:spTree>
    <p:extLst>
      <p:ext uri="{BB962C8B-B14F-4D97-AF65-F5344CB8AC3E}">
        <p14:creationId xmlns:p14="http://schemas.microsoft.com/office/powerpoint/2010/main" val="360863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59A3B6-C450-FEC7-586E-C96F704E381D}"/>
              </a:ext>
            </a:extLst>
          </p:cNvPr>
          <p:cNvGrpSpPr/>
          <p:nvPr/>
        </p:nvGrpSpPr>
        <p:grpSpPr>
          <a:xfrm>
            <a:off x="517504" y="2680515"/>
            <a:ext cx="7539256" cy="823848"/>
            <a:chOff x="517504" y="1386143"/>
            <a:chExt cx="7539256" cy="823848"/>
          </a:xfrm>
        </p:grpSpPr>
        <p:sp>
          <p:nvSpPr>
            <p:cNvPr id="3" name="TextBox 2">
              <a:extLst>
                <a:ext uri="{FF2B5EF4-FFF2-40B4-BE49-F238E27FC236}">
                  <a16:creationId xmlns:a16="http://schemas.microsoft.com/office/drawing/2014/main" id="{D34E177F-725B-5A87-90DB-E422FBE6041E}"/>
                </a:ext>
              </a:extLst>
            </p:cNvPr>
            <p:cNvSpPr txBox="1"/>
            <p:nvPr/>
          </p:nvSpPr>
          <p:spPr>
            <a:xfrm>
              <a:off x="517504" y="1386143"/>
              <a:ext cx="7539256" cy="707886"/>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All categories</a:t>
              </a:r>
            </a:p>
          </p:txBody>
        </p:sp>
        <p:sp>
          <p:nvSpPr>
            <p:cNvPr id="4" name="Rectangle 3">
              <a:extLst>
                <a:ext uri="{FF2B5EF4-FFF2-40B4-BE49-F238E27FC236}">
                  <a16:creationId xmlns:a16="http://schemas.microsoft.com/office/drawing/2014/main" id="{C80BC406-9CA8-A7C6-DE1E-8304B2082B04}"/>
                </a:ext>
              </a:extLst>
            </p:cNvPr>
            <p:cNvSpPr/>
            <p:nvPr/>
          </p:nvSpPr>
          <p:spPr>
            <a:xfrm>
              <a:off x="616936" y="214751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1CBFFF0C-72E3-3008-EFED-1B571D82B03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136048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15" name="TextBox 14">
            <a:extLst>
              <a:ext uri="{FF2B5EF4-FFF2-40B4-BE49-F238E27FC236}">
                <a16:creationId xmlns:a16="http://schemas.microsoft.com/office/drawing/2014/main" id="{9C967503-2326-D458-DCB3-078694B8EB34}"/>
              </a:ext>
            </a:extLst>
          </p:cNvPr>
          <p:cNvSpPr txBox="1"/>
          <p:nvPr/>
        </p:nvSpPr>
        <p:spPr>
          <a:xfrm>
            <a:off x="3445651" y="6596390"/>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Source: ADAPT CIO Edge Survey in F</a:t>
            </a:r>
            <a:r>
              <a:rPr lang="en-US" sz="1100" i="1" err="1">
                <a:solidFill>
                  <a:srgbClr val="FFFFFF">
                    <a:lumMod val="50000"/>
                  </a:srgbClr>
                </a:solidFill>
                <a:latin typeface="Helvetica Neue" panose="02000503000000020004" pitchFamily="2"/>
                <a:cs typeface="Helvetica Neue" panose="02000503000000020004" pitchFamily="2"/>
              </a:rPr>
              <a:t>eb</a:t>
            </a:r>
            <a:r>
              <a:rPr lang="en-US" sz="1100" i="1">
                <a:solidFill>
                  <a:srgbClr val="FFFFFF">
                    <a:lumMod val="50000"/>
                  </a:srgbClr>
                </a:solidFill>
                <a:latin typeface="Helvetica Neue" panose="02000503000000020004" pitchFamily="2"/>
                <a:cs typeface="Helvetica Neue" panose="02000503000000020004" pitchFamily="2"/>
              </a:rPr>
              <a:t>. 2025</a:t>
            </a:r>
            <a:r>
              <a:rPr kumimoji="0" lang="en-US" sz="1100" b="0" i="1" u="none" strike="noStrike" kern="1200" cap="none" spc="0" normalizeH="0" baseline="0" noProof="0">
                <a:ln>
                  <a:noFill/>
                </a:ln>
                <a:solidFill>
                  <a:srgbClr val="FFFFFF">
                    <a:lumMod val="50000"/>
                  </a:srgbClr>
                </a:solidFill>
                <a:effectLst/>
                <a:uLnTx/>
                <a:uFillTx/>
                <a:latin typeface="Helvetica Neue" panose="02000503000000020004" pitchFamily="2"/>
                <a:ea typeface="+mn-ea"/>
                <a:cs typeface="Helvetica Neue" panose="02000503000000020004" pitchFamily="2"/>
              </a:rPr>
              <a:t>. Sample size: 254 Australian CIOs</a:t>
            </a:r>
          </a:p>
        </p:txBody>
      </p:sp>
      <p:pic>
        <p:nvPicPr>
          <p:cNvPr id="5" name="Graphic 4">
            <a:extLst>
              <a:ext uri="{FF2B5EF4-FFF2-40B4-BE49-F238E27FC236}">
                <a16:creationId xmlns:a16="http://schemas.microsoft.com/office/drawing/2014/main" id="{A8598EA1-5C8A-B783-8C57-130791EAC0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8" y="843280"/>
            <a:ext cx="11590923" cy="5418881"/>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1ABF-881D-7C74-2C34-B26D33C1A6FB}"/>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210C91C-6AE9-EB5C-DEE7-CCFE4EC5E647}"/>
              </a:ext>
            </a:extLst>
          </p:cNvPr>
          <p:cNvGrpSpPr/>
          <p:nvPr/>
        </p:nvGrpSpPr>
        <p:grpSpPr>
          <a:xfrm>
            <a:off x="534764" y="2262824"/>
            <a:ext cx="7539256" cy="1429915"/>
            <a:chOff x="534764" y="944198"/>
            <a:chExt cx="7539256" cy="1429915"/>
          </a:xfrm>
        </p:grpSpPr>
        <p:sp>
          <p:nvSpPr>
            <p:cNvPr id="3" name="TextBox 2">
              <a:extLst>
                <a:ext uri="{FF2B5EF4-FFF2-40B4-BE49-F238E27FC236}">
                  <a16:creationId xmlns:a16="http://schemas.microsoft.com/office/drawing/2014/main" id="{0CF26F17-ED36-8E59-1BDB-C6B8DAD31E6F}"/>
                </a:ext>
              </a:extLst>
            </p:cNvPr>
            <p:cNvSpPr txBox="1"/>
            <p:nvPr/>
          </p:nvSpPr>
          <p:spPr>
            <a:xfrm>
              <a:off x="534764" y="944198"/>
              <a:ext cx="7539256" cy="1277273"/>
            </a:xfrm>
            <a:prstGeom prst="rect">
              <a:avLst/>
            </a:prstGeom>
            <a:noFill/>
          </p:spPr>
          <p:txBody>
            <a:bodyPr wrap="square" lIns="91440" tIns="45720" rIns="91440" bIns="45720" rtlCol="0" anchor="t">
              <a:spAutoFit/>
            </a:bodyPr>
            <a:lstStyle/>
            <a:p>
              <a:pPr>
                <a:spcAft>
                  <a:spcPts val="600"/>
                </a:spcAft>
              </a:pPr>
              <a:r>
                <a:rPr lang="en-US" sz="3200">
                  <a:latin typeface="Helvetica"/>
                  <a:cs typeface="Helvetica"/>
                </a:rPr>
                <a:t>CIO investment priorities: </a:t>
              </a:r>
              <a:endParaRPr lang="en-US" sz="4000" b="1">
                <a:latin typeface="Helvetica"/>
                <a:cs typeface="Helvetica"/>
              </a:endParaRPr>
            </a:p>
            <a:p>
              <a:pPr>
                <a:spcAft>
                  <a:spcPts val="600"/>
                </a:spcAft>
              </a:pPr>
              <a:r>
                <a:rPr lang="en-US" sz="4000" b="1">
                  <a:latin typeface="Helvetica" panose="020B0403020202020204" pitchFamily="34" charset="0"/>
                  <a:ea typeface="Helvetica Neue"/>
                  <a:cs typeface="Helvetica Neue"/>
                  <a:sym typeface="Helvetica Neue"/>
                </a:rPr>
                <a:t>AI &amp; emerging technologies</a:t>
              </a:r>
              <a:endParaRPr lang="en-US" sz="4000" b="1">
                <a:latin typeface="Helvetica" panose="020B0403020202020204" pitchFamily="34" charset="0"/>
                <a:cs typeface="Helvetica"/>
              </a:endParaRPr>
            </a:p>
          </p:txBody>
        </p:sp>
        <p:sp>
          <p:nvSpPr>
            <p:cNvPr id="4" name="Rectangle 3">
              <a:extLst>
                <a:ext uri="{FF2B5EF4-FFF2-40B4-BE49-F238E27FC236}">
                  <a16:creationId xmlns:a16="http://schemas.microsoft.com/office/drawing/2014/main" id="{D92D4BBC-8307-0E59-EE9B-38B8BC242248}"/>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77C1C017-2603-DFF5-0926-51371E240A2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3065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717820" cy="461665"/>
          </a:xfrm>
          <a:prstGeom prst="rect">
            <a:avLst/>
          </a:prstGeom>
        </p:spPr>
        <p:txBody>
          <a:bodyPr wrap="square" lIns="91440" tIns="45720" rIns="91440" bIns="45720" anchor="t">
            <a:spAutoFit/>
          </a:bodyPr>
          <a:lstStyle/>
          <a:p>
            <a:pPr>
              <a:defRPr/>
            </a:pPr>
            <a:r>
              <a:rPr lang="en-US" sz="2400" b="1">
                <a:latin typeface="Helvetica" panose="020B0403020202020204" pitchFamily="34" charset="0"/>
                <a:ea typeface="Helvetica Neue"/>
                <a:cs typeface="Helvetica Neue"/>
                <a:sym typeface="Helvetica Neue"/>
              </a:rPr>
              <a:t>AI &amp; emerging technologies </a:t>
            </a:r>
            <a:r>
              <a:rPr lang="en-US" sz="2400" b="1">
                <a:solidFill>
                  <a:srgbClr val="000000"/>
                </a:solidFill>
                <a:latin typeface="Helvetica" panose="020B0403020202020204" pitchFamily="34" charset="0"/>
                <a:cs typeface="Helvetica"/>
              </a:rPr>
              <a:t>investment priorities</a:t>
            </a:r>
            <a:r>
              <a:rPr lang="en-US" sz="2400" b="1">
                <a:latin typeface="Helvetica" panose="020B0403020202020204" pitchFamily="34" charset="0"/>
                <a:ea typeface="Helvetica Neue"/>
                <a:cs typeface="Helvetica Neue"/>
                <a:sym typeface="Helvetica Neue"/>
              </a:rPr>
              <a:t> </a:t>
            </a:r>
            <a:r>
              <a:rPr kumimoji="0" lang="en-US" sz="2400" b="1" i="0" u="none" strike="noStrike" kern="1200" cap="none" spc="0" normalizeH="0" baseline="0" noProof="0">
                <a:ln>
                  <a:noFill/>
                </a:ln>
                <a:solidFill>
                  <a:srgbClr val="000000"/>
                </a:solidFill>
                <a:effectLst/>
                <a:uLnTx/>
                <a:uFillTx/>
                <a:latin typeface="Helvetica" panose="020B0403020202020204" pitchFamily="34" charset="0"/>
                <a:cs typeface="Helvetica"/>
              </a:rPr>
              <a:t>(6 items)</a:t>
            </a:r>
            <a:r>
              <a:rPr lang="en-US" sz="2400" b="1">
                <a:solidFill>
                  <a:srgbClr val="000000"/>
                </a:solidFill>
                <a:latin typeface="Helvetica" panose="020B0403020202020204" pitchFamily="34" charset="0"/>
                <a:cs typeface="Helvetica"/>
              </a:rPr>
              <a:t> </a:t>
            </a:r>
            <a:endParaRPr lang="en-US" sz="2400" b="1" i="0" u="none" strike="noStrike" kern="1200" cap="none" spc="0" normalizeH="0" baseline="0" noProof="0">
              <a:ln>
                <a:noFill/>
              </a:ln>
              <a:solidFill>
                <a:srgbClr val="000000"/>
              </a:solidFill>
              <a:effectLst/>
              <a:uLnTx/>
              <a:uFillTx/>
              <a:latin typeface="Helvetica" panose="020B0403020202020204" pitchFamily="34" charset="0"/>
              <a:cs typeface="Helvetica" panose="020B0604020202020204" pitchFamily="34" charset="0"/>
            </a:endParaRPr>
          </a:p>
        </p:txBody>
      </p:sp>
      <p:sp>
        <p:nvSpPr>
          <p:cNvPr id="3" name="TextBox 2">
            <a:extLst>
              <a:ext uri="{FF2B5EF4-FFF2-40B4-BE49-F238E27FC236}">
                <a16:creationId xmlns:a16="http://schemas.microsoft.com/office/drawing/2014/main" id="{A4A10750-47D0-D5DF-769E-89EBBEE97CAC}"/>
              </a:ext>
            </a:extLst>
          </p:cNvPr>
          <p:cNvSpPr txBox="1"/>
          <p:nvPr/>
        </p:nvSpPr>
        <p:spPr>
          <a:xfrm>
            <a:off x="6007608" y="6583680"/>
            <a:ext cx="6120000" cy="360000"/>
          </a:xfrm>
          <a:prstGeom prst="rect">
            <a:avLst/>
          </a:prstGeom>
          <a:noFill/>
        </p:spPr>
        <p:txBody>
          <a:bodyPr wrap="none">
            <a:spAutoFit/>
          </a:bodyPr>
          <a:lstStyle/>
          <a:p>
            <a:pPr algn="r">
              <a:defRPr sz="1100" i="1">
                <a:latin typeface="Helvetica"/>
              </a:defRPr>
            </a:pPr>
            <a:r>
              <a:t>Source : ADAPT CIO Edge Survey in Feb 2026. Sample size : 254 CIOs</a:t>
            </a:r>
          </a:p>
        </p:txBody>
      </p:sp>
      <p:pic>
        <p:nvPicPr>
          <p:cNvPr id="4" name="Graphic 3">
            <a:extLst>
              <a:ext uri="{FF2B5EF4-FFF2-40B4-BE49-F238E27FC236}">
                <a16:creationId xmlns:a16="http://schemas.microsoft.com/office/drawing/2014/main" id="{2EB10686-A5F7-F2A0-B82E-4B3A15C0BC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3075" y="925552"/>
            <a:ext cx="11485850" cy="3580508"/>
          </a:xfrm>
          <a:prstGeom prst="rect">
            <a:avLst/>
          </a:prstGeom>
        </p:spPr>
      </p:pic>
    </p:spTree>
    <p:extLst>
      <p:ext uri="{BB962C8B-B14F-4D97-AF65-F5344CB8AC3E}">
        <p14:creationId xmlns:p14="http://schemas.microsoft.com/office/powerpoint/2010/main" val="352988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MediaLengthInSeconds xmlns="507dee17-6aae-496b-8a1e-0f1e47f95f1a" xsi:nil="true"/>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1AADF8-4A9D-4035-807D-0DEA2DE59E29}">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4208E80-A975-430D-90D8-F2AE1A3ABCFE}">
  <ds:schemaRefs>
    <ds:schemaRef ds:uri="http://schemas.microsoft.com/sharepoint/v3/contenttype/forms"/>
  </ds:schemaRefs>
</ds:datastoreItem>
</file>

<file path=customXml/itemProps3.xml><?xml version="1.0" encoding="utf-8"?>
<ds:datastoreItem xmlns:ds="http://schemas.openxmlformats.org/officeDocument/2006/customXml" ds:itemID="{C4FFD32A-7D55-4ED1-847E-15E7AA3556CC}">
  <ds:schemaRefs>
    <ds:schemaRef ds:uri="507dee17-6aae-496b-8a1e-0f1e47f95f1a"/>
    <ds:schemaRef ds:uri="http://www.w3.org/XML/1998/namespace"/>
    <ds:schemaRef ds:uri="http://schemas.microsoft.com/office/infopath/2007/PartnerControls"/>
    <ds:schemaRef ds:uri="6b548529-d317-4b85-942f-248fe0d44d93"/>
    <ds:schemaRef ds:uri="http://schemas.microsoft.com/office/2006/documentManagement/types"/>
    <ds:schemaRef ds:uri="http://purl.org/dc/terms/"/>
    <ds:schemaRef ds:uri="http://purl.org/dc/elements/1.1/"/>
    <ds:schemaRef ds:uri="http://schemas.openxmlformats.org/package/2006/metadata/core-properties"/>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otalTime>0</TotalTime>
  <Words>1967</Words>
  <Application>Microsoft Office PowerPoint</Application>
  <PresentationFormat>Widescreen</PresentationFormat>
  <Paragraphs>156</Paragraphs>
  <Slides>33</Slides>
  <Notes>17</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Fredkin</dc:creator>
  <cp:lastModifiedBy>Francis Olivier</cp:lastModifiedBy>
  <cp:revision>7</cp:revision>
  <dcterms:created xsi:type="dcterms:W3CDTF">2024-05-02T06:08:35Z</dcterms:created>
  <dcterms:modified xsi:type="dcterms:W3CDTF">2026-04-28T05:29:58Z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