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6" r:id="rId4"/>
    <p:sldMasterId id="2147483672" r:id="rId5"/>
    <p:sldMasterId id="2147483721" r:id="rId6"/>
    <p:sldMasterId id="2147483723" r:id="rId7"/>
  </p:sldMasterIdLst>
  <p:notesMasterIdLst>
    <p:notesMasterId r:id="rId30"/>
  </p:notesMasterIdLst>
  <p:sldIdLst>
    <p:sldId id="257" r:id="rId8"/>
    <p:sldId id="258" r:id="rId9"/>
    <p:sldId id="259" r:id="rId10"/>
    <p:sldId id="291" r:id="rId11"/>
    <p:sldId id="292" r:id="rId12"/>
    <p:sldId id="2147483641" r:id="rId13"/>
    <p:sldId id="260" r:id="rId14"/>
    <p:sldId id="262" r:id="rId15"/>
    <p:sldId id="2147483646" r:id="rId16"/>
    <p:sldId id="2147377214" r:id="rId17"/>
    <p:sldId id="2147483642" r:id="rId18"/>
    <p:sldId id="2147483606" r:id="rId19"/>
    <p:sldId id="2147483604" r:id="rId20"/>
    <p:sldId id="279" r:id="rId21"/>
    <p:sldId id="2147483605" r:id="rId22"/>
    <p:sldId id="263" r:id="rId23"/>
    <p:sldId id="2147483645" r:id="rId24"/>
    <p:sldId id="265" r:id="rId25"/>
    <p:sldId id="2147483643" r:id="rId26"/>
    <p:sldId id="267" r:id="rId27"/>
    <p:sldId id="268" r:id="rId28"/>
    <p:sldId id="269"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8FF026B-0093-C3A2-E8B8-B4BBF1138074}" name="Patricia Allen" initials="PA" userId="S::patricia.allen@adapt.com.au::346380ed-8562-4683-9b3e-72fe32eb1059" providerId="AD"/>
  <p188:author id="{0A938779-8933-6175-DD15-4364687413C9}" name="Joey Meynink" initials="JM" userId="S::Joey.Meynink@adapt.com.au::9f063343-863f-41e7-a609-0855016d31b3" providerId="AD"/>
  <p188:author id="{F7D5FB91-EB2D-5B2D-3D63-9493A5115B83}" name="Honey Mari Gay" initials="HG" userId="S::Honey.Gay@adapt.com.au::0a0b5314-a49b-40b7-81a9-6a081b853566" providerId="AD"/>
  <p188:author id="{71FFD396-52FE-2CB3-3862-4F6827AD0A5D}" name="Murali Ramesh" initials="MR" userId="S::murali.ramesh@adapt.com.au::2d647da6-17ee-4cde-ac24-066336d5553e" providerId="AD"/>
  <p188:author id="{B666F0A7-BAC1-9A13-4ABF-03AA0276E4F6}" name="Jim Berry" initials="JB" userId="S::jim.berry@adapt.com.au::b82c612f-c1c3-422c-9db6-9873b0756772" providerId="AD"/>
  <p188:author id="{7C8C70AC-B6CD-B4E5-2A9C-B69004B3694E}" name="Gabby Fredkin" initials="GF" userId="S::Gabby.Fredkin@adapt.com.au::905e87a6-7580-4897-ac49-5c6d8bcc5d2b" providerId="AD"/>
  <p188:author id="{16BDDACB-B78D-113A-D73E-F37F2CED5B42}" name="Gabby Fredkin" initials="GF" userId="S::gabby.fredkin@adapt.com.au::905e87a6-7580-4897-ac49-5c6d8bcc5d2b" providerId="AD"/>
  <p188:author id="{35B74EDA-D041-11EF-D3DF-62916A12BAA7}" name="Maricris Santilles" initials="MS" userId="S::Maricris.Santilles@adapt.com.au::7b436d3d-65a3-481f-8565-8b0e2e2362f1" providerId="AD"/>
  <p188:author id="{9F08F4DC-2822-8A69-8CD9-383FED73C290}" name="Honey Mari Gay" initials="HG" userId="S::Honey.Gay@adapt.com.au::7c742808-f04d-4bad-b3ab-55b3219eceb2" providerId="AD"/>
  <p188:author id="{223E8AE4-EAE1-E290-D5D2-F800C1B8D50E}" name="Francis Olivier" initials="FO" userId="S::francis.olivier@adapt.com.au::36be19e6-b354-43ca-844b-80a3dd3a80ac"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7534F"/>
    <a:srgbClr val="FBE5E5"/>
    <a:srgbClr val="FDF1F1"/>
    <a:srgbClr val="F0919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1224" y="2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notesMaster" Target="notesMasters/notesMaster1.xml"/><Relationship Id="rId35" Type="http://schemas.microsoft.com/office/2018/10/relationships/authors" Target="authors.xml"/><Relationship Id="rId8"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P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6726CC-3544-4F46-BF99-FA7E495F7473}" type="datetimeFigureOut">
              <a:rPr lang="en-PH" smtClean="0"/>
              <a:t>30/03/2026</a:t>
            </a:fld>
            <a:endParaRPr lang="en-P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P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P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347E14-47BD-413F-B4BB-7B98FB7A4DA5}" type="slidenum">
              <a:rPr lang="en-PH" smtClean="0"/>
              <a:t>‹#›</a:t>
            </a:fld>
            <a:endParaRPr lang="en-PH"/>
          </a:p>
        </p:txBody>
      </p:sp>
    </p:spTree>
    <p:extLst>
      <p:ext uri="{BB962C8B-B14F-4D97-AF65-F5344CB8AC3E}">
        <p14:creationId xmlns:p14="http://schemas.microsoft.com/office/powerpoint/2010/main" val="32500316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33F457-DE92-A2DA-87F5-500DA5E1BC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E1C0C1-7172-625F-5E2D-AA9CF77AEEA7}"/>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5C387665-C288-B6FB-67D2-DDD992E37F84}"/>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FEAF7AE1-69A9-1ADE-C76F-BF6367BCF03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53958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8E85B8-55DC-A0E3-9B00-44727EC200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8478AD-4928-B791-DE61-50B14836C5C9}"/>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B6294428-CB52-E577-8F00-370662D8D99A}"/>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ECE6C92C-B446-A036-E080-9248D016366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76193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AEF5F-A293-C2F6-E581-89B9759931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C1584B-C5D9-2AE9-B576-BD9B1D62BA30}"/>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D5F2ADED-900E-589D-1F9F-DB16FEA29B00}"/>
              </a:ext>
            </a:extLst>
          </p:cNvPr>
          <p:cNvSpPr>
            <a:spLocks noGrp="1"/>
          </p:cNvSpPr>
          <p:nvPr>
            <p:ph type="body" idx="1"/>
          </p:nvPr>
        </p:nvSpPr>
        <p:spPr/>
        <p:txBody>
          <a:bodyPr/>
          <a:lstStyle/>
          <a:p>
            <a:pPr marL="0" indent="0">
              <a:buFontTx/>
              <a:buNone/>
            </a:pPr>
            <a:endParaRPr lang="en-PH"/>
          </a:p>
        </p:txBody>
      </p:sp>
      <p:sp>
        <p:nvSpPr>
          <p:cNvPr id="4" name="Slide Number Placeholder 3">
            <a:extLst>
              <a:ext uri="{FF2B5EF4-FFF2-40B4-BE49-F238E27FC236}">
                <a16:creationId xmlns:a16="http://schemas.microsoft.com/office/drawing/2014/main" id="{2F12E0F3-C245-C2F9-5D7C-FFC04E81A84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3ACB6B-8C7D-424C-B401-8EFE03D5B0E3}"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9662968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A19A57-72DB-813F-C5C0-F19947F14A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9085E3-86B3-3E7E-8FBB-D5977B7728A9}"/>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BA742868-9C36-B6BE-87CB-1EE6FD2D7A22}"/>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FDC0E4EC-96EE-8F5B-2ED0-2787DCD48D2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450861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327BD7-E5EC-9020-810D-A5D6D00C1F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7466E6-7024-E795-06E4-9B681378173E}"/>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FB4A7707-90F0-B69B-169F-6B9BD5866C1E}"/>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9E2E5842-CB47-F7AC-4D99-16182298A78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72216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AF5780-47F3-AF45-AA3F-DCA5F55792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34207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64A1A0-4828-4556-A429-D8D1F97EC206}"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28608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AU"/>
          </a:p>
        </p:txBody>
      </p:sp>
      <p:sp>
        <p:nvSpPr>
          <p:cNvPr id="3" name="Notes Placeholder 2"/>
          <p:cNvSpPr>
            <a:spLocks noGrp="1"/>
          </p:cNvSpPr>
          <p:nvPr>
            <p:ph type="body" idx="1"/>
          </p:nvPr>
        </p:nvSpPr>
        <p:spPr/>
        <p:txBody>
          <a:bodyPr/>
          <a:lstStyle/>
          <a:p>
            <a:endParaRPr lang="en-AU" sz="18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C82170-454F-4374-A382-D0B66F568786}"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91463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b="0" i="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64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56226F-1C3D-ADF5-67C0-8D5C2A9958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2B3E14-B977-BD21-A813-F94720D9A490}"/>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71880CB9-C79E-9D17-0D13-A6F0A8B70062}"/>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597EF5F8-B785-3FDB-137E-A44780D5D11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62649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FontTx/>
              <a:buNone/>
            </a:pPr>
            <a:endParaRPr lang="en-PH"/>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3ACB6B-8C7D-424C-B401-8EFE03D5B0E3}"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1037736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FontTx/>
              <a:buNone/>
            </a:pPr>
            <a:endParaRPr lang="en-PH"/>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3ACB6B-8C7D-424C-B401-8EFE03D5B0E3}"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42742825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AU" sz="18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478176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77D1A0-0A0B-2D36-8AE6-6D3F16D964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6D0195-F125-4289-5EBE-9F39B9D6ED47}"/>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9BC23788-3DBB-5DE9-D851-BE79A43C5E9C}"/>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777E69A7-13A1-CE95-B2C9-21231804D98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76556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B485EB-A3C7-0520-3184-EF74BE0DAE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C1773B-3A6A-055A-A01F-A54FC7ECE755}"/>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77DBD02F-F4A5-6E50-8DF9-C4370F20123D}"/>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0ACE1F83-F71D-D3BA-2342-08544D8FF6A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12917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603E3ADD-EAC3-4200-1A35-64F1B672D617}"/>
            </a:ext>
          </a:extLst>
        </p:cNvPr>
        <p:cNvGrpSpPr/>
        <p:nvPr/>
      </p:nvGrpSpPr>
      <p:grpSpPr>
        <a:xfrm>
          <a:off x="0" y="0"/>
          <a:ext cx="0" cy="0"/>
          <a:chOff x="0" y="0"/>
          <a:chExt cx="0" cy="0"/>
        </a:xfrm>
      </p:grpSpPr>
      <p:sp>
        <p:nvSpPr>
          <p:cNvPr id="108" name="Google Shape;108;p4:notes">
            <a:extLst>
              <a:ext uri="{FF2B5EF4-FFF2-40B4-BE49-F238E27FC236}">
                <a16:creationId xmlns:a16="http://schemas.microsoft.com/office/drawing/2014/main" id="{0251B87A-0257-4A8A-B894-F6B37CF81D5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p4:notes">
            <a:extLst>
              <a:ext uri="{FF2B5EF4-FFF2-40B4-BE49-F238E27FC236}">
                <a16:creationId xmlns:a16="http://schemas.microsoft.com/office/drawing/2014/main" id="{55DD3272-52E4-E030-E2B2-CAD53DD1583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674405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88C5AA-A25A-B04E-0BCF-D1C2A186B3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BE8518-A4DF-A095-C8B7-2E4231B0C676}"/>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7F37600B-775A-EEBB-E6FF-6DC20A0065E0}"/>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065E1D61-EB20-07D0-F049-03FF2A388DF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636200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hello@adapt.com.au" TargetMode="External"/><Relationship Id="rId2" Type="http://schemas.openxmlformats.org/officeDocument/2006/relationships/hyperlink" Target="https://adapt.com.au/" TargetMode="External"/><Relationship Id="rId1" Type="http://schemas.openxmlformats.org/officeDocument/2006/relationships/slideMaster" Target="../slideMasters/slideMaster1.xml"/><Relationship Id="rId5" Type="http://schemas.openxmlformats.org/officeDocument/2006/relationships/image" Target="../media/image10.svg"/><Relationship Id="rId4" Type="http://schemas.openxmlformats.org/officeDocument/2006/relationships/image" Target="../media/image1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DAPT PM Cov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E343B80-94EE-E271-EBF3-94A776007DA3}"/>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a:fillRect/>
          </a:stretch>
        </p:blipFill>
        <p:spPr>
          <a:xfrm>
            <a:off x="0" y="-1"/>
            <a:ext cx="12192000" cy="4099855"/>
          </a:xfrm>
          <a:prstGeom prst="rect">
            <a:avLst/>
          </a:prstGeom>
        </p:spPr>
      </p:pic>
      <p:sp>
        <p:nvSpPr>
          <p:cNvPr id="8" name="Rectangle 7">
            <a:extLst>
              <a:ext uri="{FF2B5EF4-FFF2-40B4-BE49-F238E27FC236}">
                <a16:creationId xmlns:a16="http://schemas.microsoft.com/office/drawing/2014/main" id="{5FFD5208-CFF4-DE68-3BB7-1B0AFFF441D4}"/>
              </a:ext>
            </a:extLst>
          </p:cNvPr>
          <p:cNvSpPr/>
          <p:nvPr userDrawn="1"/>
        </p:nvSpPr>
        <p:spPr>
          <a:xfrm>
            <a:off x="0" y="3284999"/>
            <a:ext cx="12192000" cy="35729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183DCBA1-525A-5E0D-1519-7650CB8C9509}"/>
              </a:ext>
            </a:extLst>
          </p:cNvPr>
          <p:cNvSpPr/>
          <p:nvPr userDrawn="1"/>
        </p:nvSpPr>
        <p:spPr>
          <a:xfrm flipV="1">
            <a:off x="0" y="2997000"/>
            <a:ext cx="12192000"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9914683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D Line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EE73387-01F1-F395-612A-DA488D756D56}"/>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Tree>
    <p:extLst>
      <p:ext uri="{BB962C8B-B14F-4D97-AF65-F5344CB8AC3E}">
        <p14:creationId xmlns:p14="http://schemas.microsoft.com/office/powerpoint/2010/main" val="9612239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6" name="Picture 5" descr="A white letter a with a black background&#10;&#10;Description automatically generated">
            <a:extLst>
              <a:ext uri="{FF2B5EF4-FFF2-40B4-BE49-F238E27FC236}">
                <a16:creationId xmlns:a16="http://schemas.microsoft.com/office/drawing/2014/main" id="{9A14A3A5-FB67-4E8D-7857-B55180CC52A9}"/>
              </a:ext>
            </a:extLst>
          </p:cNvPr>
          <p:cNvPicPr>
            <a:picLocks noChangeAspect="1"/>
          </p:cNvPicPr>
          <p:nvPr userDrawn="1"/>
        </p:nvPicPr>
        <p:blipFill rotWithShape="1">
          <a:blip r:embed="rId2" cstate="print">
            <a:alphaModFix amt="70000"/>
            <a:extLst>
              <a:ext uri="{28A0092B-C50C-407E-A947-70E740481C1C}">
                <a14:useLocalDpi xmlns:a14="http://schemas.microsoft.com/office/drawing/2010/main" val="0"/>
              </a:ext>
            </a:extLst>
          </a:blip>
          <a:srcRect t="5336" r="6927" b="2416"/>
          <a:stretch/>
        </p:blipFill>
        <p:spPr>
          <a:xfrm>
            <a:off x="6685613" y="0"/>
            <a:ext cx="5506387" cy="6858000"/>
          </a:xfrm>
          <a:prstGeom prst="rect">
            <a:avLst/>
          </a:prstGeom>
        </p:spPr>
      </p:pic>
      <p:grpSp>
        <p:nvGrpSpPr>
          <p:cNvPr id="7" name="Group 6">
            <a:extLst>
              <a:ext uri="{FF2B5EF4-FFF2-40B4-BE49-F238E27FC236}">
                <a16:creationId xmlns:a16="http://schemas.microsoft.com/office/drawing/2014/main" id="{0CE4C156-5B18-9160-A74F-3B6067E9E87A}"/>
              </a:ext>
            </a:extLst>
          </p:cNvPr>
          <p:cNvGrpSpPr/>
          <p:nvPr userDrawn="1"/>
        </p:nvGrpSpPr>
        <p:grpSpPr>
          <a:xfrm>
            <a:off x="1083907" y="6062651"/>
            <a:ext cx="2668365" cy="226977"/>
            <a:chOff x="712794" y="6196131"/>
            <a:chExt cx="3390094" cy="288369"/>
          </a:xfrm>
        </p:grpSpPr>
        <p:pic>
          <p:nvPicPr>
            <p:cNvPr id="8" name="Graphic 7">
              <a:extLst>
                <a:ext uri="{FF2B5EF4-FFF2-40B4-BE49-F238E27FC236}">
                  <a16:creationId xmlns:a16="http://schemas.microsoft.com/office/drawing/2014/main" id="{93E5ED21-6943-C975-7A5A-1C33AE51D2A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2794" y="6196131"/>
              <a:ext cx="164237" cy="288369"/>
            </a:xfrm>
            <a:prstGeom prst="rect">
              <a:avLst/>
            </a:prstGeom>
          </p:spPr>
        </p:pic>
        <p:pic>
          <p:nvPicPr>
            <p:cNvPr id="9" name="Graphic 8">
              <a:extLst>
                <a:ext uri="{FF2B5EF4-FFF2-40B4-BE49-F238E27FC236}">
                  <a16:creationId xmlns:a16="http://schemas.microsoft.com/office/drawing/2014/main" id="{BEF8C383-76BC-ADF4-DB3D-81C6185027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58056" y="6254584"/>
              <a:ext cx="3044832" cy="165803"/>
            </a:xfrm>
            <a:prstGeom prst="rect">
              <a:avLst/>
            </a:prstGeom>
          </p:spPr>
        </p:pic>
      </p:grpSp>
      <p:sp>
        <p:nvSpPr>
          <p:cNvPr id="12" name="Rectangle 11">
            <a:extLst>
              <a:ext uri="{FF2B5EF4-FFF2-40B4-BE49-F238E27FC236}">
                <a16:creationId xmlns:a16="http://schemas.microsoft.com/office/drawing/2014/main" id="{1B23F305-C432-D9EB-B99E-463FCF64E592}"/>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22025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EADER_Cover">
    <p:spTree>
      <p:nvGrpSpPr>
        <p:cNvPr id="1" name=""/>
        <p:cNvGrpSpPr/>
        <p:nvPr/>
      </p:nvGrpSpPr>
      <p:grpSpPr>
        <a:xfrm>
          <a:off x="0" y="0"/>
          <a:ext cx="0" cy="0"/>
          <a:chOff x="0" y="0"/>
          <a:chExt cx="0" cy="0"/>
        </a:xfrm>
      </p:grpSpPr>
      <p:sp>
        <p:nvSpPr>
          <p:cNvPr id="8" name="bg object 17">
            <a:extLst>
              <a:ext uri="{FF2B5EF4-FFF2-40B4-BE49-F238E27FC236}">
                <a16:creationId xmlns:a16="http://schemas.microsoft.com/office/drawing/2014/main" id="{490AC433-DC3D-1FD2-2F83-F559E72D80B5}"/>
              </a:ext>
            </a:extLst>
          </p:cNvPr>
          <p:cNvSpPr/>
          <p:nvPr userDrawn="1"/>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Tree>
    <p:extLst>
      <p:ext uri="{BB962C8B-B14F-4D97-AF65-F5344CB8AC3E}">
        <p14:creationId xmlns:p14="http://schemas.microsoft.com/office/powerpoint/2010/main" val="17922877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LD_A Cover">
    <p:bg>
      <p:bgPr>
        <a:solidFill>
          <a:schemeClr val="accent6"/>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a:alphaModFix amt="30000"/>
            <a:extLst>
              <a:ext uri="{96DAC541-7B7A-43D3-8B79-37D633B846F1}">
                <asvg:svgBlip xmlns:asvg="http://schemas.microsoft.com/office/drawing/2016/SVG/main" r:embed="rId2"/>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4818883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LD_ADAPT Contact">
    <p:bg>
      <p:bgPr>
        <a:solidFill>
          <a:schemeClr val="accent6"/>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endParaRPr>
          </a:p>
        </p:txBody>
      </p:sp>
      <p:sp>
        <p:nvSpPr>
          <p:cNvPr id="13" name="Rectangle 12">
            <a:hlinkClick r:id="rId2"/>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3"/>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2"/>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A picture containing logo&#10;&#10;Description automatically generated">
            <a:extLst>
              <a:ext uri="{FF2B5EF4-FFF2-40B4-BE49-F238E27FC236}">
                <a16:creationId xmlns:a16="http://schemas.microsoft.com/office/drawing/2014/main" id="{D21270FA-30E7-1E4C-9FBE-D95D27046CDD}"/>
              </a:ext>
            </a:extLst>
          </p:cNvPr>
          <p:cNvPicPr>
            <a:picLocks noChangeAspect="1"/>
          </p:cNvPicPr>
          <p:nvPr userDrawn="1"/>
        </p:nvPicPr>
        <p:blipFill>
          <a:blip r:embed="rId4"/>
          <a:stretch>
            <a:fillRect/>
          </a:stretch>
        </p:blipFill>
        <p:spPr>
          <a:xfrm>
            <a:off x="5382183" y="2894115"/>
            <a:ext cx="1427630" cy="347200"/>
          </a:xfrm>
          <a:prstGeom prst="rect">
            <a:avLst/>
          </a:prstGeom>
        </p:spPr>
      </p:pic>
      <p:pic>
        <p:nvPicPr>
          <p:cNvPr id="12" name="Graphic 11">
            <a:extLst>
              <a:ext uri="{FF2B5EF4-FFF2-40B4-BE49-F238E27FC236}">
                <a16:creationId xmlns:a16="http://schemas.microsoft.com/office/drawing/2014/main" id="{5DEC55C3-5A35-4ECE-8D11-95B0C41D811D}"/>
              </a:ext>
            </a:extLst>
          </p:cNvPr>
          <p:cNvPicPr>
            <a:picLocks noChangeAspect="1"/>
          </p:cNvPicPr>
          <p:nvPr userDrawn="1"/>
        </p:nvPicPr>
        <p:blipFill rotWithShape="1">
          <a:blip>
            <a:alphaModFix amt="30000"/>
            <a:extLst>
              <a:ext uri="{96DAC541-7B7A-43D3-8B79-37D633B846F1}">
                <asvg:svgBlip xmlns:asvg="http://schemas.microsoft.com/office/drawing/2016/SVG/main" r:embed="rId5"/>
              </a:ext>
            </a:extLst>
          </a:blip>
          <a:srcRect t="24316" r="18761" b="20587"/>
          <a:stretch/>
        </p:blipFill>
        <p:spPr>
          <a:xfrm>
            <a:off x="5869172" y="1"/>
            <a:ext cx="6322827" cy="6858000"/>
          </a:xfrm>
          <a:prstGeom prst="rect">
            <a:avLst/>
          </a:prstGeom>
        </p:spPr>
      </p:pic>
      <p:sp>
        <p:nvSpPr>
          <p:cNvPr id="16" name="Rectangle 15">
            <a:extLst>
              <a:ext uri="{FF2B5EF4-FFF2-40B4-BE49-F238E27FC236}">
                <a16:creationId xmlns:a16="http://schemas.microsoft.com/office/drawing/2014/main" id="{E9DE8F7A-85EF-452E-9B46-C11DCC83142A}"/>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1431740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4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_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3342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ED Line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EE73387-01F1-F395-612A-DA488D756D56}"/>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Tree>
    <p:extLst>
      <p:ext uri="{BB962C8B-B14F-4D97-AF65-F5344CB8AC3E}">
        <p14:creationId xmlns:p14="http://schemas.microsoft.com/office/powerpoint/2010/main" val="3849264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DAPT PM Cover Section">
    <p:spTree>
      <p:nvGrpSpPr>
        <p:cNvPr id="1" name=""/>
        <p:cNvGrpSpPr/>
        <p:nvPr/>
      </p:nvGrpSpPr>
      <p:grpSpPr>
        <a:xfrm>
          <a:off x="0" y="0"/>
          <a:ext cx="0" cy="0"/>
          <a:chOff x="0" y="0"/>
          <a:chExt cx="0" cy="0"/>
        </a:xfrm>
      </p:grpSpPr>
      <p:pic>
        <p:nvPicPr>
          <p:cNvPr id="8" name="Picture 7" descr="A person standing on a hill with a computer in his hand&#10;&#10;AI-generated content may be incorrect.">
            <a:extLst>
              <a:ext uri="{FF2B5EF4-FFF2-40B4-BE49-F238E27FC236}">
                <a16:creationId xmlns:a16="http://schemas.microsoft.com/office/drawing/2014/main" id="{3E704335-BD39-F15B-3E3D-6A1CAE9A35B5}"/>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8001001" y="-11682"/>
            <a:ext cx="4191000" cy="6865474"/>
          </a:xfrm>
          <a:prstGeom prst="rect">
            <a:avLst/>
          </a:prstGeom>
        </p:spPr>
      </p:pic>
      <p:sp>
        <p:nvSpPr>
          <p:cNvPr id="3" name="Rectangle 2">
            <a:extLst>
              <a:ext uri="{FF2B5EF4-FFF2-40B4-BE49-F238E27FC236}">
                <a16:creationId xmlns:a16="http://schemas.microsoft.com/office/drawing/2014/main" id="{4B13EC72-DA2B-6EA6-D9AB-3B233EED5504}"/>
              </a:ext>
            </a:extLst>
          </p:cNvPr>
          <p:cNvSpPr/>
          <p:nvPr userDrawn="1"/>
        </p:nvSpPr>
        <p:spPr>
          <a:xfrm>
            <a:off x="1" y="-5"/>
            <a:ext cx="8640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E87183F2-C5AE-BD17-12B2-7C678C655F1A}"/>
              </a:ext>
            </a:extLst>
          </p:cNvPr>
          <p:cNvSpPr/>
          <p:nvPr userDrawn="1"/>
        </p:nvSpPr>
        <p:spPr>
          <a:xfrm rot="5400000" flipV="1">
            <a:off x="5354988" y="3285000"/>
            <a:ext cx="6858005"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9593939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RED Line_A">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E39309F-47DF-394C-9F92-75A6A51FC91A}"/>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4" name="Picture 3" descr="A picture containing drawing&#10;&#10;Description automatically generated">
            <a:extLst>
              <a:ext uri="{FF2B5EF4-FFF2-40B4-BE49-F238E27FC236}">
                <a16:creationId xmlns:a16="http://schemas.microsoft.com/office/drawing/2014/main" id="{EB63E9D7-F272-6287-34FA-39A37A533A8A}"/>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7326845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DAPT PM Cover Secti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21D89FF-90EF-9395-9CBF-36BF21C3038B}"/>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7419108" y="0"/>
            <a:ext cx="4772891" cy="6857995"/>
          </a:xfrm>
          <a:prstGeom prst="rect">
            <a:avLst/>
          </a:prstGeom>
        </p:spPr>
      </p:pic>
      <p:sp>
        <p:nvSpPr>
          <p:cNvPr id="8" name="Rectangle 7">
            <a:extLst>
              <a:ext uri="{FF2B5EF4-FFF2-40B4-BE49-F238E27FC236}">
                <a16:creationId xmlns:a16="http://schemas.microsoft.com/office/drawing/2014/main" id="{7D6750EB-3604-A514-E167-1D65CD4F8CDB}"/>
              </a:ext>
            </a:extLst>
          </p:cNvPr>
          <p:cNvSpPr/>
          <p:nvPr userDrawn="1"/>
        </p:nvSpPr>
        <p:spPr>
          <a:xfrm>
            <a:off x="1" y="-5"/>
            <a:ext cx="8640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85A45807-E976-E069-D494-3ACD8AF28824}"/>
              </a:ext>
            </a:extLst>
          </p:cNvPr>
          <p:cNvSpPr/>
          <p:nvPr userDrawn="1"/>
        </p:nvSpPr>
        <p:spPr>
          <a:xfrm rot="5400000" flipV="1">
            <a:off x="5354988" y="3285000"/>
            <a:ext cx="6858005"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5148075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DAPT PM Cover">
    <p:spTree>
      <p:nvGrpSpPr>
        <p:cNvPr id="1" name=""/>
        <p:cNvGrpSpPr/>
        <p:nvPr/>
      </p:nvGrpSpPr>
      <p:grpSpPr>
        <a:xfrm>
          <a:off x="0" y="0"/>
          <a:ext cx="0" cy="0"/>
          <a:chOff x="0" y="0"/>
          <a:chExt cx="0" cy="0"/>
        </a:xfrm>
      </p:grpSpPr>
      <p:pic>
        <p:nvPicPr>
          <p:cNvPr id="6" name="Picture 5" descr="A person standing on a hill with a computer in his hand&#10;&#10;AI-generated content may be incorrect.">
            <a:extLst>
              <a:ext uri="{FF2B5EF4-FFF2-40B4-BE49-F238E27FC236}">
                <a16:creationId xmlns:a16="http://schemas.microsoft.com/office/drawing/2014/main" id="{A24B1F4F-B8A4-47DD-86CE-16D76F4AEC11}"/>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0" y="0"/>
            <a:ext cx="12192000" cy="3429001"/>
          </a:xfrm>
          <a:prstGeom prst="rect">
            <a:avLst/>
          </a:prstGeom>
        </p:spPr>
      </p:pic>
      <p:sp>
        <p:nvSpPr>
          <p:cNvPr id="3" name="Rectangle 2">
            <a:extLst>
              <a:ext uri="{FF2B5EF4-FFF2-40B4-BE49-F238E27FC236}">
                <a16:creationId xmlns:a16="http://schemas.microsoft.com/office/drawing/2014/main" id="{02B4F1BA-A488-4793-5C8B-CC4C8F0C22CD}"/>
              </a:ext>
            </a:extLst>
          </p:cNvPr>
          <p:cNvSpPr/>
          <p:nvPr userDrawn="1"/>
        </p:nvSpPr>
        <p:spPr>
          <a:xfrm flipV="1">
            <a:off x="0" y="2997000"/>
            <a:ext cx="12192000"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5FFD5208-CFF4-DE68-3BB7-1B0AFFF441D4}"/>
              </a:ext>
            </a:extLst>
          </p:cNvPr>
          <p:cNvSpPr/>
          <p:nvPr userDrawn="1"/>
        </p:nvSpPr>
        <p:spPr>
          <a:xfrm>
            <a:off x="0" y="3284999"/>
            <a:ext cx="12192000" cy="35729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4824964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2300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7535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_WHIT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BC8C511-13E3-1F3D-D739-54F00CB346DF}"/>
              </a:ext>
            </a:extLst>
          </p:cNvPr>
          <p:cNvCxnSpPr>
            <a:cxnSpLocks/>
          </p:cNvCxnSpPr>
          <p:nvPr userDrawn="1"/>
        </p:nvCxnSpPr>
        <p:spPr>
          <a:xfrm>
            <a:off x="328246" y="701172"/>
            <a:ext cx="11535508"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6543EF46-04E7-6AF6-2D75-CEA6CCDA3C5C}"/>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975415" y="246649"/>
            <a:ext cx="891235" cy="215667"/>
          </a:xfrm>
          <a:prstGeom prst="rect">
            <a:avLst/>
          </a:prstGeom>
        </p:spPr>
      </p:pic>
    </p:spTree>
    <p:extLst>
      <p:ext uri="{BB962C8B-B14F-4D97-AF65-F5344CB8AC3E}">
        <p14:creationId xmlns:p14="http://schemas.microsoft.com/office/powerpoint/2010/main" val="3160135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WHITE_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42683614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_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2408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_BLACK">
    <p:bg>
      <p:bgPr>
        <a:solidFill>
          <a:schemeClr val="accent6">
            <a:lumMod val="10000"/>
          </a:schemeClr>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BC8C511-13E3-1F3D-D739-54F00CB346DF}"/>
              </a:ext>
            </a:extLst>
          </p:cNvPr>
          <p:cNvCxnSpPr>
            <a:cxnSpLocks/>
          </p:cNvCxnSpPr>
          <p:nvPr userDrawn="1"/>
        </p:nvCxnSpPr>
        <p:spPr>
          <a:xfrm>
            <a:off x="328246" y="701172"/>
            <a:ext cx="11535508"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descr="A picture containing text, clipart&#10;&#10;Description automatically generated">
            <a:extLst>
              <a:ext uri="{FF2B5EF4-FFF2-40B4-BE49-F238E27FC236}">
                <a16:creationId xmlns:a16="http://schemas.microsoft.com/office/drawing/2014/main" id="{6543EF46-04E7-6AF6-2D75-CEA6CCDA3C5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41326445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CK_A">
    <p:bg>
      <p:bgPr>
        <a:solidFill>
          <a:schemeClr val="accent6">
            <a:lumMod val="10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DAF9974-07D9-7F78-1870-22D1777E9720}"/>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777012" y="6288776"/>
            <a:ext cx="266793" cy="432699"/>
          </a:xfrm>
          <a:prstGeom prst="rect">
            <a:avLst/>
          </a:prstGeom>
        </p:spPr>
      </p:pic>
    </p:spTree>
    <p:extLst>
      <p:ext uri="{BB962C8B-B14F-4D97-AF65-F5344CB8AC3E}">
        <p14:creationId xmlns:p14="http://schemas.microsoft.com/office/powerpoint/2010/main" val="21757419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_BLACK">
    <p:bg>
      <p:bgPr>
        <a:solidFill>
          <a:schemeClr val="accent6">
            <a:lumMod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35371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D Line_A">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E39309F-47DF-394C-9F92-75A6A51FC91A}"/>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4" name="Picture 3" descr="A picture containing drawing&#10;&#10;Description automatically generated">
            <a:extLst>
              <a:ext uri="{FF2B5EF4-FFF2-40B4-BE49-F238E27FC236}">
                <a16:creationId xmlns:a16="http://schemas.microsoft.com/office/drawing/2014/main" id="{EB63E9D7-F272-6287-34FA-39A37A533A8A}"/>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30345457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theme" Target="../theme/theme2.xml"/><Relationship Id="rId5" Type="http://schemas.openxmlformats.org/officeDocument/2006/relationships/slideLayout" Target="../slideLayouts/slideLayout20.xml"/><Relationship Id="rId4"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theme" Target="../theme/theme3.xml"/><Relationship Id="rId1"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4.xml"/><Relationship Id="rId1"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47545533"/>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 id="2147483798" r:id="rId12"/>
    <p:sldLayoutId id="2147483799" r:id="rId13"/>
    <p:sldLayoutId id="2147483800" r:id="rId14"/>
    <p:sldLayoutId id="2147483801"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0195501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A picture containing logo&#10;&#10;Description automatically generated">
            <a:extLst>
              <a:ext uri="{FF2B5EF4-FFF2-40B4-BE49-F238E27FC236}">
                <a16:creationId xmlns:a16="http://schemas.microsoft.com/office/drawing/2014/main" id="{FE160564-F14C-5241-B55D-35BDCEB49F93}"/>
              </a:ext>
            </a:extLst>
          </p:cNvPr>
          <p:cNvPicPr>
            <a:picLocks noChangeAspect="1"/>
          </p:cNvPicPr>
          <p:nvPr userDrawn="1"/>
        </p:nvPicPr>
        <p:blipFill>
          <a:blip r:embed="rId3"/>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8046347"/>
      </p:ext>
    </p:extLst>
  </p:cSld>
  <p:clrMap bg1="lt1" tx1="dk1" bg2="lt2" tx2="dk2" accent1="accent1" accent2="accent2" accent3="accent3" accent4="accent4" accent5="accent5" accent6="accent6" hlink="hlink" folHlink="folHlink"/>
  <p:sldLayoutIdLst>
    <p:sldLayoutId id="2147483722"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2">
            <a:lumMod val="10000"/>
          </a:schemeClr>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descr="A picture containing text, clipart&#10;&#10;Description automatically generated">
            <a:extLst>
              <a:ext uri="{FF2B5EF4-FFF2-40B4-BE49-F238E27FC236}">
                <a16:creationId xmlns:a16="http://schemas.microsoft.com/office/drawing/2014/main" id="{423378EC-0DAC-4542-8E39-BBA00E690B6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916122058"/>
      </p:ext>
    </p:extLst>
  </p:cSld>
  <p:clrMap bg1="lt1" tx1="dk1" bg2="lt2" tx2="dk2" accent1="accent1" accent2="accent2" accent3="accent3" accent4="accent4" accent5="accent5" accent6="accent6" hlink="hlink" folHlink="folHlink"/>
  <p:sldLayoutIdLst>
    <p:sldLayoutId id="2147483724"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0.sv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9.xml"/><Relationship Id="rId1" Type="http://schemas.openxmlformats.org/officeDocument/2006/relationships/slideLayout" Target="../slideLayouts/slideLayout9.xml"/><Relationship Id="rId4" Type="http://schemas.openxmlformats.org/officeDocument/2006/relationships/slide" Target="slide14.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4.svg"/></Relationships>
</file>

<file path=ppt/slides/_rels/slide13.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2.sv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research.adapt.com.au/digital-transformation/strategies-processes/community-interviews/fuelling-finance-transformation-through-ai-and-digital-mindset" TargetMode="External"/><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9.xml"/><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png"/><Relationship Id="rId18" Type="http://schemas.openxmlformats.org/officeDocument/2006/relationships/image" Target="../media/image39.png"/><Relationship Id="rId3" Type="http://schemas.openxmlformats.org/officeDocument/2006/relationships/hyperlink" Target="https://research.adapt.com.au/filter-types/market-trend-reports" TargetMode="External"/><Relationship Id="rId7" Type="http://schemas.openxmlformats.org/officeDocument/2006/relationships/image" Target="../media/image28.png"/><Relationship Id="rId12" Type="http://schemas.openxmlformats.org/officeDocument/2006/relationships/image" Target="../media/image33.png"/><Relationship Id="rId17" Type="http://schemas.openxmlformats.org/officeDocument/2006/relationships/image" Target="../media/image38.png"/><Relationship Id="rId2" Type="http://schemas.openxmlformats.org/officeDocument/2006/relationships/hyperlink" Target="mailto:success@adapt.com.au" TargetMode="External"/><Relationship Id="rId16" Type="http://schemas.openxmlformats.org/officeDocument/2006/relationships/image" Target="../media/image37.png"/><Relationship Id="rId1" Type="http://schemas.openxmlformats.org/officeDocument/2006/relationships/slideLayout" Target="../slideLayouts/slideLayout12.xml"/><Relationship Id="rId6" Type="http://schemas.openxmlformats.org/officeDocument/2006/relationships/hyperlink" Target="https://research.adapt.com.au/filter-types/expert-presentations/" TargetMode="External"/><Relationship Id="rId11" Type="http://schemas.openxmlformats.org/officeDocument/2006/relationships/image" Target="../media/image32.png"/><Relationship Id="rId5" Type="http://schemas.openxmlformats.org/officeDocument/2006/relationships/hyperlink" Target="https://research.adapt.com.au/data-insights/" TargetMode="External"/><Relationship Id="rId15" Type="http://schemas.openxmlformats.org/officeDocument/2006/relationships/image" Target="../media/image36.png"/><Relationship Id="rId10" Type="http://schemas.openxmlformats.org/officeDocument/2006/relationships/image" Target="../media/image31.png"/><Relationship Id="rId19" Type="http://schemas.openxmlformats.org/officeDocument/2006/relationships/image" Target="../media/image40.png"/><Relationship Id="rId4" Type="http://schemas.openxmlformats.org/officeDocument/2006/relationships/hyperlink" Target="https://research.adapt.com.au/filter-types/community-interviews" TargetMode="External"/><Relationship Id="rId9" Type="http://schemas.openxmlformats.org/officeDocument/2006/relationships/image" Target="../media/image30.png"/><Relationship Id="rId14" Type="http://schemas.openxmlformats.org/officeDocument/2006/relationships/image" Target="../media/image35.png"/></Relationships>
</file>

<file path=ppt/slides/_rels/slide22.xml.rels><?xml version="1.0" encoding="UTF-8" standalone="yes"?>
<Relationships xmlns="http://schemas.openxmlformats.org/package/2006/relationships"><Relationship Id="rId3" Type="http://schemas.openxmlformats.org/officeDocument/2006/relationships/hyperlink" Target="https://adapt.com.au/" TargetMode="External"/><Relationship Id="rId2" Type="http://schemas.openxmlformats.org/officeDocument/2006/relationships/notesSlide" Target="../notesSlides/notesSlide17.xml"/><Relationship Id="rId1" Type="http://schemas.openxmlformats.org/officeDocument/2006/relationships/slideLayout" Target="../slideLayouts/slideLayout15.xml"/><Relationship Id="rId5" Type="http://schemas.openxmlformats.org/officeDocument/2006/relationships/image" Target="../media/image11.png"/><Relationship Id="rId4" Type="http://schemas.openxmlformats.org/officeDocument/2006/relationships/hyperlink" Target="mailto:hello@adapt.com.au"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4.svg"/></Relationships>
</file>

<file path=ppt/slides/_rels/slide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4.svg"/></Relationships>
</file>

<file path=ppt/slides/_rels/slide9.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a:extLst>
            <a:ext uri="{FF2B5EF4-FFF2-40B4-BE49-F238E27FC236}">
              <a16:creationId xmlns:a16="http://schemas.microsoft.com/office/drawing/2014/main" id="{C9736D08-6858-A0AE-9206-6FF05388B207}"/>
            </a:ext>
          </a:extLst>
        </p:cNvPr>
        <p:cNvGrpSpPr/>
        <p:nvPr/>
      </p:nvGrpSpPr>
      <p:grpSpPr>
        <a:xfrm>
          <a:off x="0" y="0"/>
          <a:ext cx="0" cy="0"/>
          <a:chOff x="0" y="0"/>
          <a:chExt cx="0" cy="0"/>
        </a:xfrm>
      </p:grpSpPr>
      <p:pic>
        <p:nvPicPr>
          <p:cNvPr id="2" name="Graphic 1">
            <a:extLst>
              <a:ext uri="{FF2B5EF4-FFF2-40B4-BE49-F238E27FC236}">
                <a16:creationId xmlns:a16="http://schemas.microsoft.com/office/drawing/2014/main" id="{DCA37BCD-00C8-6472-5824-E3EB0F3FB9A2}"/>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8696570" y="5993999"/>
            <a:ext cx="3063424" cy="329695"/>
          </a:xfrm>
          <a:prstGeom prst="rect">
            <a:avLst/>
          </a:prstGeom>
        </p:spPr>
      </p:pic>
      <p:grpSp>
        <p:nvGrpSpPr>
          <p:cNvPr id="6" name="Group 5">
            <a:extLst>
              <a:ext uri="{FF2B5EF4-FFF2-40B4-BE49-F238E27FC236}">
                <a16:creationId xmlns:a16="http://schemas.microsoft.com/office/drawing/2014/main" id="{2113A510-6840-C3E0-A028-B758C9AF4769}"/>
              </a:ext>
            </a:extLst>
          </p:cNvPr>
          <p:cNvGrpSpPr/>
          <p:nvPr/>
        </p:nvGrpSpPr>
        <p:grpSpPr>
          <a:xfrm>
            <a:off x="470611" y="3813149"/>
            <a:ext cx="8457383" cy="2305003"/>
            <a:chOff x="633193" y="2554238"/>
            <a:chExt cx="8457383" cy="2305003"/>
          </a:xfrm>
        </p:grpSpPr>
        <p:sp>
          <p:nvSpPr>
            <p:cNvPr id="3" name="TextBox 2">
              <a:extLst>
                <a:ext uri="{FF2B5EF4-FFF2-40B4-BE49-F238E27FC236}">
                  <a16:creationId xmlns:a16="http://schemas.microsoft.com/office/drawing/2014/main" id="{D972D360-9D04-9285-6D17-065580BDDD42}"/>
                </a:ext>
              </a:extLst>
            </p:cNvPr>
            <p:cNvSpPr txBox="1"/>
            <p:nvPr/>
          </p:nvSpPr>
          <p:spPr>
            <a:xfrm>
              <a:off x="633193" y="2920249"/>
              <a:ext cx="8457383" cy="1938992"/>
            </a:xfrm>
            <a:prstGeom prst="rect">
              <a:avLst/>
            </a:prstGeom>
            <a:noFill/>
          </p:spPr>
          <p:txBody>
            <a:bodyPr wrap="square" lIns="91440" tIns="45720" rIns="91440" bIns="45720" rtlCol="0" anchor="t">
              <a:spAutoFit/>
            </a:bodyPr>
            <a:lstStyle/>
            <a:p>
              <a:pPr>
                <a:spcAft>
                  <a:spcPts val="2400"/>
                </a:spcAft>
                <a:defRPr/>
              </a:pPr>
              <a:r>
                <a:rPr lang="en-AU" sz="4000" b="1" noProof="0">
                  <a:solidFill>
                    <a:srgbClr val="000000"/>
                  </a:solidFill>
                  <a:latin typeface="Helvetica"/>
                  <a:cs typeface="Helvetica"/>
                </a:rPr>
                <a:t>How Australian CIOs Are Turning AI Strategy and Roadmaps into Enterprise Execution</a:t>
              </a:r>
              <a:endParaRPr kumimoji="0" lang="en-AU" sz="4000" b="1" i="0" u="none" strike="noStrike" kern="1200" cap="none" spc="0" normalizeH="0" baseline="0" noProof="0">
                <a:ln>
                  <a:noFill/>
                </a:ln>
                <a:solidFill>
                  <a:srgbClr val="000000"/>
                </a:solidFill>
                <a:effectLst/>
                <a:uLnTx/>
                <a:uFillTx/>
                <a:latin typeface="Helvetica"/>
                <a:ea typeface="+mn-ea"/>
                <a:cs typeface="Helvetica"/>
              </a:endParaRPr>
            </a:p>
          </p:txBody>
        </p:sp>
        <p:sp>
          <p:nvSpPr>
            <p:cNvPr id="4" name="TextBox 3">
              <a:extLst>
                <a:ext uri="{FF2B5EF4-FFF2-40B4-BE49-F238E27FC236}">
                  <a16:creationId xmlns:a16="http://schemas.microsoft.com/office/drawing/2014/main" id="{BB0B6FDD-D6DB-0029-9E9C-AB50B7802839}"/>
                </a:ext>
              </a:extLst>
            </p:cNvPr>
            <p:cNvSpPr txBox="1"/>
            <p:nvPr/>
          </p:nvSpPr>
          <p:spPr>
            <a:xfrm>
              <a:off x="655134" y="2554238"/>
              <a:ext cx="3880223"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a:ln>
                    <a:noFill/>
                  </a:ln>
                  <a:solidFill>
                    <a:srgbClr val="E7534F"/>
                  </a:solidFill>
                  <a:effectLst/>
                  <a:uLnTx/>
                  <a:uFillTx/>
                  <a:latin typeface="Helvetica"/>
                  <a:ea typeface="+mn-ea"/>
                  <a:cs typeface="Helvetica"/>
                </a:rPr>
                <a:t>ADAPT Persona Map</a:t>
              </a:r>
            </a:p>
          </p:txBody>
        </p:sp>
      </p:grpSp>
      <p:grpSp>
        <p:nvGrpSpPr>
          <p:cNvPr id="9" name="ADAPT WHITE GRID" hidden="1">
            <a:extLst>
              <a:ext uri="{FF2B5EF4-FFF2-40B4-BE49-F238E27FC236}">
                <a16:creationId xmlns:a16="http://schemas.microsoft.com/office/drawing/2014/main" id="{DF852FE9-3BB0-4806-6A3D-8D1FE5972640}"/>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871B5A2D-302E-4FFC-E42D-0896B5C9939A}"/>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94176CAE-D4EC-16F4-177D-DCE6C7312ED1}"/>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57BCB81B-0672-77FA-DB9D-303AF1D5508F}"/>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0445A7B1-7B8B-2557-5C8C-1509FDD1C3F3}"/>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011A7324-10FD-2F0B-FC69-325E87BA53DA}"/>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67A96B05-181F-A1D4-9783-5076B59C231C}"/>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DABD2F09-AA31-013E-74FD-D26924E582DE}"/>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9A1471A7-B773-B7A5-8D35-F8EA37F870AC}"/>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A7DD01F4-DB1E-847E-0332-66D6649A8EB0}"/>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7D9C0036-356F-3DD5-80F8-AD0BC86512A2}"/>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0EBCBB9F-2DE2-71ED-34F3-135C214F8777}"/>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2E185CB6-0905-239D-95C2-45EDAB8ED447}"/>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FE82D0AB-EC4B-CD43-D45B-3FEB491C75A2}"/>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F417250E-3C02-FCE7-6A1A-983C93517816}"/>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5675DE3F-3494-92AA-9938-241F4975DC0E}"/>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8" name="Rectangle 47">
                <a:extLst>
                  <a:ext uri="{FF2B5EF4-FFF2-40B4-BE49-F238E27FC236}">
                    <a16:creationId xmlns:a16="http://schemas.microsoft.com/office/drawing/2014/main" id="{9BD17D87-DD32-6C1A-886F-11F6D784BFB1}"/>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9" name="Rectangle 48">
                <a:extLst>
                  <a:ext uri="{FF2B5EF4-FFF2-40B4-BE49-F238E27FC236}">
                    <a16:creationId xmlns:a16="http://schemas.microsoft.com/office/drawing/2014/main" id="{7218ACCC-37F4-448C-93B6-2DEFBBF7B31C}"/>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1" name="ADAPT GRID MARGIN">
              <a:extLst>
                <a:ext uri="{FF2B5EF4-FFF2-40B4-BE49-F238E27FC236}">
                  <a16:creationId xmlns:a16="http://schemas.microsoft.com/office/drawing/2014/main" id="{770964D8-74CD-9DCF-E0F6-74A9193DC3F5}"/>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950B1497-A5D5-7B8C-BEE6-1DC302360354}"/>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497B0A0F-4B02-9AC8-AD1D-78591863E448}"/>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2" name="Rectangle 31">
                <a:extLst>
                  <a:ext uri="{FF2B5EF4-FFF2-40B4-BE49-F238E27FC236}">
                    <a16:creationId xmlns:a16="http://schemas.microsoft.com/office/drawing/2014/main" id="{BD671418-D251-0B3E-5680-9264853DEC8A}"/>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7E519F34-D597-1D5F-C15C-08B93D590D27}"/>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2" name="ADAPT GRID 12x6">
              <a:extLst>
                <a:ext uri="{FF2B5EF4-FFF2-40B4-BE49-F238E27FC236}">
                  <a16:creationId xmlns:a16="http://schemas.microsoft.com/office/drawing/2014/main" id="{A1B13F33-4B0A-6E03-F1C5-B7D71DBA7928}"/>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58E9E73D-13E4-BC13-7F3A-3E5A33DAADAA}"/>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0D6E1700-2C18-A7CE-894C-57AAAD21B0B1}"/>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952399E7-3272-34A3-BEAF-2182C04B20B7}"/>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7500873A-4D05-4645-70DD-7BE48AE6A617}"/>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32F1E0F5-1A51-2C11-E928-4A8481693E8C}"/>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3939D9D7-6F71-433E-6FBA-3EC02CA94C49}"/>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B8B7882C-8319-56E4-A837-212902976D3B}"/>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F07A694F-C24A-92FC-11DA-1FCFC0218A52}"/>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22503D0F-EDFE-67A8-5F04-835387D61D9E}"/>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F5B4A596-8D50-F078-91BF-EEB5CDC072D1}"/>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FB877B1E-6263-72C1-1D2E-82B618973915}"/>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740ECA89-ECB7-630E-7284-136A18170CBB}"/>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90D9857E-F37C-0740-D10E-D87C91FAFECD}"/>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DEB1ECAA-E1EC-C21F-176D-D189A88099F3}"/>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A4C4D9C9-2F73-1FAB-FBD7-819434255949}"/>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2A458943-2525-CD3B-7F84-B8A5DBA510FB}"/>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845B0C32-0896-9E84-B50D-4422D9103E01}"/>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2719204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36D64-F290-A56B-0773-AA993DD89DFE}"/>
            </a:ext>
          </a:extLst>
        </p:cNvPr>
        <p:cNvGrpSpPr/>
        <p:nvPr/>
      </p:nvGrpSpPr>
      <p:grpSpPr>
        <a:xfrm>
          <a:off x="0" y="0"/>
          <a:ext cx="0" cy="0"/>
          <a:chOff x="0" y="0"/>
          <a:chExt cx="0" cy="0"/>
        </a:xfrm>
      </p:grpSpPr>
      <p:sp>
        <p:nvSpPr>
          <p:cNvPr id="59" name="Rectangle 58">
            <a:extLst>
              <a:ext uri="{FF2B5EF4-FFF2-40B4-BE49-F238E27FC236}">
                <a16:creationId xmlns:a16="http://schemas.microsoft.com/office/drawing/2014/main" id="{00349568-FD14-0EC3-C75A-7C56DC0179B6}"/>
              </a:ext>
            </a:extLst>
          </p:cNvPr>
          <p:cNvSpPr/>
          <p:nvPr/>
        </p:nvSpPr>
        <p:spPr>
          <a:xfrm>
            <a:off x="231669" y="134612"/>
            <a:ext cx="10253451" cy="400110"/>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a:ln>
                  <a:noFill/>
                </a:ln>
                <a:solidFill>
                  <a:srgbClr val="000000"/>
                </a:solidFill>
                <a:effectLst/>
                <a:uLnTx/>
                <a:uFillTx/>
                <a:latin typeface="Helvetica"/>
                <a:ea typeface="+mn-ea"/>
                <a:cs typeface="Helvetica"/>
              </a:rPr>
              <a:t>Top systems and platforms for upgrades/replacements in the next 1-2 years</a:t>
            </a:r>
          </a:p>
        </p:txBody>
      </p:sp>
      <p:sp>
        <p:nvSpPr>
          <p:cNvPr id="7" name="Google Shape;115;p4">
            <a:extLst>
              <a:ext uri="{FF2B5EF4-FFF2-40B4-BE49-F238E27FC236}">
                <a16:creationId xmlns:a16="http://schemas.microsoft.com/office/drawing/2014/main" id="{E320CA3F-68D9-4971-ED4C-BAF9B2BA3363}"/>
              </a:ext>
            </a:extLst>
          </p:cNvPr>
          <p:cNvSpPr txBox="1"/>
          <p:nvPr/>
        </p:nvSpPr>
        <p:spPr>
          <a:xfrm>
            <a:off x="5750560" y="6583680"/>
            <a:ext cx="6377048" cy="246181"/>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AU" sz="1000" b="0" i="1" u="none" strike="noStrike" kern="0" cap="none" spc="0" normalizeH="0" baseline="0" noProof="0">
                <a:ln>
                  <a:noFill/>
                </a:ln>
                <a:solidFill>
                  <a:schemeClr val="bg1">
                    <a:lumMod val="50000"/>
                  </a:schemeClr>
                </a:solidFill>
                <a:effectLst/>
                <a:uLnTx/>
                <a:uFillTx/>
                <a:latin typeface="Helvetica" pitchFamily="2" charset="0"/>
                <a:ea typeface="Helvetica Neue"/>
                <a:cs typeface="Helvetica Neue"/>
                <a:sym typeface="Helvetica Neue"/>
              </a:rPr>
              <a:t>Source : ADAPT CIO Edge Survey in Feb 2026. Sample size : 203 Australian CIOs</a:t>
            </a:r>
          </a:p>
        </p:txBody>
      </p:sp>
      <p:pic>
        <p:nvPicPr>
          <p:cNvPr id="6" name="Graphic 5">
            <a:extLst>
              <a:ext uri="{FF2B5EF4-FFF2-40B4-BE49-F238E27FC236}">
                <a16:creationId xmlns:a16="http://schemas.microsoft.com/office/drawing/2014/main" id="{84A06963-08BB-269B-EDD5-3820AB3E5F42}"/>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330152" y="1050078"/>
            <a:ext cx="11531696" cy="5157683"/>
          </a:xfrm>
          <a:prstGeom prst="rect">
            <a:avLst/>
          </a:prstGeom>
        </p:spPr>
      </p:pic>
    </p:spTree>
    <p:extLst>
      <p:ext uri="{BB962C8B-B14F-4D97-AF65-F5344CB8AC3E}">
        <p14:creationId xmlns:p14="http://schemas.microsoft.com/office/powerpoint/2010/main" val="301262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DD9C2B-D5B4-FC95-0B6C-C189940B945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1B6146A-40E6-9FCD-9F5C-BF0E3ED5D7D0}"/>
              </a:ext>
            </a:extLst>
          </p:cNvPr>
          <p:cNvSpPr txBox="1"/>
          <p:nvPr/>
        </p:nvSpPr>
        <p:spPr>
          <a:xfrm>
            <a:off x="588710" y="2796679"/>
            <a:ext cx="3567309" cy="3239413"/>
          </a:xfrm>
          <a:prstGeom prst="rect">
            <a:avLst/>
          </a:prstGeom>
          <a:noFill/>
        </p:spPr>
        <p:txBody>
          <a:bodyPr wrap="square" lIns="91440" tIns="45720" rIns="91440" bIns="45720" rtlCol="0" anchor="t">
            <a:spAutoFit/>
          </a:bodyPr>
          <a:lstStyle/>
          <a:p>
            <a:pPr>
              <a:lnSpc>
                <a:spcPct val="125000"/>
              </a:lnSpc>
              <a:buClr>
                <a:srgbClr val="E7534F"/>
              </a:buClr>
              <a:defRPr/>
            </a:pPr>
            <a:r>
              <a:rPr lang="en-AU" sz="1100" b="1" noProof="0">
                <a:solidFill>
                  <a:prstClr val="black"/>
                </a:solidFill>
                <a:latin typeface="Helvetica"/>
                <a:cs typeface="Helvetica"/>
              </a:rPr>
              <a:t>CIOs highlight a significant legacy burden across their organisations, with a substantial proportion of mission-critical applications still running on ageing platforms (33%).</a:t>
            </a:r>
          </a:p>
          <a:p>
            <a:pPr>
              <a:lnSpc>
                <a:spcPct val="125000"/>
              </a:lnSpc>
              <a:spcAft>
                <a:spcPts val="400"/>
              </a:spcAft>
              <a:buClr>
                <a:srgbClr val="E7534F"/>
              </a:buClr>
              <a:defRPr/>
            </a:pPr>
            <a:endParaRPr kumimoji="0" lang="en-AU" sz="1100" b="1" i="0" u="none" strike="noStrike" kern="1200" cap="none" spc="0" normalizeH="0" baseline="0" noProof="0">
              <a:ln>
                <a:noFill/>
              </a:ln>
              <a:solidFill>
                <a:prstClr val="black"/>
              </a:solidFill>
              <a:effectLst/>
              <a:uLnTx/>
              <a:uFillTx/>
              <a:latin typeface="Helvetica"/>
              <a:ea typeface="+mn-ea"/>
              <a:cs typeface="Helvetica"/>
            </a:endParaRPr>
          </a:p>
          <a:p>
            <a:pPr marL="171450" indent="-171450">
              <a:lnSpc>
                <a:spcPct val="125000"/>
              </a:lnSpc>
              <a:spcAft>
                <a:spcPts val="400"/>
              </a:spcAft>
              <a:buClr>
                <a:srgbClr val="E7534F"/>
              </a:buClr>
              <a:buFont typeface="Arial" panose="020B0604020202020204" pitchFamily="34" charset="0"/>
              <a:buChar char="•"/>
              <a:defRPr/>
            </a:pPr>
            <a:r>
              <a:rPr kumimoji="0" lang="en-AU" sz="1100" b="0" i="0" u="none" strike="noStrike" kern="1200" cap="none" spc="0" normalizeH="0" baseline="0" noProof="0">
                <a:ln>
                  <a:noFill/>
                </a:ln>
                <a:solidFill>
                  <a:prstClr val="black"/>
                </a:solidFill>
                <a:effectLst/>
                <a:uLnTx/>
                <a:uFillTx/>
                <a:latin typeface="Helvetica"/>
                <a:ea typeface="+mn-ea"/>
                <a:cs typeface="Helvetica"/>
              </a:rPr>
              <a:t>The top</a:t>
            </a:r>
            <a:r>
              <a:rPr lang="en-AU" sz="1100" noProof="0">
                <a:solidFill>
                  <a:prstClr val="black"/>
                </a:solidFill>
                <a:latin typeface="Helvetica"/>
                <a:cs typeface="Helvetica"/>
              </a:rPr>
              <a:t> CIO priorities for system and platform upgrades or replacements over the next 1 to 2 years are:</a:t>
            </a:r>
          </a:p>
          <a:p>
            <a:pPr marL="346075" lvl="1" indent="-171450">
              <a:lnSpc>
                <a:spcPct val="125000"/>
              </a:lnSpc>
              <a:spcAft>
                <a:spcPts val="400"/>
              </a:spcAft>
              <a:buClr>
                <a:schemeClr val="tx1"/>
              </a:buClr>
              <a:buSzPct val="125000"/>
              <a:buFont typeface="Helvetica" panose="020B0403020202020204" pitchFamily="34" charset="0"/>
              <a:buChar char="‣"/>
              <a:defRPr/>
            </a:pPr>
            <a:r>
              <a:rPr lang="en-AU" sz="1100" b="1" noProof="0">
                <a:solidFill>
                  <a:prstClr val="black"/>
                </a:solidFill>
                <a:latin typeface="Helvetica"/>
                <a:cs typeface="Helvetica"/>
              </a:rPr>
              <a:t>Enterprise and business systems: </a:t>
            </a:r>
            <a:r>
              <a:rPr lang="en-AU" sz="1100" noProof="0">
                <a:solidFill>
                  <a:prstClr val="black"/>
                </a:solidFill>
                <a:latin typeface="Helvetica"/>
                <a:cs typeface="Helvetica"/>
              </a:rPr>
              <a:t>Industry specific or custom legacy systems.</a:t>
            </a:r>
          </a:p>
          <a:p>
            <a:pPr marL="346075" lvl="1" indent="-171450">
              <a:lnSpc>
                <a:spcPct val="125000"/>
              </a:lnSpc>
              <a:spcAft>
                <a:spcPts val="400"/>
              </a:spcAft>
              <a:buClr>
                <a:schemeClr val="tx1"/>
              </a:buClr>
              <a:buSzPct val="125000"/>
              <a:buFont typeface="Helvetica" panose="020B0403020202020204" pitchFamily="34" charset="0"/>
              <a:buChar char="‣"/>
              <a:defRPr/>
            </a:pPr>
            <a:r>
              <a:rPr kumimoji="0" lang="en-AU" sz="1100" b="1" i="0" u="none" strike="noStrike" kern="1200" cap="none" spc="0" normalizeH="0" baseline="0" noProof="0">
                <a:ln>
                  <a:noFill/>
                </a:ln>
                <a:solidFill>
                  <a:prstClr val="black"/>
                </a:solidFill>
                <a:effectLst/>
                <a:uLnTx/>
                <a:uFillTx/>
                <a:latin typeface="Helvetica"/>
                <a:ea typeface="+mn-ea"/>
                <a:cs typeface="Helvetica"/>
              </a:rPr>
              <a:t>Data and intelligence stack: </a:t>
            </a:r>
            <a:r>
              <a:rPr kumimoji="0" lang="en-AU" sz="1100" b="0" i="0" u="none" strike="noStrike" kern="1200" cap="none" spc="0" normalizeH="0" baseline="0" noProof="0">
                <a:ln>
                  <a:noFill/>
                </a:ln>
                <a:solidFill>
                  <a:prstClr val="black"/>
                </a:solidFill>
                <a:effectLst/>
                <a:uLnTx/>
                <a:uFillTx/>
                <a:latin typeface="Helvetica"/>
                <a:ea typeface="+mn-ea"/>
                <a:cs typeface="Helvetica"/>
              </a:rPr>
              <a:t>Data warehouse, </a:t>
            </a:r>
            <a:r>
              <a:rPr kumimoji="0" lang="en-AU" sz="1100" b="0" i="0" u="none" strike="noStrike" kern="1200" cap="none" spc="0" normalizeH="0" baseline="0" noProof="0" err="1">
                <a:ln>
                  <a:noFill/>
                </a:ln>
                <a:solidFill>
                  <a:prstClr val="black"/>
                </a:solidFill>
                <a:effectLst/>
                <a:uLnTx/>
                <a:uFillTx/>
                <a:latin typeface="Helvetica"/>
                <a:ea typeface="+mn-ea"/>
                <a:cs typeface="Helvetica"/>
              </a:rPr>
              <a:t>lakehouse</a:t>
            </a:r>
            <a:r>
              <a:rPr kumimoji="0" lang="en-AU" sz="1100" b="0" i="0" u="none" strike="noStrike" kern="1200" cap="none" spc="0" normalizeH="0" baseline="0" noProof="0">
                <a:ln>
                  <a:noFill/>
                </a:ln>
                <a:solidFill>
                  <a:prstClr val="black"/>
                </a:solidFill>
                <a:effectLst/>
                <a:uLnTx/>
                <a:uFillTx/>
                <a:latin typeface="Helvetica"/>
                <a:ea typeface="+mn-ea"/>
                <a:cs typeface="Helvetica"/>
              </a:rPr>
              <a:t>, or BI platforms</a:t>
            </a:r>
            <a:r>
              <a:rPr lang="en-AU" sz="1100">
                <a:solidFill>
                  <a:prstClr val="black"/>
                </a:solidFill>
                <a:latin typeface="Helvetica"/>
                <a:cs typeface="Helvetica"/>
              </a:rPr>
              <a:t>.</a:t>
            </a:r>
            <a:endParaRPr lang="en-AU" sz="1100" b="0" i="0" u="none" strike="noStrike" kern="1200" cap="none" spc="0" normalizeH="0" baseline="0" noProof="0">
              <a:ln>
                <a:noFill/>
              </a:ln>
              <a:solidFill>
                <a:prstClr val="black"/>
              </a:solidFill>
              <a:effectLst/>
              <a:uLnTx/>
              <a:uFillTx/>
              <a:latin typeface="Helvetica"/>
              <a:cs typeface="Helvetica"/>
            </a:endParaRPr>
          </a:p>
          <a:p>
            <a:pPr marL="346075" lvl="1" indent="-171450">
              <a:lnSpc>
                <a:spcPct val="125000"/>
              </a:lnSpc>
              <a:buClr>
                <a:schemeClr val="tx1"/>
              </a:buClr>
              <a:buSzPct val="125000"/>
              <a:buFont typeface="Helvetica" panose="020B0403020202020204" pitchFamily="34" charset="0"/>
              <a:buChar char="‣"/>
              <a:defRPr/>
            </a:pPr>
            <a:r>
              <a:rPr lang="en-AU" sz="1100" b="1" noProof="0">
                <a:solidFill>
                  <a:prstClr val="black"/>
                </a:solidFill>
                <a:latin typeface="Helvetica"/>
                <a:cs typeface="Helvetica"/>
              </a:rPr>
              <a:t>Digital and experience layer: </a:t>
            </a:r>
            <a:r>
              <a:rPr lang="en-AU" sz="1100" noProof="0">
                <a:solidFill>
                  <a:prstClr val="black"/>
                </a:solidFill>
                <a:latin typeface="Helvetica"/>
                <a:cs typeface="Helvetica"/>
              </a:rPr>
              <a:t>Security, identity and access platforms</a:t>
            </a:r>
            <a:r>
              <a:rPr lang="en-AU" sz="1100">
                <a:solidFill>
                  <a:prstClr val="black"/>
                </a:solidFill>
                <a:latin typeface="Helvetica"/>
                <a:cs typeface="Helvetica"/>
              </a:rPr>
              <a:t>..</a:t>
            </a:r>
            <a:endParaRPr lang="en-AU" sz="1100" b="0" i="0" u="none" strike="noStrike" kern="1200" cap="none" spc="0" normalizeH="0" baseline="0" noProof="0">
              <a:ln>
                <a:noFill/>
              </a:ln>
              <a:solidFill>
                <a:prstClr val="black"/>
              </a:solidFill>
              <a:effectLst/>
              <a:uLnTx/>
              <a:uFillTx/>
              <a:latin typeface="Helvetica"/>
              <a:cs typeface="Helvetica"/>
            </a:endParaRPr>
          </a:p>
        </p:txBody>
      </p:sp>
      <p:sp>
        <p:nvSpPr>
          <p:cNvPr id="3" name="Rectangle 2">
            <a:extLst>
              <a:ext uri="{FF2B5EF4-FFF2-40B4-BE49-F238E27FC236}">
                <a16:creationId xmlns:a16="http://schemas.microsoft.com/office/drawing/2014/main" id="{12802C6D-4BC0-636F-BF60-73413943700C}"/>
              </a:ext>
            </a:extLst>
          </p:cNvPr>
          <p:cNvSpPr/>
          <p:nvPr/>
        </p:nvSpPr>
        <p:spPr>
          <a:xfrm>
            <a:off x="588710" y="1123818"/>
            <a:ext cx="3567309" cy="1569660"/>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a:ln>
                  <a:noFill/>
                </a:ln>
                <a:solidFill>
                  <a:prstClr val="black"/>
                </a:solidFill>
                <a:effectLst/>
                <a:uLnTx/>
                <a:uFillTx/>
                <a:latin typeface="Helvetica"/>
                <a:ea typeface="+mn-ea"/>
                <a:cs typeface="Helvetica"/>
              </a:rPr>
              <a:t>Modernising where </a:t>
            </a:r>
            <a:br>
              <a:rPr kumimoji="0" lang="en-AU" sz="2400" b="1" i="0" u="none" strike="noStrike" kern="1200" cap="none" spc="0" normalizeH="0" baseline="0" noProof="0">
                <a:ln>
                  <a:noFill/>
                </a:ln>
                <a:solidFill>
                  <a:prstClr val="black"/>
                </a:solidFill>
                <a:effectLst/>
                <a:uLnTx/>
                <a:uFillTx/>
                <a:latin typeface="Helvetica"/>
                <a:ea typeface="+mn-ea"/>
                <a:cs typeface="Helvetica"/>
              </a:rPr>
            </a:br>
            <a:r>
              <a:rPr kumimoji="0" lang="en-AU" sz="2400" b="1" i="0" u="none" strike="noStrike" kern="1200" cap="none" spc="0" normalizeH="0" baseline="0" noProof="0">
                <a:ln>
                  <a:noFill/>
                </a:ln>
                <a:solidFill>
                  <a:prstClr val="black"/>
                </a:solidFill>
                <a:effectLst/>
                <a:uLnTx/>
                <a:uFillTx/>
                <a:latin typeface="Helvetica"/>
                <a:ea typeface="+mn-ea"/>
                <a:cs typeface="Helvetica"/>
              </a:rPr>
              <a:t>AI value is unlocked fastest, </a:t>
            </a:r>
            <a:r>
              <a:rPr lang="en-AU" sz="2400" b="1" noProof="0">
                <a:solidFill>
                  <a:prstClr val="black"/>
                </a:solidFill>
                <a:latin typeface="Helvetica"/>
                <a:cs typeface="Helvetica"/>
              </a:rPr>
              <a:t>stabilised</a:t>
            </a:r>
            <a:r>
              <a:rPr kumimoji="0" lang="en-AU" sz="2400" b="1" i="0" u="none" strike="noStrike" kern="1200" cap="none" spc="0" normalizeH="0" baseline="0" noProof="0">
                <a:ln>
                  <a:noFill/>
                </a:ln>
                <a:solidFill>
                  <a:prstClr val="black"/>
                </a:solidFill>
                <a:effectLst/>
                <a:uLnTx/>
                <a:uFillTx/>
                <a:latin typeface="Helvetica"/>
                <a:ea typeface="+mn-ea"/>
                <a:cs typeface="Helvetica"/>
              </a:rPr>
              <a:t> </a:t>
            </a:r>
            <a:br>
              <a:rPr kumimoji="0" lang="en-AU" sz="2400" b="1" i="0" u="none" strike="noStrike" kern="1200" cap="none" spc="0" normalizeH="0" baseline="0" noProof="0">
                <a:ln>
                  <a:noFill/>
                </a:ln>
                <a:solidFill>
                  <a:prstClr val="black"/>
                </a:solidFill>
                <a:effectLst/>
                <a:uLnTx/>
                <a:uFillTx/>
                <a:latin typeface="Helvetica"/>
                <a:ea typeface="+mn-ea"/>
                <a:cs typeface="Helvetica"/>
              </a:rPr>
            </a:br>
            <a:r>
              <a:rPr kumimoji="0" lang="en-AU" sz="2400" b="1" i="0" u="none" strike="noStrike" kern="1200" cap="none" spc="0" normalizeH="0" baseline="0" noProof="0">
                <a:ln>
                  <a:noFill/>
                </a:ln>
                <a:solidFill>
                  <a:prstClr val="black"/>
                </a:solidFill>
                <a:effectLst/>
                <a:uLnTx/>
                <a:uFillTx/>
                <a:latin typeface="Helvetica"/>
                <a:ea typeface="+mn-ea"/>
                <a:cs typeface="Helvetica"/>
              </a:rPr>
              <a:t>and </a:t>
            </a:r>
            <a:r>
              <a:rPr lang="en-AU" sz="2400" b="1" noProof="0">
                <a:solidFill>
                  <a:prstClr val="black"/>
                </a:solidFill>
                <a:latin typeface="Helvetica"/>
                <a:cs typeface="Helvetica"/>
              </a:rPr>
              <a:t>secured</a:t>
            </a:r>
            <a:endParaRPr kumimoji="0" lang="en-AU" sz="2400" b="1" i="0" u="none" strike="noStrike" kern="1200" cap="none" spc="0" normalizeH="0" baseline="0" noProof="0">
              <a:ln>
                <a:noFill/>
              </a:ln>
              <a:solidFill>
                <a:prstClr val="black"/>
              </a:solidFill>
              <a:effectLst/>
              <a:uLnTx/>
              <a:uFillTx/>
              <a:latin typeface="Helvetica"/>
              <a:ea typeface="+mn-ea"/>
              <a:cs typeface="Helvetica"/>
            </a:endParaRPr>
          </a:p>
        </p:txBody>
      </p:sp>
      <p:sp>
        <p:nvSpPr>
          <p:cNvPr id="6" name="Rectangle 5">
            <a:extLst>
              <a:ext uri="{FF2B5EF4-FFF2-40B4-BE49-F238E27FC236}">
                <a16:creationId xmlns:a16="http://schemas.microsoft.com/office/drawing/2014/main" id="{0CCFFF19-C59B-FED3-250A-C1969AB1DC97}"/>
              </a:ext>
            </a:extLst>
          </p:cNvPr>
          <p:cNvSpPr/>
          <p:nvPr/>
        </p:nvSpPr>
        <p:spPr>
          <a:xfrm>
            <a:off x="588710" y="879105"/>
            <a:ext cx="3613705"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srgbClr val="E7534F"/>
                </a:solidFill>
                <a:effectLst/>
                <a:uLnTx/>
                <a:uFillTx/>
                <a:latin typeface="Helvetica"/>
                <a:ea typeface="Calibri" panose="020F0502020204030204"/>
                <a:cs typeface="Helvetica"/>
              </a:rPr>
              <a:t>Persona Mapping: CIO</a:t>
            </a:r>
            <a:endParaRPr kumimoji="0" lang="en-AU"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9AC6729E-D4C9-8BB2-9486-29120F74F51A}"/>
              </a:ext>
            </a:extLst>
          </p:cNvPr>
          <p:cNvCxnSpPr>
            <a:cxnSpLocks/>
          </p:cNvCxnSpPr>
          <p:nvPr/>
        </p:nvCxnSpPr>
        <p:spPr>
          <a:xfrm flipV="1">
            <a:off x="4412888" y="189000"/>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97D3036-9205-013E-E1DF-50BBF83A5E31}"/>
              </a:ext>
            </a:extLst>
          </p:cNvPr>
          <p:cNvSpPr txBox="1"/>
          <p:nvPr/>
        </p:nvSpPr>
        <p:spPr>
          <a:xfrm>
            <a:off x="4695972" y="433917"/>
            <a:ext cx="7159696" cy="5990166"/>
          </a:xfrm>
          <a:prstGeom prst="rect">
            <a:avLst/>
          </a:prstGeom>
          <a:noFill/>
        </p:spPr>
        <p:txBody>
          <a:bodyPr wrap="square" lIns="91440" tIns="45720" rIns="91440" bIns="45720" anchor="t">
            <a:spAutoFit/>
          </a:bodyPr>
          <a:lstStyle/>
          <a:p>
            <a:pPr lvl="0">
              <a:lnSpc>
                <a:spcPct val="125000"/>
              </a:lnSpc>
              <a:spcAft>
                <a:spcPts val="400"/>
              </a:spcAft>
              <a:buClr>
                <a:srgbClr val="E7534F"/>
              </a:buClr>
              <a:defRPr/>
            </a:pPr>
            <a:r>
              <a:rPr lang="en-AU" sz="1100" b="1" noProof="0" dirty="0">
                <a:solidFill>
                  <a:prstClr val="black"/>
                </a:solidFill>
                <a:latin typeface="Helvetica"/>
                <a:cs typeface="Helvetica"/>
              </a:rPr>
              <a:t>A significant share of mission-critical applications still depends on legacy platforms</a:t>
            </a:r>
            <a:endParaRPr kumimoji="0" lang="en-AU" sz="1100" b="1" i="0" u="none" strike="noStrike" kern="1200" cap="none" spc="0" normalizeH="0" baseline="0" noProof="0" dirty="0">
              <a:ln>
                <a:noFill/>
              </a:ln>
              <a:solidFill>
                <a:prstClr val="black"/>
              </a:solidFill>
              <a:effectLst/>
              <a:uLnTx/>
              <a:uFillTx/>
              <a:latin typeface="Helvetica"/>
              <a:cs typeface="Helvetica"/>
            </a:endParaRPr>
          </a:p>
          <a:p>
            <a:pPr marL="171450" indent="-171450">
              <a:lnSpc>
                <a:spcPct val="125000"/>
              </a:lnSpc>
              <a:buClr>
                <a:srgbClr val="E7534F"/>
              </a:buClr>
              <a:buFont typeface="Arial" panose="020B0604020202020204" pitchFamily="34" charset="0"/>
              <a:buChar char="•"/>
              <a:defRPr/>
            </a:pPr>
            <a:r>
              <a:rPr lang="en-AU" sz="1100" noProof="0" dirty="0">
                <a:solidFill>
                  <a:prstClr val="black"/>
                </a:solidFill>
                <a:latin typeface="Helvetica"/>
                <a:ea typeface="Calibri" panose="020F0502020204030204"/>
                <a:cs typeface="Helvetica"/>
              </a:rPr>
              <a:t>This is partly due to limited maturity in AI governance, as most organisations remain in the early stages </a:t>
            </a:r>
            <a:br>
              <a:rPr lang="en-AU" sz="1100" noProof="0" dirty="0">
                <a:latin typeface="Helvetica"/>
                <a:ea typeface="Calibri" panose="020F0502020204030204"/>
                <a:cs typeface="Helvetica"/>
              </a:rPr>
            </a:br>
            <a:r>
              <a:rPr lang="en-AU" sz="1100" noProof="0" dirty="0">
                <a:solidFill>
                  <a:prstClr val="black"/>
                </a:solidFill>
                <a:latin typeface="Helvetica"/>
                <a:ea typeface="Calibri" panose="020F0502020204030204"/>
                <a:cs typeface="Helvetica"/>
              </a:rPr>
              <a:t>of governance structures. Organisations with lower AI governance maturity tend to retain higher legacy exposure. As a </a:t>
            </a:r>
            <a:r>
              <a:rPr lang="en-AU" sz="1100" dirty="0">
                <a:solidFill>
                  <a:prstClr val="black"/>
                </a:solidFill>
                <a:latin typeface="Helvetica"/>
                <a:ea typeface="Calibri" panose="020F0502020204030204"/>
                <a:cs typeface="Helvetica"/>
              </a:rPr>
              <a:t>result, CIOs</a:t>
            </a:r>
            <a:r>
              <a:rPr lang="en-AU" sz="1100" noProof="0" dirty="0">
                <a:solidFill>
                  <a:prstClr val="black"/>
                </a:solidFill>
                <a:latin typeface="Helvetica"/>
                <a:ea typeface="Calibri" panose="020F0502020204030204"/>
                <a:cs typeface="Helvetica"/>
              </a:rPr>
              <a:t> often choose to upgrade incrementally or delay system replacement until </a:t>
            </a:r>
            <a:br>
              <a:rPr lang="en-AU" sz="1100" noProof="0" dirty="0">
                <a:latin typeface="Helvetica"/>
                <a:ea typeface="Calibri" panose="020F0502020204030204"/>
                <a:cs typeface="Helvetica"/>
              </a:rPr>
            </a:br>
            <a:r>
              <a:rPr lang="en-AU" sz="1100" noProof="0" dirty="0">
                <a:solidFill>
                  <a:prstClr val="black"/>
                </a:solidFill>
                <a:latin typeface="Helvetica"/>
                <a:ea typeface="Calibri" panose="020F0502020204030204"/>
                <a:cs typeface="Helvetica"/>
              </a:rPr>
              <a:t>platforms are better aligned with AI and data strategy.</a:t>
            </a:r>
          </a:p>
          <a:p>
            <a:pPr marL="171450" indent="-171450">
              <a:lnSpc>
                <a:spcPct val="125000"/>
              </a:lnSpc>
              <a:buClr>
                <a:srgbClr val="E7534F"/>
              </a:buClr>
              <a:buFont typeface="Arial" panose="020B0604020202020204" pitchFamily="34" charset="0"/>
              <a:buChar char="•"/>
              <a:defRPr/>
            </a:pPr>
            <a:endParaRPr lang="en-AU" sz="1100" noProof="0" dirty="0">
              <a:solidFill>
                <a:prstClr val="black"/>
              </a:solidFill>
              <a:latin typeface="Helvetica"/>
              <a:ea typeface="Calibri" panose="020F0502020204030204"/>
              <a:cs typeface="Helvetica"/>
            </a:endParaRPr>
          </a:p>
          <a:p>
            <a:pPr>
              <a:lnSpc>
                <a:spcPct val="125000"/>
              </a:lnSpc>
              <a:spcAft>
                <a:spcPts val="400"/>
              </a:spcAft>
              <a:buClr>
                <a:srgbClr val="E7534F"/>
              </a:buClr>
              <a:defRPr/>
            </a:pPr>
            <a:r>
              <a:rPr lang="en-AU" sz="1100" b="1" noProof="0" dirty="0">
                <a:solidFill>
                  <a:prstClr val="black"/>
                </a:solidFill>
                <a:latin typeface="Helvetica"/>
                <a:ea typeface="Calibri" panose="020F0502020204030204"/>
                <a:cs typeface="Helvetica"/>
              </a:rPr>
              <a:t>Top priorities for system and platform upgrades or replacement in the next 1–2 years</a:t>
            </a:r>
          </a:p>
          <a:p>
            <a:pPr marL="171450" lvl="0" indent="-171450">
              <a:lnSpc>
                <a:spcPct val="125000"/>
              </a:lnSpc>
              <a:spcAft>
                <a:spcPts val="400"/>
              </a:spcAft>
              <a:buClr>
                <a:srgbClr val="E7534F"/>
              </a:buClr>
              <a:buFont typeface="Arial" panose="020B0604020202020204" pitchFamily="34" charset="0"/>
              <a:buChar char="•"/>
              <a:defRPr/>
            </a:pPr>
            <a:r>
              <a:rPr lang="en-AU" sz="1100" noProof="0" dirty="0">
                <a:solidFill>
                  <a:prstClr val="black"/>
                </a:solidFill>
                <a:latin typeface="Helvetica"/>
                <a:ea typeface="Calibri" panose="020F0502020204030204"/>
                <a:cs typeface="Helvetica"/>
              </a:rPr>
              <a:t>CIOs prioritise modernising industry-specific or custom legacy systems for their business systems. </a:t>
            </a:r>
          </a:p>
          <a:p>
            <a:pPr marL="171450" indent="-171450">
              <a:lnSpc>
                <a:spcPct val="125000"/>
              </a:lnSpc>
              <a:spcAft>
                <a:spcPts val="400"/>
              </a:spcAft>
              <a:buClr>
                <a:srgbClr val="E7534F"/>
              </a:buClr>
              <a:buFont typeface="Arial" panose="020B0604020202020204" pitchFamily="34" charset="0"/>
              <a:buChar char="•"/>
              <a:defRPr/>
            </a:pPr>
            <a:r>
              <a:rPr lang="en-AU" sz="1100" noProof="0" dirty="0">
                <a:solidFill>
                  <a:prstClr val="black"/>
                </a:solidFill>
                <a:latin typeface="Helvetica"/>
                <a:ea typeface="Calibri" panose="020F0502020204030204"/>
                <a:cs typeface="Helvetica"/>
              </a:rPr>
              <a:t>Data warehouse and AI/ML platforms are critical drivers of AI maturity. Upgrading security, identity and </a:t>
            </a:r>
            <a:br>
              <a:rPr lang="en-AU" sz="1100" noProof="0" dirty="0">
                <a:latin typeface="Helvetica"/>
                <a:ea typeface="Calibri" panose="020F0502020204030204"/>
                <a:cs typeface="Helvetica"/>
              </a:rPr>
            </a:br>
            <a:r>
              <a:rPr lang="en-AU" sz="1100" noProof="0" dirty="0">
                <a:solidFill>
                  <a:prstClr val="black"/>
                </a:solidFill>
                <a:latin typeface="Helvetica"/>
                <a:ea typeface="Calibri" panose="020F0502020204030204"/>
                <a:cs typeface="Helvetica"/>
              </a:rPr>
              <a:t>access platforms in the digital and experience layer reflects the increasing autonomy of AI-enabled systems.</a:t>
            </a:r>
          </a:p>
          <a:p>
            <a:pPr marL="171450" indent="-171450">
              <a:lnSpc>
                <a:spcPct val="125000"/>
              </a:lnSpc>
              <a:buClr>
                <a:srgbClr val="E7534F"/>
              </a:buClr>
              <a:buFont typeface="Arial" panose="020B0604020202020204" pitchFamily="34" charset="0"/>
              <a:buChar char="•"/>
              <a:defRPr/>
            </a:pPr>
            <a:endParaRPr lang="en-AU" sz="1100" noProof="0" dirty="0">
              <a:solidFill>
                <a:prstClr val="black"/>
              </a:solidFill>
              <a:latin typeface="Helvetica"/>
              <a:ea typeface="Calibri" panose="020F0502020204030204"/>
              <a:cs typeface="Helvetica"/>
            </a:endParaRPr>
          </a:p>
          <a:p>
            <a:pPr marL="403225" lvl="1" indent="-228600">
              <a:lnSpc>
                <a:spcPct val="125000"/>
              </a:lnSpc>
              <a:buClr>
                <a:srgbClr val="E7534F"/>
              </a:buClr>
              <a:buFont typeface="+mj-lt"/>
              <a:buAutoNum type="arabicPeriod"/>
              <a:defRPr/>
            </a:pPr>
            <a:r>
              <a:rPr lang="en-AU" sz="1100" b="1" i="0" u="none" strike="noStrike" kern="1200" cap="none" spc="0" normalizeH="0" baseline="0" noProof="0" dirty="0">
                <a:ln>
                  <a:noFill/>
                </a:ln>
                <a:solidFill>
                  <a:prstClr val="black"/>
                </a:solidFill>
                <a:effectLst/>
                <a:uLnTx/>
                <a:uFillTx/>
                <a:latin typeface="Helvetica"/>
                <a:ea typeface="Calibri" panose="020F0502020204030204"/>
                <a:cs typeface="Helvetica"/>
              </a:rPr>
              <a:t>Enterprise and business systems</a:t>
            </a:r>
          </a:p>
          <a:p>
            <a:pPr marL="534670" lvl="1" indent="-174625">
              <a:lnSpc>
                <a:spcPct val="125000"/>
              </a:lnSpc>
              <a:buClr>
                <a:srgbClr val="E7534F"/>
              </a:buClr>
              <a:buFont typeface="Arial" panose="020B0604020202020204" pitchFamily="34" charset="0"/>
              <a:buChar char="•"/>
              <a:defRPr/>
            </a:pPr>
            <a:r>
              <a:rPr lang="en-AU" sz="1100" noProof="0" dirty="0">
                <a:solidFill>
                  <a:prstClr val="black"/>
                </a:solidFill>
                <a:latin typeface="Helvetica"/>
                <a:ea typeface="Calibri" panose="020F0502020204030204"/>
                <a:cs typeface="Helvetica"/>
              </a:rPr>
              <a:t>Industry-specific or custom legacy systems often sit at the </a:t>
            </a:r>
            <a:r>
              <a:rPr lang="en-AU" sz="1100" dirty="0">
                <a:solidFill>
                  <a:prstClr val="black"/>
                </a:solidFill>
                <a:latin typeface="Helvetica"/>
                <a:ea typeface="Calibri" panose="020F0502020204030204"/>
                <a:cs typeface="Helvetica"/>
              </a:rPr>
              <a:t>centre</a:t>
            </a:r>
            <a:r>
              <a:rPr lang="en-AU" sz="1100" noProof="0" dirty="0">
                <a:solidFill>
                  <a:prstClr val="black"/>
                </a:solidFill>
                <a:latin typeface="Helvetica"/>
                <a:ea typeface="Calibri" panose="020F0502020204030204"/>
                <a:cs typeface="Helvetica"/>
              </a:rPr>
              <a:t> of value creation. As these systems are heavily customised, CIOs aim to ensure they are closely aligned with business realities. </a:t>
            </a:r>
          </a:p>
          <a:p>
            <a:pPr marL="534670" lvl="1" indent="-174625">
              <a:lnSpc>
                <a:spcPct val="125000"/>
              </a:lnSpc>
              <a:buClr>
                <a:srgbClr val="E7534F"/>
              </a:buClr>
              <a:buFont typeface="Arial" panose="020B0604020202020204" pitchFamily="34" charset="0"/>
              <a:buChar char="•"/>
              <a:defRPr/>
            </a:pPr>
            <a:r>
              <a:rPr lang="en-AU" sz="1100" noProof="0" dirty="0">
                <a:solidFill>
                  <a:prstClr val="black"/>
                </a:solidFill>
                <a:latin typeface="Helvetica"/>
                <a:ea typeface="Calibri" panose="020F0502020204030204"/>
                <a:cs typeface="Helvetica"/>
              </a:rPr>
              <a:t>With budget pressures and IT spend under scrutiny, (</a:t>
            </a:r>
            <a:r>
              <a:rPr lang="en-AU" sz="1100" noProof="0" dirty="0">
                <a:solidFill>
                  <a:srgbClr val="E7534F"/>
                </a:solidFill>
                <a:latin typeface="Helvetica"/>
                <a:ea typeface="Calibri" panose="020F0502020204030204"/>
                <a:cs typeface="Helvetica"/>
                <a:hlinkClick r:id="rId3" action="ppaction://hlinksldjump">
                  <a:extLst>
                    <a:ext uri="{A12FA001-AC4F-418D-AE19-62706E023703}">
                      <ahyp:hlinkClr xmlns:ahyp="http://schemas.microsoft.com/office/drawing/2018/hyperlinkcolor" val="tx"/>
                    </a:ext>
                  </a:extLst>
                </a:hlinkClick>
              </a:rPr>
              <a:t>see slide 13</a:t>
            </a:r>
            <a:r>
              <a:rPr lang="en-AU" sz="1100" noProof="0" dirty="0">
                <a:solidFill>
                  <a:prstClr val="black"/>
                </a:solidFill>
                <a:latin typeface="Helvetica"/>
                <a:ea typeface="Calibri" panose="020F0502020204030204"/>
                <a:cs typeface="Helvetica"/>
              </a:rPr>
              <a:t>), CIOs are focusing on upgrades </a:t>
            </a:r>
            <a:br>
              <a:rPr lang="en-AU" sz="1100" noProof="0" dirty="0">
                <a:latin typeface="Helvetica"/>
                <a:ea typeface="Calibri" panose="020F0502020204030204"/>
                <a:cs typeface="Helvetica"/>
              </a:rPr>
            </a:br>
            <a:r>
              <a:rPr lang="en-AU" sz="1100" noProof="0" dirty="0">
                <a:solidFill>
                  <a:prstClr val="black"/>
                </a:solidFill>
                <a:latin typeface="Helvetica"/>
                <a:ea typeface="Calibri" panose="020F0502020204030204"/>
                <a:cs typeface="Helvetica"/>
              </a:rPr>
              <a:t>that deliver clear, sector-relevant ROI across core business systems.</a:t>
            </a:r>
          </a:p>
          <a:p>
            <a:pPr marL="534670" lvl="1" indent="-174625">
              <a:lnSpc>
                <a:spcPct val="125000"/>
              </a:lnSpc>
              <a:buClr>
                <a:srgbClr val="E7534F"/>
              </a:buClr>
              <a:buFont typeface="Arial" panose="020B0604020202020204" pitchFamily="34" charset="0"/>
              <a:buChar char="•"/>
              <a:defRPr/>
            </a:pPr>
            <a:endParaRPr lang="en-AU" sz="1100" b="1" noProof="0" dirty="0">
              <a:solidFill>
                <a:prstClr val="black"/>
              </a:solidFill>
              <a:latin typeface="Helvetica"/>
              <a:ea typeface="Calibri" panose="020F0502020204030204"/>
              <a:cs typeface="Helvetica"/>
            </a:endParaRPr>
          </a:p>
          <a:p>
            <a:pPr marL="403225" lvl="1" indent="-228600">
              <a:lnSpc>
                <a:spcPct val="125000"/>
              </a:lnSpc>
              <a:buClr>
                <a:srgbClr val="E7534F"/>
              </a:buClr>
              <a:buFont typeface="+mj-lt"/>
              <a:buAutoNum type="arabicPeriod" startAt="2"/>
              <a:defRPr/>
            </a:pPr>
            <a:r>
              <a:rPr lang="en-AU" sz="1100" b="1" noProof="0" dirty="0">
                <a:solidFill>
                  <a:prstClr val="black"/>
                </a:solidFill>
                <a:latin typeface="Helvetica"/>
                <a:ea typeface="Calibri" panose="020F0502020204030204"/>
                <a:cs typeface="Helvetica"/>
              </a:rPr>
              <a:t>Data and intelligence stack </a:t>
            </a:r>
          </a:p>
          <a:p>
            <a:pPr marL="534670" lvl="1" indent="-174625">
              <a:lnSpc>
                <a:spcPct val="125000"/>
              </a:lnSpc>
              <a:buClr>
                <a:srgbClr val="E7534F"/>
              </a:buClr>
              <a:buFont typeface="Arial" panose="020B0604020202020204" pitchFamily="34" charset="0"/>
              <a:buChar char="•"/>
              <a:defRPr/>
            </a:pPr>
            <a:r>
              <a:rPr lang="en-AU" sz="1100" noProof="0" dirty="0">
                <a:solidFill>
                  <a:prstClr val="black"/>
                </a:solidFill>
                <a:latin typeface="Helvetica"/>
                <a:ea typeface="Calibri" panose="020F0502020204030204"/>
                <a:cs typeface="Helvetica"/>
              </a:rPr>
              <a:t>To achieve strong data foundations (</a:t>
            </a:r>
            <a:r>
              <a:rPr lang="en-AU" sz="1100" noProof="0" dirty="0">
                <a:solidFill>
                  <a:srgbClr val="E7534F"/>
                </a:solidFill>
                <a:latin typeface="Helvetica"/>
                <a:ea typeface="Calibri" panose="020F0502020204030204"/>
                <a:cs typeface="Helvetica"/>
                <a:hlinkClick r:id="rId4" action="ppaction://hlinksldjump">
                  <a:extLst>
                    <a:ext uri="{A12FA001-AC4F-418D-AE19-62706E023703}">
                      <ahyp:hlinkClr xmlns:ahyp="http://schemas.microsoft.com/office/drawing/2018/hyperlinkcolor" val="tx"/>
                    </a:ext>
                  </a:extLst>
                </a:hlinkClick>
              </a:rPr>
              <a:t>see slide 14</a:t>
            </a:r>
            <a:r>
              <a:rPr lang="en-AU" sz="1100" noProof="0" dirty="0">
                <a:solidFill>
                  <a:prstClr val="black"/>
                </a:solidFill>
                <a:latin typeface="Helvetica"/>
                <a:ea typeface="Calibri" panose="020F0502020204030204"/>
                <a:cs typeface="Helvetica"/>
              </a:rPr>
              <a:t>), CIOs view data warehouse, </a:t>
            </a:r>
            <a:r>
              <a:rPr lang="en-AU" sz="1100" noProof="0" dirty="0" err="1">
                <a:solidFill>
                  <a:prstClr val="black"/>
                </a:solidFill>
                <a:latin typeface="Helvetica"/>
                <a:ea typeface="Calibri" panose="020F0502020204030204"/>
                <a:cs typeface="Helvetica"/>
              </a:rPr>
              <a:t>lakehouse</a:t>
            </a:r>
            <a:r>
              <a:rPr lang="en-AU" sz="1100" noProof="0" dirty="0">
                <a:solidFill>
                  <a:prstClr val="black"/>
                </a:solidFill>
                <a:latin typeface="Helvetica"/>
                <a:ea typeface="Calibri" panose="020F0502020204030204"/>
                <a:cs typeface="Helvetica"/>
              </a:rPr>
              <a:t> and BI platforms as the most effective route to AI enablement. These platforms allow organisations </a:t>
            </a:r>
            <a:r>
              <a:rPr lang="en-AU" sz="1100" dirty="0">
                <a:solidFill>
                  <a:prstClr val="black"/>
                </a:solidFill>
                <a:latin typeface="Helvetica"/>
                <a:ea typeface="Calibri" panose="020F0502020204030204"/>
                <a:cs typeface="Helvetica"/>
              </a:rPr>
              <a:t>access to</a:t>
            </a:r>
            <a:r>
              <a:rPr lang="en-AU" sz="1100" noProof="0" dirty="0">
                <a:solidFill>
                  <a:prstClr val="black"/>
                </a:solidFill>
                <a:latin typeface="Helvetica"/>
                <a:ea typeface="Calibri" panose="020F0502020204030204"/>
                <a:cs typeface="Helvetica"/>
              </a:rPr>
              <a:t> data quality and access control, both of which are essential to moving AI from pilots to production. </a:t>
            </a:r>
          </a:p>
          <a:p>
            <a:pPr marL="534670" lvl="1" indent="-174625">
              <a:lnSpc>
                <a:spcPct val="125000"/>
              </a:lnSpc>
              <a:buClr>
                <a:srgbClr val="E7534F"/>
              </a:buClr>
              <a:buFont typeface="Arial" panose="020B0604020202020204" pitchFamily="34" charset="0"/>
              <a:buChar char="•"/>
              <a:defRPr/>
            </a:pPr>
            <a:r>
              <a:rPr lang="en-AU" sz="1100" noProof="0" dirty="0">
                <a:solidFill>
                  <a:prstClr val="black"/>
                </a:solidFill>
                <a:latin typeface="Helvetica"/>
                <a:ea typeface="Calibri" panose="020F0502020204030204"/>
                <a:cs typeface="Helvetica"/>
              </a:rPr>
              <a:t>Automation upgrades are also crucial to improve AI agents’ performance.</a:t>
            </a:r>
          </a:p>
          <a:p>
            <a:pPr marL="534670" lvl="1" indent="-174625">
              <a:lnSpc>
                <a:spcPct val="125000"/>
              </a:lnSpc>
              <a:buClr>
                <a:srgbClr val="E7534F"/>
              </a:buClr>
              <a:buFont typeface="Arial" panose="020B0604020202020204" pitchFamily="34" charset="0"/>
              <a:buChar char="•"/>
              <a:defRPr/>
            </a:pPr>
            <a:endParaRPr lang="en-AU" sz="1100" noProof="0" dirty="0">
              <a:solidFill>
                <a:prstClr val="black"/>
              </a:solidFill>
              <a:latin typeface="Helvetica"/>
              <a:ea typeface="Calibri" panose="020F0502020204030204"/>
              <a:cs typeface="Helvetica"/>
            </a:endParaRPr>
          </a:p>
          <a:p>
            <a:pPr marL="403225" lvl="1" indent="-228600">
              <a:lnSpc>
                <a:spcPct val="125000"/>
              </a:lnSpc>
              <a:buClr>
                <a:srgbClr val="E7534F"/>
              </a:buClr>
              <a:buFont typeface="+mj-lt"/>
              <a:buAutoNum type="arabicPeriod" startAt="3"/>
              <a:defRPr/>
            </a:pPr>
            <a:r>
              <a:rPr lang="en-AU" sz="1100" b="1" noProof="0" dirty="0">
                <a:solidFill>
                  <a:prstClr val="black"/>
                </a:solidFill>
                <a:latin typeface="Helvetica"/>
                <a:ea typeface="Calibri" panose="020F0502020204030204"/>
                <a:cs typeface="Helvetica"/>
              </a:rPr>
              <a:t>Digital and experience layer</a:t>
            </a:r>
          </a:p>
          <a:p>
            <a:pPr marL="534670" lvl="1" indent="-174625">
              <a:lnSpc>
                <a:spcPct val="125000"/>
              </a:lnSpc>
              <a:buClr>
                <a:srgbClr val="E7534F"/>
              </a:buClr>
              <a:buFont typeface="Arial" panose="020B0604020202020204" pitchFamily="34" charset="0"/>
              <a:buChar char="•"/>
              <a:defRPr/>
            </a:pPr>
            <a:r>
              <a:rPr lang="en-AU" sz="1100" noProof="0" dirty="0">
                <a:solidFill>
                  <a:prstClr val="black"/>
                </a:solidFill>
                <a:latin typeface="Helvetica"/>
                <a:ea typeface="Calibri" panose="020F0502020204030204"/>
                <a:cs typeface="Helvetica"/>
              </a:rPr>
              <a:t>AI, data and core systems intersect with customers, employees and vendors within the digital and experience layer. As AI strategies mature, CIOs need greater support on security, identity and access, which are essential for protecting AI-driven digital channels.</a:t>
            </a:r>
            <a:endParaRPr lang="en-AU" sz="1100" noProof="0" dirty="0">
              <a:solidFill>
                <a:prstClr val="black"/>
              </a:solidFill>
              <a:highlight>
                <a:srgbClr val="00FF00"/>
              </a:highlight>
              <a:latin typeface="Helvetica"/>
              <a:ea typeface="Calibri" panose="020F0502020204030204"/>
              <a:cs typeface="Helvetica"/>
            </a:endParaRPr>
          </a:p>
        </p:txBody>
      </p:sp>
    </p:spTree>
    <p:extLst>
      <p:ext uri="{BB962C8B-B14F-4D97-AF65-F5344CB8AC3E}">
        <p14:creationId xmlns:p14="http://schemas.microsoft.com/office/powerpoint/2010/main" val="1703606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45A6DC82-3BD3-8D02-FB3F-605F3FB8C124}"/>
            </a:ext>
          </a:extLst>
        </p:cNvPr>
        <p:cNvGrpSpPr/>
        <p:nvPr/>
      </p:nvGrpSpPr>
      <p:grpSpPr>
        <a:xfrm>
          <a:off x="0" y="0"/>
          <a:ext cx="0" cy="0"/>
          <a:chOff x="0" y="0"/>
          <a:chExt cx="0" cy="0"/>
        </a:xfrm>
      </p:grpSpPr>
      <p:pic>
        <p:nvPicPr>
          <p:cNvPr id="2" name="Graphic 1">
            <a:extLst>
              <a:ext uri="{FF2B5EF4-FFF2-40B4-BE49-F238E27FC236}">
                <a16:creationId xmlns:a16="http://schemas.microsoft.com/office/drawing/2014/main" id="{720D6954-543A-325D-F052-BEB7A3FACC28}"/>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499595" y="5993999"/>
            <a:ext cx="3063424" cy="329695"/>
          </a:xfrm>
          <a:prstGeom prst="rect">
            <a:avLst/>
          </a:prstGeom>
        </p:spPr>
      </p:pic>
      <p:grpSp>
        <p:nvGrpSpPr>
          <p:cNvPr id="9" name="ADAPT WHITE GRID" hidden="1">
            <a:extLst>
              <a:ext uri="{FF2B5EF4-FFF2-40B4-BE49-F238E27FC236}">
                <a16:creationId xmlns:a16="http://schemas.microsoft.com/office/drawing/2014/main" id="{1DDD9144-45CD-73DE-EE91-A72B3EF02B8B}"/>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04E1F267-14DB-3A5B-05CD-F186A2401CA8}"/>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2A97E2AB-1E97-B09D-502E-92BAEB1F53E4}"/>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C5D2FFF3-BC7C-BF61-AAFE-0992D16F2F27}"/>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E7A06928-6448-8B7D-F929-D67B3AEEC763}"/>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3CF03B4C-AEAA-4F65-B2C8-BC3B2B1B27A4}"/>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59B861F7-F805-1F5E-AD44-B19DACB52FAF}"/>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5FBD4A53-7E52-E3B4-7EB1-8324476C986F}"/>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FB99580C-9059-7D84-69B2-4C14CF6CD82E}"/>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43DDBFFE-1275-EA2A-49ED-A27D5961D6B4}"/>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548B8B21-58D0-7201-714D-491074853C27}"/>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F46049A2-E086-B8C7-3D56-02B8042ACD33}"/>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902EFF76-690C-F9D9-0C7E-1FEDC41B8407}"/>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DCE11045-2D3D-4DC0-47CE-B538AA814FF9}"/>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32E7F503-DA5D-2923-9B0B-780DA128F19A}"/>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D57B4B09-C2F5-47FB-182B-07E22119043D}"/>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8" name="Rectangle 47">
                <a:extLst>
                  <a:ext uri="{FF2B5EF4-FFF2-40B4-BE49-F238E27FC236}">
                    <a16:creationId xmlns:a16="http://schemas.microsoft.com/office/drawing/2014/main" id="{DE7E6E97-C8D8-5161-7DF1-30A891C9C0AC}"/>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9" name="Rectangle 48">
                <a:extLst>
                  <a:ext uri="{FF2B5EF4-FFF2-40B4-BE49-F238E27FC236}">
                    <a16:creationId xmlns:a16="http://schemas.microsoft.com/office/drawing/2014/main" id="{C1EDAF0F-E97D-B289-A04C-8F59D1281BED}"/>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1" name="ADAPT GRID MARGIN">
              <a:extLst>
                <a:ext uri="{FF2B5EF4-FFF2-40B4-BE49-F238E27FC236}">
                  <a16:creationId xmlns:a16="http://schemas.microsoft.com/office/drawing/2014/main" id="{3B25FA56-6854-1C2B-1265-6F4B40BC6FBA}"/>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C0496D5E-8EF8-CEA9-9F04-756D1ED8433A}"/>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C907F084-CD72-6BDC-2873-2ED4F3C3C0FA}"/>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2" name="Rectangle 31">
                <a:extLst>
                  <a:ext uri="{FF2B5EF4-FFF2-40B4-BE49-F238E27FC236}">
                    <a16:creationId xmlns:a16="http://schemas.microsoft.com/office/drawing/2014/main" id="{7AE6F403-F5C0-7568-322C-A62098120F77}"/>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7A1DB802-A6AF-1721-5DBA-E067A7093204}"/>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2" name="ADAPT GRID 12x6">
              <a:extLst>
                <a:ext uri="{FF2B5EF4-FFF2-40B4-BE49-F238E27FC236}">
                  <a16:creationId xmlns:a16="http://schemas.microsoft.com/office/drawing/2014/main" id="{E19414BC-4BD4-0027-25F8-59C650B95651}"/>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A58B0E9A-087D-4C4D-A956-68EBFF54D13B}"/>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8F12F4D3-0635-5E17-6B55-ED9AA3D0F6E7}"/>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1E206132-3534-D115-378C-704F0D44B76C}"/>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EBE5B003-3A70-8CC3-FCDE-8DF606DDDE6A}"/>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CF432437-3C99-10E8-37E5-0113E4C3DD99}"/>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19B0C171-858C-0C07-25E4-B42CA3397AAE}"/>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FA52A5C7-B320-BFAF-2A03-987E3888A8AA}"/>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54613D76-74D6-7C9E-605B-290C16F9B9FB}"/>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1B9DE5EF-14DC-A5A5-0EF5-EEFBAF17B233}"/>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EE766977-F5C3-F5D3-44E2-3916E05CEDB7}"/>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C33277DC-68CF-F9C8-D6C0-4D961EECD585}"/>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7CCF472C-3C00-89C4-4F02-4600A0AD3617}"/>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034CB2C5-5B32-3937-4106-9DA52F6D9A6D}"/>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4499FD89-EF64-148B-74B5-1684398BC76F}"/>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E8502408-E10D-AF28-E634-708EC2D3AB85}"/>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5966C958-6A84-C4F2-80D6-47F02FE8CAD3}"/>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00EAFED9-C8D5-C056-1FAC-3A49D46E6E27}"/>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grpSp>
        <p:nvGrpSpPr>
          <p:cNvPr id="6" name="Group 5">
            <a:extLst>
              <a:ext uri="{FF2B5EF4-FFF2-40B4-BE49-F238E27FC236}">
                <a16:creationId xmlns:a16="http://schemas.microsoft.com/office/drawing/2014/main" id="{4B487419-1E99-990E-692C-BB9E190F162C}"/>
              </a:ext>
            </a:extLst>
          </p:cNvPr>
          <p:cNvGrpSpPr/>
          <p:nvPr/>
        </p:nvGrpSpPr>
        <p:grpSpPr>
          <a:xfrm>
            <a:off x="470612" y="2524857"/>
            <a:ext cx="7539256" cy="953285"/>
            <a:chOff x="470612" y="2366935"/>
            <a:chExt cx="7539256" cy="953285"/>
          </a:xfrm>
        </p:grpSpPr>
        <p:sp>
          <p:nvSpPr>
            <p:cNvPr id="7" name="TextBox 6">
              <a:extLst>
                <a:ext uri="{FF2B5EF4-FFF2-40B4-BE49-F238E27FC236}">
                  <a16:creationId xmlns:a16="http://schemas.microsoft.com/office/drawing/2014/main" id="{7CB72319-A2BD-BF50-1549-1A64E95FA4D5}"/>
                </a:ext>
              </a:extLst>
            </p:cNvPr>
            <p:cNvSpPr txBox="1"/>
            <p:nvPr/>
          </p:nvSpPr>
          <p:spPr>
            <a:xfrm>
              <a:off x="470612" y="2366935"/>
              <a:ext cx="7539256" cy="70788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4000" b="1" i="0" u="none" strike="noStrike" kern="1200" cap="none" spc="0" normalizeH="0" baseline="0" noProof="0">
                  <a:ln>
                    <a:noFill/>
                  </a:ln>
                  <a:solidFill>
                    <a:srgbClr val="000000"/>
                  </a:solidFill>
                  <a:effectLst/>
                  <a:uLnTx/>
                  <a:uFillTx/>
                  <a:latin typeface="Helvetica"/>
                  <a:ea typeface="+mn-ea"/>
                  <a:cs typeface="Helvetica"/>
                </a:rPr>
                <a:t>Top challenges</a:t>
              </a:r>
            </a:p>
          </p:txBody>
        </p:sp>
        <p:sp>
          <p:nvSpPr>
            <p:cNvPr id="8" name="Rectangle 7">
              <a:extLst>
                <a:ext uri="{FF2B5EF4-FFF2-40B4-BE49-F238E27FC236}">
                  <a16:creationId xmlns:a16="http://schemas.microsoft.com/office/drawing/2014/main" id="{AEF76B79-4F97-C443-ED09-4E6A323A2A2F}"/>
                </a:ext>
              </a:extLst>
            </p:cNvPr>
            <p:cNvSpPr/>
            <p:nvPr/>
          </p:nvSpPr>
          <p:spPr>
            <a:xfrm>
              <a:off x="608469" y="3257746"/>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760760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DBAFFB-24B7-50A1-9511-1C5D2EA84FF9}"/>
            </a:ext>
          </a:extLst>
        </p:cNvPr>
        <p:cNvGrpSpPr/>
        <p:nvPr/>
      </p:nvGrpSpPr>
      <p:grpSpPr>
        <a:xfrm>
          <a:off x="0" y="0"/>
          <a:ext cx="0" cy="0"/>
          <a:chOff x="0" y="0"/>
          <a:chExt cx="0" cy="0"/>
        </a:xfrm>
      </p:grpSpPr>
      <p:sp>
        <p:nvSpPr>
          <p:cNvPr id="29" name="Rectangle 28">
            <a:extLst>
              <a:ext uri="{FF2B5EF4-FFF2-40B4-BE49-F238E27FC236}">
                <a16:creationId xmlns:a16="http://schemas.microsoft.com/office/drawing/2014/main" id="{191C4AD8-A414-2ED7-5385-80E0FA964AC6}"/>
              </a:ext>
            </a:extLst>
          </p:cNvPr>
          <p:cNvSpPr/>
          <p:nvPr/>
        </p:nvSpPr>
        <p:spPr>
          <a:xfrm>
            <a:off x="259898" y="173425"/>
            <a:ext cx="11107039" cy="369332"/>
          </a:xfrm>
          <a:prstGeom prst="rect">
            <a:avLst/>
          </a:prstGeom>
        </p:spPr>
        <p:txBody>
          <a:bodyPr wrap="square" lIns="91440" tIns="45720" rIns="91440" bIns="45720" anchor="t">
            <a:spAutoFit/>
          </a:bodyPr>
          <a:lstStyle/>
          <a:p>
            <a:pPr>
              <a:defRPr/>
            </a:pPr>
            <a:r>
              <a:rPr kumimoji="0" lang="en-AU" b="1" i="0" u="none" strike="noStrike" kern="0" cap="none" spc="0" normalizeH="0" baseline="0" noProof="0">
                <a:ln>
                  <a:noFill/>
                </a:ln>
                <a:solidFill>
                  <a:srgbClr val="FFFFFF"/>
                </a:solidFill>
                <a:effectLst/>
                <a:uLnTx/>
                <a:uFillTx/>
                <a:latin typeface="Helvetica"/>
                <a:ea typeface="Helvetica Neue"/>
                <a:cs typeface="Helvetica"/>
                <a:sym typeface="Helvetica Neue"/>
              </a:rPr>
              <a:t>Top</a:t>
            </a:r>
            <a:r>
              <a:rPr lang="en-AU" b="1" kern="0" noProof="0">
                <a:solidFill>
                  <a:srgbClr val="FFFFFF"/>
                </a:solidFill>
                <a:latin typeface="Helvetica"/>
                <a:ea typeface="Helvetica Neue"/>
                <a:cs typeface="Helvetica"/>
                <a:sym typeface="Helvetica Neue"/>
              </a:rPr>
              <a:t> challenges</a:t>
            </a:r>
            <a:r>
              <a:rPr kumimoji="0" lang="en-AU" b="1" i="0" u="none" strike="noStrike" kern="0" cap="none" spc="0" normalizeH="0" baseline="0" noProof="0">
                <a:ln>
                  <a:noFill/>
                </a:ln>
                <a:solidFill>
                  <a:srgbClr val="FFFFFF"/>
                </a:solidFill>
                <a:effectLst/>
                <a:uLnTx/>
                <a:uFillTx/>
                <a:latin typeface="Helvetica"/>
                <a:ea typeface="Helvetica Neue"/>
                <a:cs typeface="Helvetica"/>
                <a:sym typeface="Helvetica Neue"/>
              </a:rPr>
              <a:t> CIOs and technology leaders </a:t>
            </a:r>
            <a:r>
              <a:rPr lang="en-AU" b="1" kern="0" noProof="0">
                <a:solidFill>
                  <a:srgbClr val="FFFFFF"/>
                </a:solidFill>
                <a:latin typeface="Helvetica"/>
                <a:ea typeface="Helvetica Neue"/>
                <a:cs typeface="Helvetica"/>
                <a:sym typeface="Helvetica Neue"/>
              </a:rPr>
              <a:t>face in</a:t>
            </a:r>
            <a:r>
              <a:rPr kumimoji="0" lang="en-AU" b="1" i="0" u="none" strike="noStrike" kern="0" cap="none" spc="0" normalizeH="0" baseline="0" noProof="0">
                <a:ln>
                  <a:noFill/>
                </a:ln>
                <a:solidFill>
                  <a:srgbClr val="FFFFFF"/>
                </a:solidFill>
                <a:effectLst/>
                <a:uLnTx/>
                <a:uFillTx/>
                <a:latin typeface="Helvetica"/>
                <a:ea typeface="Helvetica Neue"/>
                <a:cs typeface="Helvetica"/>
                <a:sym typeface="Helvetica Neue"/>
              </a:rPr>
              <a:t> securing budget approval from CFOs</a:t>
            </a:r>
            <a:endParaRPr lang="en-AU" b="1" i="0" u="none" strike="noStrike" kern="1200" cap="none" spc="0" normalizeH="0" baseline="0" noProof="0">
              <a:ln>
                <a:noFill/>
              </a:ln>
              <a:solidFill>
                <a:srgbClr val="FFFFFF"/>
              </a:solidFill>
              <a:effectLst/>
              <a:uLnTx/>
              <a:uFillTx/>
              <a:latin typeface="Helvetica"/>
              <a:cs typeface="Helvetica"/>
            </a:endParaRPr>
          </a:p>
        </p:txBody>
      </p:sp>
      <p:sp>
        <p:nvSpPr>
          <p:cNvPr id="4" name="Google Shape;115;p4">
            <a:extLst>
              <a:ext uri="{FF2B5EF4-FFF2-40B4-BE49-F238E27FC236}">
                <a16:creationId xmlns:a16="http://schemas.microsoft.com/office/drawing/2014/main" id="{A0A7F231-26C2-23F8-9988-C9711C497BA7}"/>
              </a:ext>
            </a:extLst>
          </p:cNvPr>
          <p:cNvSpPr txBox="1"/>
          <p:nvPr/>
        </p:nvSpPr>
        <p:spPr>
          <a:xfrm>
            <a:off x="3704897" y="6583680"/>
            <a:ext cx="8422711" cy="246181"/>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AU" sz="1000" b="0" i="1" u="none" strike="noStrike" kern="0" cap="none" spc="0" normalizeH="0" baseline="0" noProof="0">
                <a:ln>
                  <a:noFill/>
                </a:ln>
                <a:solidFill>
                  <a:schemeClr val="bg1">
                    <a:lumMod val="50000"/>
                  </a:schemeClr>
                </a:solidFill>
                <a:effectLst/>
                <a:uLnTx/>
                <a:uFillTx/>
                <a:latin typeface="Helvetica" pitchFamily="2" charset="0"/>
                <a:ea typeface="Helvetica Neue"/>
                <a:cs typeface="Helvetica Neue"/>
                <a:sym typeface="Helvetica Neue"/>
              </a:rPr>
              <a:t>Source : ADAPT CFO and Edge Survey in Nov 2025 and Feb 2026. Sample size : 321 Australian CFOs and CIOs</a:t>
            </a:r>
          </a:p>
        </p:txBody>
      </p:sp>
      <p:pic>
        <p:nvPicPr>
          <p:cNvPr id="10" name="Graphic 9">
            <a:extLst>
              <a:ext uri="{FF2B5EF4-FFF2-40B4-BE49-F238E27FC236}">
                <a16:creationId xmlns:a16="http://schemas.microsoft.com/office/drawing/2014/main" id="{6D6250F7-C654-3F31-B924-CF6C09E441C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58261" y="983577"/>
            <a:ext cx="11275479" cy="5393793"/>
          </a:xfrm>
          <a:prstGeom prst="rect">
            <a:avLst/>
          </a:prstGeom>
        </p:spPr>
      </p:pic>
    </p:spTree>
    <p:extLst>
      <p:ext uri="{BB962C8B-B14F-4D97-AF65-F5344CB8AC3E}">
        <p14:creationId xmlns:p14="http://schemas.microsoft.com/office/powerpoint/2010/main" val="2851821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66004" y="188365"/>
            <a:ext cx="10439400" cy="360363"/>
          </a:xfrm>
          <a:prstGeom prst="rect">
            <a:avLst/>
          </a:prstGeom>
        </p:spPr>
        <p:txBody>
          <a:bodyPr>
            <a:noAutofit/>
          </a:bodyPr>
          <a:lstStyle/>
          <a:p>
            <a:pPr algn="l">
              <a:defRPr sz="1800" b="1">
                <a:latin typeface="Helvetica"/>
              </a:defRPr>
            </a:pPr>
            <a:r>
              <a:rPr lang="en-AU" sz="2200" noProof="0"/>
              <a:t>What is holding organisations back from scaling agentic AI?</a:t>
            </a:r>
          </a:p>
        </p:txBody>
      </p:sp>
      <p:sp>
        <p:nvSpPr>
          <p:cNvPr id="3" name="Google Shape;115;p4">
            <a:extLst>
              <a:ext uri="{FF2B5EF4-FFF2-40B4-BE49-F238E27FC236}">
                <a16:creationId xmlns:a16="http://schemas.microsoft.com/office/drawing/2014/main" id="{79F6AF98-8BD5-01C6-0337-7C8883904E5D}"/>
              </a:ext>
            </a:extLst>
          </p:cNvPr>
          <p:cNvSpPr txBox="1"/>
          <p:nvPr/>
        </p:nvSpPr>
        <p:spPr>
          <a:xfrm>
            <a:off x="3704897" y="6583680"/>
            <a:ext cx="8422711" cy="246181"/>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AU" sz="1000" b="0" i="1" u="none" strike="noStrike" kern="0" cap="none" spc="0" normalizeH="0" baseline="0" noProof="0">
                <a:ln>
                  <a:noFill/>
                </a:ln>
                <a:solidFill>
                  <a:schemeClr val="bg1">
                    <a:lumMod val="50000"/>
                  </a:schemeClr>
                </a:solidFill>
                <a:effectLst/>
                <a:uLnTx/>
                <a:uFillTx/>
                <a:latin typeface="Helvetica" pitchFamily="2" charset="0"/>
                <a:ea typeface="Helvetica Neue"/>
                <a:cs typeface="Helvetica Neue"/>
                <a:sym typeface="Helvetica Neue"/>
              </a:rPr>
              <a:t>Source : ADAPT CIO Edge Survey in Feb 2026. Sample size : 215 Australian CIOs</a:t>
            </a:r>
          </a:p>
        </p:txBody>
      </p:sp>
      <p:pic>
        <p:nvPicPr>
          <p:cNvPr id="52" name="Graphic 51">
            <a:extLst>
              <a:ext uri="{FF2B5EF4-FFF2-40B4-BE49-F238E27FC236}">
                <a16:creationId xmlns:a16="http://schemas.microsoft.com/office/drawing/2014/main" id="{419848E8-127C-D060-8660-54FF75282BD4}"/>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428736" y="936383"/>
            <a:ext cx="11334527" cy="537663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35FD64-332E-376B-B553-58845B66E17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61B7F54-E32C-85EA-A65C-9BE34CF1542B}"/>
              </a:ext>
            </a:extLst>
          </p:cNvPr>
          <p:cNvSpPr txBox="1"/>
          <p:nvPr/>
        </p:nvSpPr>
        <p:spPr>
          <a:xfrm>
            <a:off x="580038" y="2761548"/>
            <a:ext cx="3613705" cy="2662332"/>
          </a:xfrm>
          <a:prstGeom prst="rect">
            <a:avLst/>
          </a:prstGeom>
          <a:noFill/>
        </p:spPr>
        <p:txBody>
          <a:bodyPr wrap="square" lIns="91440" tIns="45720" rIns="91440" bIns="45720" rtlCol="0" anchor="t">
            <a:spAutoFit/>
          </a:bodyPr>
          <a:lstStyle/>
          <a:p>
            <a:pPr>
              <a:lnSpc>
                <a:spcPct val="125000"/>
              </a:lnSpc>
              <a:buClr>
                <a:srgbClr val="E7534F"/>
              </a:buClr>
              <a:defRPr/>
            </a:pPr>
            <a:r>
              <a:rPr lang="en-AU" sz="1100" b="1" noProof="0">
                <a:solidFill>
                  <a:prstClr val="black"/>
                </a:solidFill>
                <a:latin typeface="Helvetica"/>
                <a:cs typeface="Helvetica"/>
              </a:rPr>
              <a:t>Budget constraints are the biggest obstacle for CIOs and tech leaders when securing CFO approval and 40% of CFOs agree with this view.</a:t>
            </a:r>
          </a:p>
          <a:p>
            <a:pPr>
              <a:lnSpc>
                <a:spcPct val="125000"/>
              </a:lnSpc>
              <a:buClr>
                <a:srgbClr val="E7534F"/>
              </a:buClr>
              <a:defRPr/>
            </a:pPr>
            <a:endParaRPr kumimoji="0" lang="en-AU" sz="1100" b="1" i="0" u="none" strike="noStrike" kern="1200" cap="none" spc="0" normalizeH="0" baseline="0" noProof="0">
              <a:ln>
                <a:noFill/>
              </a:ln>
              <a:solidFill>
                <a:prstClr val="black"/>
              </a:solidFill>
              <a:effectLst/>
              <a:uLnTx/>
              <a:uFillTx/>
              <a:latin typeface="Helvetica"/>
              <a:ea typeface="+mn-ea"/>
              <a:cs typeface="Helvetica"/>
            </a:endParaRPr>
          </a:p>
          <a:p>
            <a:pPr marL="171450" indent="-171450">
              <a:lnSpc>
                <a:spcPct val="125000"/>
              </a:lnSpc>
              <a:spcAft>
                <a:spcPts val="400"/>
              </a:spcAft>
              <a:buClr>
                <a:srgbClr val="E7534F"/>
              </a:buClr>
              <a:buFont typeface="Arial" panose="020B0604020202020204" pitchFamily="34" charset="0"/>
              <a:buChar char="•"/>
              <a:defRPr/>
            </a:pPr>
            <a:r>
              <a:rPr lang="en-AU" sz="1100" noProof="0">
                <a:solidFill>
                  <a:prstClr val="black"/>
                </a:solidFill>
                <a:latin typeface="Helvetica"/>
                <a:cs typeface="Helvetica"/>
              </a:rPr>
              <a:t>36% of CFOs say that difficulty articulating </a:t>
            </a:r>
            <a:br>
              <a:rPr lang="en-AU" sz="1100" noProof="0">
                <a:solidFill>
                  <a:prstClr val="black"/>
                </a:solidFill>
                <a:latin typeface="Helvetica"/>
                <a:cs typeface="Helvetica"/>
              </a:rPr>
            </a:br>
            <a:r>
              <a:rPr lang="en-AU" sz="1100" noProof="0">
                <a:solidFill>
                  <a:prstClr val="black"/>
                </a:solidFill>
                <a:latin typeface="Helvetica"/>
                <a:cs typeface="Helvetica"/>
              </a:rPr>
              <a:t>clear ROI is the next major challenge in securing </a:t>
            </a:r>
            <a:br>
              <a:rPr lang="en-AU" sz="1100" noProof="0">
                <a:solidFill>
                  <a:prstClr val="black"/>
                </a:solidFill>
                <a:latin typeface="Helvetica"/>
                <a:cs typeface="Helvetica"/>
              </a:rPr>
            </a:br>
            <a:r>
              <a:rPr lang="en-AU" sz="1100" noProof="0">
                <a:solidFill>
                  <a:prstClr val="black"/>
                </a:solidFill>
                <a:latin typeface="Helvetica"/>
                <a:cs typeface="Helvetica"/>
              </a:rPr>
              <a:t>budget approval. However, only 13% of CIOs </a:t>
            </a:r>
            <a:br>
              <a:rPr lang="en-AU" sz="1100" noProof="0">
                <a:solidFill>
                  <a:prstClr val="black"/>
                </a:solidFill>
                <a:latin typeface="Helvetica"/>
                <a:cs typeface="Helvetica"/>
              </a:rPr>
            </a:br>
            <a:r>
              <a:rPr lang="en-AU" sz="1100" noProof="0">
                <a:solidFill>
                  <a:prstClr val="black"/>
                </a:solidFill>
                <a:latin typeface="Helvetica"/>
                <a:cs typeface="Helvetica"/>
              </a:rPr>
              <a:t>share this concern. </a:t>
            </a:r>
            <a:endParaRPr lang="en-AU" sz="1100" i="0" u="none" strike="noStrike" kern="1200" cap="none" spc="0" normalizeH="0" baseline="0" noProof="0">
              <a:ln>
                <a:noFill/>
              </a:ln>
              <a:solidFill>
                <a:prstClr val="black"/>
              </a:solidFill>
              <a:effectLst/>
              <a:uLnTx/>
              <a:uFillTx/>
              <a:latin typeface="Helvetica"/>
              <a:cs typeface="Helvetica"/>
            </a:endParaRPr>
          </a:p>
          <a:p>
            <a:pPr marL="171450" indent="-171450">
              <a:lnSpc>
                <a:spcPct val="125000"/>
              </a:lnSpc>
              <a:buClr>
                <a:srgbClr val="E7534F"/>
              </a:buClr>
              <a:buFont typeface="Arial" panose="020B0604020202020204" pitchFamily="34" charset="0"/>
              <a:buChar char="•"/>
              <a:defRPr/>
            </a:pPr>
            <a:r>
              <a:rPr lang="en-AU" sz="1100" noProof="0">
                <a:solidFill>
                  <a:prstClr val="black"/>
                </a:solidFill>
                <a:latin typeface="Helvetica"/>
                <a:cs typeface="Helvetica"/>
              </a:rPr>
              <a:t>When scaling agentic AI enterprise-wide, 40% </a:t>
            </a:r>
            <a:br>
              <a:rPr lang="en-AU" sz="1100" noProof="0">
                <a:solidFill>
                  <a:prstClr val="black"/>
                </a:solidFill>
                <a:latin typeface="Helvetica"/>
                <a:cs typeface="Helvetica"/>
              </a:rPr>
            </a:br>
            <a:r>
              <a:rPr lang="en-AU" sz="1100" noProof="0">
                <a:solidFill>
                  <a:prstClr val="black"/>
                </a:solidFill>
                <a:latin typeface="Helvetica"/>
                <a:cs typeface="Helvetica"/>
              </a:rPr>
              <a:t>of CIOs say they are hindered by immature data foundations, 19% by workforce readiness and 12% by governance gaps and executive hesitation.</a:t>
            </a:r>
            <a:endParaRPr lang="en-AU" sz="1100" b="0" i="0" u="none" strike="noStrike" kern="1200" cap="none" spc="0" normalizeH="0" baseline="0" noProof="0">
              <a:ln>
                <a:noFill/>
              </a:ln>
              <a:solidFill>
                <a:prstClr val="black"/>
              </a:solidFill>
              <a:effectLst/>
              <a:uLnTx/>
              <a:uFillTx/>
              <a:latin typeface="Helvetica"/>
              <a:cs typeface="Helvetica"/>
            </a:endParaRPr>
          </a:p>
        </p:txBody>
      </p:sp>
      <p:sp>
        <p:nvSpPr>
          <p:cNvPr id="3" name="Rectangle 2">
            <a:extLst>
              <a:ext uri="{FF2B5EF4-FFF2-40B4-BE49-F238E27FC236}">
                <a16:creationId xmlns:a16="http://schemas.microsoft.com/office/drawing/2014/main" id="{02FA3D2B-BCB5-5CFD-F17E-0825F2075A1C}"/>
              </a:ext>
            </a:extLst>
          </p:cNvPr>
          <p:cNvSpPr/>
          <p:nvPr/>
        </p:nvSpPr>
        <p:spPr>
          <a:xfrm>
            <a:off x="580038" y="1754435"/>
            <a:ext cx="3567309" cy="83099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a:ln>
                  <a:noFill/>
                </a:ln>
                <a:solidFill>
                  <a:prstClr val="black"/>
                </a:solidFill>
                <a:effectLst/>
                <a:uLnTx/>
                <a:uFillTx/>
                <a:latin typeface="Helvetica"/>
                <a:ea typeface="+mn-ea"/>
                <a:cs typeface="Helvetica"/>
              </a:rPr>
              <a:t>What hinders CIOs from scaling AI?</a:t>
            </a:r>
          </a:p>
        </p:txBody>
      </p:sp>
      <p:sp>
        <p:nvSpPr>
          <p:cNvPr id="6" name="Rectangle 5">
            <a:extLst>
              <a:ext uri="{FF2B5EF4-FFF2-40B4-BE49-F238E27FC236}">
                <a16:creationId xmlns:a16="http://schemas.microsoft.com/office/drawing/2014/main" id="{D6FA399B-68DF-97DA-B020-09C9560AFFAA}"/>
              </a:ext>
            </a:extLst>
          </p:cNvPr>
          <p:cNvSpPr/>
          <p:nvPr/>
        </p:nvSpPr>
        <p:spPr>
          <a:xfrm>
            <a:off x="580038" y="1509722"/>
            <a:ext cx="3613705"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srgbClr val="E7534F"/>
                </a:solidFill>
                <a:effectLst/>
                <a:uLnTx/>
                <a:uFillTx/>
                <a:latin typeface="Helvetica"/>
                <a:ea typeface="Calibri" panose="020F0502020204030204"/>
                <a:cs typeface="Helvetica"/>
              </a:rPr>
              <a:t>Persona Mapping: CIO</a:t>
            </a:r>
            <a:endParaRPr kumimoji="0" lang="en-AU"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5FC5E890-DE67-971A-E33A-9BC97802C0B7}"/>
              </a:ext>
            </a:extLst>
          </p:cNvPr>
          <p:cNvCxnSpPr>
            <a:cxnSpLocks/>
          </p:cNvCxnSpPr>
          <p:nvPr/>
        </p:nvCxnSpPr>
        <p:spPr>
          <a:xfrm flipV="1">
            <a:off x="4318295" y="189000"/>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C356DF09-0D98-B7EC-8BD6-66853B347DD2}"/>
              </a:ext>
            </a:extLst>
          </p:cNvPr>
          <p:cNvSpPr txBox="1"/>
          <p:nvPr/>
        </p:nvSpPr>
        <p:spPr>
          <a:xfrm>
            <a:off x="4621924" y="590219"/>
            <a:ext cx="7239006" cy="5772158"/>
          </a:xfrm>
          <a:prstGeom prst="rect">
            <a:avLst/>
          </a:prstGeom>
          <a:noFill/>
        </p:spPr>
        <p:txBody>
          <a:bodyPr wrap="square" lIns="91440" tIns="45720" rIns="91440" bIns="45720" anchor="t">
            <a:spAutoFit/>
          </a:bodyPr>
          <a:lstStyle/>
          <a:p>
            <a:pPr lvl="0">
              <a:lnSpc>
                <a:spcPct val="125000"/>
              </a:lnSpc>
              <a:spcAft>
                <a:spcPts val="400"/>
              </a:spcAft>
              <a:buClr>
                <a:srgbClr val="E7534F"/>
              </a:buClr>
              <a:defRPr/>
            </a:pPr>
            <a:r>
              <a:rPr lang="en-AU" sz="1100" b="1" noProof="0">
                <a:solidFill>
                  <a:prstClr val="black"/>
                </a:solidFill>
                <a:latin typeface="Helvetica"/>
                <a:cs typeface="Helvetica"/>
              </a:rPr>
              <a:t>Tight budgets force CIOs to compete aggressively for capital</a:t>
            </a:r>
            <a:endParaRPr kumimoji="0" lang="en-AU" sz="1100" b="1" i="0" u="none" strike="noStrike" kern="1200" cap="none" spc="0" normalizeH="0" baseline="0" noProof="0">
              <a:ln>
                <a:noFill/>
              </a:ln>
              <a:solidFill>
                <a:prstClr val="black"/>
              </a:solidFill>
              <a:effectLst/>
              <a:uLnTx/>
              <a:uFillTx/>
              <a:latin typeface="Helvetica"/>
              <a:cs typeface="Helvetica"/>
            </a:endParaRPr>
          </a:p>
          <a:p>
            <a:pPr marL="171450" indent="-171450">
              <a:lnSpc>
                <a:spcPct val="125000"/>
              </a:lnSpc>
              <a:spcAft>
                <a:spcPts val="400"/>
              </a:spcAft>
              <a:buClr>
                <a:srgbClr val="E7534F"/>
              </a:buClr>
              <a:buFont typeface="Arial" panose="020B0604020202020204" pitchFamily="34" charset="0"/>
              <a:buChar char="•"/>
              <a:defRPr/>
            </a:pPr>
            <a:r>
              <a:rPr lang="en-AU" sz="1100" noProof="0">
                <a:solidFill>
                  <a:prstClr val="black"/>
                </a:solidFill>
                <a:latin typeface="Helvetica"/>
                <a:cs typeface="Helvetica"/>
              </a:rPr>
              <a:t>This results in some initiatives being deprioritised, affecting AI strategy where value is realised. </a:t>
            </a:r>
          </a:p>
          <a:p>
            <a:pPr marL="171450" indent="-171450">
              <a:lnSpc>
                <a:spcPct val="125000"/>
              </a:lnSpc>
              <a:buClr>
                <a:srgbClr val="E7534F"/>
              </a:buClr>
              <a:buFont typeface="Arial" panose="020B0604020202020204" pitchFamily="34" charset="0"/>
              <a:buChar char="•"/>
              <a:defRPr/>
            </a:pPr>
            <a:r>
              <a:rPr lang="en-AU" sz="1100" noProof="0">
                <a:solidFill>
                  <a:prstClr val="black"/>
                </a:solidFill>
                <a:latin typeface="Helvetica"/>
                <a:cs typeface="Helvetica"/>
              </a:rPr>
              <a:t>Driving financial performance ranks lower among CIO goals, highlighting a significant misalignment with CFO priorities. Technology investment is also still viewed as an operational cost rather than a value driver</a:t>
            </a:r>
            <a:r>
              <a:rPr lang="en-AU" sz="1100" noProof="0">
                <a:solidFill>
                  <a:prstClr val="black"/>
                </a:solidFill>
                <a:latin typeface="Helvetica"/>
                <a:ea typeface="Calibri" panose="020F0502020204030204"/>
                <a:cs typeface="Helvetica"/>
              </a:rPr>
              <a:t>. As a result,</a:t>
            </a:r>
            <a:r>
              <a:rPr lang="en-AU" sz="1100">
                <a:solidFill>
                  <a:prstClr val="black"/>
                </a:solidFill>
                <a:latin typeface="Helvetica"/>
                <a:ea typeface="Calibri" panose="020F0502020204030204"/>
                <a:cs typeface="Helvetica"/>
              </a:rPr>
              <a:t> </a:t>
            </a:r>
            <a:r>
              <a:rPr lang="en-AU" sz="1100" noProof="0">
                <a:solidFill>
                  <a:prstClr val="black"/>
                </a:solidFill>
                <a:latin typeface="Helvetica"/>
                <a:ea typeface="Calibri" panose="020F0502020204030204"/>
                <a:cs typeface="Helvetica"/>
              </a:rPr>
              <a:t>CIOs who intend to expand AI investment must express their proposals in financial terms, supported </a:t>
            </a:r>
            <a:br>
              <a:rPr lang="en-AU" sz="1100" noProof="0">
                <a:latin typeface="Helvetica"/>
                <a:ea typeface="Calibri" panose="020F0502020204030204"/>
                <a:cs typeface="Helvetica"/>
              </a:rPr>
            </a:br>
            <a:r>
              <a:rPr lang="en-AU" sz="1100" noProof="0">
                <a:solidFill>
                  <a:prstClr val="black"/>
                </a:solidFill>
                <a:latin typeface="Helvetica"/>
                <a:ea typeface="Calibri" panose="020F0502020204030204"/>
                <a:cs typeface="Helvetica"/>
              </a:rPr>
              <a:t>by risk‑adjusted return models.</a:t>
            </a:r>
          </a:p>
          <a:p>
            <a:pPr marL="171450" indent="-171450">
              <a:lnSpc>
                <a:spcPct val="125000"/>
              </a:lnSpc>
              <a:buClr>
                <a:srgbClr val="E7534F"/>
              </a:buClr>
              <a:buFont typeface="Arial" panose="020B0604020202020204" pitchFamily="34" charset="0"/>
              <a:buChar char="•"/>
              <a:defRPr/>
            </a:pPr>
            <a:endParaRPr lang="en-AU" sz="1100" noProof="0">
              <a:solidFill>
                <a:prstClr val="black"/>
              </a:solidFill>
              <a:latin typeface="Helvetica"/>
              <a:ea typeface="Calibri" panose="020F0502020204030204"/>
              <a:cs typeface="Helvetica"/>
            </a:endParaRPr>
          </a:p>
          <a:p>
            <a:pPr>
              <a:lnSpc>
                <a:spcPct val="125000"/>
              </a:lnSpc>
              <a:spcAft>
                <a:spcPts val="400"/>
              </a:spcAft>
              <a:buClr>
                <a:srgbClr val="E7534F"/>
              </a:buClr>
              <a:defRPr/>
            </a:pPr>
            <a:r>
              <a:rPr lang="en-AU" sz="1100" b="1" noProof="0">
                <a:solidFill>
                  <a:prstClr val="black"/>
                </a:solidFill>
                <a:latin typeface="Helvetica"/>
                <a:ea typeface="Calibri" panose="020F0502020204030204"/>
                <a:cs typeface="Helvetica"/>
              </a:rPr>
              <a:t>In securing budget approval, CFOs prioritise financial transparency over alignment of tech to value</a:t>
            </a:r>
            <a:endParaRPr lang="en-AU" sz="1100" b="1" i="0" u="none" strike="noStrike" kern="1200" cap="none" spc="0" normalizeH="0" baseline="0" noProof="0">
              <a:ln>
                <a:noFill/>
              </a:ln>
              <a:solidFill>
                <a:prstClr val="black"/>
              </a:solidFill>
              <a:effectLst/>
              <a:uLnTx/>
              <a:uFillTx/>
              <a:latin typeface="Helvetica"/>
              <a:ea typeface="Calibri" panose="020F0502020204030204"/>
              <a:cs typeface="Helvetica"/>
            </a:endParaRPr>
          </a:p>
          <a:p>
            <a:pPr marL="171450" lvl="0" indent="-171450">
              <a:lnSpc>
                <a:spcPct val="125000"/>
              </a:lnSpc>
              <a:spcAft>
                <a:spcPts val="400"/>
              </a:spcAft>
              <a:buClr>
                <a:srgbClr val="E7534F"/>
              </a:buClr>
              <a:buFont typeface="Arial" panose="020B0604020202020204" pitchFamily="34" charset="0"/>
              <a:buChar char="•"/>
              <a:defRPr/>
            </a:pPr>
            <a:r>
              <a:rPr lang="en-AU" sz="1100" noProof="0">
                <a:solidFill>
                  <a:prstClr val="black"/>
                </a:solidFill>
                <a:latin typeface="Helvetica"/>
                <a:ea typeface="Calibri" panose="020F0502020204030204"/>
                <a:cs typeface="Helvetica"/>
              </a:rPr>
              <a:t>CFOs emphasise stronger capital allocation discipline and demand for measurable value.</a:t>
            </a:r>
          </a:p>
          <a:p>
            <a:pPr marL="171450" indent="-171450">
              <a:lnSpc>
                <a:spcPct val="125000"/>
              </a:lnSpc>
              <a:buClr>
                <a:srgbClr val="E7534F"/>
              </a:buClr>
              <a:buFont typeface="Arial" panose="020B0604020202020204" pitchFamily="34" charset="0"/>
              <a:buChar char="•"/>
              <a:defRPr/>
            </a:pPr>
            <a:r>
              <a:rPr lang="en-AU" sz="1100" noProof="0">
                <a:solidFill>
                  <a:prstClr val="black"/>
                </a:solidFill>
                <a:latin typeface="Helvetica"/>
                <a:cs typeface="Helvetica"/>
              </a:rPr>
              <a:t>CIOs therefore need to reframe AI and tech initiatives to demonstrate clear alignment with measurable business outcomes. This positions </a:t>
            </a:r>
            <a:r>
              <a:rPr lang="en-AU" sz="1100">
                <a:solidFill>
                  <a:prstClr val="black"/>
                </a:solidFill>
                <a:latin typeface="Helvetica"/>
                <a:cs typeface="Helvetica"/>
              </a:rPr>
              <a:t>them</a:t>
            </a:r>
            <a:r>
              <a:rPr lang="en-AU" sz="1100" noProof="0">
                <a:solidFill>
                  <a:prstClr val="black"/>
                </a:solidFill>
                <a:latin typeface="Helvetica"/>
                <a:cs typeface="Helvetica"/>
              </a:rPr>
              <a:t> to better align with CFO priorities and unlock funding for AI strategy.</a:t>
            </a:r>
          </a:p>
          <a:p>
            <a:pPr marL="171450" indent="-171450">
              <a:lnSpc>
                <a:spcPct val="125000"/>
              </a:lnSpc>
              <a:buClr>
                <a:srgbClr val="E7534F"/>
              </a:buClr>
              <a:buFont typeface="Arial" panose="020B0604020202020204" pitchFamily="34" charset="0"/>
              <a:buChar char="•"/>
              <a:defRPr/>
            </a:pPr>
            <a:endParaRPr kumimoji="0" lang="en-AU" sz="1100" b="0" i="0" u="none" strike="noStrike" kern="1200" cap="none" spc="0" normalizeH="0" baseline="0" noProof="0">
              <a:ln>
                <a:noFill/>
              </a:ln>
              <a:solidFill>
                <a:prstClr val="black"/>
              </a:solidFill>
              <a:effectLst/>
              <a:uLnTx/>
              <a:uFillTx/>
              <a:latin typeface="Helvetica"/>
              <a:ea typeface="Calibri" panose="020F0502020204030204"/>
              <a:cs typeface="Helvetica"/>
            </a:endParaRPr>
          </a:p>
          <a:p>
            <a:pPr lvl="0">
              <a:lnSpc>
                <a:spcPct val="125000"/>
              </a:lnSpc>
              <a:spcAft>
                <a:spcPts val="400"/>
              </a:spcAft>
              <a:buClr>
                <a:srgbClr val="E7534F"/>
              </a:buClr>
              <a:defRPr/>
            </a:pPr>
            <a:r>
              <a:rPr lang="en-AU" sz="1100" b="1" noProof="0">
                <a:solidFill>
                  <a:prstClr val="black"/>
                </a:solidFill>
                <a:latin typeface="Helvetica"/>
                <a:ea typeface="Calibri" panose="020F0502020204030204"/>
                <a:cs typeface="Helvetica"/>
              </a:rPr>
              <a:t>Scaling agentic AI is significantly hindered by poor data foundations </a:t>
            </a:r>
          </a:p>
          <a:p>
            <a:pPr marL="171450" indent="-171450">
              <a:lnSpc>
                <a:spcPct val="125000"/>
              </a:lnSpc>
              <a:spcAft>
                <a:spcPts val="400"/>
              </a:spcAft>
              <a:buClr>
                <a:srgbClr val="E7534F"/>
              </a:buClr>
              <a:buFont typeface="Arial" panose="020B0604020202020204" pitchFamily="34" charset="0"/>
              <a:buChar char="•"/>
              <a:defRPr/>
            </a:pPr>
            <a:r>
              <a:rPr lang="en-AU" sz="1100" noProof="0">
                <a:solidFill>
                  <a:prstClr val="black"/>
                </a:solidFill>
                <a:latin typeface="Helvetica"/>
                <a:ea typeface="Calibri" panose="020F0502020204030204"/>
                <a:cs typeface="Helvetica"/>
              </a:rPr>
              <a:t>Around half of AI initiatives are not covered by governance frameworks, which weakens data foundations. Workforce readiness is also a </a:t>
            </a:r>
            <a:r>
              <a:rPr lang="en-AU" sz="1100">
                <a:solidFill>
                  <a:prstClr val="black"/>
                </a:solidFill>
                <a:latin typeface="Helvetica"/>
                <a:ea typeface="Calibri" panose="020F0502020204030204"/>
                <a:cs typeface="Helvetica"/>
              </a:rPr>
              <a:t>barrier as</a:t>
            </a:r>
            <a:r>
              <a:rPr lang="en-AU" sz="1100" noProof="0">
                <a:solidFill>
                  <a:prstClr val="black"/>
                </a:solidFill>
                <a:latin typeface="Helvetica"/>
                <a:ea typeface="Calibri" panose="020F0502020204030204"/>
                <a:cs typeface="Helvetica"/>
              </a:rPr>
              <a:t> most organisations prioritise establishing AI usage guidelines over mandated AI awareness training.</a:t>
            </a:r>
          </a:p>
          <a:p>
            <a:pPr marL="171450" indent="-171450">
              <a:lnSpc>
                <a:spcPct val="125000"/>
              </a:lnSpc>
              <a:buClr>
                <a:srgbClr val="E7534F"/>
              </a:buClr>
              <a:buFont typeface="Arial" panose="020B0604020202020204" pitchFamily="34" charset="0"/>
              <a:buChar char="•"/>
              <a:defRPr/>
            </a:pPr>
            <a:r>
              <a:rPr lang="en-AU" sz="1100" noProof="0">
                <a:solidFill>
                  <a:prstClr val="black"/>
                </a:solidFill>
                <a:latin typeface="Helvetica"/>
                <a:ea typeface="Calibri" panose="020F0502020204030204"/>
                <a:cs typeface="Helvetica"/>
              </a:rPr>
              <a:t>An </a:t>
            </a:r>
            <a:r>
              <a:rPr lang="en-AU" sz="1100" noProof="0">
                <a:solidFill>
                  <a:schemeClr val="accent1"/>
                </a:solidFill>
                <a:latin typeface="Helvetica"/>
                <a:ea typeface="Calibri" panose="020F0502020204030204"/>
                <a:cs typeface="Helvetica"/>
                <a:hlinkClick r:id="rId3">
                  <a:extLst>
                    <a:ext uri="{A12FA001-AC4F-418D-AE19-62706E023703}">
                      <ahyp:hlinkClr xmlns:ahyp="http://schemas.microsoft.com/office/drawing/2018/hyperlinkcolor" val="tx"/>
                    </a:ext>
                  </a:extLst>
                </a:hlinkClick>
              </a:rPr>
              <a:t>ADAPT Community Interview</a:t>
            </a:r>
            <a:r>
              <a:rPr lang="en-AU" sz="1100" noProof="0">
                <a:solidFill>
                  <a:schemeClr val="accent1"/>
                </a:solidFill>
                <a:latin typeface="Helvetica"/>
                <a:ea typeface="Calibri" panose="020F0502020204030204"/>
                <a:cs typeface="Helvetica"/>
              </a:rPr>
              <a:t> </a:t>
            </a:r>
            <a:r>
              <a:rPr lang="en-AU" sz="1100" noProof="0">
                <a:solidFill>
                  <a:prstClr val="black"/>
                </a:solidFill>
                <a:latin typeface="Helvetica"/>
                <a:ea typeface="Calibri" panose="020F0502020204030204"/>
                <a:cs typeface="Helvetica"/>
              </a:rPr>
              <a:t>(Nov 2025) notes that AI adoption starts with awareness and experimenting, leading to an innovative mindset on practical applications in forecasting, automation and analytics.</a:t>
            </a:r>
          </a:p>
          <a:p>
            <a:pPr marL="171450" indent="-171450">
              <a:lnSpc>
                <a:spcPct val="125000"/>
              </a:lnSpc>
              <a:buClr>
                <a:srgbClr val="E7534F"/>
              </a:buClr>
              <a:buFont typeface="Arial" panose="020B0604020202020204" pitchFamily="34" charset="0"/>
              <a:buChar char="•"/>
              <a:defRPr/>
            </a:pPr>
            <a:endParaRPr lang="en-AU" sz="1100" noProof="0">
              <a:solidFill>
                <a:prstClr val="black"/>
              </a:solidFill>
              <a:latin typeface="Helvetica"/>
              <a:ea typeface="Calibri" panose="020F0502020204030204"/>
              <a:cs typeface="Helvetica"/>
            </a:endParaRPr>
          </a:p>
          <a:p>
            <a:pPr lvl="0">
              <a:lnSpc>
                <a:spcPct val="125000"/>
              </a:lnSpc>
              <a:spcAft>
                <a:spcPts val="400"/>
              </a:spcAft>
              <a:defRPr/>
            </a:pPr>
            <a:r>
              <a:rPr kumimoji="0" lang="en-AU" sz="1100" b="1" i="0" u="none" strike="noStrike" kern="1200" cap="none" spc="0" normalizeH="0" baseline="0" noProof="0">
                <a:ln>
                  <a:noFill/>
                </a:ln>
                <a:solidFill>
                  <a:prstClr val="black"/>
                </a:solidFill>
                <a:effectLst/>
                <a:uLnTx/>
                <a:uFillTx/>
                <a:latin typeface="Helvetica"/>
                <a:cs typeface="Helvetica"/>
              </a:rPr>
              <a:t>Other challenges relate to executive leadership, governance, budgets and integration</a:t>
            </a:r>
            <a:endParaRPr kumimoji="0" lang="en-AU" sz="1100" b="0" i="0" u="none" strike="noStrike" kern="1200" cap="none" spc="0" normalizeH="0" baseline="0" noProof="0">
              <a:ln>
                <a:noFill/>
              </a:ln>
              <a:solidFill>
                <a:prstClr val="black"/>
              </a:solidFill>
              <a:effectLst/>
              <a:uLnTx/>
              <a:uFillTx/>
              <a:latin typeface="Helvetica"/>
              <a:cs typeface="Helvetica"/>
            </a:endParaRPr>
          </a:p>
          <a:p>
            <a:pPr marL="171450" lvl="0" indent="-171450">
              <a:lnSpc>
                <a:spcPct val="125000"/>
              </a:lnSpc>
              <a:spcAft>
                <a:spcPts val="400"/>
              </a:spcAft>
              <a:buClr>
                <a:srgbClr val="E7534F"/>
              </a:buClr>
              <a:buFont typeface="Arial"/>
              <a:buChar char="•"/>
              <a:defRPr/>
            </a:pPr>
            <a:r>
              <a:rPr lang="en-AU" sz="1100" noProof="0">
                <a:solidFill>
                  <a:prstClr val="black"/>
                </a:solidFill>
                <a:latin typeface="Helvetica"/>
                <a:ea typeface="Calibri" panose="020F0502020204030204"/>
                <a:cs typeface="Helvetica"/>
              </a:rPr>
              <a:t>Executive hesitation is often driven by uncertainty about accountability and ROI. Despite many organisations showing maturity in AI governance, led by CIOs, some have still governance gaps that further limit scale.</a:t>
            </a:r>
          </a:p>
          <a:p>
            <a:pPr marL="171450" indent="-171450">
              <a:lnSpc>
                <a:spcPct val="125000"/>
              </a:lnSpc>
              <a:buClr>
                <a:srgbClr val="E7534F"/>
              </a:buClr>
              <a:buFont typeface="Arial"/>
              <a:buChar char="•"/>
              <a:defRPr/>
            </a:pPr>
            <a:r>
              <a:rPr lang="en-AU" sz="1100" noProof="0">
                <a:solidFill>
                  <a:prstClr val="black"/>
                </a:solidFill>
                <a:latin typeface="Helvetica"/>
                <a:ea typeface="Calibri" panose="020F0502020204030204"/>
                <a:cs typeface="Helvetica"/>
              </a:rPr>
              <a:t>Budget and integration concerns demonstrate low impact on scaling agentic AI. CIOs need to remain cautious to ensure funding is secured and systems are consistent. Human oversight is less of a concern, </a:t>
            </a:r>
            <a:br>
              <a:rPr lang="en-AU" sz="1100" noProof="0">
                <a:latin typeface="Helvetica"/>
                <a:ea typeface="Calibri" panose="020F0502020204030204"/>
                <a:cs typeface="Helvetica"/>
              </a:rPr>
            </a:br>
            <a:r>
              <a:rPr lang="en-AU" sz="1100" noProof="0">
                <a:solidFill>
                  <a:prstClr val="black"/>
                </a:solidFill>
                <a:latin typeface="Helvetica"/>
                <a:ea typeface="Calibri" panose="020F0502020204030204"/>
                <a:cs typeface="Helvetica"/>
              </a:rPr>
              <a:t>as many organisations are already embedding human‑in‑the‑loop approaches when scaling agentic AI.</a:t>
            </a:r>
          </a:p>
        </p:txBody>
      </p:sp>
    </p:spTree>
    <p:extLst>
      <p:ext uri="{BB962C8B-B14F-4D97-AF65-F5344CB8AC3E}">
        <p14:creationId xmlns:p14="http://schemas.microsoft.com/office/powerpoint/2010/main" val="3870488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a:extLst>
            <a:ext uri="{FF2B5EF4-FFF2-40B4-BE49-F238E27FC236}">
              <a16:creationId xmlns:a16="http://schemas.microsoft.com/office/drawing/2014/main" id="{CA6983B6-573A-215F-EDB9-445FC6BFDC27}"/>
            </a:ext>
          </a:extLst>
        </p:cNvPr>
        <p:cNvGrpSpPr/>
        <p:nvPr/>
      </p:nvGrpSpPr>
      <p:grpSpPr>
        <a:xfrm>
          <a:off x="0" y="0"/>
          <a:ext cx="0" cy="0"/>
          <a:chOff x="0" y="0"/>
          <a:chExt cx="0" cy="0"/>
        </a:xfrm>
      </p:grpSpPr>
      <p:pic>
        <p:nvPicPr>
          <p:cNvPr id="2" name="Graphic 1">
            <a:extLst>
              <a:ext uri="{FF2B5EF4-FFF2-40B4-BE49-F238E27FC236}">
                <a16:creationId xmlns:a16="http://schemas.microsoft.com/office/drawing/2014/main" id="{E80F4405-F1FC-AE51-A86F-417F15598BF7}"/>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99595" y="5993999"/>
            <a:ext cx="3063424" cy="329695"/>
          </a:xfrm>
          <a:prstGeom prst="rect">
            <a:avLst/>
          </a:prstGeom>
        </p:spPr>
      </p:pic>
      <p:grpSp>
        <p:nvGrpSpPr>
          <p:cNvPr id="9" name="ADAPT WHITE GRID" hidden="1">
            <a:extLst>
              <a:ext uri="{FF2B5EF4-FFF2-40B4-BE49-F238E27FC236}">
                <a16:creationId xmlns:a16="http://schemas.microsoft.com/office/drawing/2014/main" id="{15C9F40A-82A3-57F1-65CB-2BC4DC41C858}"/>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37D533DD-CD63-A61A-C425-B46C755B9DFC}"/>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6F165D30-5F76-B79C-4D36-A77A2C7CE91E}"/>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5ECCA70F-BC28-553F-FB81-973BB91F3453}"/>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4210EA84-B4FB-7328-1CCB-EDD80767FF3D}"/>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B2B14B9C-1926-600D-6E36-C59AAFC404F6}"/>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9E7847C8-60F9-E676-74F4-23AD847C0BF0}"/>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3E8321FB-3E83-6638-D7ED-9A74429101CA}"/>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BA142441-22A1-2BE3-A821-F2FF88C9788D}"/>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B9059837-FCC0-6215-0145-E23537A01B66}"/>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E0BBDDDD-C8C8-EB0B-1AE4-37AF991E07A0}"/>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524292B3-3886-A3A5-A803-5057C740C55B}"/>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3409CC57-3CD9-841D-D26B-7D4EEAC7D5AC}"/>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5EF73B9C-B464-58A3-9147-B56E30ED3E30}"/>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A05906A3-6E9C-9357-83AD-12BEE7DB5104}"/>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7AAF7F9C-12BC-34FD-BB2D-156A5EE706CC}"/>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8" name="Rectangle 47">
                <a:extLst>
                  <a:ext uri="{FF2B5EF4-FFF2-40B4-BE49-F238E27FC236}">
                    <a16:creationId xmlns:a16="http://schemas.microsoft.com/office/drawing/2014/main" id="{056AFFE3-D1C9-2648-FCFB-197FC0A9AED6}"/>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9" name="Rectangle 48">
                <a:extLst>
                  <a:ext uri="{FF2B5EF4-FFF2-40B4-BE49-F238E27FC236}">
                    <a16:creationId xmlns:a16="http://schemas.microsoft.com/office/drawing/2014/main" id="{19118EE8-85AC-8F5F-1FB7-A472B722EE48}"/>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1" name="ADAPT GRID MARGIN">
              <a:extLst>
                <a:ext uri="{FF2B5EF4-FFF2-40B4-BE49-F238E27FC236}">
                  <a16:creationId xmlns:a16="http://schemas.microsoft.com/office/drawing/2014/main" id="{FAEF1D4B-5462-8985-E611-3A749DF242CF}"/>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77730C3F-8598-A119-1C01-E317BFF765BE}"/>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C0A67417-4108-18DD-A86D-A35AB3C2FC86}"/>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2" name="Rectangle 31">
                <a:extLst>
                  <a:ext uri="{FF2B5EF4-FFF2-40B4-BE49-F238E27FC236}">
                    <a16:creationId xmlns:a16="http://schemas.microsoft.com/office/drawing/2014/main" id="{4942AF37-FE0B-576D-E4FC-FC93C6E83BFA}"/>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CCF5E5D1-361C-B11F-610C-2BDB799E5B24}"/>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2" name="ADAPT GRID 12x6">
              <a:extLst>
                <a:ext uri="{FF2B5EF4-FFF2-40B4-BE49-F238E27FC236}">
                  <a16:creationId xmlns:a16="http://schemas.microsoft.com/office/drawing/2014/main" id="{12186BDC-C5A2-B55D-7891-BCEE831662E9}"/>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6CC9B034-FFEC-4774-7105-EAA40AC44CA2}"/>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0E6257A0-A02A-3A19-6E0B-8E4329802249}"/>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A2C8A7A8-E09F-8BD6-D82F-B5D59C429A25}"/>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148140CB-9CDD-C784-47AF-A621D2B4A91F}"/>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F5FEC5BC-4556-7972-1508-7ECA47B546CE}"/>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6644B4B7-6B5E-89FF-B74D-8076E1B58710}"/>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BB687026-18DB-2403-1A9B-C96D77AFCC20}"/>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B66DE4F4-799D-1FE2-8957-4D0B8C565FCE}"/>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44F12A12-D5E7-0286-DE10-4363A165667D}"/>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FC666DE2-AC92-02BE-038F-98F6381CC64F}"/>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96E643F3-CCF4-211F-E51B-458DCEDC602A}"/>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233832ED-BDED-F65C-1A1D-922CB7D7CC31}"/>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A7A9DE6B-F653-3138-6620-854FDF7BABDA}"/>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4844D41C-7D40-05B4-6F82-9CEC09FB50C3}"/>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B5597B85-1489-97EB-7B1C-DA3FC08190A3}"/>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E4FE423F-7AEC-30AD-6648-6A990A96EC6E}"/>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A24C1BA9-40F2-5512-2BD9-1006CDCD2036}"/>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grpSp>
        <p:nvGrpSpPr>
          <p:cNvPr id="3" name="Group 2">
            <a:extLst>
              <a:ext uri="{FF2B5EF4-FFF2-40B4-BE49-F238E27FC236}">
                <a16:creationId xmlns:a16="http://schemas.microsoft.com/office/drawing/2014/main" id="{EE11FE22-F747-9DA7-8F17-C17589DD9E8C}"/>
              </a:ext>
            </a:extLst>
          </p:cNvPr>
          <p:cNvGrpSpPr/>
          <p:nvPr/>
        </p:nvGrpSpPr>
        <p:grpSpPr>
          <a:xfrm>
            <a:off x="470612" y="2524857"/>
            <a:ext cx="7539256" cy="953285"/>
            <a:chOff x="470612" y="2366935"/>
            <a:chExt cx="7539256" cy="953285"/>
          </a:xfrm>
        </p:grpSpPr>
        <p:sp>
          <p:nvSpPr>
            <p:cNvPr id="4" name="TextBox 3">
              <a:extLst>
                <a:ext uri="{FF2B5EF4-FFF2-40B4-BE49-F238E27FC236}">
                  <a16:creationId xmlns:a16="http://schemas.microsoft.com/office/drawing/2014/main" id="{3D172E2A-A074-5687-C95C-55A8A924BF8D}"/>
                </a:ext>
              </a:extLst>
            </p:cNvPr>
            <p:cNvSpPr txBox="1"/>
            <p:nvPr/>
          </p:nvSpPr>
          <p:spPr>
            <a:xfrm>
              <a:off x="470612" y="2366935"/>
              <a:ext cx="7539256" cy="70788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4000" b="1" i="0" u="none" strike="noStrike" kern="1200" cap="none" spc="0" normalizeH="0" baseline="0" noProof="0">
                  <a:ln>
                    <a:noFill/>
                  </a:ln>
                  <a:solidFill>
                    <a:srgbClr val="000000"/>
                  </a:solidFill>
                  <a:effectLst/>
                  <a:uLnTx/>
                  <a:uFillTx/>
                  <a:latin typeface="Helvetica"/>
                  <a:ea typeface="+mn-ea"/>
                  <a:cs typeface="Helvetica"/>
                </a:rPr>
                <a:t>Survey demographics</a:t>
              </a:r>
            </a:p>
          </p:txBody>
        </p:sp>
        <p:sp>
          <p:nvSpPr>
            <p:cNvPr id="5" name="Rectangle 4">
              <a:extLst>
                <a:ext uri="{FF2B5EF4-FFF2-40B4-BE49-F238E27FC236}">
                  <a16:creationId xmlns:a16="http://schemas.microsoft.com/office/drawing/2014/main" id="{0588EF04-6B37-106C-16A8-1C5F0C3666A1}"/>
                </a:ext>
              </a:extLst>
            </p:cNvPr>
            <p:cNvSpPr/>
            <p:nvPr/>
          </p:nvSpPr>
          <p:spPr>
            <a:xfrm>
              <a:off x="608469" y="3257746"/>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478562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DE49BFB-E3EB-C243-87B5-487BC7D0170B}"/>
              </a:ext>
            </a:extLst>
          </p:cNvPr>
          <p:cNvSpPr/>
          <p:nvPr/>
        </p:nvSpPr>
        <p:spPr>
          <a:xfrm>
            <a:off x="289004" y="122450"/>
            <a:ext cx="7013267" cy="461665"/>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a:ln>
                  <a:noFill/>
                </a:ln>
                <a:solidFill>
                  <a:srgbClr val="000000"/>
                </a:solidFill>
                <a:effectLst/>
                <a:uLnTx/>
                <a:uFillTx/>
                <a:latin typeface="Helvetica Neue" panose="02000503000000020004"/>
                <a:ea typeface="+mn-ea"/>
                <a:cs typeface="Helvetica"/>
              </a:rPr>
              <a:t>Survey demographics: Australian CIOs in 2026</a:t>
            </a:r>
          </a:p>
        </p:txBody>
      </p:sp>
      <p:pic>
        <p:nvPicPr>
          <p:cNvPr id="9" name="Graphic 8">
            <a:extLst>
              <a:ext uri="{FF2B5EF4-FFF2-40B4-BE49-F238E27FC236}">
                <a16:creationId xmlns:a16="http://schemas.microsoft.com/office/drawing/2014/main" id="{C03A0117-AEB1-9C07-ABE3-4D5F8391344D}"/>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212535" y="805089"/>
            <a:ext cx="11473009" cy="5598679"/>
          </a:xfrm>
          <a:prstGeom prst="rect">
            <a:avLst/>
          </a:prstGeom>
        </p:spPr>
      </p:pic>
    </p:spTree>
    <p:extLst>
      <p:ext uri="{BB962C8B-B14F-4D97-AF65-F5344CB8AC3E}">
        <p14:creationId xmlns:p14="http://schemas.microsoft.com/office/powerpoint/2010/main" val="2375443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517813" y="1630613"/>
            <a:ext cx="3851381" cy="415671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AU" sz="1100" b="1" i="0" u="none" strike="noStrike" kern="1200" cap="none" spc="0" normalizeH="0" baseline="0" noProof="0">
                <a:ln>
                  <a:noFill/>
                </a:ln>
                <a:solidFill>
                  <a:prstClr val="black"/>
                </a:solidFill>
                <a:effectLst/>
                <a:uLnTx/>
                <a:uFillTx/>
                <a:latin typeface="Helvetica"/>
                <a:ea typeface="+mn-ea"/>
                <a:cs typeface="Helvetica"/>
              </a:rPr>
              <a:t>Why does sample size matter?</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AU" sz="1100" b="0" i="0" u="none" strike="noStrike" kern="1200" cap="none" spc="0" normalizeH="0" baseline="0" noProof="0">
                <a:ln>
                  <a:noFill/>
                </a:ln>
                <a:solidFill>
                  <a:prstClr val="black"/>
                </a:solidFill>
                <a:effectLst/>
                <a:uLnTx/>
                <a:uFillTx/>
                <a:latin typeface="Helvetica"/>
                <a:ea typeface="+mn-ea"/>
                <a:cs typeface="Helvetica"/>
              </a:rPr>
              <a:t>Each set of statistics is unique with measures,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distribution, variance and sample size. It is generally accepted in statistics that as sample size increases, analysts make fewer assumptions about the data, resulting in statistics that more accurately represent the truth.</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AU" sz="1100" b="0" i="0" u="none" strike="noStrike" kern="1200" cap="none" spc="0" normalizeH="0" baseline="0" noProof="0">
                <a:ln>
                  <a:noFill/>
                </a:ln>
                <a:solidFill>
                  <a:prstClr val="black"/>
                </a:solidFill>
                <a:effectLst/>
                <a:uLnTx/>
                <a:uFillTx/>
                <a:latin typeface="Helvetica"/>
                <a:ea typeface="+mn-ea"/>
                <a:cs typeface="Helvetica"/>
              </a:rPr>
              <a:t>ADAPT endeavours to provide transparency of sample size, whereby we provide a source on data slides with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the number of respondents and the survey where those respondents come from. In data and insights slide decks, ADAPT usually provides some insight on the breakdown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of the demographics at the end of the slide deck. </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AU" sz="1100" b="0" i="0" u="none" strike="noStrike" kern="1200" cap="none" spc="0" normalizeH="0" baseline="0" noProof="0">
                <a:ln>
                  <a:noFill/>
                </a:ln>
                <a:solidFill>
                  <a:prstClr val="black"/>
                </a:solidFill>
                <a:effectLst/>
                <a:uLnTx/>
                <a:uFillTx/>
                <a:latin typeface="Helvetica"/>
                <a:ea typeface="+mn-ea"/>
                <a:cs typeface="Helvetica"/>
              </a:rPr>
              <a:t>To protect privacy, ADAPT does not release lists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of individual respondents to surveys. </a:t>
            </a:r>
          </a:p>
        </p:txBody>
      </p:sp>
      <p:grpSp>
        <p:nvGrpSpPr>
          <p:cNvPr id="2" name="Group 1">
            <a:extLst>
              <a:ext uri="{FF2B5EF4-FFF2-40B4-BE49-F238E27FC236}">
                <a16:creationId xmlns:a16="http://schemas.microsoft.com/office/drawing/2014/main" id="{AA848627-DABB-AC47-DF8D-97A1B8C124AF}"/>
              </a:ext>
            </a:extLst>
          </p:cNvPr>
          <p:cNvGrpSpPr/>
          <p:nvPr/>
        </p:nvGrpSpPr>
        <p:grpSpPr>
          <a:xfrm>
            <a:off x="517813" y="783413"/>
            <a:ext cx="4129258" cy="769442"/>
            <a:chOff x="819810" y="1621037"/>
            <a:chExt cx="4129258"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1" y="1928814"/>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a:ln>
                    <a:noFill/>
                  </a:ln>
                  <a:solidFill>
                    <a:prstClr val="black"/>
                  </a:solidFill>
                  <a:effectLst/>
                  <a:uLnTx/>
                  <a:uFillTx/>
                  <a:latin typeface="Helvetica"/>
                  <a:ea typeface="+mn-ea"/>
                  <a:cs typeface="Helvetica"/>
                </a:rPr>
                <a:t>Notes on sample sizes</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srgbClr val="E7534F"/>
                  </a:solidFill>
                  <a:effectLst/>
                  <a:uLnTx/>
                  <a:uFillTx/>
                  <a:latin typeface="Helvetica"/>
                  <a:ea typeface="+mn-ea"/>
                  <a:cs typeface="Helvetica"/>
                </a:rPr>
                <a:t>ADAPT Data Analytics: </a:t>
              </a:r>
              <a:endParaRPr kumimoji="0" lang="en-AU"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525529" y="274866"/>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4636911" y="199473"/>
            <a:ext cx="7504706" cy="44337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AU" sz="1100" b="1" i="0" u="none" strike="noStrike" kern="1200" cap="none" spc="0" normalizeH="0" baseline="0" noProof="0">
                <a:ln>
                  <a:noFill/>
                </a:ln>
                <a:solidFill>
                  <a:prstClr val="black"/>
                </a:solidFill>
                <a:effectLst/>
                <a:uLnTx/>
                <a:uFillTx/>
                <a:latin typeface="Helvetica"/>
                <a:ea typeface="+mn-ea"/>
                <a:cs typeface="Helvetica"/>
              </a:rPr>
              <a:t>For sector, segment and persona comparisons</a:t>
            </a: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AU" sz="1100" b="0" i="0" u="none" strike="noStrike" kern="1200" cap="none" spc="0" normalizeH="0" baseline="0" noProof="0">
                <a:ln>
                  <a:noFill/>
                </a:ln>
                <a:solidFill>
                  <a:prstClr val="black"/>
                </a:solidFill>
                <a:effectLst/>
                <a:uLnTx/>
                <a:uFillTx/>
                <a:latin typeface="Helvetica"/>
                <a:ea typeface="+mn-ea"/>
                <a:cs typeface="Helvetica"/>
              </a:rPr>
              <a:t>Central limit theorem a fundamental concept in statistics that determines when a sample size is large enough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to be considered reliable. There are different formulas and some debate amongst statisticians about the appropriate sample size. For industry comparisons or other subset analyses, a sample size of ( n &gt; 20 ) is generally considered acceptable for drawing meaningful insights. This threshold aligns with common statistical practices, where a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sample size of 20 to 30 is generally the minimum needed to assume a normal distribution of the data.</a:t>
            </a: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AU" sz="1100" b="1" i="0" u="none" strike="noStrike" kern="1200" cap="none" spc="0" normalizeH="0" baseline="0" noProof="0">
                <a:ln>
                  <a:noFill/>
                </a:ln>
                <a:solidFill>
                  <a:prstClr val="black"/>
                </a:solidFill>
                <a:effectLst/>
                <a:uLnTx/>
                <a:uFillTx/>
                <a:latin typeface="Helvetica"/>
                <a:ea typeface="+mn-ea"/>
                <a:cs typeface="Helvetica"/>
              </a:rPr>
              <a:t>Sample sizes below 20, but equal to or greater than 15</a:t>
            </a:r>
            <a:endParaRPr kumimoji="0" lang="en-AU" sz="1100" b="0"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AU" sz="1100" b="0" i="0" u="none" strike="noStrike" kern="1200" cap="none" spc="0" normalizeH="0" baseline="0" noProof="0">
                <a:ln>
                  <a:noFill/>
                </a:ln>
                <a:solidFill>
                  <a:prstClr val="black"/>
                </a:solidFill>
                <a:effectLst/>
                <a:uLnTx/>
                <a:uFillTx/>
                <a:latin typeface="Helvetica"/>
                <a:ea typeface="+mn-ea"/>
                <a:cs typeface="Helvetica"/>
              </a:rPr>
              <a:t>When the sample size is between 15 and 20, while not fully representative, it can still offer valuable insights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into trends. These statistics should be viewed as indicative, highlighting general directions in industry efforts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or barriers to investment but treated with some caution due to the smaller number of observations. </a:t>
            </a:r>
            <a:endParaRPr kumimoji="0" lang="en-AU" sz="1100" b="1"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AU" sz="1100" b="1" i="0" u="none" strike="noStrike" kern="1200" cap="none" spc="0" normalizeH="0" baseline="0" noProof="0">
                <a:ln>
                  <a:noFill/>
                </a:ln>
                <a:solidFill>
                  <a:prstClr val="black"/>
                </a:solidFill>
                <a:effectLst/>
                <a:uLnTx/>
                <a:uFillTx/>
                <a:latin typeface="Helvetica"/>
                <a:ea typeface="+mn-ea"/>
                <a:cs typeface="Helvetica"/>
              </a:rPr>
              <a:t>Sample sizes less than 15, but greater or equal to 10</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AU" sz="1100" b="0" i="0" u="none" strike="noStrike" kern="1200" cap="none" spc="0" normalizeH="0" baseline="0" noProof="0">
                <a:ln>
                  <a:noFill/>
                </a:ln>
                <a:solidFill>
                  <a:prstClr val="black"/>
                </a:solidFill>
                <a:effectLst/>
                <a:uLnTx/>
                <a:uFillTx/>
                <a:latin typeface="Helvetica"/>
                <a:ea typeface="+mn-ea"/>
                <a:cs typeface="Helvetica"/>
              </a:rPr>
              <a:t>For samples between 10 and 15, the data provides a snapshot guideline only. While such small samples can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show early trends, it's important to recognise that this doesn't guarantee future respondents will reflect the same trends. For instance, while 100% of respondents in a sample of 10 might invest in AI, it'd be unrealistic to assume this pattern will hold as the sample size grows. However, if the sample size increases to 20, it's unlikely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that the trend will change drastically, and the next 10 respondents will have no investment.</a:t>
            </a:r>
          </a:p>
        </p:txBody>
      </p:sp>
      <p:pic>
        <p:nvPicPr>
          <p:cNvPr id="1026" name="Picture 2" descr="Output image">
            <a:extLst>
              <a:ext uri="{FF2B5EF4-FFF2-40B4-BE49-F238E27FC236}">
                <a16:creationId xmlns:a16="http://schemas.microsoft.com/office/drawing/2014/main" id="{D892AF15-2132-86E8-5C67-A1936113F1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6501" y="4761268"/>
            <a:ext cx="3442247" cy="1937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0934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4" name="Picture 53" descr="A person smiling at camera&#10;&#10;AI-generated content may be incorrect.">
            <a:extLst>
              <a:ext uri="{FF2B5EF4-FFF2-40B4-BE49-F238E27FC236}">
                <a16:creationId xmlns:a16="http://schemas.microsoft.com/office/drawing/2014/main" id="{7ADCB9D6-8C34-7139-1DF8-130F374BA016}"/>
              </a:ext>
            </a:extLst>
          </p:cNvPr>
          <p:cNvPicPr>
            <a:picLocks noChangeAspect="1"/>
          </p:cNvPicPr>
          <p:nvPr/>
        </p:nvPicPr>
        <p:blipFill>
          <a:blip r:embed="rId3" cstate="print">
            <a:extLst>
              <a:ext uri="{28A0092B-C50C-407E-A947-70E740481C1C}">
                <a14:useLocalDpi xmlns:a14="http://schemas.microsoft.com/office/drawing/2010/main" val="0"/>
              </a:ext>
            </a:extLst>
          </a:blip>
          <a:srcRect l="20507" t="4349" r="13592" b="29138"/>
          <a:stretch/>
        </p:blipFill>
        <p:spPr>
          <a:xfrm>
            <a:off x="6803078" y="923286"/>
            <a:ext cx="937996" cy="1076898"/>
          </a:xfrm>
          <a:prstGeom prst="rect">
            <a:avLst/>
          </a:prstGeom>
        </p:spPr>
      </p:pic>
      <p:pic>
        <p:nvPicPr>
          <p:cNvPr id="48" name="Picture 47">
            <a:extLst>
              <a:ext uri="{FF2B5EF4-FFF2-40B4-BE49-F238E27FC236}">
                <a16:creationId xmlns:a16="http://schemas.microsoft.com/office/drawing/2014/main" id="{1A93C0ED-8CB4-AEF9-A97B-A73A195020E4}"/>
              </a:ext>
            </a:extLst>
          </p:cNvPr>
          <p:cNvPicPr>
            <a:picLocks noChangeAspect="1"/>
          </p:cNvPicPr>
          <p:nvPr/>
        </p:nvPicPr>
        <p:blipFill>
          <a:blip r:embed="rId4" cstate="print">
            <a:extLst>
              <a:ext uri="{28A0092B-C50C-407E-A947-70E740481C1C}">
                <a14:useLocalDpi xmlns:a14="http://schemas.microsoft.com/office/drawing/2010/main" val="0"/>
              </a:ext>
            </a:extLst>
          </a:blip>
          <a:srcRect l="24707" t="11792" r="23761" b="32008"/>
          <a:stretch/>
        </p:blipFill>
        <p:spPr>
          <a:xfrm>
            <a:off x="1381993" y="924677"/>
            <a:ext cx="937994" cy="1076898"/>
          </a:xfrm>
          <a:prstGeom prst="rect">
            <a:avLst/>
          </a:prstGeom>
        </p:spPr>
      </p:pic>
      <p:grpSp>
        <p:nvGrpSpPr>
          <p:cNvPr id="3" name="ADAPT WHITE GRID" hidden="1">
            <a:extLst>
              <a:ext uri="{FF2B5EF4-FFF2-40B4-BE49-F238E27FC236}">
                <a16:creationId xmlns:a16="http://schemas.microsoft.com/office/drawing/2014/main" id="{1E4FEDBB-1810-8FE3-6406-430031A3030D}"/>
              </a:ext>
            </a:extLst>
          </p:cNvPr>
          <p:cNvGrpSpPr>
            <a:grpSpLocks noGrp="1" noUngrp="1" noRot="1" noMove="1" noResize="1"/>
          </p:cNvGrpSpPr>
          <p:nvPr/>
        </p:nvGrpSpPr>
        <p:grpSpPr>
          <a:xfrm>
            <a:off x="0" y="0"/>
            <a:ext cx="12192000" cy="6858000"/>
            <a:chOff x="0" y="0"/>
            <a:chExt cx="12192000" cy="6858000"/>
          </a:xfrm>
        </p:grpSpPr>
        <p:grpSp>
          <p:nvGrpSpPr>
            <p:cNvPr id="7" name="ADAPT GRID GUTTERS">
              <a:extLst>
                <a:ext uri="{FF2B5EF4-FFF2-40B4-BE49-F238E27FC236}">
                  <a16:creationId xmlns:a16="http://schemas.microsoft.com/office/drawing/2014/main" id="{38DBA368-BC2C-EB2F-AD3E-0C54019CFD30}"/>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2" name="Rectangle 31">
                <a:extLst>
                  <a:ext uri="{FF2B5EF4-FFF2-40B4-BE49-F238E27FC236}">
                    <a16:creationId xmlns:a16="http://schemas.microsoft.com/office/drawing/2014/main" id="{B70D2B80-8CBB-5C81-B81C-E1715D01DA49}"/>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9488BE62-3962-5749-E542-E4B1CDAB49B8}"/>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4" name="Rectangle 33">
                <a:extLst>
                  <a:ext uri="{FF2B5EF4-FFF2-40B4-BE49-F238E27FC236}">
                    <a16:creationId xmlns:a16="http://schemas.microsoft.com/office/drawing/2014/main" id="{E7A5F061-EB41-BDD2-B3F6-B11A6BD8A538}"/>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689197EA-1786-84E8-2754-89104C322F5B}"/>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03CC7B3D-2607-F5DA-A610-DE0EF56CA884}"/>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1A7169B3-2005-D9AF-00C7-812259C70DB7}"/>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1398F091-A6C5-A6A3-8AF1-1BD24E71CE68}"/>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7976AE95-7F9D-FDFD-A1F2-80EA5864BDD5}"/>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9265B219-4F0B-47F4-E55E-B3EE9C4EC7E7}"/>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E551EA3F-B655-F1BC-1D5C-75730F2EDDA0}"/>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C295544A-BA02-26FC-C79F-68815C3F81F4}"/>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4C7C1736-9047-08F2-3468-C68D548BF65D}"/>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90688C21-3E1C-9FC8-0960-E40C01903E7C}"/>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0C56A0EE-F245-B27B-EDD4-E9FD4A3BB98F}"/>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3532F1CF-38B3-3EEA-7C49-723D4E8919D7}"/>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EEBC908D-C237-5324-2074-626CC855128E}"/>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grpSp>
        <p:grpSp>
          <p:nvGrpSpPr>
            <p:cNvPr id="9" name="ADAPT GRID MARGIN">
              <a:extLst>
                <a:ext uri="{FF2B5EF4-FFF2-40B4-BE49-F238E27FC236}">
                  <a16:creationId xmlns:a16="http://schemas.microsoft.com/office/drawing/2014/main" id="{647B2356-339A-93F0-951A-58BCB892F65B}"/>
                </a:ext>
              </a:extLst>
            </p:cNvPr>
            <p:cNvGrpSpPr>
              <a:grpSpLocks noGrp="1" noUngrp="1" noRot="1" noMove="1" noResize="1"/>
            </p:cNvGrpSpPr>
            <p:nvPr/>
          </p:nvGrpSpPr>
          <p:grpSpPr>
            <a:xfrm>
              <a:off x="0" y="0"/>
              <a:ext cx="12192000" cy="6858000"/>
              <a:chOff x="0" y="0"/>
              <a:chExt cx="12192000" cy="6858000"/>
            </a:xfrm>
          </p:grpSpPr>
          <p:sp>
            <p:nvSpPr>
              <p:cNvPr id="28" name="Rectangle 27">
                <a:extLst>
                  <a:ext uri="{FF2B5EF4-FFF2-40B4-BE49-F238E27FC236}">
                    <a16:creationId xmlns:a16="http://schemas.microsoft.com/office/drawing/2014/main" id="{DF2F5C8E-D79B-6A53-F752-29733E1E753D}"/>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29" name="Rectangle 28">
                <a:extLst>
                  <a:ext uri="{FF2B5EF4-FFF2-40B4-BE49-F238E27FC236}">
                    <a16:creationId xmlns:a16="http://schemas.microsoft.com/office/drawing/2014/main" id="{61651C09-BF63-B4DF-C5E6-E773E450B2F5}"/>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0" name="Rectangle 29">
                <a:extLst>
                  <a:ext uri="{FF2B5EF4-FFF2-40B4-BE49-F238E27FC236}">
                    <a16:creationId xmlns:a16="http://schemas.microsoft.com/office/drawing/2014/main" id="{93FD0842-459F-2833-322F-68D393190C2C}"/>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BCC5A0A8-7B6B-1B03-E34D-9213D415E6E1}"/>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grpSp>
        <p:grpSp>
          <p:nvGrpSpPr>
            <p:cNvPr id="10" name="ADAPT GRID 12x6">
              <a:extLst>
                <a:ext uri="{FF2B5EF4-FFF2-40B4-BE49-F238E27FC236}">
                  <a16:creationId xmlns:a16="http://schemas.microsoft.com/office/drawing/2014/main" id="{1DAE6817-3DE2-BF79-3EA4-1299A89CF16D}"/>
                </a:ext>
              </a:extLst>
            </p:cNvPr>
            <p:cNvGrpSpPr>
              <a:grpSpLocks noGrp="1" noUngrp="1" noRot="1" noMove="1" noResize="1"/>
            </p:cNvGrpSpPr>
            <p:nvPr/>
          </p:nvGrpSpPr>
          <p:grpSpPr>
            <a:xfrm>
              <a:off x="575996" y="575999"/>
              <a:ext cx="11040004" cy="5706002"/>
              <a:chOff x="575996" y="575999"/>
              <a:chExt cx="11040004" cy="5706002"/>
            </a:xfrm>
          </p:grpSpPr>
          <p:cxnSp>
            <p:nvCxnSpPr>
              <p:cNvPr id="11" name="Straight Connector 10">
                <a:extLst>
                  <a:ext uri="{FF2B5EF4-FFF2-40B4-BE49-F238E27FC236}">
                    <a16:creationId xmlns:a16="http://schemas.microsoft.com/office/drawing/2014/main" id="{4E528B3F-81EE-12F5-A14E-EDA1A3910CD9}"/>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2" name="Straight Connector 11">
                <a:extLst>
                  <a:ext uri="{FF2B5EF4-FFF2-40B4-BE49-F238E27FC236}">
                    <a16:creationId xmlns:a16="http://schemas.microsoft.com/office/drawing/2014/main" id="{A03ADBC3-647F-3E53-E04D-DEB4E5E856F6}"/>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3" name="Straight Connector 12">
                <a:extLst>
                  <a:ext uri="{FF2B5EF4-FFF2-40B4-BE49-F238E27FC236}">
                    <a16:creationId xmlns:a16="http://schemas.microsoft.com/office/drawing/2014/main" id="{5274AC4D-7B8D-235A-682D-F453CBC03CCF}"/>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456B7E83-A203-14E3-4AF8-FDC7AE810A96}"/>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2FC2A393-0033-9778-F1F1-4632042CC254}"/>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42EEFBAB-2CD7-514A-4C42-C96968C308BA}"/>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A920ACC4-5834-42E9-6341-89FD78A5C345}"/>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E54E0BEA-41E0-E9B9-E5D9-6DA65714D331}"/>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9B1EF11F-0C47-0B34-035D-A2E9FCDA62BF}"/>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FC0931D6-5992-F01D-C1F3-D506330E91E8}"/>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561977CF-4859-0AFC-5D13-94A3D63FDD62}"/>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7739B898-3325-A493-01C6-3801C583DCD3}"/>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E0EE4EFD-46BA-8954-51C6-471D2ACE967F}"/>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FE1D6AC2-4789-1786-721D-4A6D2EC69B9E}"/>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38FDD2B5-2D22-01BD-4546-B957A46286B3}"/>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F1ED7091-F40B-8847-9935-9E50E291C680}"/>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7" name="Rectangle 26">
                <a:extLst>
                  <a:ext uri="{FF2B5EF4-FFF2-40B4-BE49-F238E27FC236}">
                    <a16:creationId xmlns:a16="http://schemas.microsoft.com/office/drawing/2014/main" id="{31D65793-CF5B-89E2-188D-8902998E29C4}"/>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sp>
        <p:nvSpPr>
          <p:cNvPr id="49" name="TextBox 48">
            <a:extLst>
              <a:ext uri="{FF2B5EF4-FFF2-40B4-BE49-F238E27FC236}">
                <a16:creationId xmlns:a16="http://schemas.microsoft.com/office/drawing/2014/main" id="{391F0A9C-D7A6-F3D0-9718-F78897F9516A}"/>
              </a:ext>
            </a:extLst>
          </p:cNvPr>
          <p:cNvSpPr txBox="1"/>
          <p:nvPr/>
        </p:nvSpPr>
        <p:spPr>
          <a:xfrm>
            <a:off x="1304084" y="517183"/>
            <a:ext cx="120936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403020202020204" pitchFamily="34" charset="0"/>
                <a:ea typeface="+mn-ea"/>
                <a:cs typeface="+mn-cs"/>
              </a:rPr>
              <a:t>Written by</a:t>
            </a:r>
          </a:p>
        </p:txBody>
      </p:sp>
      <p:sp>
        <p:nvSpPr>
          <p:cNvPr id="50" name="TextBox 49">
            <a:extLst>
              <a:ext uri="{FF2B5EF4-FFF2-40B4-BE49-F238E27FC236}">
                <a16:creationId xmlns:a16="http://schemas.microsoft.com/office/drawing/2014/main" id="{4F410112-4AF6-FB66-2721-2FE791170FB4}"/>
              </a:ext>
            </a:extLst>
          </p:cNvPr>
          <p:cNvSpPr txBox="1"/>
          <p:nvPr/>
        </p:nvSpPr>
        <p:spPr>
          <a:xfrm>
            <a:off x="1304084" y="2346966"/>
            <a:ext cx="4280287" cy="353218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800"/>
              </a:lnSpc>
              <a:spcBef>
                <a:spcPts val="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Gabby’s primary role is managing ADAPT’s overall strategy for Data Analytics. He has extensive experience in using data to identify trends in technology that help shape Australian organisations. Using modern data science techniques, he ensures the accuracy and validity of the information that supports ADAPT’s research, advisory services, and events, giving both ADAPT and its customers greater confidence in the insights provided. </a:t>
            </a:r>
          </a:p>
          <a:p>
            <a:pPr marL="0" marR="0" lvl="0" indent="0" algn="l" defTabSz="914400" rtl="0" eaLnBrk="1" fontAlgn="auto" latinLnBrk="0" hangingPunct="1">
              <a:lnSpc>
                <a:spcPts val="1800"/>
              </a:lnSpc>
              <a:spcBef>
                <a:spcPts val="0"/>
              </a:spcBef>
              <a:spcAft>
                <a:spcPts val="0"/>
              </a:spcAft>
              <a:buClrTx/>
              <a:buSzTx/>
              <a:buFontTx/>
              <a:buNone/>
              <a:tabLst/>
              <a:defRPr/>
            </a:pPr>
            <a:endParaRPr kumimoji="0" lang="en-AU"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endParaRPr>
          </a:p>
          <a:p>
            <a:pPr marL="0" marR="0" lvl="0" indent="0" algn="l" defTabSz="914400" rtl="0" eaLnBrk="1" fontAlgn="auto" latinLnBrk="0" hangingPunct="1">
              <a:lnSpc>
                <a:spcPts val="1800"/>
              </a:lnSpc>
              <a:spcBef>
                <a:spcPts val="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a:ea typeface="+mn-ea"/>
                <a:cs typeface="Helvetica"/>
              </a:rPr>
              <a:t>With a passion for creating stories with data, Gabby is consistently rated as one of the top speakers at ADAPT Events. In round table discussions, he specialises in using statistics to initiate thought-provoking discussions. Gabby is effective in translating information into insights, enabling ADAPT’s customers to become more data-driven.</a:t>
            </a:r>
          </a:p>
        </p:txBody>
      </p:sp>
      <p:sp>
        <p:nvSpPr>
          <p:cNvPr id="51" name="TextBox 50">
            <a:extLst>
              <a:ext uri="{FF2B5EF4-FFF2-40B4-BE49-F238E27FC236}">
                <a16:creationId xmlns:a16="http://schemas.microsoft.com/office/drawing/2014/main" id="{2E8A588A-8854-6268-EC08-271CAE43F276}"/>
              </a:ext>
            </a:extLst>
          </p:cNvPr>
          <p:cNvSpPr txBox="1"/>
          <p:nvPr/>
        </p:nvSpPr>
        <p:spPr>
          <a:xfrm>
            <a:off x="2390401" y="1609805"/>
            <a:ext cx="3518550" cy="451406"/>
          </a:xfrm>
          <a:prstGeom prst="rect">
            <a:avLst/>
          </a:prstGeom>
          <a:noFill/>
        </p:spPr>
        <p:txBody>
          <a:bodyPr wrap="square" rtlCol="0">
            <a:spAutoFit/>
          </a:bodyPr>
          <a:lstStyle/>
          <a:p>
            <a:pPr marL="0" marR="0" lvl="0" indent="0" algn="l" defTabSz="914400" rtl="0" eaLnBrk="1" fontAlgn="auto" latinLnBrk="0" hangingPunct="1">
              <a:lnSpc>
                <a:spcPts val="1400"/>
              </a:lnSpc>
              <a:spcBef>
                <a:spcPts val="0"/>
              </a:spcBef>
              <a:spcAft>
                <a:spcPts val="0"/>
              </a:spcAft>
              <a:buClrTx/>
              <a:buSzTx/>
              <a:buFontTx/>
              <a:buNone/>
              <a:tabLst/>
              <a:defRPr/>
            </a:pPr>
            <a:r>
              <a:rPr kumimoji="0" lang="en-AU" sz="1200" b="1" i="0" u="none" strike="noStrike" kern="1200" cap="none" spc="0" normalizeH="0" baseline="0" noProof="0">
                <a:ln>
                  <a:noFill/>
                </a:ln>
                <a:solidFill>
                  <a:srgbClr val="E7534F"/>
                </a:solidFill>
                <a:effectLst/>
                <a:uLnTx/>
                <a:uFillTx/>
                <a:latin typeface="Helvetica" panose="020B0403020202020204" pitchFamily="34" charset="0"/>
                <a:ea typeface="+mn-ea"/>
                <a:cs typeface="+mn-cs"/>
              </a:rPr>
              <a:t>Gabby Fredkin</a:t>
            </a:r>
          </a:p>
          <a:p>
            <a:pPr marL="0" marR="0" lvl="0" indent="0" algn="l" defTabSz="914400" rtl="0" eaLnBrk="1" fontAlgn="auto" latinLnBrk="0" hangingPunct="1">
              <a:lnSpc>
                <a:spcPts val="1400"/>
              </a:lnSpc>
              <a:spcBef>
                <a:spcPts val="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Head of Data and Analytics at ADAPT</a:t>
            </a:r>
          </a:p>
        </p:txBody>
      </p:sp>
      <p:sp>
        <p:nvSpPr>
          <p:cNvPr id="5" name="TextBox 4">
            <a:extLst>
              <a:ext uri="{FF2B5EF4-FFF2-40B4-BE49-F238E27FC236}">
                <a16:creationId xmlns:a16="http://schemas.microsoft.com/office/drawing/2014/main" id="{56E1C003-99AB-45C5-9813-A8168ACB1D19}"/>
              </a:ext>
            </a:extLst>
          </p:cNvPr>
          <p:cNvSpPr txBox="1"/>
          <p:nvPr/>
        </p:nvSpPr>
        <p:spPr>
          <a:xfrm>
            <a:off x="6725169" y="2346966"/>
            <a:ext cx="4280287" cy="2842188"/>
          </a:xfrm>
          <a:prstGeom prst="rect">
            <a:avLst/>
          </a:prstGeom>
          <a:noFill/>
        </p:spPr>
        <p:txBody>
          <a:bodyPr wrap="square" rtlCol="0">
            <a:spAutoFit/>
          </a:bodyPr>
          <a:lstStyle/>
          <a:p>
            <a:pPr marL="0" marR="0" lvl="0" indent="0" algn="l" defTabSz="914400" rtl="0" eaLnBrk="1" fontAlgn="auto" latinLnBrk="0" hangingPunct="1">
              <a:lnSpc>
                <a:spcPts val="1800"/>
              </a:lnSpc>
              <a:spcBef>
                <a:spcPts val="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As a Junior Data Analyst at ADAPT, Mari enables the discovery and definition of market trends through visually meaningful statistics. She ensures data presentations are accurate and aligned with modern statistical standards.</a:t>
            </a:r>
          </a:p>
          <a:p>
            <a:pPr marL="0" marR="0" lvl="0" indent="0" algn="l" defTabSz="914400" rtl="0" eaLnBrk="1" fontAlgn="auto" latinLnBrk="0" hangingPunct="1">
              <a:lnSpc>
                <a:spcPts val="1800"/>
              </a:lnSpc>
              <a:spcBef>
                <a:spcPts val="0"/>
              </a:spcBef>
              <a:spcAft>
                <a:spcPts val="0"/>
              </a:spcAft>
              <a:buClrTx/>
              <a:buSzTx/>
              <a:buFontTx/>
              <a:buNone/>
              <a:tabLst/>
              <a:defRPr/>
            </a:pPr>
            <a:endParaRPr kumimoji="0" lang="en-AU"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endParaRPr>
          </a:p>
          <a:p>
            <a:pPr marL="0" marR="0" lvl="0" indent="0" algn="l" defTabSz="914400" rtl="0" eaLnBrk="1" fontAlgn="auto" latinLnBrk="0" hangingPunct="1">
              <a:lnSpc>
                <a:spcPts val="1800"/>
              </a:lnSpc>
              <a:spcBef>
                <a:spcPts val="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Mari is passionate about data and transforming it into actionable insights. With over three years of experience in project management and academic research, she has led end-to-end survey and research projects, processed and analysed data using a range of statistical tools and techniques, and provided clients with statistical </a:t>
            </a:r>
            <a:br>
              <a:rPr kumimoji="0" lang="en-AU"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br>
            <a:r>
              <a:rPr kumimoji="0" lang="en-AU"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consultation and insights.</a:t>
            </a:r>
          </a:p>
        </p:txBody>
      </p:sp>
      <p:sp>
        <p:nvSpPr>
          <p:cNvPr id="6" name="TextBox 5">
            <a:extLst>
              <a:ext uri="{FF2B5EF4-FFF2-40B4-BE49-F238E27FC236}">
                <a16:creationId xmlns:a16="http://schemas.microsoft.com/office/drawing/2014/main" id="{842282AC-9D27-A809-29B3-95F032F95287}"/>
              </a:ext>
            </a:extLst>
          </p:cNvPr>
          <p:cNvSpPr txBox="1"/>
          <p:nvPr/>
        </p:nvSpPr>
        <p:spPr>
          <a:xfrm>
            <a:off x="7811486" y="1609805"/>
            <a:ext cx="3518550" cy="451406"/>
          </a:xfrm>
          <a:prstGeom prst="rect">
            <a:avLst/>
          </a:prstGeom>
          <a:noFill/>
        </p:spPr>
        <p:txBody>
          <a:bodyPr wrap="square" rtlCol="0">
            <a:spAutoFit/>
          </a:bodyPr>
          <a:lstStyle/>
          <a:p>
            <a:pPr marL="0" marR="0" lvl="0" indent="0" algn="l" defTabSz="914400" rtl="0" eaLnBrk="1" fontAlgn="auto" latinLnBrk="0" hangingPunct="1">
              <a:lnSpc>
                <a:spcPts val="1400"/>
              </a:lnSpc>
              <a:spcBef>
                <a:spcPts val="0"/>
              </a:spcBef>
              <a:spcAft>
                <a:spcPts val="0"/>
              </a:spcAft>
              <a:buClrTx/>
              <a:buSzTx/>
              <a:buFontTx/>
              <a:buNone/>
              <a:tabLst/>
              <a:defRPr/>
            </a:pPr>
            <a:r>
              <a:rPr kumimoji="0" lang="en-AU" sz="1200" b="1" i="0" u="none" strike="noStrike" kern="1200" cap="none" spc="0" normalizeH="0" baseline="0" noProof="0">
                <a:ln>
                  <a:noFill/>
                </a:ln>
                <a:solidFill>
                  <a:srgbClr val="E7534F"/>
                </a:solidFill>
                <a:effectLst/>
                <a:uLnTx/>
                <a:uFillTx/>
                <a:latin typeface="Helvetica" panose="020B0403020202020204" pitchFamily="34" charset="0"/>
                <a:ea typeface="+mn-ea"/>
                <a:cs typeface="+mn-cs"/>
              </a:rPr>
              <a:t>Honey Mari Gay</a:t>
            </a:r>
          </a:p>
          <a:p>
            <a:pPr marL="0" marR="0" lvl="0" indent="0" algn="l" defTabSz="914400" rtl="0" eaLnBrk="1" fontAlgn="auto" latinLnBrk="0" hangingPunct="1">
              <a:lnSpc>
                <a:spcPts val="1400"/>
              </a:lnSpc>
              <a:spcBef>
                <a:spcPts val="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Junior Data Analyst at ADAPT</a:t>
            </a:r>
          </a:p>
        </p:txBody>
      </p:sp>
    </p:spTree>
    <p:extLst>
      <p:ext uri="{BB962C8B-B14F-4D97-AF65-F5344CB8AC3E}">
        <p14:creationId xmlns:p14="http://schemas.microsoft.com/office/powerpoint/2010/main" val="3302970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4898A455-8484-C20E-25BE-0AEB1706CDD0}"/>
              </a:ext>
            </a:extLst>
          </p:cNvPr>
          <p:cNvSpPr txBox="1"/>
          <p:nvPr/>
        </p:nvSpPr>
        <p:spPr>
          <a:xfrm>
            <a:off x="5051353" y="275174"/>
            <a:ext cx="6724096" cy="6780831"/>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25000"/>
              </a:lnSpc>
              <a:spcBef>
                <a:spcPts val="0"/>
              </a:spcBef>
              <a:buClr>
                <a:srgbClr val="E7534F"/>
              </a:buClr>
              <a:buSzTx/>
              <a:buFontTx/>
              <a:buNone/>
              <a:tabLst/>
              <a:defRPr/>
            </a:pPr>
            <a:r>
              <a:rPr kumimoji="0" lang="en-AU" sz="1100" b="0" i="0" u="none" strike="noStrike" kern="1200" cap="none" spc="0" normalizeH="0" baseline="0" noProof="0">
                <a:ln>
                  <a:noFill/>
                </a:ln>
                <a:solidFill>
                  <a:prstClr val="black"/>
                </a:solidFill>
                <a:effectLst/>
                <a:uLnTx/>
                <a:uFillTx/>
                <a:latin typeface="Helvetica"/>
                <a:cs typeface="Helvetica"/>
              </a:rPr>
              <a:t>In this report, you’ll find insights into </a:t>
            </a:r>
            <a:r>
              <a:rPr lang="en-AU" sz="1100" noProof="0">
                <a:solidFill>
                  <a:prstClr val="black"/>
                </a:solidFill>
                <a:latin typeface="Helvetica"/>
                <a:cs typeface="Helvetica"/>
              </a:rPr>
              <a:t>how Australian CIOs are turning AI strategy and roadmaps into enterprise execution. </a:t>
            </a:r>
            <a:r>
              <a:rPr kumimoji="0" lang="en-AU" sz="1100" b="0" i="0" u="none" strike="noStrike" kern="1200" cap="none" spc="0" normalizeH="0" baseline="0" noProof="0">
                <a:ln>
                  <a:noFill/>
                </a:ln>
                <a:solidFill>
                  <a:prstClr val="black"/>
                </a:solidFill>
                <a:effectLst/>
                <a:uLnTx/>
                <a:uFillTx/>
                <a:latin typeface="Helvetica"/>
                <a:cs typeface="Helvetica"/>
              </a:rPr>
              <a:t>The key areas of focus are:</a:t>
            </a:r>
          </a:p>
          <a:p>
            <a:pPr marL="0" marR="0" lvl="0" indent="0" algn="l" defTabSz="914400" rtl="0" eaLnBrk="1" fontAlgn="auto" latinLnBrk="0" hangingPunct="1">
              <a:lnSpc>
                <a:spcPct val="125000"/>
              </a:lnSpc>
              <a:spcBef>
                <a:spcPts val="0"/>
              </a:spcBef>
              <a:buClr>
                <a:srgbClr val="E7534F"/>
              </a:buClr>
              <a:buSzTx/>
              <a:buFontTx/>
              <a:buNone/>
              <a:tabLst/>
              <a:defRPr/>
            </a:pPr>
            <a:endParaRPr kumimoji="0" lang="en-AU" sz="1100" b="0" i="0" u="none" strike="noStrike" kern="1200" cap="none" spc="0" normalizeH="0" baseline="0" noProof="0">
              <a:ln>
                <a:noFill/>
              </a:ln>
              <a:solidFill>
                <a:prstClr val="black"/>
              </a:solidFill>
              <a:effectLst/>
              <a:uLnTx/>
              <a:uFillTx/>
              <a:latin typeface="Helvetica" pitchFamily="2" charset="0"/>
              <a:cs typeface="Helvetica"/>
            </a:endParaRPr>
          </a:p>
          <a:p>
            <a:pPr lvl="0">
              <a:lnSpc>
                <a:spcPct val="125000"/>
              </a:lnSpc>
              <a:spcAft>
                <a:spcPts val="400"/>
              </a:spcAft>
              <a:buClr>
                <a:srgbClr val="E7534F"/>
              </a:buClr>
              <a:defRPr/>
            </a:pPr>
            <a:r>
              <a:rPr lang="en-AU" sz="1100" b="1" i="0" u="none" strike="noStrike" kern="1200" cap="none" spc="0" normalizeH="0" baseline="0" noProof="0">
                <a:ln>
                  <a:noFill/>
                </a:ln>
                <a:solidFill>
                  <a:prstClr val="black"/>
                </a:solidFill>
                <a:effectLst/>
                <a:uLnTx/>
                <a:uFillTx/>
                <a:latin typeface="Helvetica" pitchFamily="2" charset="0"/>
                <a:cs typeface="Helvetica" panose="020B0604020202020204" pitchFamily="34" charset="0"/>
              </a:rPr>
              <a:t>Shifting AI from pilots to core enterprise capabilities </a:t>
            </a:r>
          </a:p>
          <a:p>
            <a:pPr marL="171450" indent="-171450">
              <a:lnSpc>
                <a:spcPct val="125000"/>
              </a:lnSpc>
              <a:spcAft>
                <a:spcPts val="400"/>
              </a:spcAft>
              <a:buClr>
                <a:srgbClr val="E7534F"/>
              </a:buClr>
              <a:buFont typeface="Arial" panose="020B0604020202020204" pitchFamily="34" charset="0"/>
              <a:buChar char="•"/>
              <a:defRPr/>
            </a:pPr>
            <a:r>
              <a:rPr lang="en-AU" sz="1100" noProof="0">
                <a:solidFill>
                  <a:prstClr val="black"/>
                </a:solidFill>
                <a:latin typeface="Helvetica"/>
                <a:cs typeface="Helvetica"/>
              </a:rPr>
              <a:t>As CIOs are leading AI governance, an effective AI strategy is crucial to ensure these initiatives translate into tangible business value. </a:t>
            </a:r>
            <a:endParaRPr lang="en-AU" sz="1100">
              <a:solidFill>
                <a:prstClr val="black"/>
              </a:solidFill>
              <a:latin typeface="Helvetica"/>
              <a:cs typeface="Helvetica"/>
            </a:endParaRPr>
          </a:p>
          <a:p>
            <a:pPr marL="171450" indent="-171450">
              <a:lnSpc>
                <a:spcPct val="125000"/>
              </a:lnSpc>
              <a:spcAft>
                <a:spcPts val="400"/>
              </a:spcAft>
              <a:buClr>
                <a:srgbClr val="E7534F"/>
              </a:buClr>
              <a:buFont typeface="Arial" panose="020B0604020202020204" pitchFamily="34" charset="0"/>
              <a:buChar char="•"/>
              <a:defRPr/>
            </a:pPr>
            <a:r>
              <a:rPr lang="en-AU" sz="1100" noProof="0">
                <a:solidFill>
                  <a:prstClr val="black"/>
                </a:solidFill>
                <a:latin typeface="Helvetica"/>
                <a:cs typeface="Helvetica"/>
              </a:rPr>
              <a:t>With the shift from exploration to targeted implementation, AI is now viewed as a key driver of business growth and broader organisational goals, prompting significant change across the enterprise</a:t>
            </a:r>
            <a:r>
              <a:rPr kumimoji="0" lang="en-AU" sz="1100" b="0" i="0" u="none" strike="noStrike" kern="1200" cap="none" spc="0" normalizeH="0" baseline="0" noProof="0">
                <a:ln>
                  <a:noFill/>
                </a:ln>
                <a:solidFill>
                  <a:prstClr val="black"/>
                </a:solidFill>
                <a:effectLst/>
                <a:uLnTx/>
                <a:uFillTx/>
                <a:latin typeface="Helvetica"/>
                <a:cs typeface="Helvetica"/>
              </a:rPr>
              <a:t>.</a:t>
            </a:r>
            <a:r>
              <a:rPr lang="en-AU" sz="1100" noProof="0">
                <a:solidFill>
                  <a:prstClr val="black"/>
                </a:solidFill>
                <a:latin typeface="Helvetica"/>
                <a:cs typeface="Helvetica"/>
              </a:rPr>
              <a:t> </a:t>
            </a:r>
            <a:endParaRPr lang="en-AU">
              <a:solidFill>
                <a:prstClr val="black"/>
              </a:solidFill>
            </a:endParaRPr>
          </a:p>
          <a:p>
            <a:pPr marL="171450" indent="-171450">
              <a:lnSpc>
                <a:spcPct val="125000"/>
              </a:lnSpc>
              <a:buClr>
                <a:srgbClr val="E7534F"/>
              </a:buClr>
              <a:buFont typeface="Arial" panose="020B0604020202020204" pitchFamily="34" charset="0"/>
              <a:buChar char="•"/>
              <a:defRPr/>
            </a:pPr>
            <a:endParaRPr lang="en-AU" sz="1100" b="0" i="0" u="none" strike="noStrike" kern="1200" cap="none" spc="0" normalizeH="0" baseline="0" noProof="0">
              <a:ln>
                <a:noFill/>
              </a:ln>
              <a:solidFill>
                <a:prstClr val="black"/>
              </a:solidFill>
              <a:effectLst/>
              <a:uLnTx/>
              <a:uFillTx/>
              <a:latin typeface="Helvetica" pitchFamily="2" charset="0"/>
              <a:cs typeface="Helvetica"/>
            </a:endParaRPr>
          </a:p>
          <a:p>
            <a:pPr marL="0" marR="0" lvl="0" indent="0" algn="l" defTabSz="914400" rtl="0" eaLnBrk="1" fontAlgn="auto" latinLnBrk="0" hangingPunct="1">
              <a:lnSpc>
                <a:spcPct val="125000"/>
              </a:lnSpc>
              <a:spcBef>
                <a:spcPts val="0"/>
              </a:spcBef>
              <a:spcAft>
                <a:spcPts val="400"/>
              </a:spcAft>
              <a:buClr>
                <a:srgbClr val="E7534F"/>
              </a:buClr>
              <a:buSzTx/>
              <a:buFontTx/>
              <a:buNone/>
              <a:tabLst/>
              <a:defRPr/>
            </a:pPr>
            <a:r>
              <a:rPr lang="en-AU" sz="1100" b="1" noProof="0">
                <a:solidFill>
                  <a:prstClr val="black"/>
                </a:solidFill>
                <a:latin typeface="Helvetica" pitchFamily="2" charset="0"/>
                <a:cs typeface="Helvetica" panose="020B0604020202020204" pitchFamily="34" charset="0"/>
              </a:rPr>
              <a:t>Strengthening the foundations with the right investment</a:t>
            </a:r>
            <a:endParaRPr lang="en-AU" sz="1100" b="1" i="0" u="none" strike="noStrike" kern="1200" cap="none" spc="0" normalizeH="0" baseline="0" noProof="0">
              <a:ln>
                <a:noFill/>
              </a:ln>
              <a:solidFill>
                <a:prstClr val="black"/>
              </a:solidFill>
              <a:effectLst/>
              <a:uLnTx/>
              <a:uFillTx/>
              <a:latin typeface="Helvetica" pitchFamily="2" charset="0"/>
              <a:cs typeface="Helvetica" panose="020B0604020202020204" pitchFamily="34" charset="0"/>
            </a:endParaRPr>
          </a:p>
          <a:p>
            <a:pPr marL="171450" indent="-171450">
              <a:lnSpc>
                <a:spcPct val="125000"/>
              </a:lnSpc>
              <a:spcAft>
                <a:spcPts val="400"/>
              </a:spcAft>
              <a:buClr>
                <a:srgbClr val="E7534F"/>
              </a:buClr>
              <a:buFont typeface="Arial" panose="020B0604020202020204" pitchFamily="34" charset="0"/>
              <a:buChar char="•"/>
              <a:defRPr/>
            </a:pPr>
            <a:r>
              <a:rPr lang="en-AU" sz="1100" noProof="0">
                <a:solidFill>
                  <a:prstClr val="black"/>
                </a:solidFill>
                <a:latin typeface="Helvetica" pitchFamily="2" charset="0"/>
                <a:ea typeface="Calibri" panose="020F0502020204030204"/>
                <a:cs typeface="Helvetica"/>
              </a:rPr>
              <a:t>The top CIO initiatives and investment priorities closely align with the need to build a strong AI strategy and roadmap. Generative AI and AI agents are central to delivering intelligence and scaling automation. </a:t>
            </a:r>
          </a:p>
          <a:p>
            <a:pPr marL="171450" indent="-171450">
              <a:lnSpc>
                <a:spcPct val="125000"/>
              </a:lnSpc>
              <a:buClr>
                <a:srgbClr val="E7534F"/>
              </a:buClr>
              <a:buFont typeface="Arial" panose="020B0604020202020204" pitchFamily="34" charset="0"/>
              <a:buChar char="•"/>
              <a:defRPr/>
            </a:pPr>
            <a:r>
              <a:rPr lang="en-AU" sz="1100" noProof="0">
                <a:solidFill>
                  <a:prstClr val="black"/>
                </a:solidFill>
                <a:latin typeface="Helvetica"/>
                <a:ea typeface="Calibri" panose="020F0502020204030204"/>
                <a:cs typeface="Helvetica"/>
              </a:rPr>
              <a:t>Five of the top 10 IPs are critical for driving AI capabilities. CIOs are also ensuring that most of their leading support strong integration, modernisation, data platforming and resilience</a:t>
            </a:r>
            <a:r>
              <a:rPr lang="en-AU" sz="1100" noProof="0">
                <a:solidFill>
                  <a:prstClr val="black"/>
                </a:solidFill>
                <a:latin typeface="Helvetica"/>
                <a:cs typeface="Helvetica"/>
              </a:rPr>
              <a:t>.</a:t>
            </a:r>
          </a:p>
          <a:p>
            <a:pPr marL="171450" indent="-171450">
              <a:lnSpc>
                <a:spcPct val="125000"/>
              </a:lnSpc>
              <a:buClr>
                <a:srgbClr val="E7534F"/>
              </a:buClr>
              <a:buFont typeface="Arial" panose="020B0604020202020204" pitchFamily="34" charset="0"/>
              <a:buChar char="•"/>
              <a:defRPr/>
            </a:pPr>
            <a:endParaRPr lang="en-AU" sz="1100" noProof="0">
              <a:solidFill>
                <a:prstClr val="black"/>
              </a:solidFill>
              <a:latin typeface="Helvetica" pitchFamily="2" charset="0"/>
              <a:cs typeface="Helvetica"/>
            </a:endParaRPr>
          </a:p>
          <a:p>
            <a:pPr lvl="0">
              <a:lnSpc>
                <a:spcPct val="125000"/>
              </a:lnSpc>
              <a:spcAft>
                <a:spcPts val="400"/>
              </a:spcAft>
              <a:buClr>
                <a:srgbClr val="E7534F"/>
              </a:buClr>
              <a:defRPr/>
            </a:pPr>
            <a:r>
              <a:rPr lang="en-AU" sz="1100" b="1" i="0" u="none" strike="noStrike" kern="1200" cap="none" spc="0" normalizeH="0" baseline="0" noProof="0">
                <a:ln>
                  <a:noFill/>
                </a:ln>
                <a:solidFill>
                  <a:prstClr val="black"/>
                </a:solidFill>
                <a:effectLst/>
                <a:uLnTx/>
                <a:uFillTx/>
                <a:latin typeface="Helvetica" pitchFamily="2" charset="0"/>
                <a:cs typeface="Helvetica" panose="020B0604020202020204" pitchFamily="34" charset="0"/>
              </a:rPr>
              <a:t>Upgrading systems </a:t>
            </a:r>
            <a:r>
              <a:rPr lang="en-AU" sz="1100" b="1" noProof="0">
                <a:solidFill>
                  <a:prstClr val="black"/>
                </a:solidFill>
                <a:latin typeface="Helvetica" pitchFamily="2" charset="0"/>
                <a:cs typeface="Helvetica" panose="020B0604020202020204" pitchFamily="34" charset="0"/>
              </a:rPr>
              <a:t>and platforms that are sector-relevant</a:t>
            </a:r>
            <a:endParaRPr lang="en-AU" sz="1100" b="1" i="0" u="none" strike="noStrike" kern="1200" cap="none" spc="0" normalizeH="0" baseline="0" noProof="0">
              <a:ln>
                <a:noFill/>
              </a:ln>
              <a:solidFill>
                <a:prstClr val="black"/>
              </a:solidFill>
              <a:effectLst/>
              <a:uLnTx/>
              <a:uFillTx/>
              <a:latin typeface="Helvetica" pitchFamily="2" charset="0"/>
              <a:cs typeface="Helvetica" panose="020B0604020202020204" pitchFamily="34" charset="0"/>
            </a:endParaRPr>
          </a:p>
          <a:p>
            <a:pPr marL="171450" indent="-171450">
              <a:lnSpc>
                <a:spcPct val="125000"/>
              </a:lnSpc>
              <a:buClr>
                <a:srgbClr val="E7534F"/>
              </a:buClr>
              <a:buFont typeface="Arial" panose="020B0604020202020204" pitchFamily="34" charset="0"/>
              <a:buChar char="•"/>
              <a:defRPr/>
            </a:pPr>
            <a:r>
              <a:rPr lang="en-AU" sz="1100" noProof="0">
                <a:solidFill>
                  <a:prstClr val="black"/>
                </a:solidFill>
                <a:latin typeface="Helvetica"/>
                <a:cs typeface="Helvetica"/>
              </a:rPr>
              <a:t>A significant portion of mission-critical apps still </a:t>
            </a:r>
            <a:r>
              <a:rPr lang="en-AU" sz="1100">
                <a:solidFill>
                  <a:prstClr val="black"/>
                </a:solidFill>
                <a:latin typeface="Helvetica"/>
                <a:cs typeface="Helvetica"/>
              </a:rPr>
              <a:t>rely</a:t>
            </a:r>
            <a:r>
              <a:rPr lang="en-AU" sz="1100" noProof="0">
                <a:solidFill>
                  <a:prstClr val="black"/>
                </a:solidFill>
                <a:latin typeface="Helvetica"/>
                <a:cs typeface="Helvetica"/>
              </a:rPr>
              <a:t> on legacy platforms, prompting CIOs to focus on changes that directly enable AI adoption. With budget pressures reinforcing the need for an effective AI strategy, CIOs are prioritising upgrades to industry-specific legacy systems, modernising data warehouses to support the large data volumes required for generative AI and AI agent workflows, </a:t>
            </a:r>
            <a:br>
              <a:rPr lang="en-AU" sz="1100" noProof="0">
                <a:latin typeface="Helvetica" pitchFamily="2" charset="0"/>
                <a:cs typeface="Helvetica"/>
              </a:rPr>
            </a:br>
            <a:r>
              <a:rPr lang="en-AU" sz="1100" noProof="0">
                <a:solidFill>
                  <a:prstClr val="black"/>
                </a:solidFill>
                <a:latin typeface="Helvetica"/>
                <a:cs typeface="Helvetica"/>
              </a:rPr>
              <a:t>and securing AI-driven channels.</a:t>
            </a:r>
          </a:p>
          <a:p>
            <a:pPr marL="171450" indent="-171450">
              <a:lnSpc>
                <a:spcPct val="125000"/>
              </a:lnSpc>
              <a:buClr>
                <a:srgbClr val="E7534F"/>
              </a:buClr>
              <a:buFont typeface="Arial" panose="020B0604020202020204" pitchFamily="34" charset="0"/>
              <a:buChar char="•"/>
              <a:defRPr/>
            </a:pPr>
            <a:endParaRPr lang="en-AU" sz="1100" noProof="0">
              <a:solidFill>
                <a:prstClr val="black"/>
              </a:solidFill>
              <a:latin typeface="Helvetica" pitchFamily="2" charset="0"/>
              <a:cs typeface="Helvetica"/>
            </a:endParaRPr>
          </a:p>
          <a:p>
            <a:pPr lvl="0">
              <a:lnSpc>
                <a:spcPct val="125000"/>
              </a:lnSpc>
              <a:spcAft>
                <a:spcPts val="400"/>
              </a:spcAft>
              <a:buClr>
                <a:srgbClr val="E7534F"/>
              </a:buClr>
              <a:defRPr/>
            </a:pPr>
            <a:r>
              <a:rPr lang="en-AU" sz="1100" b="1" noProof="0">
                <a:solidFill>
                  <a:prstClr val="black"/>
                </a:solidFill>
                <a:latin typeface="Helvetica" pitchFamily="2" charset="0"/>
                <a:cs typeface="Helvetica" panose="020B0604020202020204" pitchFamily="34" charset="0"/>
              </a:rPr>
              <a:t>Demonstrating clear AI ROI under tight budgets and poor data foundations</a:t>
            </a:r>
          </a:p>
          <a:p>
            <a:pPr marL="171450" indent="-171450">
              <a:lnSpc>
                <a:spcPct val="125000"/>
              </a:lnSpc>
              <a:buClr>
                <a:srgbClr val="E7534F"/>
              </a:buClr>
              <a:buFont typeface="Arial" panose="020B0604020202020204" pitchFamily="34" charset="0"/>
              <a:buChar char="•"/>
              <a:defRPr/>
            </a:pPr>
            <a:r>
              <a:rPr lang="en-AU" sz="1100" noProof="0">
                <a:solidFill>
                  <a:prstClr val="black"/>
                </a:solidFill>
                <a:latin typeface="Helvetica"/>
                <a:cs typeface="Helvetica"/>
              </a:rPr>
              <a:t>These constraints are reshaping how tech leadership operates. For CIOs, budget pressure combined with IT being viewed as a cost centre limits their ability to invest in long-term transformation.</a:t>
            </a:r>
            <a:r>
              <a:rPr lang="en-AU" sz="1100">
                <a:solidFill>
                  <a:prstClr val="black"/>
                </a:solidFill>
                <a:latin typeface="Helvetica"/>
                <a:cs typeface="Helvetica"/>
              </a:rPr>
              <a:t> </a:t>
            </a:r>
            <a:r>
              <a:rPr lang="en-AU" sz="1100" noProof="0">
                <a:solidFill>
                  <a:prstClr val="black"/>
                </a:solidFill>
                <a:latin typeface="Helvetica"/>
                <a:cs typeface="Helvetica"/>
              </a:rPr>
              <a:t>This</a:t>
            </a:r>
            <a:r>
              <a:rPr lang="en-AU" sz="1100">
                <a:solidFill>
                  <a:prstClr val="black"/>
                </a:solidFill>
                <a:latin typeface="Helvetica"/>
                <a:cs typeface="Helvetica"/>
              </a:rPr>
              <a:t> requires</a:t>
            </a:r>
            <a:r>
              <a:rPr lang="en-AU" sz="1100" noProof="0">
                <a:solidFill>
                  <a:prstClr val="black"/>
                </a:solidFill>
                <a:latin typeface="Helvetica"/>
                <a:cs typeface="Helvetica"/>
              </a:rPr>
              <a:t> </a:t>
            </a:r>
            <a:r>
              <a:rPr lang="en-AU" sz="1100">
                <a:solidFill>
                  <a:prstClr val="black"/>
                </a:solidFill>
                <a:latin typeface="Helvetica"/>
                <a:cs typeface="Helvetica"/>
              </a:rPr>
              <a:t>self-funding AI</a:t>
            </a:r>
            <a:r>
              <a:rPr lang="en-AU" sz="1100" noProof="0">
                <a:solidFill>
                  <a:prstClr val="black"/>
                </a:solidFill>
                <a:latin typeface="Helvetica"/>
                <a:cs typeface="Helvetica"/>
              </a:rPr>
              <a:t> through cost optimisation and system rationalisation. </a:t>
            </a:r>
          </a:p>
          <a:p>
            <a:pPr marL="171450" indent="-171450">
              <a:lnSpc>
                <a:spcPct val="125000"/>
              </a:lnSpc>
              <a:buClr>
                <a:srgbClr val="E7534F"/>
              </a:buClr>
              <a:buFont typeface="Arial" panose="020B0604020202020204" pitchFamily="34" charset="0"/>
              <a:buChar char="•"/>
              <a:defRPr/>
            </a:pPr>
            <a:r>
              <a:rPr lang="en-AU" sz="1100" noProof="0">
                <a:solidFill>
                  <a:prstClr val="black"/>
                </a:solidFill>
                <a:latin typeface="Helvetica" pitchFamily="2" charset="0"/>
                <a:cs typeface="Helvetica"/>
              </a:rPr>
              <a:t>Meanwhile, CFOs emphasise  the need for business performance visibility and tracking to ensure clear ROI from AI and tech initiatives.</a:t>
            </a:r>
          </a:p>
        </p:txBody>
      </p:sp>
      <p:sp>
        <p:nvSpPr>
          <p:cNvPr id="4" name="TextBox 3">
            <a:extLst>
              <a:ext uri="{FF2B5EF4-FFF2-40B4-BE49-F238E27FC236}">
                <a16:creationId xmlns:a16="http://schemas.microsoft.com/office/drawing/2014/main" id="{686A975B-FF5C-3D7F-1FA7-B6720A20A049}"/>
              </a:ext>
            </a:extLst>
          </p:cNvPr>
          <p:cNvSpPr txBox="1"/>
          <p:nvPr/>
        </p:nvSpPr>
        <p:spPr>
          <a:xfrm>
            <a:off x="580038" y="1586843"/>
            <a:ext cx="3876769" cy="4566699"/>
          </a:xfrm>
          <a:prstGeom prst="rect">
            <a:avLst/>
          </a:prstGeom>
          <a:noFill/>
        </p:spPr>
        <p:txBody>
          <a:bodyPr wrap="square" lIns="91440" tIns="45720" rIns="91440" bIns="45720" rtlCol="0" anchor="t">
            <a:spAutoFit/>
          </a:bodyPr>
          <a:lstStyle/>
          <a:p>
            <a:pPr>
              <a:lnSpc>
                <a:spcPct val="125000"/>
              </a:lnSpc>
              <a:buClr>
                <a:srgbClr val="E7534F"/>
              </a:buClr>
              <a:defRPr/>
            </a:pPr>
            <a:r>
              <a:rPr kumimoji="0" lang="en-AU" sz="1100" b="1" i="0" u="none" strike="noStrike" kern="1200" cap="none" spc="0" normalizeH="0" baseline="0" noProof="0">
                <a:ln>
                  <a:noFill/>
                </a:ln>
                <a:solidFill>
                  <a:prstClr val="black"/>
                </a:solidFill>
                <a:effectLst/>
                <a:uLnTx/>
                <a:uFillTx/>
                <a:latin typeface="Helvetica"/>
                <a:cs typeface="Helvetica"/>
              </a:rPr>
              <a:t>ADAPT’s CIO Edge Survey </a:t>
            </a:r>
            <a:r>
              <a:rPr lang="en-AU" sz="1100" b="1" noProof="0">
                <a:solidFill>
                  <a:prstClr val="black"/>
                </a:solidFill>
                <a:latin typeface="Helvetica"/>
                <a:cs typeface="Helvetica"/>
              </a:rPr>
              <a:t>(</a:t>
            </a:r>
            <a:r>
              <a:rPr kumimoji="0" lang="en-AU" sz="1100" b="1" i="0" u="none" strike="noStrike" kern="1200" cap="none" spc="0" normalizeH="0" baseline="0" noProof="0">
                <a:ln>
                  <a:noFill/>
                </a:ln>
                <a:solidFill>
                  <a:prstClr val="black"/>
                </a:solidFill>
                <a:effectLst/>
                <a:uLnTx/>
                <a:uFillTx/>
                <a:latin typeface="Helvetica"/>
                <a:cs typeface="Helvetica"/>
              </a:rPr>
              <a:t>Feb 2026) </a:t>
            </a:r>
            <a:r>
              <a:rPr lang="en-AU" sz="1100" b="1" noProof="0">
                <a:solidFill>
                  <a:prstClr val="black"/>
                </a:solidFill>
                <a:latin typeface="Helvetica"/>
                <a:cs typeface="Helvetica"/>
              </a:rPr>
              <a:t>shows </a:t>
            </a:r>
            <a:r>
              <a:rPr kumimoji="0" lang="en-AU" sz="1100" b="1" i="0" u="none" strike="noStrike" kern="1200" cap="none" spc="0" normalizeH="0" baseline="0" noProof="0">
                <a:ln>
                  <a:noFill/>
                </a:ln>
                <a:solidFill>
                  <a:prstClr val="black"/>
                </a:solidFill>
                <a:effectLst/>
                <a:uLnTx/>
                <a:uFillTx/>
                <a:latin typeface="Helvetica"/>
                <a:cs typeface="Helvetica"/>
              </a:rPr>
              <a:t>that Australian CIOs </a:t>
            </a:r>
            <a:r>
              <a:rPr lang="en-AU" sz="1100" b="1" noProof="0">
                <a:solidFill>
                  <a:prstClr val="black"/>
                </a:solidFill>
                <a:latin typeface="Helvetica"/>
                <a:cs typeface="Helvetica"/>
              </a:rPr>
              <a:t>are primarily</a:t>
            </a:r>
            <a:r>
              <a:rPr kumimoji="0" lang="en-AU" sz="1100" b="1" i="0" u="none" strike="noStrike" kern="1200" cap="none" spc="0" normalizeH="0" baseline="0" noProof="0">
                <a:ln>
                  <a:noFill/>
                </a:ln>
                <a:solidFill>
                  <a:prstClr val="black"/>
                </a:solidFill>
                <a:effectLst/>
                <a:uLnTx/>
                <a:uFillTx/>
                <a:latin typeface="Helvetica"/>
                <a:cs typeface="Helvetica"/>
              </a:rPr>
              <a:t> </a:t>
            </a:r>
            <a:r>
              <a:rPr lang="en-AU" sz="1100" b="1" noProof="0">
                <a:solidFill>
                  <a:prstClr val="black"/>
                </a:solidFill>
                <a:latin typeface="Helvetica"/>
                <a:cs typeface="Helvetica"/>
              </a:rPr>
              <a:t>focused on</a:t>
            </a:r>
            <a:r>
              <a:rPr kumimoji="0" lang="en-AU" sz="1100" b="1" i="0" u="none" strike="noStrike" kern="1200" cap="none" spc="0" normalizeH="0" baseline="0" noProof="0">
                <a:ln>
                  <a:noFill/>
                </a:ln>
                <a:solidFill>
                  <a:prstClr val="black"/>
                </a:solidFill>
                <a:effectLst/>
                <a:uLnTx/>
                <a:uFillTx/>
                <a:latin typeface="Helvetica"/>
                <a:cs typeface="Helvetica"/>
              </a:rPr>
              <a:t> </a:t>
            </a:r>
            <a:r>
              <a:rPr lang="en-AU" sz="1100" b="1" noProof="0">
                <a:solidFill>
                  <a:prstClr val="black"/>
                </a:solidFill>
                <a:latin typeface="Helvetica"/>
                <a:cs typeface="Helvetica"/>
              </a:rPr>
              <a:t>developing </a:t>
            </a:r>
            <a:br>
              <a:rPr lang="en-AU" sz="1100" b="1" noProof="0">
                <a:latin typeface="Helvetica" pitchFamily="2" charset="0"/>
                <a:cs typeface="Helvetica"/>
              </a:rPr>
            </a:br>
            <a:r>
              <a:rPr kumimoji="0" lang="en-AU" sz="1100" b="1" i="0" u="none" strike="noStrike" kern="1200" cap="none" spc="0" normalizeH="0" baseline="0" noProof="0">
                <a:ln>
                  <a:noFill/>
                </a:ln>
                <a:solidFill>
                  <a:prstClr val="black"/>
                </a:solidFill>
                <a:effectLst/>
                <a:uLnTx/>
                <a:uFillTx/>
                <a:latin typeface="Helvetica"/>
                <a:cs typeface="Helvetica"/>
              </a:rPr>
              <a:t>AI </a:t>
            </a:r>
            <a:r>
              <a:rPr lang="en-AU" sz="1100" b="1" noProof="0">
                <a:solidFill>
                  <a:prstClr val="black"/>
                </a:solidFill>
                <a:latin typeface="Helvetica"/>
                <a:cs typeface="Helvetica"/>
              </a:rPr>
              <a:t>strategies</a:t>
            </a:r>
            <a:r>
              <a:rPr kumimoji="0" lang="en-AU" sz="1100" b="1" i="0" u="none" strike="noStrike" kern="1200" cap="none" spc="0" normalizeH="0" baseline="0" noProof="0">
                <a:ln>
                  <a:noFill/>
                </a:ln>
                <a:solidFill>
                  <a:prstClr val="black"/>
                </a:solidFill>
                <a:effectLst/>
                <a:uLnTx/>
                <a:uFillTx/>
                <a:latin typeface="Helvetica"/>
                <a:cs typeface="Helvetica"/>
              </a:rPr>
              <a:t> and </a:t>
            </a:r>
            <a:r>
              <a:rPr lang="en-AU" sz="1100" b="1" noProof="0">
                <a:solidFill>
                  <a:prstClr val="black"/>
                </a:solidFill>
                <a:latin typeface="Helvetica"/>
                <a:cs typeface="Helvetica"/>
              </a:rPr>
              <a:t>roadmaps</a:t>
            </a:r>
            <a:r>
              <a:rPr kumimoji="0" lang="en-AU" sz="1100" b="1" i="0" u="none" strike="noStrike" kern="1200" cap="none" spc="0" normalizeH="0" baseline="0" noProof="0">
                <a:ln>
                  <a:noFill/>
                </a:ln>
                <a:solidFill>
                  <a:prstClr val="black"/>
                </a:solidFill>
                <a:effectLst/>
                <a:uLnTx/>
                <a:uFillTx/>
                <a:latin typeface="Helvetica"/>
                <a:cs typeface="Helvetica"/>
              </a:rPr>
              <a:t>.</a:t>
            </a:r>
          </a:p>
          <a:p>
            <a:pPr>
              <a:lnSpc>
                <a:spcPct val="125000"/>
              </a:lnSpc>
              <a:buClr>
                <a:srgbClr val="E7534F"/>
              </a:buClr>
              <a:defRPr/>
            </a:pPr>
            <a:endParaRPr kumimoji="0" lang="en-AU" sz="1100" b="1" i="0" u="none" strike="noStrike" kern="1200" cap="none" spc="0" normalizeH="0" baseline="0" noProof="0">
              <a:ln>
                <a:noFill/>
              </a:ln>
              <a:solidFill>
                <a:prstClr val="black"/>
              </a:solidFill>
              <a:effectLst/>
              <a:uLnTx/>
              <a:uFillTx/>
              <a:latin typeface="Helvetica" pitchFamily="2" charset="0"/>
              <a:cs typeface="Helvetica"/>
            </a:endParaRPr>
          </a:p>
          <a:p>
            <a:pPr marL="171450" indent="-171450">
              <a:lnSpc>
                <a:spcPct val="125000"/>
              </a:lnSpc>
              <a:buClr>
                <a:srgbClr val="E7534F"/>
              </a:buClr>
              <a:buFont typeface="Arial" panose="020B0604020202020204" pitchFamily="34" charset="0"/>
              <a:buChar char="•"/>
              <a:defRPr/>
            </a:pPr>
            <a:r>
              <a:rPr kumimoji="0" lang="en-AU" sz="1100" b="0" i="0" u="none" strike="noStrike" kern="1200" cap="none" spc="0" normalizeH="0" baseline="0" noProof="0">
                <a:ln>
                  <a:noFill/>
                </a:ln>
                <a:solidFill>
                  <a:prstClr val="black"/>
                </a:solidFill>
                <a:effectLst/>
                <a:uLnTx/>
                <a:uFillTx/>
                <a:latin typeface="Helvetica"/>
                <a:cs typeface="Helvetica"/>
              </a:rPr>
              <a:t>The </a:t>
            </a:r>
            <a:r>
              <a:rPr lang="en-AU" sz="1100" noProof="0">
                <a:solidFill>
                  <a:prstClr val="black"/>
                </a:solidFill>
                <a:latin typeface="Helvetica"/>
                <a:cs typeface="Helvetica"/>
              </a:rPr>
              <a:t>top</a:t>
            </a:r>
            <a:r>
              <a:rPr kumimoji="0" lang="en-AU" sz="1100" b="0" i="0" u="none" strike="noStrike" kern="1200" cap="none" spc="0" normalizeH="0" baseline="0" noProof="0">
                <a:ln>
                  <a:noFill/>
                </a:ln>
                <a:solidFill>
                  <a:prstClr val="black"/>
                </a:solidFill>
                <a:effectLst/>
                <a:uLnTx/>
                <a:uFillTx/>
                <a:latin typeface="Helvetica"/>
                <a:cs typeface="Helvetica"/>
              </a:rPr>
              <a:t> initiative and </a:t>
            </a:r>
            <a:r>
              <a:rPr lang="en-AU" sz="1100" noProof="0">
                <a:solidFill>
                  <a:prstClr val="black"/>
                </a:solidFill>
                <a:latin typeface="Helvetica"/>
                <a:cs typeface="Helvetica"/>
              </a:rPr>
              <a:t>the leading </a:t>
            </a:r>
            <a:r>
              <a:rPr kumimoji="0" lang="en-AU" sz="1100" b="0" i="0" u="none" strike="noStrike" kern="1200" cap="none" spc="0" normalizeH="0" baseline="0" noProof="0">
                <a:ln>
                  <a:noFill/>
                </a:ln>
                <a:solidFill>
                  <a:prstClr val="black"/>
                </a:solidFill>
                <a:effectLst/>
                <a:uLnTx/>
                <a:uFillTx/>
                <a:latin typeface="Helvetica"/>
                <a:cs typeface="Helvetica"/>
              </a:rPr>
              <a:t>investment </a:t>
            </a:r>
            <a:r>
              <a:rPr lang="en-AU" sz="1100" noProof="0">
                <a:solidFill>
                  <a:prstClr val="black"/>
                </a:solidFill>
                <a:latin typeface="Helvetica"/>
                <a:cs typeface="Helvetica"/>
              </a:rPr>
              <a:t>priority remain</a:t>
            </a:r>
            <a:r>
              <a:rPr kumimoji="0" lang="en-AU" sz="1100" b="0" i="0" u="none" strike="noStrike" kern="1200" cap="none" spc="0" normalizeH="0" baseline="0" noProof="0">
                <a:ln>
                  <a:noFill/>
                </a:ln>
                <a:solidFill>
                  <a:prstClr val="black"/>
                </a:solidFill>
                <a:effectLst/>
                <a:uLnTx/>
                <a:uFillTx/>
                <a:latin typeface="Helvetica"/>
                <a:cs typeface="Helvetica"/>
              </a:rPr>
              <a:t> </a:t>
            </a:r>
            <a:r>
              <a:rPr lang="en-AU" sz="1100" noProof="0">
                <a:solidFill>
                  <a:prstClr val="black"/>
                </a:solidFill>
                <a:latin typeface="Helvetica"/>
                <a:cs typeface="Helvetica"/>
              </a:rPr>
              <a:t>unchanged from</a:t>
            </a:r>
            <a:r>
              <a:rPr kumimoji="0" lang="en-AU" sz="1100" b="0" i="0" u="none" strike="noStrike" kern="1200" cap="none" spc="0" normalizeH="0" baseline="0" noProof="0">
                <a:ln>
                  <a:noFill/>
                </a:ln>
                <a:solidFill>
                  <a:prstClr val="black"/>
                </a:solidFill>
                <a:effectLst/>
                <a:uLnTx/>
                <a:uFillTx/>
                <a:latin typeface="Helvetica"/>
                <a:cs typeface="Helvetica"/>
              </a:rPr>
              <a:t> the past 6 months: generative </a:t>
            </a:r>
            <a:br>
              <a:rPr lang="en-AU" sz="1100" b="0" i="0" u="none" strike="noStrike" kern="1200" cap="none" spc="0" normalizeH="0" baseline="0" noProof="0">
                <a:ln>
                  <a:noFill/>
                </a:ln>
                <a:effectLst/>
                <a:uLnTx/>
                <a:uFillTx/>
                <a:latin typeface="Helvetica" pitchFamily="2" charset="0"/>
                <a:cs typeface="Helvetica"/>
              </a:rPr>
            </a:br>
            <a:r>
              <a:rPr kumimoji="0" lang="en-AU" sz="1100" b="0" i="0" u="none" strike="noStrike" kern="1200" cap="none" spc="0" normalizeH="0" baseline="0" noProof="0">
                <a:ln>
                  <a:noFill/>
                </a:ln>
                <a:solidFill>
                  <a:prstClr val="black"/>
                </a:solidFill>
                <a:effectLst/>
                <a:uLnTx/>
                <a:uFillTx/>
                <a:latin typeface="Helvetica"/>
                <a:cs typeface="Helvetica"/>
              </a:rPr>
              <a:t>AI and AI agents.</a:t>
            </a:r>
            <a:endParaRPr lang="en-AU" sz="1100" b="0" i="0" u="none" strike="noStrike" kern="1200" cap="none" spc="0" normalizeH="0" baseline="0" noProof="0">
              <a:ln>
                <a:noFill/>
              </a:ln>
              <a:solidFill>
                <a:prstClr val="black"/>
              </a:solidFill>
              <a:effectLst/>
              <a:uLnTx/>
              <a:uFillTx/>
              <a:latin typeface="Helvetica"/>
              <a:cs typeface="Helvetica"/>
            </a:endParaRPr>
          </a:p>
          <a:p>
            <a:pPr marL="171450" indent="-171450">
              <a:lnSpc>
                <a:spcPct val="125000"/>
              </a:lnSpc>
              <a:buClr>
                <a:srgbClr val="E7534F"/>
              </a:buClr>
              <a:buFont typeface="Arial" panose="020B0604020202020204" pitchFamily="34" charset="0"/>
              <a:buChar char="•"/>
              <a:defRPr/>
            </a:pPr>
            <a:endParaRPr lang="en-AU" sz="1100" b="0" i="0" u="none" strike="noStrike" kern="1200" cap="none" spc="0" normalizeH="0" baseline="0" noProof="0">
              <a:ln>
                <a:noFill/>
              </a:ln>
              <a:solidFill>
                <a:prstClr val="black"/>
              </a:solidFill>
              <a:effectLst/>
              <a:uLnTx/>
              <a:uFillTx/>
              <a:latin typeface="Helvetica" pitchFamily="2" charset="0"/>
              <a:cs typeface="Helvetica"/>
            </a:endParaRPr>
          </a:p>
          <a:p>
            <a:pPr marL="171450" indent="-171450">
              <a:lnSpc>
                <a:spcPct val="125000"/>
              </a:lnSpc>
              <a:spcAft>
                <a:spcPts val="400"/>
              </a:spcAft>
              <a:buClr>
                <a:srgbClr val="E7534F"/>
              </a:buClr>
              <a:buFont typeface="Arial" panose="020B0604020202020204" pitchFamily="34" charset="0"/>
              <a:buChar char="•"/>
              <a:defRPr/>
            </a:pPr>
            <a:r>
              <a:rPr lang="en-AU" sz="1100" noProof="0">
                <a:solidFill>
                  <a:prstClr val="black"/>
                </a:solidFill>
                <a:latin typeface="Helvetica" pitchFamily="2" charset="0"/>
                <a:cs typeface="Helvetica"/>
              </a:rPr>
              <a:t>On </a:t>
            </a:r>
            <a:r>
              <a:rPr kumimoji="0" lang="en-AU" sz="1100" b="0" i="0" u="none" strike="noStrike" kern="1200" cap="none" spc="0" normalizeH="0" baseline="0" noProof="0">
                <a:ln>
                  <a:noFill/>
                </a:ln>
                <a:solidFill>
                  <a:prstClr val="black"/>
                </a:solidFill>
                <a:effectLst/>
                <a:uLnTx/>
                <a:uFillTx/>
                <a:latin typeface="Helvetica" pitchFamily="2" charset="0"/>
                <a:cs typeface="Helvetica"/>
              </a:rPr>
              <a:t>average</a:t>
            </a:r>
            <a:r>
              <a:rPr lang="en-AU" sz="1100" noProof="0">
                <a:solidFill>
                  <a:prstClr val="black"/>
                </a:solidFill>
                <a:latin typeface="Helvetica" pitchFamily="2" charset="0"/>
                <a:cs typeface="Helvetica"/>
              </a:rPr>
              <a:t>, 33% </a:t>
            </a:r>
            <a:r>
              <a:rPr kumimoji="0" lang="en-AU" sz="1100" b="0" i="0" u="none" strike="noStrike" kern="1200" cap="none" spc="0" normalizeH="0" baseline="0" noProof="0">
                <a:ln>
                  <a:noFill/>
                </a:ln>
                <a:solidFill>
                  <a:prstClr val="black"/>
                </a:solidFill>
                <a:effectLst/>
                <a:uLnTx/>
                <a:uFillTx/>
                <a:latin typeface="Helvetica" pitchFamily="2" charset="0"/>
                <a:cs typeface="Helvetica"/>
              </a:rPr>
              <a:t>of </a:t>
            </a:r>
            <a:r>
              <a:rPr lang="en-AU" sz="1100" noProof="0">
                <a:solidFill>
                  <a:prstClr val="black"/>
                </a:solidFill>
                <a:latin typeface="Helvetica" pitchFamily="2" charset="0"/>
                <a:cs typeface="Helvetica"/>
              </a:rPr>
              <a:t>mission‑critical applications continue to rely </a:t>
            </a:r>
            <a:r>
              <a:rPr kumimoji="0" lang="en-AU" sz="1100" b="0" i="0" u="none" strike="noStrike" kern="1200" cap="none" spc="0" normalizeH="0" baseline="0" noProof="0">
                <a:ln>
                  <a:noFill/>
                </a:ln>
                <a:solidFill>
                  <a:prstClr val="black"/>
                </a:solidFill>
                <a:effectLst/>
                <a:uLnTx/>
                <a:uFillTx/>
                <a:latin typeface="Helvetica" pitchFamily="2" charset="0"/>
                <a:cs typeface="Helvetica"/>
              </a:rPr>
              <a:t>on legacy </a:t>
            </a:r>
            <a:r>
              <a:rPr lang="en-AU" sz="1100" noProof="0">
                <a:solidFill>
                  <a:prstClr val="black"/>
                </a:solidFill>
                <a:latin typeface="Helvetica" pitchFamily="2" charset="0"/>
                <a:cs typeface="Helvetica"/>
              </a:rPr>
              <a:t>platforms. The leading modernisation priorities are: </a:t>
            </a:r>
          </a:p>
          <a:p>
            <a:pPr marL="354330" lvl="1" indent="-171450">
              <a:lnSpc>
                <a:spcPct val="125000"/>
              </a:lnSpc>
              <a:buClr>
                <a:schemeClr val="tx1"/>
              </a:buClr>
              <a:buSzPct val="125000"/>
              <a:buFont typeface="Helvetica" panose="020B0403020202020204" pitchFamily="34" charset="0"/>
              <a:buChar char="‣"/>
              <a:defRPr/>
            </a:pPr>
            <a:r>
              <a:rPr lang="en-AU" sz="1100" noProof="0">
                <a:solidFill>
                  <a:prstClr val="black"/>
                </a:solidFill>
                <a:latin typeface="Helvetica"/>
                <a:cs typeface="Helvetica"/>
              </a:rPr>
              <a:t>industry-specific updates for </a:t>
            </a:r>
            <a:r>
              <a:rPr lang="en-AU" sz="1100" b="1" noProof="0">
                <a:solidFill>
                  <a:prstClr val="black"/>
                </a:solidFill>
                <a:latin typeface="Helvetica"/>
                <a:cs typeface="Helvetica"/>
              </a:rPr>
              <a:t>enterprise and business systems</a:t>
            </a:r>
            <a:r>
              <a:rPr lang="en-AU" sz="1100" noProof="0">
                <a:solidFill>
                  <a:prstClr val="black"/>
                </a:solidFill>
                <a:latin typeface="Helvetica"/>
                <a:cs typeface="Helvetica"/>
              </a:rPr>
              <a:t>, </a:t>
            </a:r>
            <a:r>
              <a:rPr lang="en-AU" sz="1100">
                <a:solidFill>
                  <a:prstClr val="black"/>
                </a:solidFill>
                <a:latin typeface="Helvetica"/>
                <a:cs typeface="Helvetica"/>
              </a:rPr>
              <a:t>and </a:t>
            </a:r>
            <a:r>
              <a:rPr lang="en-AU" sz="1100" noProof="0">
                <a:solidFill>
                  <a:prstClr val="black"/>
                </a:solidFill>
                <a:latin typeface="Helvetica"/>
                <a:cs typeface="Helvetica"/>
              </a:rPr>
              <a:t>data warehouse modernisation for the </a:t>
            </a:r>
            <a:r>
              <a:rPr lang="en-AU" sz="1100" b="1" noProof="0">
                <a:solidFill>
                  <a:prstClr val="black"/>
                </a:solidFill>
                <a:latin typeface="Helvetica"/>
                <a:cs typeface="Helvetica"/>
              </a:rPr>
              <a:t>data and intelligence stack</a:t>
            </a:r>
            <a:endParaRPr lang="en-AU" sz="1100">
              <a:solidFill>
                <a:prstClr val="black"/>
              </a:solidFill>
              <a:latin typeface="Helvetica"/>
              <a:cs typeface="Helvetica"/>
            </a:endParaRPr>
          </a:p>
          <a:p>
            <a:pPr marL="354330" lvl="1" indent="-171450">
              <a:lnSpc>
                <a:spcPct val="125000"/>
              </a:lnSpc>
              <a:buClr>
                <a:srgbClr val="000000"/>
              </a:buClr>
              <a:buSzPct val="125000"/>
              <a:buFont typeface="Helvetica" panose="020B0403020202020204" pitchFamily="34" charset="0"/>
              <a:buChar char="‣"/>
              <a:defRPr/>
            </a:pPr>
            <a:r>
              <a:rPr lang="en-AU" sz="1100">
                <a:solidFill>
                  <a:prstClr val="black"/>
                </a:solidFill>
                <a:latin typeface="Helvetica"/>
                <a:cs typeface="Helvetica"/>
              </a:rPr>
              <a:t>improvements</a:t>
            </a:r>
            <a:r>
              <a:rPr lang="en-AU" sz="1100" noProof="0">
                <a:solidFill>
                  <a:prstClr val="black"/>
                </a:solidFill>
                <a:latin typeface="Helvetica"/>
                <a:cs typeface="Helvetica"/>
              </a:rPr>
              <a:t> to security, identity and access platforms for the </a:t>
            </a:r>
            <a:r>
              <a:rPr lang="en-AU" sz="1100" b="1" noProof="0">
                <a:solidFill>
                  <a:prstClr val="black"/>
                </a:solidFill>
                <a:latin typeface="Helvetica"/>
                <a:cs typeface="Helvetica"/>
              </a:rPr>
              <a:t>digital and experience layer</a:t>
            </a:r>
            <a:r>
              <a:rPr lang="en-AU" sz="1100" noProof="0">
                <a:solidFill>
                  <a:prstClr val="black"/>
                </a:solidFill>
                <a:latin typeface="Helvetica"/>
                <a:cs typeface="Helvetica"/>
              </a:rPr>
              <a:t>.</a:t>
            </a:r>
            <a:endParaRPr lang="en-AU">
              <a:solidFill>
                <a:prstClr val="black"/>
              </a:solidFill>
              <a:latin typeface="Helvetica"/>
            </a:endParaRPr>
          </a:p>
          <a:p>
            <a:pPr marL="354330" lvl="1" indent="-171450">
              <a:lnSpc>
                <a:spcPct val="125000"/>
              </a:lnSpc>
              <a:buClr>
                <a:schemeClr val="tx1"/>
              </a:buClr>
              <a:buFont typeface="Arial" panose="020B0604020202020204" pitchFamily="34" charset="0"/>
              <a:buChar char="•"/>
              <a:defRPr/>
            </a:pPr>
            <a:endParaRPr lang="en-AU" sz="1100" noProof="0">
              <a:solidFill>
                <a:prstClr val="black"/>
              </a:solidFill>
              <a:latin typeface="Helvetica" pitchFamily="2" charset="0"/>
            </a:endParaRPr>
          </a:p>
          <a:p>
            <a:pPr marL="171450" indent="-171450">
              <a:lnSpc>
                <a:spcPct val="125000"/>
              </a:lnSpc>
              <a:buClr>
                <a:srgbClr val="E7534F"/>
              </a:buClr>
              <a:buFont typeface="Arial" panose="020B0604020202020204" pitchFamily="34" charset="0"/>
              <a:buChar char="•"/>
              <a:defRPr/>
            </a:pPr>
            <a:r>
              <a:rPr lang="en-AU" sz="1100" noProof="0">
                <a:solidFill>
                  <a:prstClr val="black"/>
                </a:solidFill>
                <a:latin typeface="Helvetica"/>
                <a:cs typeface="Helvetica"/>
              </a:rPr>
              <a:t>CIOs and CFOs agree that budget constraints are </a:t>
            </a:r>
            <a:br>
              <a:rPr lang="en-AU" sz="1100" noProof="0">
                <a:latin typeface="Helvetica" pitchFamily="2" charset="0"/>
                <a:cs typeface="Helvetica"/>
              </a:rPr>
            </a:br>
            <a:r>
              <a:rPr lang="en-AU" sz="1100" noProof="0">
                <a:solidFill>
                  <a:prstClr val="black"/>
                </a:solidFill>
                <a:latin typeface="Helvetica"/>
                <a:cs typeface="Helvetica"/>
              </a:rPr>
              <a:t>the main challenge in securing funding approval. In addition, the top barrier in scaling agentic AI is poor </a:t>
            </a:r>
            <a:br>
              <a:rPr lang="en-AU" sz="1100" noProof="0">
                <a:latin typeface="Helvetica" pitchFamily="2" charset="0"/>
                <a:cs typeface="Helvetica"/>
              </a:rPr>
            </a:br>
            <a:r>
              <a:rPr lang="en-AU" sz="1100" noProof="0">
                <a:solidFill>
                  <a:prstClr val="black"/>
                </a:solidFill>
                <a:latin typeface="Helvetica"/>
                <a:cs typeface="Helvetica"/>
              </a:rPr>
              <a:t>data foundations.</a:t>
            </a:r>
            <a:endParaRPr lang="en-AU" sz="1100" b="0" i="0" u="none" strike="noStrike" kern="1200" cap="none" spc="0" normalizeH="0" baseline="0" noProof="0">
              <a:ln>
                <a:noFill/>
              </a:ln>
              <a:solidFill>
                <a:prstClr val="black"/>
              </a:solidFill>
              <a:effectLst/>
              <a:uLnTx/>
              <a:uFillTx/>
              <a:latin typeface="Helvetica"/>
              <a:cs typeface="Helvetica"/>
            </a:endParaRPr>
          </a:p>
        </p:txBody>
      </p:sp>
      <p:sp>
        <p:nvSpPr>
          <p:cNvPr id="3" name="Rectangle 2">
            <a:extLst>
              <a:ext uri="{FF2B5EF4-FFF2-40B4-BE49-F238E27FC236}">
                <a16:creationId xmlns:a16="http://schemas.microsoft.com/office/drawing/2014/main" id="{FCDB4BEB-E898-C416-1F0D-8AA44DED8E6F}"/>
              </a:ext>
            </a:extLst>
          </p:cNvPr>
          <p:cNvSpPr/>
          <p:nvPr/>
        </p:nvSpPr>
        <p:spPr>
          <a:xfrm>
            <a:off x="580039" y="1025682"/>
            <a:ext cx="3624508"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a:ln>
                  <a:noFill/>
                </a:ln>
                <a:solidFill>
                  <a:prstClr val="black"/>
                </a:solidFill>
                <a:effectLst/>
                <a:uLnTx/>
                <a:uFillTx/>
                <a:latin typeface="Helvetica"/>
                <a:ea typeface="+mn-ea"/>
                <a:cs typeface="Helvetica"/>
              </a:rPr>
              <a:t>Key takeaways</a:t>
            </a:r>
          </a:p>
        </p:txBody>
      </p:sp>
      <p:sp>
        <p:nvSpPr>
          <p:cNvPr id="6" name="Rectangle 5">
            <a:extLst>
              <a:ext uri="{FF2B5EF4-FFF2-40B4-BE49-F238E27FC236}">
                <a16:creationId xmlns:a16="http://schemas.microsoft.com/office/drawing/2014/main" id="{24C42335-3FD8-4EDA-2E5C-1E6001BA24EF}"/>
              </a:ext>
            </a:extLst>
          </p:cNvPr>
          <p:cNvSpPr/>
          <p:nvPr/>
        </p:nvSpPr>
        <p:spPr>
          <a:xfrm>
            <a:off x="580039" y="765203"/>
            <a:ext cx="3624511"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srgbClr val="E7534F"/>
                </a:solidFill>
                <a:effectLst/>
                <a:uLnTx/>
                <a:uFillTx/>
                <a:latin typeface="Helvetica"/>
                <a:ea typeface="Calibri" panose="020F0502020204030204"/>
                <a:cs typeface="Helvetica"/>
              </a:rPr>
              <a:t>Persona Mapping: CIO</a:t>
            </a:r>
            <a:endParaRPr kumimoji="0" lang="en-AU"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746891" y="274867"/>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9507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4C42335-3FD8-4EDA-2E5C-1E6001BA24EF}"/>
              </a:ext>
            </a:extLst>
          </p:cNvPr>
          <p:cNvSpPr/>
          <p:nvPr/>
        </p:nvSpPr>
        <p:spPr>
          <a:xfrm>
            <a:off x="643103" y="986390"/>
            <a:ext cx="2763287"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srgbClr val="E7534F"/>
                </a:solidFill>
                <a:effectLst/>
                <a:uLnTx/>
                <a:uFillTx/>
                <a:latin typeface="Helvetica"/>
                <a:ea typeface="Calibri" panose="020F0502020204030204"/>
                <a:cs typeface="Helvetica"/>
              </a:rPr>
              <a:t>About ADAPT</a:t>
            </a:r>
            <a:endParaRPr kumimoji="0" lang="en-AU"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pic>
        <p:nvPicPr>
          <p:cNvPr id="3" name="Graphic 2">
            <a:extLst>
              <a:ext uri="{FF2B5EF4-FFF2-40B4-BE49-F238E27FC236}">
                <a16:creationId xmlns:a16="http://schemas.microsoft.com/office/drawing/2014/main" id="{F1C1DFBE-8AAE-184B-85F3-C420829F21A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66448" y="4100174"/>
            <a:ext cx="1102737" cy="266595"/>
          </a:xfrm>
          <a:prstGeom prst="rect">
            <a:avLst/>
          </a:prstGeom>
        </p:spPr>
      </p:pic>
      <p:cxnSp>
        <p:nvCxnSpPr>
          <p:cNvPr id="12" name="Straight Connector 11">
            <a:extLst>
              <a:ext uri="{FF2B5EF4-FFF2-40B4-BE49-F238E27FC236}">
                <a16:creationId xmlns:a16="http://schemas.microsoft.com/office/drawing/2014/main" id="{4DF16FEA-89C2-7EF9-2A3F-98C32E5C8F99}"/>
              </a:ext>
            </a:extLst>
          </p:cNvPr>
          <p:cNvCxnSpPr>
            <a:cxnSpLocks/>
          </p:cNvCxnSpPr>
          <p:nvPr/>
        </p:nvCxnSpPr>
        <p:spPr>
          <a:xfrm>
            <a:off x="736304" y="5004079"/>
            <a:ext cx="11130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4914B63C-7808-584A-C0F5-F8C7596A708F}"/>
              </a:ext>
            </a:extLst>
          </p:cNvPr>
          <p:cNvSpPr/>
          <p:nvPr/>
        </p:nvSpPr>
        <p:spPr>
          <a:xfrm>
            <a:off x="643103" y="4510264"/>
            <a:ext cx="2903965" cy="33380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AU" sz="1800" b="0" i="0" u="none" strike="noStrike" kern="1200" cap="none" spc="0" normalizeH="0" baseline="30000" noProof="0">
                <a:ln>
                  <a:noFill/>
                </a:ln>
                <a:solidFill>
                  <a:srgbClr val="000000"/>
                </a:solidFill>
                <a:effectLst/>
                <a:uLnTx/>
                <a:uFillTx/>
                <a:latin typeface="Helvetica Neue" panose="02000503000000020004" pitchFamily="2"/>
                <a:ea typeface="+mn-ea"/>
                <a:cs typeface="+mn-cs"/>
              </a:rPr>
              <a:t>adapt.com.au   |   hello@adapt.com.au  </a:t>
            </a:r>
          </a:p>
        </p:txBody>
      </p:sp>
      <p:sp>
        <p:nvSpPr>
          <p:cNvPr id="2" name="TextBox 1">
            <a:extLst>
              <a:ext uri="{FF2B5EF4-FFF2-40B4-BE49-F238E27FC236}">
                <a16:creationId xmlns:a16="http://schemas.microsoft.com/office/drawing/2014/main" id="{A5D71141-9890-C21A-07E0-7CA9BFD79C8C}"/>
              </a:ext>
            </a:extLst>
          </p:cNvPr>
          <p:cNvSpPr txBox="1"/>
          <p:nvPr/>
        </p:nvSpPr>
        <p:spPr>
          <a:xfrm>
            <a:off x="643103" y="1419222"/>
            <a:ext cx="7897996" cy="199965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ADAPT is a specialist Research &amp; Advisory firm providing local market insights and benchmarking data </a:t>
            </a:r>
            <a:br>
              <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Australia and New Zealand’s senior technology and business community. </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Since 2011, we’ve been empowering the leaders of the region’s top enterprise and government organisations </a:t>
            </a:r>
            <a:br>
              <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stay at the forefront of modern trends and build for the future. Our industry leading conferences, private roundtable events and custom research projects equip business leaders with the knowledge, relationships, inspiration and tools they need to make better strategic decisions.</a:t>
            </a:r>
          </a:p>
        </p:txBody>
      </p:sp>
      <p:sp>
        <p:nvSpPr>
          <p:cNvPr id="7" name="TextBox 6">
            <a:extLst>
              <a:ext uri="{FF2B5EF4-FFF2-40B4-BE49-F238E27FC236}">
                <a16:creationId xmlns:a16="http://schemas.microsoft.com/office/drawing/2014/main" id="{15FED3C1-DC81-FA3E-F2A5-917737CFEFF8}"/>
              </a:ext>
            </a:extLst>
          </p:cNvPr>
          <p:cNvSpPr txBox="1"/>
          <p:nvPr/>
        </p:nvSpPr>
        <p:spPr>
          <a:xfrm>
            <a:off x="653150" y="5117644"/>
            <a:ext cx="11254145" cy="156966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Data Validation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Results contained in this report (Report) are based on survey responses as provided by our clients and publicly available information. ADAPT does not subject the data contained in the Report to audit or review procedures or any other testing to validate the accuracy or reasonableness of the data provided by the participating clients. While we do not manipulate the survey responses, we do make an effort to identify outlier data or conflicting results that could lead to misinterpretations before the preparation of the Report.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Intended Use of the Report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is designed to help technology executives in Australia and New Zealand make independent decisions regarding financial, resourcing and operational performance matters. The information and data contained in the Report are provided as is and are for information purposes only. They are not intended or implied to be recommendations and in no event will ADAPT be liable for any decisions or actions taken in reliance of the results obtained through the use of the information and/or data contained in the Report.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Research MSA and Privacy Policy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and any other information provided by ADAPT is subject to the Research and Advisory Master Services Agreement and the ADAPT Privacy Policy.</a:t>
            </a:r>
          </a:p>
        </p:txBody>
      </p:sp>
    </p:spTree>
    <p:extLst>
      <p:ext uri="{BB962C8B-B14F-4D97-AF65-F5344CB8AC3E}">
        <p14:creationId xmlns:p14="http://schemas.microsoft.com/office/powerpoint/2010/main" val="3133465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8950287" y="1900427"/>
            <a:ext cx="2425700" cy="1005205"/>
          </a:xfrm>
          <a:prstGeom prst="rect">
            <a:avLst/>
          </a:prstGeom>
        </p:spPr>
        <p:txBody>
          <a:bodyPr vert="horz" wrap="square" lIns="0" tIns="12700" rIns="0" bIns="0" rtlCol="0">
            <a:spAutoFit/>
          </a:bodyPr>
          <a:lstStyle/>
          <a:p>
            <a:pPr marL="12700" marR="1010285"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Live</a:t>
            </a:r>
            <a:r>
              <a:rPr kumimoji="0" lang="en-AU" sz="1400" b="1" i="0" u="none" strike="noStrike" kern="1200" cap="none" spc="-8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access</a:t>
            </a:r>
            <a:r>
              <a:rPr kumimoji="0" lang="en-AU" sz="1400" b="1"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to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AU" sz="1400" b="1"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32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Through</a:t>
            </a:r>
            <a:r>
              <a:rPr kumimoji="0" lang="en-AU" sz="1200" b="0" i="0" u="none" strike="noStrike" kern="1200" cap="none" spc="-5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live</a:t>
            </a:r>
            <a:r>
              <a:rPr kumimoji="0" lang="en-AU"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AU"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lang="en-AU"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market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briefings</a:t>
            </a:r>
            <a:r>
              <a:rPr kumimoji="0" lang="en-AU"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lang="en-AU"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Q&amp;A</a:t>
            </a:r>
            <a:r>
              <a:rPr kumimoji="0" lang="en-AU"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sessions</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4" name="object 4"/>
          <p:cNvSpPr txBox="1"/>
          <p:nvPr/>
        </p:nvSpPr>
        <p:spPr>
          <a:xfrm>
            <a:off x="8950287" y="3543300"/>
            <a:ext cx="2340610" cy="993140"/>
          </a:xfrm>
          <a:prstGeom prst="rect">
            <a:avLst/>
          </a:prstGeom>
        </p:spPr>
        <p:txBody>
          <a:bodyPr vert="horz" wrap="square" lIns="0" tIns="12700" rIns="0" bIns="0" rtlCol="0">
            <a:spAutoFit/>
          </a:bodyPr>
          <a:lstStyle/>
          <a:p>
            <a:pPr marL="12700" marR="809625"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Bespoke</a:t>
            </a:r>
            <a:r>
              <a:rPr kumimoji="0" lang="en-AU" sz="1400" b="1" i="0" u="none" strike="noStrike" kern="1200" cap="none" spc="-9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lang="en-AU" sz="1400" b="1" i="0" u="none" strike="noStrike" kern="1200" cap="none" spc="-6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AU"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data</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Receive</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custom</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cuts</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proprietary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data.</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5" name="object 5"/>
          <p:cNvSpPr txBox="1"/>
          <p:nvPr/>
        </p:nvSpPr>
        <p:spPr>
          <a:xfrm>
            <a:off x="8950287" y="5164835"/>
            <a:ext cx="2402840" cy="1227455"/>
          </a:xfrm>
          <a:prstGeom prst="rect">
            <a:avLst/>
          </a:prstGeom>
        </p:spPr>
        <p:txBody>
          <a:bodyPr vert="horz" wrap="square" lIns="0" tIns="12700" rIns="0" bIns="0" rtlCol="0">
            <a:spAutoFit/>
          </a:bodyPr>
          <a:lstStyle/>
          <a:p>
            <a:pPr marL="12700" marR="102235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lang="en-AU"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175"/>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Leverage</a:t>
            </a:r>
            <a:r>
              <a:rPr kumimoji="0" lang="en-AU"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a:t>
            </a:r>
            <a:r>
              <a:rPr kumimoji="0" lang="en-AU"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kumimoji="0" lang="en-AU" sz="1200" b="0" i="0" u="none" strike="noStrike" kern="1200" cap="none" spc="7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a:t>
            </a:r>
            <a:r>
              <a:rPr kumimoji="0" lang="en-AU" sz="1200" b="0" i="0" u="none" strike="noStrike" kern="1200" cap="none" spc="7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with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to</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help</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validate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lang="en-AU"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strategies.</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6" name="object 6"/>
          <p:cNvSpPr txBox="1"/>
          <p:nvPr/>
        </p:nvSpPr>
        <p:spPr>
          <a:xfrm>
            <a:off x="4852250" y="1825582"/>
            <a:ext cx="2310550" cy="1029064"/>
          </a:xfrm>
          <a:prstGeom prst="rect">
            <a:avLst/>
          </a:prstGeom>
        </p:spPr>
        <p:txBody>
          <a:bodyPr vert="horz" wrap="square" lIns="0" tIns="31750" rIns="0" bIns="0" rtlCol="0">
            <a:spAutoFit/>
          </a:bodyPr>
          <a:lstStyle/>
          <a:p>
            <a:pPr marL="12700" marR="5080" lvl="0" indent="0" algn="l" defTabSz="914400" rtl="0" eaLnBrk="1" fontAlgn="auto" latinLnBrk="0" hangingPunct="1">
              <a:lnSpc>
                <a:spcPct val="133200"/>
              </a:lnSpc>
              <a:spcBef>
                <a:spcPts val="25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Market</a:t>
            </a:r>
            <a:r>
              <a:rPr kumimoji="0" lang="en-AU" sz="1400" b="1"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Trend</a:t>
            </a:r>
            <a:r>
              <a:rPr kumimoji="0" lang="en-AU"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Reports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Access</a:t>
            </a:r>
            <a:r>
              <a:rPr kumimoji="0" lang="en-AU"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a:t>
            </a:r>
            <a:r>
              <a:rPr kumimoji="0" lang="en-AU"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library</a:t>
            </a:r>
            <a:r>
              <a:rPr kumimoji="0" lang="en-AU" sz="1200" b="0"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of</a:t>
            </a:r>
            <a:r>
              <a:rPr kumimoji="0" lang="en-AU"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fact-</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based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actionable</a:t>
            </a:r>
            <a:r>
              <a:rPr kumimoji="0" lang="en-AU"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insights,</a:t>
            </a:r>
            <a:r>
              <a:rPr kumimoji="0" lang="en-AU"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deep</a:t>
            </a:r>
            <a:r>
              <a:rPr kumimoji="0" lang="en-AU"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dives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on</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ANZ</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business</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&amp;</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IT</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trends.</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7" name="object 7"/>
          <p:cNvSpPr txBox="1"/>
          <p:nvPr/>
        </p:nvSpPr>
        <p:spPr>
          <a:xfrm>
            <a:off x="945305" y="5164835"/>
            <a:ext cx="2710180" cy="1227455"/>
          </a:xfrm>
          <a:prstGeom prst="rect">
            <a:avLst/>
          </a:prstGeom>
        </p:spPr>
        <p:txBody>
          <a:bodyPr vert="horz" wrap="square" lIns="0" tIns="12700" rIns="0" bIns="0" rtlCol="0">
            <a:spAutoFit/>
          </a:bodyPr>
          <a:lstStyle/>
          <a:p>
            <a:pPr marL="12700" marR="114935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Premier</a:t>
            </a:r>
            <a:r>
              <a:rPr kumimoji="0" lang="en-AU"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executive community</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175"/>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Unlock</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access</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to</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our</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exclusive</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network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Australia’s</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leading</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technology</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business</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executives.</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8" name="object 8"/>
          <p:cNvSpPr txBox="1"/>
          <p:nvPr/>
        </p:nvSpPr>
        <p:spPr>
          <a:xfrm>
            <a:off x="4852250" y="5164835"/>
            <a:ext cx="2667000" cy="1227455"/>
          </a:xfrm>
          <a:prstGeom prst="rect">
            <a:avLst/>
          </a:prstGeom>
        </p:spPr>
        <p:txBody>
          <a:bodyPr vert="horz" wrap="square" lIns="0" tIns="12700" rIns="0" bIns="0" rtlCol="0">
            <a:spAutoFit/>
          </a:bodyPr>
          <a:lstStyle/>
          <a:p>
            <a:pPr marL="12700" marR="272415"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kumimoji="0" lang="en-AU" sz="1400" b="1"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account</a:t>
            </a:r>
            <a:r>
              <a:rPr kumimoji="0" lang="en-AU" sz="1400" b="1"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manager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lang="en-AU"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impact</a:t>
            </a:r>
            <a:r>
              <a:rPr kumimoji="0" lang="en-AU" sz="1400" b="1" i="0" u="none" strike="noStrike" kern="1200" cap="none" spc="-6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assessments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just" defTabSz="914400" rtl="0" eaLnBrk="1" fontAlgn="auto" latinLnBrk="0" hangingPunct="1">
              <a:lnSpc>
                <a:spcPct val="131700"/>
              </a:lnSpc>
              <a:spcBef>
                <a:spcPts val="175"/>
              </a:spcBef>
              <a:spcAft>
                <a:spcPts val="0"/>
              </a:spcAft>
              <a:buClrTx/>
              <a:buSzTx/>
              <a:buFontTx/>
              <a:buNone/>
              <a:tabLst/>
              <a:defRPr/>
            </a:pP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Account</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Manager</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will</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ensure</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team</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are getting</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the</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most</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out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subscription.</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9" name="object 9"/>
          <p:cNvSpPr txBox="1"/>
          <p:nvPr/>
        </p:nvSpPr>
        <p:spPr>
          <a:xfrm>
            <a:off x="945305" y="1900427"/>
            <a:ext cx="3020694" cy="976549"/>
          </a:xfrm>
          <a:prstGeom prst="rect">
            <a:avLst/>
          </a:prstGeom>
        </p:spPr>
        <p:txBody>
          <a:bodyPr vert="horz" wrap="square" lIns="0" tIns="12700" rIns="0" bIns="0" rtlCol="0">
            <a:spAutoFit/>
          </a:bodyPr>
          <a:lstStyle/>
          <a:p>
            <a:pPr marL="12700" marR="109347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Community</a:t>
            </a:r>
            <a:r>
              <a:rPr kumimoji="0" lang="en-AU"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case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studies</a:t>
            </a:r>
            <a:r>
              <a:rPr kumimoji="0" lang="en-AU" sz="1400" b="1"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lang="en-AU"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interviews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32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Case studies</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detailing</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the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successes</a:t>
            </a:r>
            <a:r>
              <a:rPr kumimoji="0" lang="en-AU" sz="1200" b="0" i="0" u="none" strike="noStrike" kern="1200" cap="none" spc="50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br>
              <a:rPr kumimoji="0" lang="en-AU" sz="1200" b="0" i="0" u="none" strike="noStrike" kern="1200" cap="none" spc="50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b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lang="en-AU"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challenges</a:t>
            </a:r>
            <a:r>
              <a:rPr kumimoji="0" lang="en-AU"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of</a:t>
            </a:r>
            <a:r>
              <a:rPr kumimoji="0" lang="en-AU"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projects</a:t>
            </a:r>
            <a:r>
              <a:rPr kumimoji="0" lang="en-AU"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lang="en-AU"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initiatives.</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0" name="object 10"/>
          <p:cNvSpPr txBox="1"/>
          <p:nvPr/>
        </p:nvSpPr>
        <p:spPr>
          <a:xfrm>
            <a:off x="945305" y="3543300"/>
            <a:ext cx="3020694" cy="966868"/>
          </a:xfrm>
          <a:prstGeom prst="rect">
            <a:avLst/>
          </a:prstGeom>
        </p:spPr>
        <p:txBody>
          <a:bodyPr vert="horz" wrap="square" lIns="0" tIns="12700" rIns="0" bIns="0" rtlCol="0">
            <a:spAutoFit/>
          </a:bodyPr>
          <a:lstStyle/>
          <a:p>
            <a:pPr marL="12700" marR="146431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Downloadable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data</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and</a:t>
            </a:r>
            <a:r>
              <a:rPr kumimoji="0" lang="en-AU" sz="1400" b="1"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insights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Elevate</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your</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business</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cases</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with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downloadable</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market</a:t>
            </a:r>
            <a:r>
              <a:rPr kumimoji="0" lang="en-AU"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and</a:t>
            </a:r>
            <a:r>
              <a:rPr kumimoji="0" lang="en-AU" sz="1200" b="0"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industry</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data.</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1" name="object 11"/>
          <p:cNvSpPr txBox="1"/>
          <p:nvPr/>
        </p:nvSpPr>
        <p:spPr>
          <a:xfrm>
            <a:off x="4852250" y="3543300"/>
            <a:ext cx="3020695" cy="993140"/>
          </a:xfrm>
          <a:prstGeom prst="rect">
            <a:avLst/>
          </a:prstGeom>
        </p:spPr>
        <p:txBody>
          <a:bodyPr vert="horz" wrap="square" lIns="0" tIns="12700" rIns="0" bIns="0" rtlCol="0">
            <a:spAutoFit/>
          </a:bodyPr>
          <a:lstStyle/>
          <a:p>
            <a:pPr marL="12700" marR="169926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Industry</a:t>
            </a:r>
            <a:r>
              <a:rPr kumimoji="0" lang="en-AU" sz="1400" b="1"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expert presentations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Watch keynotes</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or read</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distilled</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1-page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executive</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summaries</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from</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our</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Edge</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Events.</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2" name="object 12"/>
          <p:cNvSpPr txBox="1"/>
          <p:nvPr/>
        </p:nvSpPr>
        <p:spPr>
          <a:xfrm>
            <a:off x="9245866" y="6590467"/>
            <a:ext cx="2788285" cy="17081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en-AU" sz="950" b="0" i="1" u="none" strike="noStrike" kern="1200" cap="none" spc="-25" normalizeH="0" baseline="0" noProof="0">
                <a:ln>
                  <a:noFill/>
                </a:ln>
                <a:solidFill>
                  <a:srgbClr val="3B3838"/>
                </a:solidFill>
                <a:effectLst/>
                <a:uLnTx/>
                <a:uFillTx/>
                <a:latin typeface="Arial"/>
                <a:ea typeface="+mn-ea"/>
                <a:cs typeface="Arial"/>
              </a:rPr>
              <a:t>*Inclusions</a:t>
            </a:r>
            <a:r>
              <a:rPr kumimoji="0" lang="en-AU" sz="950" b="0" i="1" u="none" strike="noStrike" kern="1200" cap="none" spc="-5" normalizeH="0" baseline="0" noProof="0">
                <a:ln>
                  <a:noFill/>
                </a:ln>
                <a:solidFill>
                  <a:srgbClr val="3B3838"/>
                </a:solidFill>
                <a:effectLst/>
                <a:uLnTx/>
                <a:uFillTx/>
                <a:latin typeface="Arial"/>
                <a:ea typeface="+mn-ea"/>
                <a:cs typeface="Arial"/>
              </a:rPr>
              <a:t> </a:t>
            </a:r>
            <a:r>
              <a:rPr kumimoji="0" lang="en-AU" sz="950" b="0" i="1" u="none" strike="noStrike" kern="1200" cap="none" spc="-40" normalizeH="0" baseline="0" noProof="0">
                <a:ln>
                  <a:noFill/>
                </a:ln>
                <a:solidFill>
                  <a:srgbClr val="3B3838"/>
                </a:solidFill>
                <a:effectLst/>
                <a:uLnTx/>
                <a:uFillTx/>
                <a:latin typeface="Arial"/>
                <a:ea typeface="+mn-ea"/>
                <a:cs typeface="Arial"/>
              </a:rPr>
              <a:t>may</a:t>
            </a:r>
            <a:r>
              <a:rPr kumimoji="0" lang="en-AU" sz="950" b="0" i="1" u="none" strike="noStrike" kern="1200" cap="none" spc="-5" normalizeH="0" baseline="0" noProof="0">
                <a:ln>
                  <a:noFill/>
                </a:ln>
                <a:solidFill>
                  <a:srgbClr val="3B3838"/>
                </a:solidFill>
                <a:effectLst/>
                <a:uLnTx/>
                <a:uFillTx/>
                <a:latin typeface="Arial"/>
                <a:ea typeface="+mn-ea"/>
                <a:cs typeface="Arial"/>
              </a:rPr>
              <a:t> </a:t>
            </a:r>
            <a:r>
              <a:rPr kumimoji="0" lang="en-AU" sz="950" b="0" i="1" u="none" strike="noStrike" kern="1200" cap="none" spc="-25" normalizeH="0" baseline="0" noProof="0">
                <a:ln>
                  <a:noFill/>
                </a:ln>
                <a:solidFill>
                  <a:srgbClr val="3B3838"/>
                </a:solidFill>
                <a:effectLst/>
                <a:uLnTx/>
                <a:uFillTx/>
                <a:latin typeface="Arial"/>
                <a:ea typeface="+mn-ea"/>
                <a:cs typeface="Arial"/>
              </a:rPr>
              <a:t>vary</a:t>
            </a:r>
            <a:r>
              <a:rPr kumimoji="0" lang="en-AU" sz="950" b="0" i="1" u="none" strike="noStrike" kern="1200" cap="none" spc="-5" normalizeH="0" baseline="0" noProof="0">
                <a:ln>
                  <a:noFill/>
                </a:ln>
                <a:solidFill>
                  <a:srgbClr val="3B3838"/>
                </a:solidFill>
                <a:effectLst/>
                <a:uLnTx/>
                <a:uFillTx/>
                <a:latin typeface="Arial"/>
                <a:ea typeface="+mn-ea"/>
                <a:cs typeface="Arial"/>
              </a:rPr>
              <a:t> </a:t>
            </a:r>
            <a:r>
              <a:rPr kumimoji="0" lang="en-AU" sz="950" b="0" i="1" u="none" strike="noStrike" kern="1200" cap="none" spc="-10" normalizeH="0" baseline="0" noProof="0">
                <a:ln>
                  <a:noFill/>
                </a:ln>
                <a:solidFill>
                  <a:srgbClr val="3B3838"/>
                </a:solidFill>
                <a:effectLst/>
                <a:uLnTx/>
                <a:uFillTx/>
                <a:latin typeface="Arial"/>
                <a:ea typeface="+mn-ea"/>
                <a:cs typeface="Arial"/>
              </a:rPr>
              <a:t>depending</a:t>
            </a:r>
            <a:r>
              <a:rPr kumimoji="0" lang="en-AU" sz="950" b="0" i="1" u="none" strike="noStrike" kern="1200" cap="none" spc="-5" normalizeH="0" baseline="0" noProof="0">
                <a:ln>
                  <a:noFill/>
                </a:ln>
                <a:solidFill>
                  <a:srgbClr val="3B3838"/>
                </a:solidFill>
                <a:effectLst/>
                <a:uLnTx/>
                <a:uFillTx/>
                <a:latin typeface="Arial"/>
                <a:ea typeface="+mn-ea"/>
                <a:cs typeface="Arial"/>
              </a:rPr>
              <a:t> </a:t>
            </a:r>
            <a:r>
              <a:rPr kumimoji="0" lang="en-AU" sz="950" b="0" i="1" u="none" strike="noStrike" kern="1200" cap="none" spc="-20" normalizeH="0" baseline="0" noProof="0">
                <a:ln>
                  <a:noFill/>
                </a:ln>
                <a:solidFill>
                  <a:srgbClr val="3B3838"/>
                </a:solidFill>
                <a:effectLst/>
                <a:uLnTx/>
                <a:uFillTx/>
                <a:latin typeface="Arial"/>
                <a:ea typeface="+mn-ea"/>
                <a:cs typeface="Arial"/>
              </a:rPr>
              <a:t>on</a:t>
            </a:r>
            <a:r>
              <a:rPr kumimoji="0" lang="en-AU" sz="950" b="0" i="1" u="none" strike="noStrike" kern="1200" cap="none" spc="0" normalizeH="0" baseline="0" noProof="0">
                <a:ln>
                  <a:noFill/>
                </a:ln>
                <a:solidFill>
                  <a:srgbClr val="3B3838"/>
                </a:solidFill>
                <a:effectLst/>
                <a:uLnTx/>
                <a:uFillTx/>
                <a:latin typeface="Arial"/>
                <a:ea typeface="+mn-ea"/>
                <a:cs typeface="Arial"/>
              </a:rPr>
              <a:t> </a:t>
            </a:r>
            <a:r>
              <a:rPr kumimoji="0" lang="en-AU" sz="950" b="0" i="1" u="none" strike="noStrike" kern="1200" cap="none" spc="-20" normalizeH="0" baseline="0" noProof="0">
                <a:ln>
                  <a:noFill/>
                </a:ln>
                <a:solidFill>
                  <a:srgbClr val="3B3838"/>
                </a:solidFill>
                <a:effectLst/>
                <a:uLnTx/>
                <a:uFillTx/>
                <a:latin typeface="Arial"/>
                <a:ea typeface="+mn-ea"/>
                <a:cs typeface="Arial"/>
              </a:rPr>
              <a:t>subscription</a:t>
            </a:r>
            <a:r>
              <a:rPr kumimoji="0" lang="en-AU" sz="950" b="0" i="1" u="none" strike="noStrike" kern="1200" cap="none" spc="-5" normalizeH="0" baseline="0" noProof="0">
                <a:ln>
                  <a:noFill/>
                </a:ln>
                <a:solidFill>
                  <a:srgbClr val="3B3838"/>
                </a:solidFill>
                <a:effectLst/>
                <a:uLnTx/>
                <a:uFillTx/>
                <a:latin typeface="Arial"/>
                <a:ea typeface="+mn-ea"/>
                <a:cs typeface="Arial"/>
              </a:rPr>
              <a:t> </a:t>
            </a:r>
            <a:r>
              <a:rPr kumimoji="0" lang="en-AU" sz="950" b="0" i="1" u="none" strike="noStrike" kern="1200" cap="none" spc="-10" normalizeH="0" baseline="0" noProof="0">
                <a:ln>
                  <a:noFill/>
                </a:ln>
                <a:solidFill>
                  <a:srgbClr val="3B3838"/>
                </a:solidFill>
                <a:effectLst/>
                <a:uLnTx/>
                <a:uFillTx/>
                <a:latin typeface="Arial"/>
                <a:ea typeface="+mn-ea"/>
                <a:cs typeface="Arial"/>
              </a:rPr>
              <a:t>level.</a:t>
            </a:r>
            <a:endParaRPr kumimoji="0" lang="en-AU" sz="950" b="0" i="0" u="none" strike="noStrike" kern="1200" cap="none" spc="0" normalizeH="0" baseline="0" noProof="0">
              <a:ln>
                <a:noFill/>
              </a:ln>
              <a:solidFill>
                <a:prstClr val="black"/>
              </a:solidFill>
              <a:effectLst/>
              <a:uLnTx/>
              <a:uFillTx/>
              <a:latin typeface="Arial"/>
              <a:ea typeface="+mn-ea"/>
              <a:cs typeface="Arial"/>
            </a:endParaRPr>
          </a:p>
        </p:txBody>
      </p:sp>
      <p:grpSp>
        <p:nvGrpSpPr>
          <p:cNvPr id="13" name="object 13"/>
          <p:cNvGrpSpPr/>
          <p:nvPr/>
        </p:nvGrpSpPr>
        <p:grpSpPr>
          <a:xfrm>
            <a:off x="656730" y="1947100"/>
            <a:ext cx="8185150" cy="180340"/>
            <a:chOff x="656730" y="1947100"/>
            <a:chExt cx="8185150" cy="180340"/>
          </a:xfrm>
        </p:grpSpPr>
        <p:pic>
          <p:nvPicPr>
            <p:cNvPr id="14" name="object 14"/>
            <p:cNvPicPr/>
            <p:nvPr/>
          </p:nvPicPr>
          <p:blipFill>
            <a:blip r:embed="rId7" cstate="print"/>
            <a:stretch>
              <a:fillRect/>
            </a:stretch>
          </p:blipFill>
          <p:spPr>
            <a:xfrm>
              <a:off x="656730" y="1947100"/>
              <a:ext cx="179999" cy="179997"/>
            </a:xfrm>
            <a:prstGeom prst="rect">
              <a:avLst/>
            </a:prstGeom>
          </p:spPr>
        </p:pic>
        <p:pic>
          <p:nvPicPr>
            <p:cNvPr id="15" name="object 15"/>
            <p:cNvPicPr/>
            <p:nvPr/>
          </p:nvPicPr>
          <p:blipFill>
            <a:blip r:embed="rId8" cstate="print"/>
            <a:stretch>
              <a:fillRect/>
            </a:stretch>
          </p:blipFill>
          <p:spPr>
            <a:xfrm>
              <a:off x="701040" y="1990344"/>
              <a:ext cx="94487" cy="94487"/>
            </a:xfrm>
            <a:prstGeom prst="rect">
              <a:avLst/>
            </a:prstGeom>
          </p:spPr>
        </p:pic>
        <p:pic>
          <p:nvPicPr>
            <p:cNvPr id="16" name="object 16"/>
            <p:cNvPicPr/>
            <p:nvPr/>
          </p:nvPicPr>
          <p:blipFill>
            <a:blip r:embed="rId7" cstate="print"/>
            <a:stretch>
              <a:fillRect/>
            </a:stretch>
          </p:blipFill>
          <p:spPr>
            <a:xfrm>
              <a:off x="4567643" y="1947100"/>
              <a:ext cx="180009" cy="179997"/>
            </a:xfrm>
            <a:prstGeom prst="rect">
              <a:avLst/>
            </a:prstGeom>
          </p:spPr>
        </p:pic>
        <p:pic>
          <p:nvPicPr>
            <p:cNvPr id="17" name="object 17"/>
            <p:cNvPicPr/>
            <p:nvPr/>
          </p:nvPicPr>
          <p:blipFill>
            <a:blip r:embed="rId9" cstate="print"/>
            <a:stretch>
              <a:fillRect/>
            </a:stretch>
          </p:blipFill>
          <p:spPr>
            <a:xfrm>
              <a:off x="4611624" y="1990344"/>
              <a:ext cx="94487" cy="94487"/>
            </a:xfrm>
            <a:prstGeom prst="rect">
              <a:avLst/>
            </a:prstGeom>
          </p:spPr>
        </p:pic>
        <p:pic>
          <p:nvPicPr>
            <p:cNvPr id="18" name="object 18"/>
            <p:cNvPicPr/>
            <p:nvPr/>
          </p:nvPicPr>
          <p:blipFill>
            <a:blip r:embed="rId10" cstate="print"/>
            <a:stretch>
              <a:fillRect/>
            </a:stretch>
          </p:blipFill>
          <p:spPr>
            <a:xfrm>
              <a:off x="8661691" y="1947100"/>
              <a:ext cx="179997" cy="179997"/>
            </a:xfrm>
            <a:prstGeom prst="rect">
              <a:avLst/>
            </a:prstGeom>
          </p:spPr>
        </p:pic>
        <p:pic>
          <p:nvPicPr>
            <p:cNvPr id="19" name="object 19"/>
            <p:cNvPicPr/>
            <p:nvPr/>
          </p:nvPicPr>
          <p:blipFill>
            <a:blip r:embed="rId11" cstate="print"/>
            <a:stretch>
              <a:fillRect/>
            </a:stretch>
          </p:blipFill>
          <p:spPr>
            <a:xfrm>
              <a:off x="8705087" y="1990344"/>
              <a:ext cx="94488" cy="94487"/>
            </a:xfrm>
            <a:prstGeom prst="rect">
              <a:avLst/>
            </a:prstGeom>
          </p:spPr>
        </p:pic>
      </p:grpSp>
      <p:grpSp>
        <p:nvGrpSpPr>
          <p:cNvPr id="20" name="object 20"/>
          <p:cNvGrpSpPr/>
          <p:nvPr/>
        </p:nvGrpSpPr>
        <p:grpSpPr>
          <a:xfrm>
            <a:off x="656730" y="3595674"/>
            <a:ext cx="180340" cy="180340"/>
            <a:chOff x="656730" y="3595674"/>
            <a:chExt cx="180340" cy="180340"/>
          </a:xfrm>
        </p:grpSpPr>
        <p:pic>
          <p:nvPicPr>
            <p:cNvPr id="21" name="object 21"/>
            <p:cNvPicPr/>
            <p:nvPr/>
          </p:nvPicPr>
          <p:blipFill>
            <a:blip r:embed="rId12" cstate="print"/>
            <a:stretch>
              <a:fillRect/>
            </a:stretch>
          </p:blipFill>
          <p:spPr>
            <a:xfrm>
              <a:off x="656730" y="3595674"/>
              <a:ext cx="179999" cy="179997"/>
            </a:xfrm>
            <a:prstGeom prst="rect">
              <a:avLst/>
            </a:prstGeom>
          </p:spPr>
        </p:pic>
        <p:pic>
          <p:nvPicPr>
            <p:cNvPr id="22" name="object 22"/>
            <p:cNvPicPr/>
            <p:nvPr/>
          </p:nvPicPr>
          <p:blipFill>
            <a:blip r:embed="rId13" cstate="print"/>
            <a:stretch>
              <a:fillRect/>
            </a:stretch>
          </p:blipFill>
          <p:spPr>
            <a:xfrm>
              <a:off x="701040" y="3639311"/>
              <a:ext cx="94487" cy="94487"/>
            </a:xfrm>
            <a:prstGeom prst="rect">
              <a:avLst/>
            </a:prstGeom>
          </p:spPr>
        </p:pic>
      </p:grpSp>
      <p:grpSp>
        <p:nvGrpSpPr>
          <p:cNvPr id="23" name="object 23"/>
          <p:cNvGrpSpPr/>
          <p:nvPr/>
        </p:nvGrpSpPr>
        <p:grpSpPr>
          <a:xfrm>
            <a:off x="656730" y="5205095"/>
            <a:ext cx="180340" cy="180340"/>
            <a:chOff x="656730" y="5205095"/>
            <a:chExt cx="180340" cy="180340"/>
          </a:xfrm>
        </p:grpSpPr>
        <p:pic>
          <p:nvPicPr>
            <p:cNvPr id="24" name="object 24"/>
            <p:cNvPicPr/>
            <p:nvPr/>
          </p:nvPicPr>
          <p:blipFill>
            <a:blip r:embed="rId7" cstate="print"/>
            <a:stretch>
              <a:fillRect/>
            </a:stretch>
          </p:blipFill>
          <p:spPr>
            <a:xfrm>
              <a:off x="656730" y="5205095"/>
              <a:ext cx="179999" cy="179997"/>
            </a:xfrm>
            <a:prstGeom prst="rect">
              <a:avLst/>
            </a:prstGeom>
          </p:spPr>
        </p:pic>
        <p:pic>
          <p:nvPicPr>
            <p:cNvPr id="25" name="object 25"/>
            <p:cNvPicPr/>
            <p:nvPr/>
          </p:nvPicPr>
          <p:blipFill>
            <a:blip r:embed="rId14" cstate="print"/>
            <a:stretch>
              <a:fillRect/>
            </a:stretch>
          </p:blipFill>
          <p:spPr>
            <a:xfrm>
              <a:off x="701040" y="5248656"/>
              <a:ext cx="94487" cy="94487"/>
            </a:xfrm>
            <a:prstGeom prst="rect">
              <a:avLst/>
            </a:prstGeom>
          </p:spPr>
        </p:pic>
      </p:grpSp>
      <p:sp>
        <p:nvSpPr>
          <p:cNvPr id="26" name="object 26"/>
          <p:cNvSpPr/>
          <p:nvPr/>
        </p:nvSpPr>
        <p:spPr>
          <a:xfrm>
            <a:off x="-6" y="3269208"/>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object 27"/>
          <p:cNvSpPr/>
          <p:nvPr/>
        </p:nvSpPr>
        <p:spPr>
          <a:xfrm>
            <a:off x="-6" y="4861115"/>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28" name="object 28"/>
          <p:cNvGrpSpPr/>
          <p:nvPr/>
        </p:nvGrpSpPr>
        <p:grpSpPr>
          <a:xfrm>
            <a:off x="4567644" y="3595674"/>
            <a:ext cx="180340" cy="180340"/>
            <a:chOff x="4567644" y="3595674"/>
            <a:chExt cx="180340" cy="180340"/>
          </a:xfrm>
        </p:grpSpPr>
        <p:pic>
          <p:nvPicPr>
            <p:cNvPr id="29" name="object 29"/>
            <p:cNvPicPr/>
            <p:nvPr/>
          </p:nvPicPr>
          <p:blipFill>
            <a:blip r:embed="rId12" cstate="print"/>
            <a:stretch>
              <a:fillRect/>
            </a:stretch>
          </p:blipFill>
          <p:spPr>
            <a:xfrm>
              <a:off x="4567644" y="3595674"/>
              <a:ext cx="180009" cy="179997"/>
            </a:xfrm>
            <a:prstGeom prst="rect">
              <a:avLst/>
            </a:prstGeom>
          </p:spPr>
        </p:pic>
        <p:pic>
          <p:nvPicPr>
            <p:cNvPr id="30" name="object 30"/>
            <p:cNvPicPr/>
            <p:nvPr/>
          </p:nvPicPr>
          <p:blipFill>
            <a:blip r:embed="rId15" cstate="print"/>
            <a:stretch>
              <a:fillRect/>
            </a:stretch>
          </p:blipFill>
          <p:spPr>
            <a:xfrm>
              <a:off x="4611624" y="3639311"/>
              <a:ext cx="94487" cy="94487"/>
            </a:xfrm>
            <a:prstGeom prst="rect">
              <a:avLst/>
            </a:prstGeom>
          </p:spPr>
        </p:pic>
      </p:grpSp>
      <p:grpSp>
        <p:nvGrpSpPr>
          <p:cNvPr id="31" name="object 31"/>
          <p:cNvGrpSpPr/>
          <p:nvPr/>
        </p:nvGrpSpPr>
        <p:grpSpPr>
          <a:xfrm>
            <a:off x="4567644" y="5205095"/>
            <a:ext cx="180340" cy="180340"/>
            <a:chOff x="4567644" y="5205095"/>
            <a:chExt cx="180340" cy="180340"/>
          </a:xfrm>
        </p:grpSpPr>
        <p:pic>
          <p:nvPicPr>
            <p:cNvPr id="32" name="object 32"/>
            <p:cNvPicPr/>
            <p:nvPr/>
          </p:nvPicPr>
          <p:blipFill>
            <a:blip r:embed="rId7" cstate="print"/>
            <a:stretch>
              <a:fillRect/>
            </a:stretch>
          </p:blipFill>
          <p:spPr>
            <a:xfrm>
              <a:off x="4567644" y="5205095"/>
              <a:ext cx="180009" cy="179997"/>
            </a:xfrm>
            <a:prstGeom prst="rect">
              <a:avLst/>
            </a:prstGeom>
          </p:spPr>
        </p:pic>
        <p:pic>
          <p:nvPicPr>
            <p:cNvPr id="33" name="object 33"/>
            <p:cNvPicPr/>
            <p:nvPr/>
          </p:nvPicPr>
          <p:blipFill>
            <a:blip r:embed="rId16" cstate="print"/>
            <a:stretch>
              <a:fillRect/>
            </a:stretch>
          </p:blipFill>
          <p:spPr>
            <a:xfrm>
              <a:off x="4611624" y="5248656"/>
              <a:ext cx="94487" cy="94487"/>
            </a:xfrm>
            <a:prstGeom prst="rect">
              <a:avLst/>
            </a:prstGeom>
          </p:spPr>
        </p:pic>
      </p:grpSp>
      <p:grpSp>
        <p:nvGrpSpPr>
          <p:cNvPr id="34" name="object 34"/>
          <p:cNvGrpSpPr/>
          <p:nvPr/>
        </p:nvGrpSpPr>
        <p:grpSpPr>
          <a:xfrm>
            <a:off x="8661692" y="3595674"/>
            <a:ext cx="180340" cy="180340"/>
            <a:chOff x="8661692" y="3595674"/>
            <a:chExt cx="180340" cy="180340"/>
          </a:xfrm>
        </p:grpSpPr>
        <p:pic>
          <p:nvPicPr>
            <p:cNvPr id="35" name="object 35"/>
            <p:cNvPicPr/>
            <p:nvPr/>
          </p:nvPicPr>
          <p:blipFill>
            <a:blip r:embed="rId17" cstate="print"/>
            <a:stretch>
              <a:fillRect/>
            </a:stretch>
          </p:blipFill>
          <p:spPr>
            <a:xfrm>
              <a:off x="8661692" y="3595674"/>
              <a:ext cx="179997" cy="179997"/>
            </a:xfrm>
            <a:prstGeom prst="rect">
              <a:avLst/>
            </a:prstGeom>
          </p:spPr>
        </p:pic>
        <p:pic>
          <p:nvPicPr>
            <p:cNvPr id="36" name="object 36"/>
            <p:cNvPicPr/>
            <p:nvPr/>
          </p:nvPicPr>
          <p:blipFill>
            <a:blip r:embed="rId18" cstate="print"/>
            <a:stretch>
              <a:fillRect/>
            </a:stretch>
          </p:blipFill>
          <p:spPr>
            <a:xfrm>
              <a:off x="8705088" y="3639311"/>
              <a:ext cx="94488" cy="94487"/>
            </a:xfrm>
            <a:prstGeom prst="rect">
              <a:avLst/>
            </a:prstGeom>
          </p:spPr>
        </p:pic>
      </p:grpSp>
      <p:grpSp>
        <p:nvGrpSpPr>
          <p:cNvPr id="37" name="object 37"/>
          <p:cNvGrpSpPr/>
          <p:nvPr/>
        </p:nvGrpSpPr>
        <p:grpSpPr>
          <a:xfrm>
            <a:off x="8661692" y="5205095"/>
            <a:ext cx="180340" cy="180340"/>
            <a:chOff x="8661692" y="5205095"/>
            <a:chExt cx="180340" cy="180340"/>
          </a:xfrm>
        </p:grpSpPr>
        <p:pic>
          <p:nvPicPr>
            <p:cNvPr id="38" name="object 38"/>
            <p:cNvPicPr/>
            <p:nvPr/>
          </p:nvPicPr>
          <p:blipFill>
            <a:blip r:embed="rId10" cstate="print"/>
            <a:stretch>
              <a:fillRect/>
            </a:stretch>
          </p:blipFill>
          <p:spPr>
            <a:xfrm>
              <a:off x="8661692" y="5205095"/>
              <a:ext cx="179997" cy="179997"/>
            </a:xfrm>
            <a:prstGeom prst="rect">
              <a:avLst/>
            </a:prstGeom>
          </p:spPr>
        </p:pic>
        <p:pic>
          <p:nvPicPr>
            <p:cNvPr id="39" name="object 39"/>
            <p:cNvPicPr/>
            <p:nvPr/>
          </p:nvPicPr>
          <p:blipFill>
            <a:blip r:embed="rId19" cstate="print"/>
            <a:stretch>
              <a:fillRect/>
            </a:stretch>
          </p:blipFill>
          <p:spPr>
            <a:xfrm>
              <a:off x="8705088" y="5248656"/>
              <a:ext cx="94488" cy="94487"/>
            </a:xfrm>
            <a:prstGeom prst="rect">
              <a:avLst/>
            </a:prstGeom>
          </p:spPr>
        </p:pic>
      </p:grpSp>
      <p:sp>
        <p:nvSpPr>
          <p:cNvPr id="40" name="object 40"/>
          <p:cNvSpPr txBox="1"/>
          <p:nvPr/>
        </p:nvSpPr>
        <p:spPr>
          <a:xfrm>
            <a:off x="2187016" y="795244"/>
            <a:ext cx="8032115" cy="470000"/>
          </a:xfrm>
          <a:prstGeom prst="rect">
            <a:avLst/>
          </a:prstGeom>
        </p:spPr>
        <p:txBody>
          <a:bodyPr vert="horz" wrap="square" lIns="0" tIns="12065" rIns="0" bIns="0" rtlCol="0">
            <a:spAutoFit/>
          </a:bodyPr>
          <a:lstStyle/>
          <a:p>
            <a:pPr marL="12700" marR="5080" lvl="0" indent="20955" algn="l" defTabSz="914400" rtl="0" eaLnBrk="1" fontAlgn="auto" latinLnBrk="0" hangingPunct="1">
              <a:lnSpc>
                <a:spcPct val="137400"/>
              </a:lnSpc>
              <a:spcBef>
                <a:spcPts val="95"/>
              </a:spcBef>
              <a:spcAft>
                <a:spcPts val="0"/>
              </a:spcAft>
              <a:buClrTx/>
              <a:buSzTx/>
              <a:buFontTx/>
              <a:buNone/>
              <a:tabLst/>
              <a:defRPr/>
            </a:pP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Members</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of</a:t>
            </a:r>
            <a:r>
              <a:rPr kumimoji="0" lang="en-AU" sz="1150" b="0" i="0" u="none" strike="noStrike" kern="1200" cap="none" spc="15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ADAPT’s</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Research</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&amp;</a:t>
            </a:r>
            <a:r>
              <a:rPr kumimoji="0" lang="en-AU"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Advisory</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platform</a:t>
            </a:r>
            <a:r>
              <a:rPr kumimoji="0" lang="en-AU"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have</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access</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to</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entire</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suite</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of</a:t>
            </a:r>
            <a:r>
              <a:rPr kumimoji="0" lang="en-AU"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market</a:t>
            </a:r>
            <a:r>
              <a:rPr kumimoji="0" lang="en-AU" sz="1150" b="0" i="0" u="none" strike="noStrike" kern="1200" cap="none" spc="15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leading</a:t>
            </a:r>
            <a:r>
              <a:rPr kumimoji="0" lang="en-AU"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content,</a:t>
            </a:r>
            <a:r>
              <a:rPr kumimoji="0" lang="en-AU"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1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insights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and</a:t>
            </a:r>
            <a:r>
              <a:rPr kumimoji="0" lang="en-AU"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resources</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to</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help</a:t>
            </a:r>
            <a:r>
              <a:rPr kumimoji="0" lang="en-AU"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a:t>
            </a:r>
            <a:r>
              <a:rPr kumimoji="0" lang="en-AU" sz="1150" b="0" i="0" u="none" strike="noStrike" kern="1200" cap="none" spc="13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execute</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your</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role.</a:t>
            </a:r>
            <a:r>
              <a:rPr kumimoji="0" lang="en-AU"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For</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any</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assistance</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contact</a:t>
            </a:r>
            <a:r>
              <a:rPr kumimoji="0" lang="en-AU"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your</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Account</a:t>
            </a:r>
            <a:r>
              <a:rPr kumimoji="0" lang="en-AU"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Manager</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the</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help</a:t>
            </a:r>
            <a:r>
              <a:rPr kumimoji="0" lang="en-AU"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1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section.</a:t>
            </a:r>
            <a:endParaRPr kumimoji="0" lang="en-AU" sz="115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44" name="object 2">
            <a:extLst>
              <a:ext uri="{FF2B5EF4-FFF2-40B4-BE49-F238E27FC236}">
                <a16:creationId xmlns:a16="http://schemas.microsoft.com/office/drawing/2014/main" id="{64D59914-D4C4-CFAA-9A1E-197893B70760}"/>
              </a:ext>
            </a:extLst>
          </p:cNvPr>
          <p:cNvSpPr txBox="1">
            <a:spLocks/>
          </p:cNvSpPr>
          <p:nvPr/>
        </p:nvSpPr>
        <p:spPr>
          <a:xfrm>
            <a:off x="3395268" y="334771"/>
            <a:ext cx="5401462" cy="391159"/>
          </a:xfrm>
          <a:prstGeom prst="rect">
            <a:avLst/>
          </a:prstGeom>
        </p:spPr>
        <p:txBody>
          <a:bodyPr vert="horz" wrap="square" lIns="0" tIns="12700" rIns="0" bIns="0" rtlCol="0">
            <a:spAutoFit/>
          </a:bodyPr>
          <a:lstStyle>
            <a:lvl1pPr>
              <a:defRPr sz="2400" b="1" i="0">
                <a:solidFill>
                  <a:schemeClr val="bg1"/>
                </a:solidFill>
                <a:latin typeface="Arial"/>
                <a:ea typeface="+mj-ea"/>
                <a:cs typeface="Arial"/>
              </a:defRPr>
            </a:lvl1pPr>
          </a:lstStyle>
          <a:p>
            <a:pPr marL="12700">
              <a:spcBef>
                <a:spcPts val="100"/>
              </a:spcBef>
            </a:pPr>
            <a:r>
              <a:rPr lang="en-AU" kern="0" noProof="0">
                <a:latin typeface="Helvetica" panose="020B0604020202020204" pitchFamily="34" charset="0"/>
                <a:cs typeface="Helvetica" panose="020B0604020202020204" pitchFamily="34" charset="0"/>
              </a:rPr>
              <a:t>Additional</a:t>
            </a:r>
            <a:r>
              <a:rPr lang="en-AU" kern="0" spc="-20" noProof="0">
                <a:latin typeface="Helvetica" panose="020B0604020202020204" pitchFamily="34" charset="0"/>
                <a:cs typeface="Helvetica" panose="020B0604020202020204" pitchFamily="34" charset="0"/>
              </a:rPr>
              <a:t> </a:t>
            </a:r>
            <a:r>
              <a:rPr lang="en-AU" kern="0" noProof="0">
                <a:latin typeface="Helvetica" panose="020B0604020202020204" pitchFamily="34" charset="0"/>
                <a:cs typeface="Helvetica" panose="020B0604020202020204" pitchFamily="34" charset="0"/>
              </a:rPr>
              <a:t>resources</a:t>
            </a:r>
            <a:r>
              <a:rPr lang="en-AU" kern="0" spc="-15" noProof="0">
                <a:latin typeface="Helvetica" panose="020B0604020202020204" pitchFamily="34" charset="0"/>
                <a:cs typeface="Helvetica" panose="020B0604020202020204" pitchFamily="34" charset="0"/>
              </a:rPr>
              <a:t> </a:t>
            </a:r>
            <a:r>
              <a:rPr lang="en-AU" kern="0" noProof="0">
                <a:latin typeface="Helvetica" panose="020B0604020202020204" pitchFamily="34" charset="0"/>
                <a:cs typeface="Helvetica" panose="020B0604020202020204" pitchFamily="34" charset="0"/>
              </a:rPr>
              <a:t>you</a:t>
            </a:r>
            <a:r>
              <a:rPr lang="en-AU" kern="0" spc="-20" noProof="0">
                <a:latin typeface="Helvetica" panose="020B0604020202020204" pitchFamily="34" charset="0"/>
                <a:cs typeface="Helvetica" panose="020B0604020202020204" pitchFamily="34" charset="0"/>
              </a:rPr>
              <a:t> </a:t>
            </a:r>
            <a:r>
              <a:rPr lang="en-AU" kern="0" noProof="0">
                <a:latin typeface="Helvetica" panose="020B0604020202020204" pitchFamily="34" charset="0"/>
                <a:cs typeface="Helvetica" panose="020B0604020202020204" pitchFamily="34" charset="0"/>
              </a:rPr>
              <a:t>can</a:t>
            </a:r>
            <a:r>
              <a:rPr lang="en-AU" kern="0" spc="-20" noProof="0">
                <a:latin typeface="Helvetica" panose="020B0604020202020204" pitchFamily="34" charset="0"/>
                <a:cs typeface="Helvetica" panose="020B0604020202020204" pitchFamily="34" charset="0"/>
              </a:rPr>
              <a:t> </a:t>
            </a:r>
            <a:r>
              <a:rPr lang="en-AU" kern="0" spc="-10" noProof="0">
                <a:latin typeface="Helvetica" panose="020B0604020202020204" pitchFamily="34" charset="0"/>
                <a:cs typeface="Helvetica" panose="020B0604020202020204" pitchFamily="34" charset="0"/>
              </a:rPr>
              <a:t>access</a:t>
            </a:r>
          </a:p>
        </p:txBody>
      </p:sp>
    </p:spTree>
    <p:extLst>
      <p:ext uri="{BB962C8B-B14F-4D97-AF65-F5344CB8AC3E}">
        <p14:creationId xmlns:p14="http://schemas.microsoft.com/office/powerpoint/2010/main" val="1485126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29E930E-96E8-6F96-8601-B64C01432329}"/>
              </a:ext>
            </a:extLst>
          </p:cNvPr>
          <p:cNvSpPr txBox="1"/>
          <p:nvPr/>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prstClr val="black"/>
                </a:solidFill>
                <a:effectLst/>
                <a:uLnTx/>
                <a:uFillTx/>
                <a:latin typeface="Helvetica Light" panose="020B0403020202020204" pitchFamily="34" charset="0"/>
                <a:ea typeface="+mn-ea"/>
                <a:cs typeface="+mn-cs"/>
              </a:rPr>
              <a:t>adapt.com.au    |   hello@adapt.com.au   |   +61 (2) 9435 3535 </a:t>
            </a:r>
          </a:p>
        </p:txBody>
      </p:sp>
      <p:sp>
        <p:nvSpPr>
          <p:cNvPr id="3" name="Rectangle 2">
            <a:hlinkClick r:id="rId3"/>
            <a:extLst>
              <a:ext uri="{FF2B5EF4-FFF2-40B4-BE49-F238E27FC236}">
                <a16:creationId xmlns:a16="http://schemas.microsoft.com/office/drawing/2014/main" id="{0E1ACB27-F2A2-E6CE-2015-A1967714013C}"/>
              </a:ext>
            </a:extLst>
          </p:cNvPr>
          <p:cNvSpPr/>
          <p:nvPr/>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 name="Rectangle 3">
            <a:hlinkClick r:id="rId4"/>
            <a:extLst>
              <a:ext uri="{FF2B5EF4-FFF2-40B4-BE49-F238E27FC236}">
                <a16:creationId xmlns:a16="http://schemas.microsoft.com/office/drawing/2014/main" id="{0ECCB31D-6C57-A856-45D8-4929CBD1B0ED}"/>
              </a:ext>
            </a:extLst>
          </p:cNvPr>
          <p:cNvSpPr/>
          <p:nvPr/>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Rectangle 4">
            <a:hlinkClick r:id="rId3"/>
            <a:extLst>
              <a:ext uri="{FF2B5EF4-FFF2-40B4-BE49-F238E27FC236}">
                <a16:creationId xmlns:a16="http://schemas.microsoft.com/office/drawing/2014/main" id="{093EE5D5-BD14-C567-4328-944DA5FC6B78}"/>
              </a:ext>
            </a:extLst>
          </p:cNvPr>
          <p:cNvSpPr/>
          <p:nvPr/>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5" descr="A picture containing logo&#10;&#10;Description automatically generated">
            <a:extLst>
              <a:ext uri="{FF2B5EF4-FFF2-40B4-BE49-F238E27FC236}">
                <a16:creationId xmlns:a16="http://schemas.microsoft.com/office/drawing/2014/main" id="{2325D424-43A1-563C-7DD3-F6FCDB565CA3}"/>
              </a:ext>
            </a:extLst>
          </p:cNvPr>
          <p:cNvPicPr>
            <a:picLocks noChangeAspect="1"/>
          </p:cNvPicPr>
          <p:nvPr/>
        </p:nvPicPr>
        <p:blipFill>
          <a:blip r:embed="rId5"/>
          <a:stretch>
            <a:fillRect/>
          </a:stretch>
        </p:blipFill>
        <p:spPr>
          <a:xfrm>
            <a:off x="5382183" y="2894115"/>
            <a:ext cx="1427630" cy="347200"/>
          </a:xfrm>
          <a:prstGeom prst="rect">
            <a:avLst/>
          </a:prstGeom>
        </p:spPr>
      </p:pic>
    </p:spTree>
    <p:extLst>
      <p:ext uri="{BB962C8B-B14F-4D97-AF65-F5344CB8AC3E}">
        <p14:creationId xmlns:p14="http://schemas.microsoft.com/office/powerpoint/2010/main" val="4272997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B5967AF7-CC6F-B97F-5FCC-B240D79DC85D}"/>
            </a:ext>
          </a:extLst>
        </p:cNvPr>
        <p:cNvGrpSpPr/>
        <p:nvPr/>
      </p:nvGrpSpPr>
      <p:grpSpPr>
        <a:xfrm>
          <a:off x="0" y="0"/>
          <a:ext cx="0" cy="0"/>
          <a:chOff x="0" y="0"/>
          <a:chExt cx="0" cy="0"/>
        </a:xfrm>
      </p:grpSpPr>
      <p:pic>
        <p:nvPicPr>
          <p:cNvPr id="2" name="Graphic 1">
            <a:extLst>
              <a:ext uri="{FF2B5EF4-FFF2-40B4-BE49-F238E27FC236}">
                <a16:creationId xmlns:a16="http://schemas.microsoft.com/office/drawing/2014/main" id="{A51B8DB5-906C-E3AB-6422-EA3398758FDE}"/>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499595" y="5993999"/>
            <a:ext cx="3063424" cy="329695"/>
          </a:xfrm>
          <a:prstGeom prst="rect">
            <a:avLst/>
          </a:prstGeom>
        </p:spPr>
      </p:pic>
      <p:grpSp>
        <p:nvGrpSpPr>
          <p:cNvPr id="9" name="ADAPT WHITE GRID" hidden="1">
            <a:extLst>
              <a:ext uri="{FF2B5EF4-FFF2-40B4-BE49-F238E27FC236}">
                <a16:creationId xmlns:a16="http://schemas.microsoft.com/office/drawing/2014/main" id="{0C1482A0-6DC0-DFC9-414A-62563E65C997}"/>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79071E14-50C7-D7A9-88D5-6E6F3D3A22E2}"/>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830AB4A7-B1E1-89BE-5D48-2785FFC332DD}"/>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9F63DFF9-1AA0-8041-71FC-DF4AE45BC026}"/>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CCE31171-0F00-F34C-6443-514BCD23DCDC}"/>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E7D12C1A-AFD8-FD02-232C-8321381BA054}"/>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EC43080A-74F8-CDBF-3A3F-2DDB24E4AD85}"/>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C26D85A2-8045-5D53-975C-DAD6F33B69D2}"/>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B98DAC50-3B54-F0E6-C920-16A2EF2F3281}"/>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FBF48927-9BF8-4921-C0C5-50692BB10966}"/>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982C1B12-51A2-014C-BECA-FA15DE5F5880}"/>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AF7F47E9-B51B-25E9-B5BD-9E4772031AFA}"/>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F500DAD0-24EC-0857-443C-94EB193461B3}"/>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C49FD728-D8C1-34EA-DBE9-A6820A064FB9}"/>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4B1A968A-3433-6182-549B-9E2B1426FF5D}"/>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95138A72-4C16-5453-4747-6804C02944BC}"/>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8" name="Rectangle 47">
                <a:extLst>
                  <a:ext uri="{FF2B5EF4-FFF2-40B4-BE49-F238E27FC236}">
                    <a16:creationId xmlns:a16="http://schemas.microsoft.com/office/drawing/2014/main" id="{8688218A-E203-7FD6-FA98-F780378F953C}"/>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9" name="Rectangle 48">
                <a:extLst>
                  <a:ext uri="{FF2B5EF4-FFF2-40B4-BE49-F238E27FC236}">
                    <a16:creationId xmlns:a16="http://schemas.microsoft.com/office/drawing/2014/main" id="{7CD73841-B943-D05F-1F4F-507D90228AA0}"/>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1" name="ADAPT GRID MARGIN">
              <a:extLst>
                <a:ext uri="{FF2B5EF4-FFF2-40B4-BE49-F238E27FC236}">
                  <a16:creationId xmlns:a16="http://schemas.microsoft.com/office/drawing/2014/main" id="{1A4A0AEE-83A9-9E3D-9CA1-0D8C7B9A2513}"/>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E8354DAF-B386-E4FB-B280-358007508055}"/>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BEDE47F8-BEE3-B8B5-AA42-E598E0B18E51}"/>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2" name="Rectangle 31">
                <a:extLst>
                  <a:ext uri="{FF2B5EF4-FFF2-40B4-BE49-F238E27FC236}">
                    <a16:creationId xmlns:a16="http://schemas.microsoft.com/office/drawing/2014/main" id="{F51135A7-1F24-CEF5-4058-E05465805B36}"/>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00749467-287A-76B3-16C5-A3074972AAAF}"/>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2" name="ADAPT GRID 12x6">
              <a:extLst>
                <a:ext uri="{FF2B5EF4-FFF2-40B4-BE49-F238E27FC236}">
                  <a16:creationId xmlns:a16="http://schemas.microsoft.com/office/drawing/2014/main" id="{9FAF9E7B-4B3D-C8F7-3472-50FC309C8796}"/>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0E96E10B-1514-3013-558D-F38256E67137}"/>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F1D0FAC1-C6C2-CEC9-5EFA-177156C0B425}"/>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76F64B76-9282-989F-51C1-2973B7ECE832}"/>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C5F48322-063D-BB20-FCC4-23A3D669519A}"/>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5770577B-BFAC-5C44-8A46-E1D905BE423A}"/>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C882DAE8-5691-D8C4-61CA-1FF78DBDFEC9}"/>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3F377795-4CFD-5E32-C995-665DEC2D0782}"/>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ADFBF762-558B-0B5E-DE4B-D24D5C8A0DB0}"/>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2CD0ED42-F7E8-3A92-A997-9C5C466E3A51}"/>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8FEB0A33-183B-1B0F-1E08-5B4403258FEE}"/>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D5904F6B-7A2E-0656-31CD-0D0E6AB0922B}"/>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F8BDCC4B-4A57-D5A3-9D08-63D353BB3271}"/>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9E589D98-4A99-DAF1-1F03-0E3DA50A3467}"/>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E3C4425F-A547-78D2-14F9-4EE257921823}"/>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B8BC61CC-81E3-23F2-FBBC-5383BD52DA78}"/>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79B1B47B-6D59-5124-4D5F-C4AC015708B6}"/>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4682C130-FD50-F62E-575E-F82C7DFE10D2}"/>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grpSp>
        <p:nvGrpSpPr>
          <p:cNvPr id="52" name="Group 51">
            <a:extLst>
              <a:ext uri="{FF2B5EF4-FFF2-40B4-BE49-F238E27FC236}">
                <a16:creationId xmlns:a16="http://schemas.microsoft.com/office/drawing/2014/main" id="{42DD884F-A90E-8093-EF9C-7986C003510A}"/>
              </a:ext>
            </a:extLst>
          </p:cNvPr>
          <p:cNvGrpSpPr/>
          <p:nvPr/>
        </p:nvGrpSpPr>
        <p:grpSpPr>
          <a:xfrm>
            <a:off x="470612" y="2224426"/>
            <a:ext cx="7539256" cy="1534496"/>
            <a:chOff x="470612" y="2366935"/>
            <a:chExt cx="7539256" cy="1534496"/>
          </a:xfrm>
        </p:grpSpPr>
        <p:sp>
          <p:nvSpPr>
            <p:cNvPr id="53" name="TextBox 52">
              <a:extLst>
                <a:ext uri="{FF2B5EF4-FFF2-40B4-BE49-F238E27FC236}">
                  <a16:creationId xmlns:a16="http://schemas.microsoft.com/office/drawing/2014/main" id="{BC73DB39-A656-E49A-7238-578E19DAE729}"/>
                </a:ext>
              </a:extLst>
            </p:cNvPr>
            <p:cNvSpPr txBox="1"/>
            <p:nvPr/>
          </p:nvSpPr>
          <p:spPr>
            <a:xfrm>
              <a:off x="470612" y="2366935"/>
              <a:ext cx="7539256" cy="132343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4000" b="1" i="0" u="none" strike="noStrike" kern="1200" cap="none" spc="0" normalizeH="0" baseline="0" noProof="0">
                  <a:ln>
                    <a:noFill/>
                  </a:ln>
                  <a:solidFill>
                    <a:srgbClr val="000000"/>
                  </a:solidFill>
                  <a:effectLst/>
                  <a:uLnTx/>
                  <a:uFillTx/>
                  <a:latin typeface="Helvetica"/>
                  <a:ea typeface="+mn-ea"/>
                  <a:cs typeface="Helvetica"/>
                </a:rPr>
                <a:t>Goals, initiatives and investment priorities</a:t>
              </a:r>
            </a:p>
          </p:txBody>
        </p:sp>
        <p:sp>
          <p:nvSpPr>
            <p:cNvPr id="54" name="Rectangle 53">
              <a:extLst>
                <a:ext uri="{FF2B5EF4-FFF2-40B4-BE49-F238E27FC236}">
                  <a16:creationId xmlns:a16="http://schemas.microsoft.com/office/drawing/2014/main" id="{655C18FB-D8A1-FBA4-9C57-C77D443678E1}"/>
                </a:ext>
              </a:extLst>
            </p:cNvPr>
            <p:cNvSpPr/>
            <p:nvPr/>
          </p:nvSpPr>
          <p:spPr>
            <a:xfrm>
              <a:off x="608469" y="3838957"/>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499924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07EB2509-22A5-436B-8FA4-8B6DC2C9602E}"/>
              </a:ext>
            </a:extLst>
          </p:cNvPr>
          <p:cNvSpPr/>
          <p:nvPr/>
        </p:nvSpPr>
        <p:spPr>
          <a:xfrm>
            <a:off x="237475" y="159672"/>
            <a:ext cx="10184581" cy="400110"/>
          </a:xfrm>
          <a:prstGeom prst="rect">
            <a:avLst/>
          </a:prstGeom>
        </p:spPr>
        <p:txBody>
          <a:bodyPr wrap="square" lIns="91440" tIns="45720" rIns="91440" bIns="45720" anchor="t">
            <a:spAutoFit/>
          </a:bodyPr>
          <a:lstStyle/>
          <a:p>
            <a:pPr>
              <a:defRPr/>
            </a:pPr>
            <a:r>
              <a:rPr lang="en-AU" sz="2000" b="1" noProof="0">
                <a:solidFill>
                  <a:srgbClr val="000000"/>
                </a:solidFill>
                <a:latin typeface="Helvetica"/>
                <a:cs typeface="Helvetica"/>
                <a:sym typeface="Arial"/>
              </a:rPr>
              <a:t>CIOs’ organisational</a:t>
            </a:r>
            <a:r>
              <a:rPr kumimoji="0" lang="en-AU" sz="2000" b="1" i="0" u="none" strike="noStrike" kern="1200" cap="none" spc="0" normalizeH="0" baseline="0" noProof="0">
                <a:ln>
                  <a:noFill/>
                </a:ln>
                <a:solidFill>
                  <a:srgbClr val="000000"/>
                </a:solidFill>
                <a:effectLst/>
                <a:uLnTx/>
                <a:uFillTx/>
                <a:latin typeface="Helvetica"/>
                <a:ea typeface="+mn-ea"/>
                <a:cs typeface="Helvetica"/>
                <a:sym typeface="Arial"/>
              </a:rPr>
              <a:t> goals (Feb 2026)</a:t>
            </a:r>
          </a:p>
        </p:txBody>
      </p:sp>
      <p:sp>
        <p:nvSpPr>
          <p:cNvPr id="2" name="Google Shape;115;p4">
            <a:extLst>
              <a:ext uri="{FF2B5EF4-FFF2-40B4-BE49-F238E27FC236}">
                <a16:creationId xmlns:a16="http://schemas.microsoft.com/office/drawing/2014/main" id="{F82E3047-DFC1-92B4-60B3-9061E160D42B}"/>
              </a:ext>
            </a:extLst>
          </p:cNvPr>
          <p:cNvSpPr txBox="1"/>
          <p:nvPr/>
        </p:nvSpPr>
        <p:spPr>
          <a:xfrm>
            <a:off x="5750560" y="6583680"/>
            <a:ext cx="6377048" cy="246181"/>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AU" sz="1000" b="0" i="1" u="none" strike="noStrike" kern="0" cap="none" spc="0" normalizeH="0" baseline="0" noProof="0">
                <a:ln>
                  <a:noFill/>
                </a:ln>
                <a:solidFill>
                  <a:schemeClr val="bg1">
                    <a:lumMod val="50000"/>
                  </a:schemeClr>
                </a:solidFill>
                <a:effectLst/>
                <a:uLnTx/>
                <a:uFillTx/>
                <a:latin typeface="Helvetica" pitchFamily="2" charset="0"/>
                <a:ea typeface="Helvetica Neue"/>
                <a:cs typeface="Helvetica Neue"/>
                <a:sym typeface="Helvetica Neue"/>
              </a:rPr>
              <a:t>Source : ADAPT CIO Edge Survey in Feb 2026. Sample size : 222 Australian CIOs</a:t>
            </a:r>
          </a:p>
        </p:txBody>
      </p:sp>
      <p:pic>
        <p:nvPicPr>
          <p:cNvPr id="4" name="Graphic 3">
            <a:extLst>
              <a:ext uri="{FF2B5EF4-FFF2-40B4-BE49-F238E27FC236}">
                <a16:creationId xmlns:a16="http://schemas.microsoft.com/office/drawing/2014/main" id="{54DDDFBA-9873-4316-0515-049CDB6CB19B}"/>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671105" y="723072"/>
            <a:ext cx="10849790" cy="5985244"/>
          </a:xfrm>
          <a:prstGeom prst="rect">
            <a:avLst/>
          </a:prstGeom>
        </p:spPr>
      </p:pic>
    </p:spTree>
    <p:extLst>
      <p:ext uri="{BB962C8B-B14F-4D97-AF65-F5344CB8AC3E}">
        <p14:creationId xmlns:p14="http://schemas.microsoft.com/office/powerpoint/2010/main" val="638631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AA6CF21-934D-FF51-36A0-429498C52FED}"/>
              </a:ext>
            </a:extLst>
          </p:cNvPr>
          <p:cNvSpPr/>
          <p:nvPr/>
        </p:nvSpPr>
        <p:spPr>
          <a:xfrm>
            <a:off x="237475" y="159672"/>
            <a:ext cx="10184581" cy="400110"/>
          </a:xfrm>
          <a:prstGeom prst="rect">
            <a:avLst/>
          </a:prstGeom>
        </p:spPr>
        <p:txBody>
          <a:bodyPr wrap="square" lIns="91440" tIns="45720" rIns="91440" bIns="45720" anchor="t">
            <a:spAutoFit/>
          </a:bodyPr>
          <a:lstStyle/>
          <a:p>
            <a:pPr>
              <a:defRPr/>
            </a:pPr>
            <a:r>
              <a:rPr lang="en-AU" sz="2000" b="1" noProof="0">
                <a:solidFill>
                  <a:srgbClr val="000000"/>
                </a:solidFill>
                <a:latin typeface="Helvetica"/>
                <a:cs typeface="Helvetica"/>
                <a:sym typeface="Arial"/>
              </a:rPr>
              <a:t>CIOs’ initiatives (Feb 2026)</a:t>
            </a:r>
          </a:p>
        </p:txBody>
      </p:sp>
      <p:sp>
        <p:nvSpPr>
          <p:cNvPr id="14" name="Google Shape;115;p4">
            <a:extLst>
              <a:ext uri="{FF2B5EF4-FFF2-40B4-BE49-F238E27FC236}">
                <a16:creationId xmlns:a16="http://schemas.microsoft.com/office/drawing/2014/main" id="{CCBB3A2A-9DEC-ECBA-8C81-CD4C140E6027}"/>
              </a:ext>
            </a:extLst>
          </p:cNvPr>
          <p:cNvSpPr txBox="1"/>
          <p:nvPr/>
        </p:nvSpPr>
        <p:spPr>
          <a:xfrm>
            <a:off x="5750560" y="6583680"/>
            <a:ext cx="6377048" cy="246181"/>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AU" sz="1000" b="0" i="1" u="none" strike="noStrike" kern="0" cap="none" spc="0" normalizeH="0" baseline="0" noProof="0">
                <a:ln>
                  <a:noFill/>
                </a:ln>
                <a:solidFill>
                  <a:schemeClr val="bg1">
                    <a:lumMod val="50000"/>
                  </a:schemeClr>
                </a:solidFill>
                <a:effectLst/>
                <a:uLnTx/>
                <a:uFillTx/>
                <a:latin typeface="Helvetica" pitchFamily="2" charset="0"/>
                <a:ea typeface="Helvetica Neue"/>
                <a:cs typeface="Helvetica Neue"/>
                <a:sym typeface="Helvetica Neue"/>
              </a:rPr>
              <a:t>Source : ADAPT CIO Edge Survey in Feb 2026. Sample size : 220 Australian CIOs</a:t>
            </a:r>
          </a:p>
        </p:txBody>
      </p:sp>
      <p:pic>
        <p:nvPicPr>
          <p:cNvPr id="2" name="Graphic 1">
            <a:extLst>
              <a:ext uri="{FF2B5EF4-FFF2-40B4-BE49-F238E27FC236}">
                <a16:creationId xmlns:a16="http://schemas.microsoft.com/office/drawing/2014/main" id="{DEC08E80-BF9D-CFCA-6B81-5950FFA7B8D2}"/>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671106" y="723072"/>
            <a:ext cx="10849788" cy="5985244"/>
          </a:xfrm>
          <a:prstGeom prst="rect">
            <a:avLst/>
          </a:prstGeom>
        </p:spPr>
      </p:pic>
    </p:spTree>
    <p:extLst>
      <p:ext uri="{BB962C8B-B14F-4D97-AF65-F5344CB8AC3E}">
        <p14:creationId xmlns:p14="http://schemas.microsoft.com/office/powerpoint/2010/main" val="3241771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76FADE-BB87-2203-6D94-F93DD8B870C8}"/>
              </a:ext>
            </a:extLst>
          </p:cNvPr>
          <p:cNvSpPr/>
          <p:nvPr/>
        </p:nvSpPr>
        <p:spPr>
          <a:xfrm>
            <a:off x="237475" y="159672"/>
            <a:ext cx="10184581" cy="400110"/>
          </a:xfrm>
          <a:prstGeom prst="rect">
            <a:avLst/>
          </a:prstGeom>
        </p:spPr>
        <p:txBody>
          <a:bodyPr wrap="square" lIns="91440" tIns="45720" rIns="91440" bIns="45720" anchor="t">
            <a:spAutoFit/>
          </a:bodyPr>
          <a:lstStyle/>
          <a:p>
            <a:pPr>
              <a:defRPr/>
            </a:pPr>
            <a:r>
              <a:rPr lang="en-AU" sz="2000" b="1" noProof="0">
                <a:solidFill>
                  <a:srgbClr val="000000"/>
                </a:solidFill>
                <a:latin typeface="Helvetica"/>
                <a:cs typeface="Helvetica"/>
                <a:sym typeface="Arial"/>
              </a:rPr>
              <a:t>CIOs' investment priorities for the next 12 months</a:t>
            </a:r>
          </a:p>
        </p:txBody>
      </p:sp>
      <p:sp>
        <p:nvSpPr>
          <p:cNvPr id="20" name="Google Shape;115;p4">
            <a:extLst>
              <a:ext uri="{FF2B5EF4-FFF2-40B4-BE49-F238E27FC236}">
                <a16:creationId xmlns:a16="http://schemas.microsoft.com/office/drawing/2014/main" id="{093BB006-C835-CD6E-A763-EE5B511EA21B}"/>
              </a:ext>
            </a:extLst>
          </p:cNvPr>
          <p:cNvSpPr txBox="1"/>
          <p:nvPr/>
        </p:nvSpPr>
        <p:spPr>
          <a:xfrm>
            <a:off x="5750560" y="6583680"/>
            <a:ext cx="6377048" cy="246181"/>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AU" sz="1000" b="0" i="1" u="none" strike="noStrike" kern="0" cap="none" spc="0" normalizeH="0" baseline="0" noProof="0">
                <a:ln>
                  <a:noFill/>
                </a:ln>
                <a:solidFill>
                  <a:schemeClr val="bg1">
                    <a:lumMod val="50000"/>
                  </a:schemeClr>
                </a:solidFill>
                <a:effectLst/>
                <a:uLnTx/>
                <a:uFillTx/>
                <a:latin typeface="Helvetica" pitchFamily="2" charset="0"/>
                <a:ea typeface="Helvetica Neue"/>
                <a:cs typeface="Helvetica Neue"/>
                <a:sym typeface="Helvetica Neue"/>
              </a:rPr>
              <a:t>Source : ADAPT CIO Edge Survey in Feb 2026. Sample size : 231 Australian CIOs</a:t>
            </a:r>
          </a:p>
        </p:txBody>
      </p:sp>
      <p:pic>
        <p:nvPicPr>
          <p:cNvPr id="15" name="Graphic 14">
            <a:extLst>
              <a:ext uri="{FF2B5EF4-FFF2-40B4-BE49-F238E27FC236}">
                <a16:creationId xmlns:a16="http://schemas.microsoft.com/office/drawing/2014/main" id="{3D9AF1D9-8A80-F4C4-59CF-484572C8C199}"/>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21822" y="1042261"/>
            <a:ext cx="11348357" cy="5156839"/>
          </a:xfrm>
          <a:prstGeom prst="rect">
            <a:avLst/>
          </a:prstGeom>
        </p:spPr>
      </p:pic>
    </p:spTree>
    <p:extLst>
      <p:ext uri="{BB962C8B-B14F-4D97-AF65-F5344CB8AC3E}">
        <p14:creationId xmlns:p14="http://schemas.microsoft.com/office/powerpoint/2010/main" val="1359917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ABD23-F8F6-EDC2-37DC-E66CF58F69B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F6B2664-A04E-00DB-05E9-37B17437DCFC}"/>
              </a:ext>
            </a:extLst>
          </p:cNvPr>
          <p:cNvSpPr txBox="1"/>
          <p:nvPr/>
        </p:nvSpPr>
        <p:spPr>
          <a:xfrm>
            <a:off x="580039" y="2751115"/>
            <a:ext cx="3629348" cy="2630272"/>
          </a:xfrm>
          <a:prstGeom prst="rect">
            <a:avLst/>
          </a:prstGeom>
          <a:noFill/>
        </p:spPr>
        <p:txBody>
          <a:bodyPr wrap="square" lIns="91440" tIns="45720" rIns="91440" bIns="45720" rtlCol="0" anchor="t">
            <a:spAutoFit/>
          </a:bodyPr>
          <a:lstStyle/>
          <a:p>
            <a:pPr>
              <a:lnSpc>
                <a:spcPct val="125000"/>
              </a:lnSpc>
              <a:spcAft>
                <a:spcPts val="600"/>
              </a:spcAft>
              <a:buClr>
                <a:srgbClr val="E7534F"/>
              </a:buClr>
              <a:defRPr/>
            </a:pPr>
            <a:r>
              <a:rPr lang="en-AU" sz="1100" b="1" noProof="0">
                <a:solidFill>
                  <a:prstClr val="black"/>
                </a:solidFill>
                <a:latin typeface="Helvetica"/>
                <a:cs typeface="Helvetica"/>
              </a:rPr>
              <a:t>The #1 goal of Australian CIOs is to develop </a:t>
            </a:r>
            <a:br>
              <a:rPr lang="en-AU" sz="1100" b="1" noProof="0">
                <a:latin typeface="Helvetica"/>
                <a:cs typeface="Helvetica"/>
              </a:rPr>
            </a:br>
            <a:r>
              <a:rPr lang="en-AU" sz="1100" b="1" noProof="0">
                <a:solidFill>
                  <a:prstClr val="black"/>
                </a:solidFill>
                <a:latin typeface="Helvetica"/>
                <a:cs typeface="Helvetica"/>
              </a:rPr>
              <a:t>an AI strategy and roadmap.</a:t>
            </a:r>
            <a:endParaRPr kumimoji="0" lang="en-AU" sz="1100" b="1" i="0" u="none" strike="noStrike" kern="1200" cap="none" spc="0" normalizeH="0" baseline="0" noProof="0">
              <a:ln>
                <a:noFill/>
              </a:ln>
              <a:solidFill>
                <a:prstClr val="black"/>
              </a:solidFill>
              <a:effectLst/>
              <a:uLnTx/>
              <a:uFillTx/>
              <a:latin typeface="Helvetica"/>
              <a:ea typeface="+mn-ea"/>
              <a:cs typeface="Helvetica"/>
            </a:endParaRPr>
          </a:p>
          <a:p>
            <a:pPr marL="171450" indent="-171450">
              <a:lnSpc>
                <a:spcPct val="125000"/>
              </a:lnSpc>
              <a:spcAft>
                <a:spcPts val="600"/>
              </a:spcAft>
              <a:buClr>
                <a:srgbClr val="E7534F"/>
              </a:buClr>
              <a:buFont typeface="Arial" panose="020B0604020202020204" pitchFamily="34" charset="0"/>
              <a:buChar char="•"/>
              <a:defRPr/>
            </a:pPr>
            <a:r>
              <a:rPr lang="en-AU" sz="1100" noProof="0">
                <a:solidFill>
                  <a:prstClr val="black"/>
                </a:solidFill>
                <a:latin typeface="Helvetica"/>
                <a:cs typeface="Helvetica"/>
              </a:rPr>
              <a:t>Innovation has risen as a top priority, alongside improving financial performance and leading organisational change</a:t>
            </a:r>
            <a:r>
              <a:rPr lang="en-AU" sz="1100" noProof="0">
                <a:solidFill>
                  <a:prstClr val="black"/>
                </a:solidFill>
                <a:latin typeface="Helvetica"/>
                <a:ea typeface="Calibri" panose="020F0502020204030204"/>
                <a:cs typeface="Helvetica"/>
              </a:rPr>
              <a:t>.</a:t>
            </a:r>
            <a:endParaRPr lang="en-AU" sz="1100" b="0" i="0" u="none" strike="noStrike" kern="1200" cap="none" spc="0" normalizeH="0" baseline="0" noProof="0">
              <a:ln>
                <a:noFill/>
              </a:ln>
              <a:solidFill>
                <a:prstClr val="black"/>
              </a:solidFill>
              <a:effectLst/>
              <a:uLnTx/>
              <a:uFillTx/>
              <a:latin typeface="Helvetica"/>
              <a:cs typeface="Helvetica"/>
            </a:endParaRPr>
          </a:p>
          <a:p>
            <a:pPr marL="171450" indent="-171450">
              <a:lnSpc>
                <a:spcPct val="125000"/>
              </a:lnSpc>
              <a:spcAft>
                <a:spcPts val="600"/>
              </a:spcAft>
              <a:buClr>
                <a:srgbClr val="E7534F"/>
              </a:buClr>
              <a:buFont typeface="Arial" panose="020B0604020202020204" pitchFamily="34" charset="0"/>
              <a:buChar char="•"/>
              <a:defRPr/>
            </a:pPr>
            <a:r>
              <a:rPr lang="en-AU" sz="1100" noProof="0">
                <a:solidFill>
                  <a:prstClr val="black"/>
                </a:solidFill>
                <a:latin typeface="Helvetica"/>
                <a:cs typeface="Helvetica"/>
              </a:rPr>
              <a:t>The #1 CIO initiative is piloting and adopting generative AI. Systems rationalisation and consolidation have now entered the list of </a:t>
            </a:r>
            <a:br>
              <a:rPr lang="en-AU" sz="1100" noProof="0">
                <a:latin typeface="Helvetica"/>
                <a:cs typeface="Helvetica"/>
              </a:rPr>
            </a:br>
            <a:r>
              <a:rPr lang="en-AU" sz="1100" noProof="0">
                <a:solidFill>
                  <a:prstClr val="black"/>
                </a:solidFill>
                <a:latin typeface="Helvetica"/>
                <a:cs typeface="Helvetica"/>
              </a:rPr>
              <a:t>top 10 initiatives.</a:t>
            </a:r>
          </a:p>
          <a:p>
            <a:pPr marL="171450" indent="-171450">
              <a:lnSpc>
                <a:spcPct val="125000"/>
              </a:lnSpc>
              <a:spcAft>
                <a:spcPts val="600"/>
              </a:spcAft>
              <a:buClr>
                <a:srgbClr val="E7534F"/>
              </a:buClr>
              <a:buFont typeface="Arial" panose="020B0604020202020204" pitchFamily="34" charset="0"/>
              <a:buChar char="•"/>
              <a:defRPr/>
            </a:pPr>
            <a:r>
              <a:rPr lang="en-AU" sz="1100" noProof="0">
                <a:solidFill>
                  <a:prstClr val="black"/>
                </a:solidFill>
                <a:latin typeface="Helvetica"/>
                <a:cs typeface="Helvetica"/>
              </a:rPr>
              <a:t>The #1 investment priority is AI agents. </a:t>
            </a:r>
            <a:br>
              <a:rPr lang="en-AU" sz="1100" noProof="0">
                <a:latin typeface="Helvetica"/>
                <a:cs typeface="Helvetica"/>
              </a:rPr>
            </a:br>
            <a:r>
              <a:rPr lang="en-AU" sz="1100" noProof="0">
                <a:solidFill>
                  <a:prstClr val="black"/>
                </a:solidFill>
                <a:latin typeface="Helvetica"/>
                <a:cs typeface="Helvetica"/>
              </a:rPr>
              <a:t>Five of the </a:t>
            </a:r>
            <a:r>
              <a:rPr lang="en-AU" sz="1100">
                <a:solidFill>
                  <a:prstClr val="black"/>
                </a:solidFill>
                <a:latin typeface="Helvetica"/>
                <a:cs typeface="Helvetica"/>
              </a:rPr>
              <a:t>top 10</a:t>
            </a:r>
            <a:r>
              <a:rPr lang="en-AU" sz="1100" noProof="0">
                <a:solidFill>
                  <a:prstClr val="black"/>
                </a:solidFill>
                <a:latin typeface="Helvetica"/>
                <a:cs typeface="Helvetica"/>
              </a:rPr>
              <a:t> IPs are AI-related areas.</a:t>
            </a:r>
            <a:endParaRPr lang="en-AU" sz="1100" b="0" i="0" u="none" strike="noStrike" kern="1200" cap="none" spc="0" normalizeH="0" baseline="0" noProof="0">
              <a:ln>
                <a:noFill/>
              </a:ln>
              <a:solidFill>
                <a:prstClr val="black"/>
              </a:solidFill>
              <a:effectLst/>
              <a:uLnTx/>
              <a:uFillTx/>
              <a:latin typeface="Helvetica"/>
              <a:cs typeface="Helvetica"/>
            </a:endParaRPr>
          </a:p>
        </p:txBody>
      </p:sp>
      <p:sp>
        <p:nvSpPr>
          <p:cNvPr id="3" name="Rectangle 2">
            <a:extLst>
              <a:ext uri="{FF2B5EF4-FFF2-40B4-BE49-F238E27FC236}">
                <a16:creationId xmlns:a16="http://schemas.microsoft.com/office/drawing/2014/main" id="{73D8886C-E805-9144-02D2-74B4E935E5A6}"/>
              </a:ext>
            </a:extLst>
          </p:cNvPr>
          <p:cNvSpPr/>
          <p:nvPr/>
        </p:nvSpPr>
        <p:spPr>
          <a:xfrm>
            <a:off x="580039" y="1765216"/>
            <a:ext cx="3567309" cy="83099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400" b="1" noProof="0">
                <a:solidFill>
                  <a:prstClr val="black"/>
                </a:solidFill>
                <a:latin typeface="Helvetica"/>
                <a:cs typeface="Helvetica"/>
              </a:rPr>
              <a:t>Building an effective AI strategy and roadmap</a:t>
            </a:r>
            <a:endParaRPr kumimoji="0" lang="en-AU" sz="2400" b="1" i="0" u="none" strike="noStrike" kern="1200" cap="none" spc="0" normalizeH="0" baseline="0" noProof="0">
              <a:ln>
                <a:noFill/>
              </a:ln>
              <a:solidFill>
                <a:prstClr val="black"/>
              </a:solidFill>
              <a:effectLst/>
              <a:uLnTx/>
              <a:uFillTx/>
              <a:latin typeface="Helvetica"/>
              <a:ea typeface="+mn-ea"/>
              <a:cs typeface="Helvetica"/>
            </a:endParaRPr>
          </a:p>
        </p:txBody>
      </p:sp>
      <p:sp>
        <p:nvSpPr>
          <p:cNvPr id="6" name="Rectangle 5">
            <a:extLst>
              <a:ext uri="{FF2B5EF4-FFF2-40B4-BE49-F238E27FC236}">
                <a16:creationId xmlns:a16="http://schemas.microsoft.com/office/drawing/2014/main" id="{F6B9D654-5361-F1F4-76C9-FE1BF9617668}"/>
              </a:ext>
            </a:extLst>
          </p:cNvPr>
          <p:cNvSpPr/>
          <p:nvPr/>
        </p:nvSpPr>
        <p:spPr>
          <a:xfrm>
            <a:off x="580039" y="1504737"/>
            <a:ext cx="3613705"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srgbClr val="E7534F"/>
                </a:solidFill>
                <a:effectLst/>
                <a:uLnTx/>
                <a:uFillTx/>
                <a:latin typeface="Helvetica"/>
                <a:ea typeface="Calibri" panose="020F0502020204030204"/>
                <a:cs typeface="Helvetica"/>
              </a:rPr>
              <a:t>Persona Mapping: CIO</a:t>
            </a:r>
            <a:endParaRPr kumimoji="0" lang="en-AU"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68333346-840D-23E7-12B1-4C1347724CCB}"/>
              </a:ext>
            </a:extLst>
          </p:cNvPr>
          <p:cNvCxnSpPr>
            <a:cxnSpLocks/>
          </p:cNvCxnSpPr>
          <p:nvPr/>
        </p:nvCxnSpPr>
        <p:spPr>
          <a:xfrm flipV="1">
            <a:off x="4503678" y="189000"/>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C7D8E085-EDCA-1F94-B751-82768908D8D9}"/>
              </a:ext>
            </a:extLst>
          </p:cNvPr>
          <p:cNvSpPr txBox="1"/>
          <p:nvPr/>
        </p:nvSpPr>
        <p:spPr>
          <a:xfrm>
            <a:off x="4796946" y="250181"/>
            <a:ext cx="6969397" cy="6357638"/>
          </a:xfrm>
          <a:prstGeom prst="rect">
            <a:avLst/>
          </a:prstGeom>
          <a:noFill/>
        </p:spPr>
        <p:txBody>
          <a:bodyPr wrap="square" lIns="91440" tIns="45720" rIns="91440" bIns="45720" anchor="t">
            <a:spAutoFit/>
          </a:bodyPr>
          <a:lstStyle/>
          <a:p>
            <a:pPr lvl="0">
              <a:lnSpc>
                <a:spcPct val="125000"/>
              </a:lnSpc>
              <a:spcAft>
                <a:spcPts val="400"/>
              </a:spcAft>
              <a:buClr>
                <a:srgbClr val="E7534F"/>
              </a:buClr>
              <a:defRPr/>
            </a:pPr>
            <a:r>
              <a:rPr lang="en-AU" sz="1100" b="1" noProof="0">
                <a:solidFill>
                  <a:prstClr val="black"/>
                </a:solidFill>
                <a:latin typeface="Helvetica"/>
                <a:cs typeface="Helvetica"/>
              </a:rPr>
              <a:t>Developing AI </a:t>
            </a:r>
            <a:r>
              <a:rPr lang="en-AU" sz="1100" b="1">
                <a:solidFill>
                  <a:prstClr val="black"/>
                </a:solidFill>
                <a:latin typeface="Helvetica"/>
                <a:cs typeface="Helvetica"/>
              </a:rPr>
              <a:t>strategies</a:t>
            </a:r>
            <a:r>
              <a:rPr lang="en-AU" sz="1100" b="1" noProof="0">
                <a:solidFill>
                  <a:prstClr val="black"/>
                </a:solidFill>
                <a:latin typeface="Helvetica"/>
                <a:cs typeface="Helvetica"/>
              </a:rPr>
              <a:t> and </a:t>
            </a:r>
            <a:r>
              <a:rPr lang="en-AU" sz="1100" b="1">
                <a:solidFill>
                  <a:prstClr val="black"/>
                </a:solidFill>
                <a:latin typeface="Helvetica"/>
                <a:cs typeface="Helvetica"/>
              </a:rPr>
              <a:t>roadmaps</a:t>
            </a:r>
            <a:r>
              <a:rPr lang="en-AU" sz="1100" b="1" noProof="0">
                <a:solidFill>
                  <a:prstClr val="black"/>
                </a:solidFill>
                <a:latin typeface="Helvetica"/>
                <a:cs typeface="Helvetica"/>
              </a:rPr>
              <a:t> </a:t>
            </a:r>
            <a:r>
              <a:rPr lang="en-AU" sz="1100" b="1">
                <a:solidFill>
                  <a:prstClr val="black"/>
                </a:solidFill>
                <a:latin typeface="Helvetica"/>
                <a:cs typeface="Helvetica"/>
              </a:rPr>
              <a:t>is</a:t>
            </a:r>
            <a:r>
              <a:rPr lang="en-AU" sz="1100" b="1" noProof="0">
                <a:solidFill>
                  <a:prstClr val="black"/>
                </a:solidFill>
                <a:latin typeface="Helvetica"/>
                <a:cs typeface="Helvetica"/>
              </a:rPr>
              <a:t> the #1 goal</a:t>
            </a:r>
            <a:endParaRPr kumimoji="0" lang="en-AU" sz="1100" b="1" i="0" u="none" strike="noStrike" kern="1200" cap="none" spc="0" normalizeH="0" baseline="0" noProof="0">
              <a:ln>
                <a:noFill/>
              </a:ln>
              <a:solidFill>
                <a:prstClr val="black"/>
              </a:solidFill>
              <a:effectLst/>
              <a:uLnTx/>
              <a:uFillTx/>
              <a:latin typeface="Helvetica"/>
              <a:cs typeface="Helvetica"/>
            </a:endParaRPr>
          </a:p>
          <a:p>
            <a:pPr marL="171450" indent="-171450">
              <a:lnSpc>
                <a:spcPct val="125000"/>
              </a:lnSpc>
              <a:spcAft>
                <a:spcPts val="400"/>
              </a:spcAft>
              <a:buClr>
                <a:srgbClr val="E7534F"/>
              </a:buClr>
              <a:buFont typeface="Arial" panose="020B0604020202020204" pitchFamily="34" charset="0"/>
              <a:buChar char="•"/>
              <a:defRPr/>
            </a:pPr>
            <a:r>
              <a:rPr lang="en-AU" sz="1100" noProof="0">
                <a:solidFill>
                  <a:prstClr val="black"/>
                </a:solidFill>
                <a:latin typeface="Helvetica"/>
                <a:ea typeface="Calibri" panose="020F0502020204030204"/>
                <a:cs typeface="Helvetica"/>
              </a:rPr>
              <a:t>CIOs aim to develop an effective AI </a:t>
            </a:r>
            <a:r>
              <a:rPr lang="en-AU" sz="1100">
                <a:solidFill>
                  <a:prstClr val="black"/>
                </a:solidFill>
                <a:latin typeface="Helvetica"/>
                <a:ea typeface="Calibri" panose="020F0502020204030204"/>
                <a:cs typeface="Helvetica"/>
              </a:rPr>
              <a:t>strategies</a:t>
            </a:r>
            <a:r>
              <a:rPr lang="en-AU" sz="1100" noProof="0">
                <a:solidFill>
                  <a:prstClr val="black"/>
                </a:solidFill>
                <a:latin typeface="Helvetica"/>
                <a:ea typeface="Calibri" panose="020F0502020204030204"/>
                <a:cs typeface="Helvetica"/>
              </a:rPr>
              <a:t> and </a:t>
            </a:r>
            <a:r>
              <a:rPr lang="en-AU" sz="1100">
                <a:solidFill>
                  <a:prstClr val="black"/>
                </a:solidFill>
                <a:latin typeface="Helvetica"/>
                <a:ea typeface="Calibri" panose="020F0502020204030204"/>
                <a:cs typeface="Helvetica"/>
              </a:rPr>
              <a:t>roadmaps</a:t>
            </a:r>
            <a:r>
              <a:rPr lang="en-AU" sz="1100" noProof="0">
                <a:solidFill>
                  <a:prstClr val="black"/>
                </a:solidFill>
                <a:latin typeface="Helvetica"/>
                <a:ea typeface="Calibri" panose="020F0502020204030204"/>
                <a:cs typeface="Helvetica"/>
              </a:rPr>
              <a:t>. This is driven by the need to move AI smoothly from pilots and experiments to a core enterprise priority.</a:t>
            </a:r>
          </a:p>
          <a:p>
            <a:pPr marL="171450" indent="-171450">
              <a:lnSpc>
                <a:spcPct val="125000"/>
              </a:lnSpc>
              <a:buClr>
                <a:srgbClr val="E7534F"/>
              </a:buClr>
              <a:buFont typeface="Arial" panose="020B0604020202020204" pitchFamily="34" charset="0"/>
              <a:buChar char="•"/>
              <a:defRPr/>
            </a:pPr>
            <a:r>
              <a:rPr lang="en-AU" sz="1100" noProof="0">
                <a:solidFill>
                  <a:prstClr val="black"/>
                </a:solidFill>
                <a:latin typeface="Helvetica"/>
                <a:ea typeface="Calibri" panose="020F0502020204030204"/>
                <a:cs typeface="Helvetica"/>
              </a:rPr>
              <a:t>As CIOs currently lead AI governance, they're expected to demonstrate how AI can support other </a:t>
            </a:r>
            <a:br>
              <a:rPr lang="en-AU" sz="1100" noProof="0">
                <a:latin typeface="Helvetica"/>
                <a:ea typeface="Calibri" panose="020F0502020204030204"/>
                <a:cs typeface="Helvetica"/>
              </a:rPr>
            </a:br>
            <a:r>
              <a:rPr lang="en-AU" sz="1100" noProof="0">
                <a:solidFill>
                  <a:prstClr val="black"/>
                </a:solidFill>
                <a:latin typeface="Helvetica"/>
                <a:ea typeface="Calibri" panose="020F0502020204030204"/>
                <a:cs typeface="Helvetica"/>
              </a:rPr>
              <a:t>top goals. These include growing the business, improving efficiencies, modernising tech and </a:t>
            </a:r>
            <a:br>
              <a:rPr lang="en-AU" sz="1100" noProof="0">
                <a:latin typeface="Helvetica"/>
                <a:ea typeface="Calibri" panose="020F0502020204030204"/>
                <a:cs typeface="Helvetica"/>
              </a:rPr>
            </a:br>
            <a:r>
              <a:rPr lang="en-AU" sz="1100" noProof="0">
                <a:solidFill>
                  <a:prstClr val="black"/>
                </a:solidFill>
                <a:latin typeface="Helvetica"/>
                <a:ea typeface="Calibri" panose="020F0502020204030204"/>
                <a:cs typeface="Helvetica"/>
              </a:rPr>
              <a:t>optimising costs.</a:t>
            </a:r>
          </a:p>
          <a:p>
            <a:pPr marL="171450" indent="-171450">
              <a:lnSpc>
                <a:spcPct val="125000"/>
              </a:lnSpc>
              <a:buClr>
                <a:srgbClr val="E7534F"/>
              </a:buClr>
              <a:buFont typeface="Arial" panose="020B0604020202020204" pitchFamily="34" charset="0"/>
              <a:buChar char="•"/>
              <a:defRPr/>
            </a:pPr>
            <a:endParaRPr lang="en-AU" sz="1100" b="0" i="0" u="none" strike="noStrike" kern="1200" cap="none" spc="0" normalizeH="0" baseline="0" noProof="0">
              <a:ln>
                <a:noFill/>
              </a:ln>
              <a:solidFill>
                <a:prstClr val="black"/>
              </a:solidFill>
              <a:effectLst/>
              <a:uLnTx/>
              <a:uFillTx/>
              <a:latin typeface="Helvetica"/>
              <a:ea typeface="Calibri" panose="020F0502020204030204"/>
              <a:cs typeface="Helvetica"/>
            </a:endParaRPr>
          </a:p>
          <a:p>
            <a:pPr lvl="0">
              <a:lnSpc>
                <a:spcPct val="125000"/>
              </a:lnSpc>
              <a:buClr>
                <a:srgbClr val="E7534F"/>
              </a:buClr>
              <a:defRPr/>
            </a:pPr>
            <a:r>
              <a:rPr lang="en-AU" sz="1100" b="1" noProof="0">
                <a:solidFill>
                  <a:prstClr val="black"/>
                </a:solidFill>
                <a:latin typeface="Helvetica"/>
                <a:ea typeface="Calibri" panose="020F0502020204030204"/>
                <a:cs typeface="Helvetica"/>
              </a:rPr>
              <a:t>How AI can turn innovation into revenue growth</a:t>
            </a:r>
            <a:endParaRPr lang="en-AU" sz="1100" noProof="0">
              <a:solidFill>
                <a:prstClr val="black"/>
              </a:solidFill>
              <a:latin typeface="Helvetica"/>
              <a:ea typeface="Calibri" panose="020F0502020204030204"/>
              <a:cs typeface="Helvetica"/>
            </a:endParaRPr>
          </a:p>
          <a:p>
            <a:pPr marL="171450" indent="-171450">
              <a:lnSpc>
                <a:spcPct val="125000"/>
              </a:lnSpc>
              <a:spcAft>
                <a:spcPts val="400"/>
              </a:spcAft>
              <a:buClr>
                <a:srgbClr val="E7534F"/>
              </a:buClr>
              <a:buFont typeface="Arial" panose="020B0604020202020204" pitchFamily="34" charset="0"/>
              <a:buChar char="•"/>
              <a:defRPr/>
            </a:pPr>
            <a:r>
              <a:rPr lang="en-AU" sz="1100" noProof="0">
                <a:solidFill>
                  <a:prstClr val="black"/>
                </a:solidFill>
                <a:latin typeface="Helvetica"/>
                <a:ea typeface="Calibri" panose="020F0502020204030204"/>
                <a:cs typeface="Helvetica"/>
              </a:rPr>
              <a:t>To maintain revenue growth, acquiring and retaining customers is crucial. CIOs are therefore placing  greater emphasis on innovation, supported by deeper insights into customer expectations.</a:t>
            </a:r>
          </a:p>
          <a:p>
            <a:pPr marL="171450" indent="-171450">
              <a:lnSpc>
                <a:spcPct val="125000"/>
              </a:lnSpc>
              <a:spcAft>
                <a:spcPts val="400"/>
              </a:spcAft>
              <a:buClr>
                <a:srgbClr val="E7534F"/>
              </a:buClr>
              <a:buFont typeface="Arial" panose="020B0604020202020204" pitchFamily="34" charset="0"/>
              <a:buChar char="•"/>
              <a:defRPr/>
            </a:pPr>
            <a:r>
              <a:rPr lang="en-AU" sz="1100" noProof="0">
                <a:solidFill>
                  <a:prstClr val="black"/>
                </a:solidFill>
                <a:latin typeface="Helvetica"/>
                <a:ea typeface="Calibri" panose="020F0502020204030204"/>
                <a:cs typeface="Helvetica"/>
              </a:rPr>
              <a:t>Developing new products and services is also closely linked with how AI transforms the </a:t>
            </a:r>
            <a:br>
              <a:rPr lang="en-AU" sz="1100" noProof="0">
                <a:latin typeface="Helvetica"/>
                <a:ea typeface="Calibri" panose="020F0502020204030204"/>
                <a:cs typeface="Helvetica"/>
              </a:rPr>
            </a:br>
            <a:r>
              <a:rPr lang="en-AU" sz="1100" noProof="0">
                <a:solidFill>
                  <a:prstClr val="black"/>
                </a:solidFill>
                <a:latin typeface="Helvetica"/>
                <a:ea typeface="Calibri" panose="020F0502020204030204"/>
                <a:cs typeface="Helvetica"/>
              </a:rPr>
              <a:t>innovation process.</a:t>
            </a:r>
          </a:p>
          <a:p>
            <a:pPr marL="171450" indent="-171450">
              <a:lnSpc>
                <a:spcPct val="125000"/>
              </a:lnSpc>
              <a:buClr>
                <a:srgbClr val="E7534F"/>
              </a:buClr>
              <a:buFont typeface="Arial" panose="020B0604020202020204" pitchFamily="34" charset="0"/>
              <a:buChar char="•"/>
              <a:defRPr/>
            </a:pPr>
            <a:r>
              <a:rPr lang="en-AU" sz="1100" noProof="0">
                <a:solidFill>
                  <a:prstClr val="black"/>
                </a:solidFill>
                <a:latin typeface="Helvetica"/>
                <a:ea typeface="Calibri" panose="020F0502020204030204"/>
                <a:cs typeface="Helvetica"/>
              </a:rPr>
              <a:t>To achieve success, CIOs are driving value creation and leading significant organisational changes. </a:t>
            </a:r>
            <a:br>
              <a:rPr lang="en-AU" sz="1100" noProof="0">
                <a:latin typeface="Helvetica"/>
                <a:ea typeface="Calibri" panose="020F0502020204030204"/>
                <a:cs typeface="Helvetica"/>
              </a:rPr>
            </a:br>
            <a:r>
              <a:rPr lang="en-AU" sz="1100" noProof="0">
                <a:solidFill>
                  <a:prstClr val="black"/>
                </a:solidFill>
                <a:latin typeface="Helvetica"/>
                <a:ea typeface="Calibri" panose="020F0502020204030204"/>
                <a:cs typeface="Helvetica"/>
              </a:rPr>
              <a:t>This strengthens the case for  greater investment in AI-enabled product development</a:t>
            </a:r>
            <a:r>
              <a:rPr lang="en-AU" sz="1100" noProof="0">
                <a:solidFill>
                  <a:prstClr val="black"/>
                </a:solidFill>
                <a:latin typeface="Helvetica"/>
                <a:cs typeface="Helvetica"/>
              </a:rPr>
              <a:t> </a:t>
            </a:r>
            <a:r>
              <a:rPr lang="en-AU" sz="1100" noProof="0">
                <a:solidFill>
                  <a:prstClr val="black"/>
                </a:solidFill>
                <a:latin typeface="Helvetica"/>
                <a:ea typeface="Calibri" panose="020F0502020204030204"/>
                <a:cs typeface="Helvetica"/>
              </a:rPr>
              <a:t>(5 of the top 10 </a:t>
            </a:r>
            <a:br>
              <a:rPr lang="en-AU" sz="1100" noProof="0">
                <a:latin typeface="Helvetica"/>
                <a:ea typeface="Calibri" panose="020F0502020204030204"/>
                <a:cs typeface="Helvetica"/>
              </a:rPr>
            </a:br>
            <a:r>
              <a:rPr lang="en-AU" sz="1100" noProof="0">
                <a:solidFill>
                  <a:prstClr val="black"/>
                </a:solidFill>
                <a:latin typeface="Helvetica"/>
                <a:ea typeface="Calibri" panose="020F0502020204030204"/>
                <a:cs typeface="Helvetica"/>
              </a:rPr>
              <a:t>IPs are AI-related areas).</a:t>
            </a:r>
          </a:p>
          <a:p>
            <a:pPr marL="171450" indent="-171450">
              <a:lnSpc>
                <a:spcPct val="125000"/>
              </a:lnSpc>
              <a:buClr>
                <a:srgbClr val="E7534F"/>
              </a:buClr>
              <a:buFont typeface="Arial" panose="020B0604020202020204" pitchFamily="34" charset="0"/>
              <a:buChar char="•"/>
              <a:defRPr/>
            </a:pPr>
            <a:endParaRPr lang="en-AU" sz="1100" b="1" noProof="0">
              <a:solidFill>
                <a:prstClr val="black"/>
              </a:solidFill>
              <a:latin typeface="Helvetica"/>
              <a:ea typeface="Calibri" panose="020F0502020204030204"/>
              <a:cs typeface="Helvetica"/>
            </a:endParaRPr>
          </a:p>
          <a:p>
            <a:pPr lvl="0">
              <a:lnSpc>
                <a:spcPct val="125000"/>
              </a:lnSpc>
              <a:buClr>
                <a:srgbClr val="E7534F"/>
              </a:buClr>
              <a:defRPr/>
            </a:pPr>
            <a:r>
              <a:rPr lang="en-AU" sz="1100" b="1" noProof="0">
                <a:solidFill>
                  <a:prstClr val="black"/>
                </a:solidFill>
                <a:latin typeface="Helvetica"/>
                <a:ea typeface="Calibri" panose="020F0502020204030204"/>
                <a:cs typeface="Helvetica"/>
              </a:rPr>
              <a:t>Building the foundations for enterprise AI</a:t>
            </a:r>
          </a:p>
          <a:p>
            <a:pPr marL="171450" indent="-171450">
              <a:lnSpc>
                <a:spcPct val="125000"/>
              </a:lnSpc>
              <a:spcAft>
                <a:spcPts val="400"/>
              </a:spcAft>
              <a:buClr>
                <a:srgbClr val="E7534F"/>
              </a:buClr>
              <a:buFont typeface="Arial" panose="020B0604020202020204" pitchFamily="34" charset="0"/>
              <a:buChar char="•"/>
              <a:defRPr/>
            </a:pPr>
            <a:r>
              <a:rPr lang="en-AU" sz="1100" noProof="0">
                <a:solidFill>
                  <a:prstClr val="black"/>
                </a:solidFill>
                <a:latin typeface="Helvetica"/>
                <a:ea typeface="Calibri" panose="020F0502020204030204"/>
                <a:cs typeface="Helvetica"/>
              </a:rPr>
              <a:t>The top 3 initiatives support AI strategy and innovation by enabling intelligence, scale and execution. </a:t>
            </a:r>
          </a:p>
          <a:p>
            <a:pPr marL="171450" indent="-171450">
              <a:lnSpc>
                <a:spcPct val="125000"/>
              </a:lnSpc>
              <a:spcAft>
                <a:spcPts val="400"/>
              </a:spcAft>
              <a:buClr>
                <a:srgbClr val="E7534F"/>
              </a:buClr>
              <a:buFont typeface="Arial" panose="020B0604020202020204" pitchFamily="34" charset="0"/>
              <a:buChar char="•"/>
              <a:defRPr/>
            </a:pPr>
            <a:r>
              <a:rPr lang="en-AU" sz="1100" noProof="0">
                <a:solidFill>
                  <a:prstClr val="black"/>
                </a:solidFill>
                <a:latin typeface="Helvetica"/>
                <a:ea typeface="Calibri" panose="020F0502020204030204"/>
                <a:cs typeface="Helvetica"/>
              </a:rPr>
              <a:t>CIOs also need a coherent approach to integration, modernisation, data platforming and resilience. </a:t>
            </a:r>
            <a:br>
              <a:rPr lang="en-AU" sz="1100" noProof="0">
                <a:latin typeface="Helvetica"/>
                <a:ea typeface="Calibri" panose="020F0502020204030204"/>
                <a:cs typeface="Helvetica"/>
              </a:rPr>
            </a:br>
            <a:r>
              <a:rPr lang="en-AU" sz="1100" noProof="0">
                <a:solidFill>
                  <a:prstClr val="black"/>
                </a:solidFill>
                <a:latin typeface="Helvetica"/>
                <a:ea typeface="Calibri" panose="020F0502020204030204"/>
                <a:cs typeface="Helvetica"/>
              </a:rPr>
              <a:t>With these foundations in place, organisations can move beyond AI pilots, enabling AI agents to scale.</a:t>
            </a:r>
          </a:p>
          <a:p>
            <a:pPr marL="171450" indent="-171450">
              <a:lnSpc>
                <a:spcPct val="125000"/>
              </a:lnSpc>
              <a:buClr>
                <a:srgbClr val="E7534F"/>
              </a:buClr>
              <a:buFont typeface="Arial" panose="020B0604020202020204" pitchFamily="34" charset="0"/>
              <a:buChar char="•"/>
              <a:defRPr/>
            </a:pPr>
            <a:r>
              <a:rPr lang="en-AU" sz="1100" noProof="0">
                <a:solidFill>
                  <a:prstClr val="black"/>
                </a:solidFill>
                <a:latin typeface="Helvetica"/>
                <a:ea typeface="Calibri" panose="020F0502020204030204"/>
                <a:cs typeface="Helvetica"/>
              </a:rPr>
              <a:t>The increased focus on system rationalisation highlights the need to address technical debt.</a:t>
            </a:r>
          </a:p>
          <a:p>
            <a:pPr marL="171450" indent="-171450">
              <a:lnSpc>
                <a:spcPct val="125000"/>
              </a:lnSpc>
              <a:buClr>
                <a:srgbClr val="E7534F"/>
              </a:buClr>
              <a:buFont typeface="Arial" panose="020B0604020202020204" pitchFamily="34" charset="0"/>
              <a:buChar char="•"/>
              <a:defRPr/>
            </a:pPr>
            <a:endParaRPr lang="en-AU" sz="1100" noProof="0">
              <a:solidFill>
                <a:prstClr val="black"/>
              </a:solidFill>
              <a:latin typeface="Helvetica"/>
              <a:ea typeface="Calibri" panose="020F0502020204030204"/>
              <a:cs typeface="Helvetica"/>
            </a:endParaRPr>
          </a:p>
          <a:p>
            <a:pPr lvl="0">
              <a:lnSpc>
                <a:spcPct val="125000"/>
              </a:lnSpc>
              <a:buClr>
                <a:srgbClr val="E7534F"/>
              </a:buClr>
              <a:defRPr/>
            </a:pPr>
            <a:r>
              <a:rPr lang="en-AU" sz="1100" b="1" noProof="0">
                <a:solidFill>
                  <a:prstClr val="black"/>
                </a:solidFill>
                <a:latin typeface="Helvetica"/>
                <a:ea typeface="Calibri" panose="020F0502020204030204"/>
                <a:cs typeface="Helvetica"/>
              </a:rPr>
              <a:t>Aligning top investments with AI initiatives</a:t>
            </a:r>
          </a:p>
          <a:p>
            <a:pPr marL="171450" indent="-171450">
              <a:lnSpc>
                <a:spcPct val="125000"/>
              </a:lnSpc>
              <a:spcAft>
                <a:spcPts val="400"/>
              </a:spcAft>
              <a:buClr>
                <a:srgbClr val="E7534F"/>
              </a:buClr>
              <a:buFont typeface="Arial" panose="020B0604020202020204" pitchFamily="34" charset="0"/>
              <a:buChar char="•"/>
              <a:defRPr/>
            </a:pPr>
            <a:r>
              <a:rPr lang="en-AU" sz="1100" noProof="0">
                <a:solidFill>
                  <a:prstClr val="black"/>
                </a:solidFill>
                <a:latin typeface="Helvetica"/>
                <a:ea typeface="Calibri" panose="020F0502020204030204"/>
                <a:cs typeface="Helvetica"/>
              </a:rPr>
              <a:t>CIOs show strong alignment in their #1 goal, initiative and investment priorities. With a clear intent to accelerate AI, they're expected to demonstrate clear ROI under constrained budgets (</a:t>
            </a:r>
            <a:r>
              <a:rPr lang="en-AU" sz="1100" noProof="0">
                <a:solidFill>
                  <a:schemeClr val="accent1"/>
                </a:solidFill>
                <a:latin typeface="Helvetica"/>
                <a:ea typeface="Calibri" panose="020F0502020204030204"/>
                <a:cs typeface="Helvetica"/>
                <a:hlinkClick r:id="rId3" action="ppaction://hlinksldjump">
                  <a:extLst>
                    <a:ext uri="{A12FA001-AC4F-418D-AE19-62706E023703}">
                      <ahyp:hlinkClr xmlns:ahyp="http://schemas.microsoft.com/office/drawing/2018/hyperlinkcolor" val="tx"/>
                    </a:ext>
                  </a:extLst>
                </a:hlinkClick>
              </a:rPr>
              <a:t>see slide 13</a:t>
            </a:r>
            <a:r>
              <a:rPr lang="en-AU" sz="1100" noProof="0">
                <a:solidFill>
                  <a:prstClr val="black"/>
                </a:solidFill>
                <a:latin typeface="Helvetica"/>
                <a:ea typeface="Calibri" panose="020F0502020204030204"/>
                <a:cs typeface="Helvetica"/>
              </a:rPr>
              <a:t>).</a:t>
            </a:r>
          </a:p>
          <a:p>
            <a:pPr marL="171450" indent="-171450">
              <a:lnSpc>
                <a:spcPct val="125000"/>
              </a:lnSpc>
              <a:buClr>
                <a:srgbClr val="E7534F"/>
              </a:buClr>
              <a:buFont typeface="Arial" panose="020B0604020202020204" pitchFamily="34" charset="0"/>
              <a:buChar char="•"/>
              <a:defRPr/>
            </a:pPr>
            <a:r>
              <a:rPr lang="en-AU" sz="1100" noProof="0">
                <a:solidFill>
                  <a:prstClr val="black"/>
                </a:solidFill>
                <a:latin typeface="Helvetica"/>
                <a:ea typeface="Calibri" panose="020F0502020204030204"/>
                <a:cs typeface="Helvetica"/>
              </a:rPr>
              <a:t>The rise of AI development, enterprise architecture, AI security and governance within the top 10 IPs reflects a growing  need to invest in high-quality, well-governed and accessible data. This underpins  </a:t>
            </a:r>
            <a:br>
              <a:rPr lang="en-AU" sz="1100" noProof="0">
                <a:latin typeface="Helvetica"/>
                <a:ea typeface="Calibri" panose="020F0502020204030204"/>
                <a:cs typeface="Helvetica"/>
              </a:rPr>
            </a:br>
            <a:r>
              <a:rPr lang="en-AU" sz="1100" noProof="0">
                <a:solidFill>
                  <a:prstClr val="black"/>
                </a:solidFill>
                <a:latin typeface="Helvetica"/>
                <a:ea typeface="Calibri" panose="020F0502020204030204"/>
                <a:cs typeface="Helvetica"/>
              </a:rPr>
              <a:t>AI capability, from content generation to automating tasks (#1 IP). </a:t>
            </a:r>
            <a:endParaRPr lang="en-AU" sz="1100" noProof="0">
              <a:solidFill>
                <a:prstClr val="black"/>
              </a:solidFill>
              <a:highlight>
                <a:srgbClr val="00FF00"/>
              </a:highlight>
              <a:latin typeface="Helvetica"/>
              <a:ea typeface="Calibri" panose="020F0502020204030204"/>
              <a:cs typeface="Helvetica"/>
            </a:endParaRPr>
          </a:p>
        </p:txBody>
      </p:sp>
    </p:spTree>
    <p:extLst>
      <p:ext uri="{BB962C8B-B14F-4D97-AF65-F5344CB8AC3E}">
        <p14:creationId xmlns:p14="http://schemas.microsoft.com/office/powerpoint/2010/main" val="4203594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D331528E-4BC9-88E4-2BFB-A9DA0B71EC2B}"/>
            </a:ext>
          </a:extLst>
        </p:cNvPr>
        <p:cNvGrpSpPr/>
        <p:nvPr/>
      </p:nvGrpSpPr>
      <p:grpSpPr>
        <a:xfrm>
          <a:off x="0" y="0"/>
          <a:ext cx="0" cy="0"/>
          <a:chOff x="0" y="0"/>
          <a:chExt cx="0" cy="0"/>
        </a:xfrm>
      </p:grpSpPr>
      <p:pic>
        <p:nvPicPr>
          <p:cNvPr id="2" name="Graphic 1">
            <a:extLst>
              <a:ext uri="{FF2B5EF4-FFF2-40B4-BE49-F238E27FC236}">
                <a16:creationId xmlns:a16="http://schemas.microsoft.com/office/drawing/2014/main" id="{E6B4329C-9155-46D8-0A9F-F960F3E9B632}"/>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499595" y="5993999"/>
            <a:ext cx="3063424" cy="329695"/>
          </a:xfrm>
          <a:prstGeom prst="rect">
            <a:avLst/>
          </a:prstGeom>
        </p:spPr>
      </p:pic>
      <p:grpSp>
        <p:nvGrpSpPr>
          <p:cNvPr id="9" name="ADAPT WHITE GRID" hidden="1">
            <a:extLst>
              <a:ext uri="{FF2B5EF4-FFF2-40B4-BE49-F238E27FC236}">
                <a16:creationId xmlns:a16="http://schemas.microsoft.com/office/drawing/2014/main" id="{CE838E0F-9103-7C2F-75BA-478AAC9B01CB}"/>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2BA4AA11-849A-6457-D49B-ED1BA6320CED}"/>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E1FF9454-4052-75F8-A5C3-B4D13875A74A}"/>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0D0F8D25-8E1B-C343-626C-A546665D5B43}"/>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CAA32E66-FF8D-09C8-723D-9DE138761411}"/>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15FB09C0-1F4F-789E-6839-F1E4FFF3FB3A}"/>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D2EBE534-02A9-9164-D9A9-A65B323B32DA}"/>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9AECAE63-0F13-23F6-CE84-9E28ECC72D31}"/>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629C90BC-0026-3E58-4060-D710B5DEF9D6}"/>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D141F931-BF60-D88C-6571-DD9297B86DBE}"/>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EBA867C8-F7FE-43FF-D6D1-87E1C92F4CA9}"/>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F195F1E8-8ABC-DFD3-B0E6-E6A553234301}"/>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01D73610-5050-7313-16A8-9A37A7512DF5}"/>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03A0497A-9405-9A6B-46D8-40617D253B45}"/>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AEE38483-A064-3A8E-DC52-DB315FF8E545}"/>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34493920-619A-A33B-38F4-031FA0E3F861}"/>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8" name="Rectangle 47">
                <a:extLst>
                  <a:ext uri="{FF2B5EF4-FFF2-40B4-BE49-F238E27FC236}">
                    <a16:creationId xmlns:a16="http://schemas.microsoft.com/office/drawing/2014/main" id="{7A9CCC1D-1281-F608-229C-2C17193C69CC}"/>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9" name="Rectangle 48">
                <a:extLst>
                  <a:ext uri="{FF2B5EF4-FFF2-40B4-BE49-F238E27FC236}">
                    <a16:creationId xmlns:a16="http://schemas.microsoft.com/office/drawing/2014/main" id="{D49FB062-974B-A4B1-B0ED-5B1C20CD534B}"/>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1" name="ADAPT GRID MARGIN">
              <a:extLst>
                <a:ext uri="{FF2B5EF4-FFF2-40B4-BE49-F238E27FC236}">
                  <a16:creationId xmlns:a16="http://schemas.microsoft.com/office/drawing/2014/main" id="{21536B26-EAC7-9256-FB74-E9505C980CE4}"/>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C81FBDD7-96BD-9C53-5B66-85BF74D9C8BF}"/>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B071DCA2-3AC6-5068-7151-B869267DB887}"/>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2" name="Rectangle 31">
                <a:extLst>
                  <a:ext uri="{FF2B5EF4-FFF2-40B4-BE49-F238E27FC236}">
                    <a16:creationId xmlns:a16="http://schemas.microsoft.com/office/drawing/2014/main" id="{73EF6D86-5054-C8B2-82A7-5677908A40D5}"/>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B8CF9754-E508-53E2-E615-6906D7FE5864}"/>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2" name="ADAPT GRID 12x6">
              <a:extLst>
                <a:ext uri="{FF2B5EF4-FFF2-40B4-BE49-F238E27FC236}">
                  <a16:creationId xmlns:a16="http://schemas.microsoft.com/office/drawing/2014/main" id="{577455F2-69B8-03AC-774C-432B1A90962B}"/>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46DA6A7D-CD10-0AFF-DADC-153B9B7028C7}"/>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701E7048-9112-C646-D170-FB4C80083078}"/>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E99940E9-D1D1-8B1F-2D07-18BB6F7C61C3}"/>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92808389-D33C-C862-2A6F-A236DA0173F8}"/>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A5EEBDF4-7E3F-1997-F0B1-33F9C730D17F}"/>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5ED8B929-8533-DA27-E7F5-27B48B7F8DCC}"/>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A49DE119-213F-A7D7-3A5F-ED4AFD768080}"/>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8E884916-FD64-7594-9E83-0ECC414E2360}"/>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0A7A2DC7-9544-E507-2BD1-9AFC01B92AD8}"/>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ABCBB71E-C46B-2A85-302B-03A319DB6F5A}"/>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0D6DFC7D-CAE0-623F-2768-8F157A5F6B3C}"/>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FD88E6C4-E154-3980-735F-D12767C60DBD}"/>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20609E22-0270-999A-6848-470DA08E1704}"/>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B0D26130-E755-44D7-903A-C3F6D9D04B74}"/>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99AE866A-ACCB-0665-6783-16D906CC4F42}"/>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39B5F1AD-69D6-CE0F-2A1E-3E7AEF4CC594}"/>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47BFDE96-E661-CA88-5150-3ACC986E6269}"/>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grpSp>
        <p:nvGrpSpPr>
          <p:cNvPr id="6" name="Group 5">
            <a:extLst>
              <a:ext uri="{FF2B5EF4-FFF2-40B4-BE49-F238E27FC236}">
                <a16:creationId xmlns:a16="http://schemas.microsoft.com/office/drawing/2014/main" id="{48154B15-F368-A661-B09B-9A93B6E19843}"/>
              </a:ext>
            </a:extLst>
          </p:cNvPr>
          <p:cNvGrpSpPr/>
          <p:nvPr/>
        </p:nvGrpSpPr>
        <p:grpSpPr>
          <a:xfrm>
            <a:off x="470612" y="2224426"/>
            <a:ext cx="7539256" cy="1534496"/>
            <a:chOff x="470612" y="2366935"/>
            <a:chExt cx="7539256" cy="1534496"/>
          </a:xfrm>
        </p:grpSpPr>
        <p:sp>
          <p:nvSpPr>
            <p:cNvPr id="7" name="TextBox 6">
              <a:extLst>
                <a:ext uri="{FF2B5EF4-FFF2-40B4-BE49-F238E27FC236}">
                  <a16:creationId xmlns:a16="http://schemas.microsoft.com/office/drawing/2014/main" id="{305945A8-1782-7044-2519-692FAFE39A7A}"/>
                </a:ext>
              </a:extLst>
            </p:cNvPr>
            <p:cNvSpPr txBox="1"/>
            <p:nvPr/>
          </p:nvSpPr>
          <p:spPr>
            <a:xfrm>
              <a:off x="470612" y="2366935"/>
              <a:ext cx="7539256" cy="132343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4000" b="1" i="0" u="none" strike="noStrike" kern="1200" cap="none" spc="0" normalizeH="0" baseline="0" noProof="0">
                  <a:ln>
                    <a:noFill/>
                  </a:ln>
                  <a:solidFill>
                    <a:srgbClr val="000000"/>
                  </a:solidFill>
                  <a:effectLst/>
                  <a:uLnTx/>
                  <a:uFillTx/>
                  <a:latin typeface="Helvetica"/>
                  <a:ea typeface="+mn-ea"/>
                  <a:cs typeface="Helvetica"/>
                </a:rPr>
                <a:t>Technology resourcing </a:t>
              </a:r>
              <a:br>
                <a:rPr kumimoji="0" lang="en-AU" sz="4000" b="1" i="0" u="none" strike="noStrike" kern="1200" cap="none" spc="0" normalizeH="0" baseline="0" noProof="0">
                  <a:ln>
                    <a:noFill/>
                  </a:ln>
                  <a:solidFill>
                    <a:srgbClr val="000000"/>
                  </a:solidFill>
                  <a:effectLst/>
                  <a:uLnTx/>
                  <a:uFillTx/>
                  <a:latin typeface="Helvetica"/>
                  <a:ea typeface="+mn-ea"/>
                  <a:cs typeface="Helvetica"/>
                </a:rPr>
              </a:br>
              <a:r>
                <a:rPr kumimoji="0" lang="en-AU" sz="4000" b="1" i="0" u="none" strike="noStrike" kern="1200" cap="none" spc="0" normalizeH="0" baseline="0" noProof="0">
                  <a:ln>
                    <a:noFill/>
                  </a:ln>
                  <a:solidFill>
                    <a:srgbClr val="000000"/>
                  </a:solidFill>
                  <a:effectLst/>
                  <a:uLnTx/>
                  <a:uFillTx/>
                  <a:latin typeface="Helvetica"/>
                  <a:ea typeface="+mn-ea"/>
                  <a:cs typeface="Helvetica"/>
                </a:rPr>
                <a:t>&amp; platform modernisation</a:t>
              </a:r>
            </a:p>
          </p:txBody>
        </p:sp>
        <p:sp>
          <p:nvSpPr>
            <p:cNvPr id="8" name="Rectangle 7">
              <a:extLst>
                <a:ext uri="{FF2B5EF4-FFF2-40B4-BE49-F238E27FC236}">
                  <a16:creationId xmlns:a16="http://schemas.microsoft.com/office/drawing/2014/main" id="{15C905B0-640C-0380-423B-F8E5EFA5FD8F}"/>
                </a:ext>
              </a:extLst>
            </p:cNvPr>
            <p:cNvSpPr/>
            <p:nvPr/>
          </p:nvSpPr>
          <p:spPr>
            <a:xfrm>
              <a:off x="608469" y="3838957"/>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4132914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26D206F3-0012-2F2C-0228-818071E725F4}"/>
            </a:ext>
          </a:extLst>
        </p:cNvPr>
        <p:cNvGrpSpPr/>
        <p:nvPr/>
      </p:nvGrpSpPr>
      <p:grpSpPr>
        <a:xfrm>
          <a:off x="0" y="0"/>
          <a:ext cx="0" cy="0"/>
          <a:chOff x="0" y="0"/>
          <a:chExt cx="0" cy="0"/>
        </a:xfrm>
      </p:grpSpPr>
      <p:sp>
        <p:nvSpPr>
          <p:cNvPr id="115" name="Google Shape;115;p4">
            <a:extLst>
              <a:ext uri="{FF2B5EF4-FFF2-40B4-BE49-F238E27FC236}">
                <a16:creationId xmlns:a16="http://schemas.microsoft.com/office/drawing/2014/main" id="{27D81EC5-CBD3-C2A9-761B-BD3004EC9688}"/>
              </a:ext>
            </a:extLst>
          </p:cNvPr>
          <p:cNvSpPr txBox="1"/>
          <p:nvPr/>
        </p:nvSpPr>
        <p:spPr>
          <a:xfrm>
            <a:off x="5750560" y="6583680"/>
            <a:ext cx="6377048" cy="246181"/>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AU" sz="1000" b="0" i="1" u="none" strike="noStrike" kern="0" cap="none" spc="0" normalizeH="0" baseline="0" noProof="0">
                <a:ln>
                  <a:noFill/>
                </a:ln>
                <a:solidFill>
                  <a:schemeClr val="bg1">
                    <a:lumMod val="50000"/>
                  </a:schemeClr>
                </a:solidFill>
                <a:effectLst/>
                <a:uLnTx/>
                <a:uFillTx/>
                <a:latin typeface="Helvetica" pitchFamily="2" charset="0"/>
                <a:ea typeface="Helvetica Neue"/>
                <a:cs typeface="Helvetica Neue"/>
                <a:sym typeface="Helvetica Neue"/>
              </a:rPr>
              <a:t>Source : ADAPT CIO Edge Survey in Aug2025 and Feb 2026. Sample size : 325 Australian CIOs</a:t>
            </a:r>
            <a:endParaRPr kumimoji="0" lang="en-AU" sz="1100" b="0" i="0" u="none" strike="noStrike" kern="0" cap="none" spc="0" normalizeH="0" baseline="0" noProof="0">
              <a:ln>
                <a:noFill/>
              </a:ln>
              <a:solidFill>
                <a:schemeClr val="bg1">
                  <a:lumMod val="50000"/>
                </a:schemeClr>
              </a:solidFill>
              <a:effectLst/>
              <a:uLnTx/>
              <a:uFillTx/>
              <a:latin typeface="Helvetica" pitchFamily="2" charset="0"/>
              <a:cs typeface="Arial"/>
              <a:sym typeface="Arial"/>
            </a:endParaRPr>
          </a:p>
        </p:txBody>
      </p:sp>
      <p:sp>
        <p:nvSpPr>
          <p:cNvPr id="12" name="Rectangle 11">
            <a:extLst>
              <a:ext uri="{FF2B5EF4-FFF2-40B4-BE49-F238E27FC236}">
                <a16:creationId xmlns:a16="http://schemas.microsoft.com/office/drawing/2014/main" id="{5A8074EF-2642-985F-900F-6D230F98F201}"/>
              </a:ext>
            </a:extLst>
          </p:cNvPr>
          <p:cNvSpPr/>
          <p:nvPr/>
        </p:nvSpPr>
        <p:spPr>
          <a:xfrm>
            <a:off x="237475" y="33544"/>
            <a:ext cx="10184581" cy="646331"/>
          </a:xfrm>
          <a:prstGeom prst="rect">
            <a:avLst/>
          </a:prstGeom>
        </p:spPr>
        <p:txBody>
          <a:bodyPr wrap="square" lIns="91440" tIns="45720" rIns="91440" bIns="45720" anchor="t">
            <a:spAutoFit/>
          </a:bodyPr>
          <a:lstStyle/>
          <a:p>
            <a:pPr>
              <a:defRPr/>
            </a:pPr>
            <a:r>
              <a:rPr lang="en-AU" b="1" noProof="0">
                <a:solidFill>
                  <a:srgbClr val="000000"/>
                </a:solidFill>
                <a:latin typeface="Helvetica"/>
                <a:cs typeface="Helvetica"/>
                <a:sym typeface="Arial"/>
              </a:rPr>
              <a:t>What share of your mission-critical applications still depend on legacy platforms</a:t>
            </a:r>
          </a:p>
          <a:p>
            <a:pPr>
              <a:defRPr/>
            </a:pPr>
            <a:r>
              <a:rPr lang="en-AU" b="1" noProof="0">
                <a:solidFill>
                  <a:srgbClr val="000000"/>
                </a:solidFill>
                <a:latin typeface="Helvetica"/>
                <a:cs typeface="Helvetica"/>
                <a:sym typeface="Arial"/>
              </a:rPr>
              <a:t>(e.g., mainframes, out-of-support systems)? </a:t>
            </a:r>
          </a:p>
        </p:txBody>
      </p:sp>
      <p:pic>
        <p:nvPicPr>
          <p:cNvPr id="3" name="Graphic 2">
            <a:extLst>
              <a:ext uri="{FF2B5EF4-FFF2-40B4-BE49-F238E27FC236}">
                <a16:creationId xmlns:a16="http://schemas.microsoft.com/office/drawing/2014/main" id="{A2D7DF32-8410-B473-E23F-E16C0A5D339F}"/>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340179" y="968500"/>
            <a:ext cx="11511642" cy="5403654"/>
          </a:xfrm>
          <a:prstGeom prst="rect">
            <a:avLst/>
          </a:prstGeom>
        </p:spPr>
      </p:pic>
    </p:spTree>
    <p:extLst>
      <p:ext uri="{BB962C8B-B14F-4D97-AF65-F5344CB8AC3E}">
        <p14:creationId xmlns:p14="http://schemas.microsoft.com/office/powerpoint/2010/main" val="626567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SLIDE DESIGN">
  <a:themeElements>
    <a:clrScheme name="ADAPT Color">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4_Custom Design">
  <a:themeElements>
    <a:clrScheme name="ADAPT Color">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itle White">
  <a:themeElements>
    <a:clrScheme name="ADAPT">
      <a:dk1>
        <a:srgbClr val="000000"/>
      </a:dk1>
      <a:lt1>
        <a:srgbClr val="FFFFFF"/>
      </a:lt1>
      <a:dk2>
        <a:srgbClr val="44546A"/>
      </a:dk2>
      <a:lt2>
        <a:srgbClr val="E7E6E6"/>
      </a:lt2>
      <a:accent1>
        <a:srgbClr val="E7534F"/>
      </a:accent1>
      <a:accent2>
        <a:srgbClr val="F0919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Custom Design">
  <a:themeElements>
    <a:clrScheme name="ADAPT 1">
      <a:dk1>
        <a:srgbClr val="000000"/>
      </a:dk1>
      <a:lt1>
        <a:srgbClr val="FFFFFF"/>
      </a:lt1>
      <a:dk2>
        <a:srgbClr val="44546A"/>
      </a:dk2>
      <a:lt2>
        <a:srgbClr val="E7E6E6"/>
      </a:lt2>
      <a:accent1>
        <a:srgbClr val="E7534F"/>
      </a:accent1>
      <a:accent2>
        <a:srgbClr val="F09190"/>
      </a:accent2>
      <a:accent3>
        <a:srgbClr val="A5A5A5"/>
      </a:accent3>
      <a:accent4>
        <a:srgbClr val="000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earchTerms xmlns="507dee17-6aae-496b-8a1e-0f1e47f95f1a" xsi:nil="true"/>
    <Keychallenges xmlns="507dee17-6aae-496b-8a1e-0f1e47f95f1a" xsi:nil="true"/>
    <Indsutry xmlns="507dee17-6aae-496b-8a1e-0f1e47f95f1a" xsi:nil="true"/>
    <year xmlns="507dee17-6aae-496b-8a1e-0f1e47f95f1a" xsi:nil="true"/>
    <TaxCatchAll xmlns="6b548529-d317-4b85-942f-248fe0d44d93" xsi:nil="true"/>
    <lcf76f155ced4ddcb4097134ff3c332f xmlns="507dee17-6aae-496b-8a1e-0f1e47f95f1a">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3F0E2E35C7FC547A4E113B88C746E98" ma:contentTypeVersion="22" ma:contentTypeDescription="Create a new document." ma:contentTypeScope="" ma:versionID="c1d2ca7c30a2f176d2c050a78bd7db1f">
  <xsd:schema xmlns:xsd="http://www.w3.org/2001/XMLSchema" xmlns:xs="http://www.w3.org/2001/XMLSchema" xmlns:p="http://schemas.microsoft.com/office/2006/metadata/properties" xmlns:ns2="6b548529-d317-4b85-942f-248fe0d44d93" xmlns:ns3="507dee17-6aae-496b-8a1e-0f1e47f95f1a" targetNamespace="http://schemas.microsoft.com/office/2006/metadata/properties" ma:root="true" ma:fieldsID="d9803f41bfd62143365b8c2bb6701a09" ns2:_="" ns3:_="">
    <xsd:import namespace="6b548529-d317-4b85-942f-248fe0d44d93"/>
    <xsd:import namespace="507dee17-6aae-496b-8a1e-0f1e47f95f1a"/>
    <xsd:element name="properties">
      <xsd:complexType>
        <xsd:sequence>
          <xsd:element name="documentManagement">
            <xsd:complexType>
              <xsd:all>
                <xsd:element ref="ns2:SharedWithUsers" minOccurs="0"/>
                <xsd:element ref="ns2:SharedWithDetails" minOccurs="0"/>
                <xsd:element ref="ns3:SearchTerm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GenerationTime" minOccurs="0"/>
                <xsd:element ref="ns3:MediaServiceEventHashCode" minOccurs="0"/>
                <xsd:element ref="ns3:MediaServiceOCR" minOccurs="0"/>
                <xsd:element ref="ns3:MediaLengthInSeconds" minOccurs="0"/>
                <xsd:element ref="ns3:Keychallenges" minOccurs="0"/>
                <xsd:element ref="ns3:Indsutry" minOccurs="0"/>
                <xsd:element ref="ns3:year"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548529-d317-4b85-942f-248fe0d44d9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f485b663-2aff-4673-a82a-b12cb1024c9d}" ma:internalName="TaxCatchAll" ma:showField="CatchAllData" ma:web="6b548529-d317-4b85-942f-248fe0d44d9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07dee17-6aae-496b-8a1e-0f1e47f95f1a" elementFormDefault="qualified">
    <xsd:import namespace="http://schemas.microsoft.com/office/2006/documentManagement/types"/>
    <xsd:import namespace="http://schemas.microsoft.com/office/infopath/2007/PartnerControls"/>
    <xsd:element name="SearchTerms" ma:index="10" nillable="true" ma:displayName="Search Terms" ma:format="Dropdown" ma:internalName="SearchTerms">
      <xsd:simpleType>
        <xsd:restriction base="dms:Text">
          <xsd:maxLength value="255"/>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Keychallenges" ma:index="20" nillable="true" ma:displayName="Key challenges" ma:format="Dropdown" ma:internalName="Keychallenges">
      <xsd:simpleType>
        <xsd:restriction base="dms:Note">
          <xsd:maxLength value="255"/>
        </xsd:restriction>
      </xsd:simpleType>
    </xsd:element>
    <xsd:element name="Indsutry" ma:index="21" nillable="true" ma:displayName="Indsutry" ma:format="Dropdown" ma:internalName="Indsutry">
      <xsd:complexType>
        <xsd:complexContent>
          <xsd:extension base="dms:MultiChoice">
            <xsd:sequence>
              <xsd:element name="Value" maxOccurs="unbounded" minOccurs="0" nillable="true">
                <xsd:simpleType>
                  <xsd:restriction base="dms:Choice">
                    <xsd:enumeration value="Retailing"/>
                    <xsd:enumeration value="Education"/>
                    <xsd:enumeration value="Government"/>
                  </xsd:restriction>
                </xsd:simpleType>
              </xsd:element>
            </xsd:sequence>
          </xsd:extension>
        </xsd:complexContent>
      </xsd:complexType>
    </xsd:element>
    <xsd:element name="year" ma:index="22" nillable="true" ma:displayName="year" ma:format="Dropdown" ma:internalName="year">
      <xsd:simpleType>
        <xsd:restriction base="dms:Choice">
          <xsd:enumeration value="2020"/>
          <xsd:enumeration value="2021"/>
          <xsd:enumeration value="Choice 3"/>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15abc23-978a-4c3a-9ac6-7569edd9917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BD62450-C5EC-41BB-B0D4-33E042FFD413}">
  <ds:schemaRefs>
    <ds:schemaRef ds:uri="http://schemas.microsoft.com/sharepoint/v3/contenttype/forms"/>
  </ds:schemaRefs>
</ds:datastoreItem>
</file>

<file path=customXml/itemProps2.xml><?xml version="1.0" encoding="utf-8"?>
<ds:datastoreItem xmlns:ds="http://schemas.openxmlformats.org/officeDocument/2006/customXml" ds:itemID="{8A6C76E8-9A5A-4FB5-89B4-25FA16ABDCE5}">
  <ds:schemaRefs>
    <ds:schemaRef ds:uri="http://schemas.openxmlformats.org/package/2006/metadata/core-properties"/>
    <ds:schemaRef ds:uri="6b548529-d317-4b85-942f-248fe0d44d93"/>
    <ds:schemaRef ds:uri="http://schemas.microsoft.com/office/2006/documentManagement/types"/>
    <ds:schemaRef ds:uri="http://schemas.microsoft.com/office/2006/metadata/properties"/>
    <ds:schemaRef ds:uri="507dee17-6aae-496b-8a1e-0f1e47f95f1a"/>
    <ds:schemaRef ds:uri="http://purl.org/dc/terms/"/>
    <ds:schemaRef ds:uri="http://purl.org/dc/elements/1.1/"/>
    <ds:schemaRef ds:uri="http://www.w3.org/XML/1998/namespace"/>
    <ds:schemaRef ds:uri="http://schemas.microsoft.com/office/infopath/2007/PartnerControls"/>
    <ds:schemaRef ds:uri="http://purl.org/dc/dcmitype/"/>
  </ds:schemaRefs>
</ds:datastoreItem>
</file>

<file path=customXml/itemProps3.xml><?xml version="1.0" encoding="utf-8"?>
<ds:datastoreItem xmlns:ds="http://schemas.openxmlformats.org/officeDocument/2006/customXml" ds:itemID="{2ACD3025-619F-4E1B-B357-D706F51B12BC}">
  <ds:schemaRefs>
    <ds:schemaRef ds:uri="507dee17-6aae-496b-8a1e-0f1e47f95f1a"/>
    <ds:schemaRef ds:uri="6b548529-d317-4b85-942f-248fe0d44d9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7</TotalTime>
  <Words>3211</Words>
  <Application>Microsoft Office PowerPoint</Application>
  <PresentationFormat>Widescreen</PresentationFormat>
  <Paragraphs>191</Paragraphs>
  <Slides>22</Slides>
  <Notes>17</Notes>
  <HiddenSlides>0</HiddenSlides>
  <MMClips>0</MMClips>
  <ScaleCrop>false</ScaleCrop>
  <HeadingPairs>
    <vt:vector size="4" baseType="variant">
      <vt:variant>
        <vt:lpstr>Theme</vt:lpstr>
      </vt:variant>
      <vt:variant>
        <vt:i4>4</vt:i4>
      </vt:variant>
      <vt:variant>
        <vt:lpstr>Slide Titles</vt:lpstr>
      </vt:variant>
      <vt:variant>
        <vt:i4>22</vt:i4>
      </vt:variant>
    </vt:vector>
  </HeadingPairs>
  <TitlesOfParts>
    <vt:vector size="26" baseType="lpstr">
      <vt:lpstr>SLIDE DESIGN</vt:lpstr>
      <vt:lpstr>4_Custom Design</vt:lpstr>
      <vt:lpstr>Title White</vt:lpstr>
      <vt:lpstr>3_Custom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is holding organisations back from scaling agentic AI?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Honey Mari Gay</cp:lastModifiedBy>
  <cp:revision>2</cp:revision>
  <dcterms:created xsi:type="dcterms:W3CDTF">2026-01-13T23:01:43Z</dcterms:created>
  <dcterms:modified xsi:type="dcterms:W3CDTF">2026-03-31T05:04:19Z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0x01010003F0E2E35C7FC547A4E113B88C746E98</vt:lpwstr>
  </property>
  <property fmtid="{D5CDD505-2E9C-101B-9397-08002B2CF9AE}" pid="3" name="MediaServiceImageTags">
    <vt:lpwstr/>
  </property>
</Properties>
</file>