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8" r:id="rId4"/>
  </p:sldMasterIdLst>
  <p:notesMasterIdLst>
    <p:notesMasterId r:id="rId22"/>
  </p:notesMasterIdLst>
  <p:sldIdLst>
    <p:sldId id="2147376773" r:id="rId5"/>
    <p:sldId id="2147376683" r:id="rId6"/>
    <p:sldId id="2147376949" r:id="rId7"/>
    <p:sldId id="262" r:id="rId8"/>
    <p:sldId id="2147483647" r:id="rId9"/>
    <p:sldId id="2147376777" r:id="rId10"/>
    <p:sldId id="2147376950" r:id="rId11"/>
    <p:sldId id="2147376952" r:id="rId12"/>
    <p:sldId id="259" r:id="rId13"/>
    <p:sldId id="260" r:id="rId14"/>
    <p:sldId id="2147376780" r:id="rId15"/>
    <p:sldId id="2147376951" r:id="rId16"/>
    <p:sldId id="2147376937" r:id="rId17"/>
    <p:sldId id="2147376779" r:id="rId18"/>
    <p:sldId id="2147376360" r:id="rId19"/>
    <p:sldId id="2147376793" r:id="rId20"/>
    <p:sldId id="2147376791" r:id="rId21"/>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89BC460F-8633-F25F-F510-A95225BBAA79}" name="Patricia Allen" initials="PA" userId="S::patricia.allen@adapt.com.au::d97f0a36-ce00-48a2-8b3a-af76816aadf7" providerId="AD"/>
  <p188:author id="{D1C2762C-6B19-D9F9-4051-A1F1A2E43031}" name="Francis Olivier" initials="" userId="S::francis.olivier@adapt.com.au::3631bac9-3f1b-472b-abd4-c5b32c1291ad" providerId="AD"/>
  <p188:author id="{D0F4AD36-8B39-895B-C014-DDDE60543046}" name="Byron Connolly" initials="BC" userId="S::byron.connolly@adapt.com.au::4cc4c652-673a-4968-9eb6-ad1b8e0a1a32" providerId="AD"/>
  <p188:author id="{41F84B64-B5AB-1C3E-59A4-2331F0F5F601}" name="Aarjun Kumar" initials="AK" userId="S::aarjun.kumar@adapt.com.au::75a13c2f-2fe6-493b-8a42-5face6af43f8" providerId="AD"/>
  <p188:author id="{08FF026B-0093-C3A2-E8B8-B4BBF1138074}" name="Patricia Allen" initials="PA" userId="S::patricia.allen@adapt.com.au::346380ed-8562-4683-9b3e-72fe32eb1059" providerId="AD"/>
  <p188:author id="{74209C8C-6802-0F84-A42D-CC7E8D7F0896}" name="Nathan Paul Bustamante" initials="" userId="S::Nathan.Bustamante@adapt.com.au::830e36e5-6239-4f03-9c92-69284c36609a" providerId="AD"/>
  <p188:author id="{35B74EDA-D041-11EF-D3DF-62916A12BAA7}" name="Maricris Santilles" initials="MS" userId="S::Maricris.Santilles@adapt.com.au::7b436d3d-65a3-481f-8565-8b0e2e2362f1" providerId="AD"/>
  <p188:author id="{9F08F4DC-2822-8A69-8CD9-383FED73C290}" name="Honey Mari Gay" initials="HG" userId="S::Honey.Gay@adapt.com.au::7c742808-f04d-4bad-b3ab-55b3219eceb2" providerId="AD"/>
  <p188:author id="{223E8AE4-EAE1-E290-D5D2-F800C1B8D50E}" name="Francis Olivier" initials="FO" userId="S::francis.olivier@adapt.com.au::36be19e6-b354-43ca-844b-80a3dd3a80a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55854"/>
    <a:srgbClr val="F2DC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7ACC15-75FE-DC1D-0B0C-D01349C09C55}" v="82" dt="2026-02-27T05:53:15.5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FCE31C-E088-44EB-ADD7-F91E7D59E169}" type="datetimeFigureOut">
              <a:rPr lang="en-AU" smtClean="0"/>
              <a:t>27/02/2026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06B608-E85F-4D7C-9813-2DDFA3256EA5}" type="slidenum">
              <a:rPr lang="en-AU" smtClean="0"/>
              <a:t>‹#›</a:t>
            </a:fld>
            <a:endParaRPr lang="en-AU"/>
          </a:p>
        </p:txBody>
      </p:sp>
    </p:spTree>
    <p:extLst>
      <p:ext uri="{BB962C8B-B14F-4D97-AF65-F5344CB8AC3E}">
        <p14:creationId xmlns:p14="http://schemas.microsoft.com/office/powerpoint/2010/main" val="36993743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0693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2B276-E57A-C494-A6AD-5CF93229DF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64D71F-39EC-727F-FA2B-313A33FEE584}"/>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60DC4732-10AF-4914-1A8D-012B3EAEEC01}"/>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E31B39F2-8A24-3127-0171-9916EB375C3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5299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9F7628-FE67-14C6-51B3-9F63DEBCB2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251C4D-2C0A-A852-8440-A482B7F891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D639CE-6819-A418-2AA9-D2F9C1185D84}"/>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684BF414-8A62-D0FA-8570-4B70B4415DB7}"/>
              </a:ext>
            </a:extLst>
          </p:cNvPr>
          <p:cNvSpPr>
            <a:spLocks noGrp="1"/>
          </p:cNvSpPr>
          <p:nvPr>
            <p:ph type="sldNum" sz="quarter" idx="5"/>
          </p:nvPr>
        </p:nvSpPr>
        <p:spPr/>
        <p:txBody>
          <a:bodyPr/>
          <a:lstStyle/>
          <a:p>
            <a:fld id="{BD0A8E85-E57B-4E2D-8E36-9C26DAB140C1}" type="slidenum">
              <a:rPr lang="en-PH" smtClean="0"/>
              <a:t>5</a:t>
            </a:fld>
            <a:endParaRPr lang="en-PH"/>
          </a:p>
        </p:txBody>
      </p:sp>
    </p:spTree>
    <p:extLst>
      <p:ext uri="{BB962C8B-B14F-4D97-AF65-F5344CB8AC3E}">
        <p14:creationId xmlns:p14="http://schemas.microsoft.com/office/powerpoint/2010/main" val="691168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C21C8-6B8F-7687-178D-99DA3F6ED7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4651FC-F2EB-8D0F-A8E2-ED940C8C91B7}"/>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0772DEF4-155F-9258-93B0-2490251D89BB}"/>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8366C096-B438-84EE-0504-B8960AB59B9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4487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82539-7450-64CD-DB45-EF7689A75C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50330A-F6A7-3638-00BC-E6FAC992699F}"/>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6A4C144F-A44E-B79D-5AA2-4779868B9ABF}"/>
              </a:ext>
            </a:extLst>
          </p:cNvPr>
          <p:cNvSpPr>
            <a:spLocks noGrp="1"/>
          </p:cNvSpPr>
          <p:nvPr>
            <p:ph type="body" idx="1"/>
          </p:nvPr>
        </p:nvSpPr>
        <p:spPr/>
        <p:txBody>
          <a:bodyPr/>
          <a:lstStyle/>
          <a:p>
            <a:endParaRPr lang="en-US" b="0" i="0">
              <a:cs typeface="Calibri"/>
            </a:endParaRPr>
          </a:p>
        </p:txBody>
      </p:sp>
      <p:sp>
        <p:nvSpPr>
          <p:cNvPr id="4" name="Slide Number Placeholder 3">
            <a:extLst>
              <a:ext uri="{FF2B5EF4-FFF2-40B4-BE49-F238E27FC236}">
                <a16:creationId xmlns:a16="http://schemas.microsoft.com/office/drawing/2014/main" id="{8E7FC531-D873-84EF-BEC1-7D2437ADFA4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49595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34207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b="0" i="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sv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hyperlink" Target="https://adapt.com.au/" TargetMode="External"/><Relationship Id="rId2" Type="http://schemas.openxmlformats.org/officeDocument/2006/relationships/image" Target="../media/image13.svg"/><Relationship Id="rId1" Type="http://schemas.openxmlformats.org/officeDocument/2006/relationships/slideMaster" Target="../slideMasters/slideMaster1.xml"/><Relationship Id="rId4" Type="http://schemas.openxmlformats.org/officeDocument/2006/relationships/hyperlink" Target="mailto:hello@adapt.com.au" TargetMode="Externa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480F28C-E115-A212-B101-AE4C9CA6032A}"/>
              </a:ext>
            </a:extLst>
          </p:cNvPr>
          <p:cNvPicPr>
            <a:picLocks noChangeAspect="1"/>
          </p:cNvPicPr>
          <p:nvPr userDrawn="1"/>
        </p:nvPicPr>
        <p:blipFill>
          <a:blip r:embed="rId2">
            <a:extLst>
              <a:ext uri="{28A0092B-C50C-407E-A947-70E740481C1C}">
                <a14:useLocalDpi xmlns:a14="http://schemas.microsoft.com/office/drawing/2010/main" val="0"/>
              </a:ext>
            </a:extLst>
          </a:blip>
          <a:srcRect t="21572" b="4460"/>
          <a:stretch>
            <a:fillRect/>
          </a:stretch>
        </p:blipFill>
        <p:spPr>
          <a:xfrm>
            <a:off x="0" y="0"/>
            <a:ext cx="12192000" cy="3889829"/>
          </a:xfrm>
          <a:prstGeom prst="rect">
            <a:avLst/>
          </a:prstGeom>
        </p:spPr>
      </p:pic>
      <p:sp>
        <p:nvSpPr>
          <p:cNvPr id="8" name="Rectangle 7">
            <a:extLst>
              <a:ext uri="{FF2B5EF4-FFF2-40B4-BE49-F238E27FC236}">
                <a16:creationId xmlns:a16="http://schemas.microsoft.com/office/drawing/2014/main" id="{548C2E90-75AB-B814-5681-5240D4CF20FD}"/>
              </a:ext>
            </a:extLst>
          </p:cNvPr>
          <p:cNvSpPr/>
          <p:nvPr userDrawn="1"/>
        </p:nvSpPr>
        <p:spPr>
          <a:xfrm>
            <a:off x="0" y="3284992"/>
            <a:ext cx="12192000" cy="357300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2" name="Graphic 11">
            <a:extLst>
              <a:ext uri="{FF2B5EF4-FFF2-40B4-BE49-F238E27FC236}">
                <a16:creationId xmlns:a16="http://schemas.microsoft.com/office/drawing/2014/main" id="{D2ACA6FF-B1D2-29C8-60BD-EBA9FEE960A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696570" y="5993998"/>
            <a:ext cx="3063418" cy="329695"/>
          </a:xfrm>
          <a:prstGeom prst="rect">
            <a:avLst/>
          </a:prstGeom>
        </p:spPr>
      </p:pic>
    </p:spTree>
    <p:extLst>
      <p:ext uri="{BB962C8B-B14F-4D97-AF65-F5344CB8AC3E}">
        <p14:creationId xmlns:p14="http://schemas.microsoft.com/office/powerpoint/2010/main" val="18254477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ed A Background">
    <p:spTree>
      <p:nvGrpSpPr>
        <p:cNvPr id="1" name=""/>
        <p:cNvGrpSpPr/>
        <p:nvPr/>
      </p:nvGrpSpPr>
      <p:grpSpPr>
        <a:xfrm>
          <a:off x="0" y="0"/>
          <a:ext cx="0" cy="0"/>
          <a:chOff x="0" y="0"/>
          <a:chExt cx="0" cy="0"/>
        </a:xfrm>
      </p:grpSpPr>
      <p:pic>
        <p:nvPicPr>
          <p:cNvPr id="7" name="Picture 6" descr="A white letter a with a black background&#10;&#10;Description automatically generated">
            <a:extLst>
              <a:ext uri="{FF2B5EF4-FFF2-40B4-BE49-F238E27FC236}">
                <a16:creationId xmlns:a16="http://schemas.microsoft.com/office/drawing/2014/main" id="{A12884F7-8A04-31A5-156D-7253BA0C6726}"/>
              </a:ext>
            </a:extLst>
          </p:cNvPr>
          <p:cNvPicPr>
            <a:picLocks noChangeAspect="1"/>
          </p:cNvPicPr>
          <p:nvPr userDrawn="1"/>
        </p:nvPicPr>
        <p:blipFill rotWithShape="1">
          <a:blip r:embed="rId2" cstate="print">
            <a:alphaModFix amt="70000"/>
            <a:extLst>
              <a:ext uri="{28A0092B-C50C-407E-A947-70E740481C1C}">
                <a14:useLocalDpi xmlns:a14="http://schemas.microsoft.com/office/drawing/2010/main" val="0"/>
              </a:ext>
            </a:extLst>
          </a:blip>
          <a:srcRect t="5336" r="6927" b="2416"/>
          <a:stretch/>
        </p:blipFill>
        <p:spPr>
          <a:xfrm>
            <a:off x="6685613" y="0"/>
            <a:ext cx="5506387" cy="6858000"/>
          </a:xfrm>
          <a:prstGeom prst="rect">
            <a:avLst/>
          </a:prstGeom>
        </p:spPr>
      </p:pic>
      <p:grpSp>
        <p:nvGrpSpPr>
          <p:cNvPr id="8" name="Group 7">
            <a:extLst>
              <a:ext uri="{FF2B5EF4-FFF2-40B4-BE49-F238E27FC236}">
                <a16:creationId xmlns:a16="http://schemas.microsoft.com/office/drawing/2014/main" id="{D1769542-9F09-8749-D638-FA10BB7B531A}"/>
              </a:ext>
            </a:extLst>
          </p:cNvPr>
          <p:cNvGrpSpPr/>
          <p:nvPr userDrawn="1"/>
        </p:nvGrpSpPr>
        <p:grpSpPr>
          <a:xfrm>
            <a:off x="1083907" y="6062651"/>
            <a:ext cx="2668365" cy="226977"/>
            <a:chOff x="712794" y="6196131"/>
            <a:chExt cx="3390094" cy="288369"/>
          </a:xfrm>
        </p:grpSpPr>
        <p:pic>
          <p:nvPicPr>
            <p:cNvPr id="9" name="Graphic 8">
              <a:extLst>
                <a:ext uri="{FF2B5EF4-FFF2-40B4-BE49-F238E27FC236}">
                  <a16:creationId xmlns:a16="http://schemas.microsoft.com/office/drawing/2014/main" id="{FFA7BC50-99B1-6E8F-4B60-C12ADAED0E4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2794" y="6196131"/>
              <a:ext cx="164237" cy="288369"/>
            </a:xfrm>
            <a:prstGeom prst="rect">
              <a:avLst/>
            </a:prstGeom>
          </p:spPr>
        </p:pic>
        <p:pic>
          <p:nvPicPr>
            <p:cNvPr id="10" name="Graphic 9">
              <a:extLst>
                <a:ext uri="{FF2B5EF4-FFF2-40B4-BE49-F238E27FC236}">
                  <a16:creationId xmlns:a16="http://schemas.microsoft.com/office/drawing/2014/main" id="{9559F7C1-1BDA-7CAE-4962-CA6181F37E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58056" y="6254584"/>
              <a:ext cx="3044832" cy="165803"/>
            </a:xfrm>
            <a:prstGeom prst="rect">
              <a:avLst/>
            </a:prstGeom>
          </p:spPr>
        </p:pic>
      </p:grpSp>
      <p:sp>
        <p:nvSpPr>
          <p:cNvPr id="11" name="Rectangle 10">
            <a:extLst>
              <a:ext uri="{FF2B5EF4-FFF2-40B4-BE49-F238E27FC236}">
                <a16:creationId xmlns:a16="http://schemas.microsoft.com/office/drawing/2014/main" id="{125E3C0F-EB19-83CF-2770-03EE081F77DC}"/>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0791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ckHeader">
    <p:spTree>
      <p:nvGrpSpPr>
        <p:cNvPr id="1" name=""/>
        <p:cNvGrpSpPr/>
        <p:nvPr/>
      </p:nvGrpSpPr>
      <p:grpSpPr>
        <a:xfrm>
          <a:off x="0" y="0"/>
          <a:ext cx="0" cy="0"/>
          <a:chOff x="0" y="0"/>
          <a:chExt cx="0" cy="0"/>
        </a:xfrm>
      </p:grpSpPr>
      <p:sp>
        <p:nvSpPr>
          <p:cNvPr id="12" name="bg object 17">
            <a:extLst>
              <a:ext uri="{FF2B5EF4-FFF2-40B4-BE49-F238E27FC236}">
                <a16:creationId xmlns:a16="http://schemas.microsoft.com/office/drawing/2014/main" id="{F4EB5279-DC47-9BF7-6A7C-93B96AC86ED1}"/>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41432479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ray A Background">
    <p:bg>
      <p:bgPr>
        <a:solidFill>
          <a:schemeClr val="tx2">
            <a:lumMod val="10000"/>
            <a:lumOff val="90000"/>
          </a:schemeClr>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CA0A6BC8-9E99-6E38-3090-86D20A362A0E}"/>
              </a:ext>
            </a:extLst>
          </p:cNvPr>
          <p:cNvPicPr>
            <a:picLocks noChangeAspect="1"/>
          </p:cNvPicPr>
          <p:nvPr userDrawn="1"/>
        </p:nvPicPr>
        <p:blipFill rotWithShape="1">
          <a:blip>
            <a:alphaModFix amt="30000"/>
            <a:extLst>
              <a:ext uri="{96DAC541-7B7A-43D3-8B79-37D633B846F1}">
                <asvg:svgBlip xmlns:asvg="http://schemas.microsoft.com/office/drawing/2016/SVG/main" r:embed="rId2"/>
              </a:ext>
            </a:extLst>
          </a:blip>
          <a:srcRect t="24316" r="18761" b="20587"/>
          <a:stretch/>
        </p:blipFill>
        <p:spPr>
          <a:xfrm>
            <a:off x="5869172" y="1"/>
            <a:ext cx="6322827" cy="6858000"/>
          </a:xfrm>
          <a:prstGeom prst="rect">
            <a:avLst/>
          </a:prstGeom>
        </p:spPr>
      </p:pic>
    </p:spTree>
    <p:extLst>
      <p:ext uri="{BB962C8B-B14F-4D97-AF65-F5344CB8AC3E}">
        <p14:creationId xmlns:p14="http://schemas.microsoft.com/office/powerpoint/2010/main" val="106545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ray Contact">
    <p:bg>
      <p:bgPr>
        <a:solidFill>
          <a:schemeClr val="tx2">
            <a:lumMod val="10000"/>
            <a:lumOff val="90000"/>
          </a:schemeClr>
        </a:solidFill>
        <a:effectLst/>
      </p:bgPr>
    </p:bg>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089F171C-4EC3-8F4E-92E9-8D30E47D0C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775891" y="6288776"/>
            <a:ext cx="269035" cy="432699"/>
          </a:xfrm>
          <a:prstGeom prst="rect">
            <a:avLst/>
          </a:prstGeom>
        </p:spPr>
      </p:pic>
      <p:sp>
        <p:nvSpPr>
          <p:cNvPr id="2" name="TextBox 1">
            <a:extLst>
              <a:ext uri="{FF2B5EF4-FFF2-40B4-BE49-F238E27FC236}">
                <a16:creationId xmlns:a16="http://schemas.microsoft.com/office/drawing/2014/main" id="{ABB5FBFB-8D0D-D354-9682-9807B1C2F40A}"/>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pic>
        <p:nvPicPr>
          <p:cNvPr id="3" name="Picture 2" descr="A picture containing logo&#10;&#10;Description automatically generated">
            <a:extLst>
              <a:ext uri="{FF2B5EF4-FFF2-40B4-BE49-F238E27FC236}">
                <a16:creationId xmlns:a16="http://schemas.microsoft.com/office/drawing/2014/main" id="{F025BBB4-6AAA-3DEC-FCB4-2F67A8F5CFB2}"/>
              </a:ext>
            </a:extLst>
          </p:cNvPr>
          <p:cNvPicPr>
            <a:picLocks noChangeAspect="1"/>
          </p:cNvPicPr>
          <p:nvPr userDrawn="1"/>
        </p:nvPicPr>
        <p:blipFill>
          <a:blip r:embed="rId3"/>
          <a:stretch>
            <a:fillRect/>
          </a:stretch>
        </p:blipFill>
        <p:spPr>
          <a:xfrm>
            <a:off x="5382183" y="2894115"/>
            <a:ext cx="1427630" cy="347200"/>
          </a:xfrm>
          <a:prstGeom prst="rect">
            <a:avLst/>
          </a:prstGeom>
        </p:spPr>
      </p:pic>
    </p:spTree>
    <p:extLst>
      <p:ext uri="{BB962C8B-B14F-4D97-AF65-F5344CB8AC3E}">
        <p14:creationId xmlns:p14="http://schemas.microsoft.com/office/powerpoint/2010/main" val="41725177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act-Black">
    <p:bg>
      <p:bgPr>
        <a:solidFill>
          <a:schemeClr val="tx1"/>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1A6C6664-D097-5F70-0D59-BCD0C56938D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382184" y="2889255"/>
            <a:ext cx="1427630" cy="345141"/>
          </a:xfrm>
          <a:prstGeom prst="rect">
            <a:avLst/>
          </a:prstGeom>
        </p:spPr>
      </p:pic>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endParaRPr>
          </a:p>
        </p:txBody>
      </p:sp>
      <p:sp>
        <p:nvSpPr>
          <p:cNvPr id="13" name="Rectangle 12">
            <a:hlinkClick r:id="rId3"/>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4"/>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3"/>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78140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_WHITE ADAPT">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E6B5283-282F-DC1F-9511-8D081556E414}"/>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99CABAB0-3815-6795-59F2-D2486BD31E3A}"/>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0805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Cov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3797722-E5AF-2503-A0D9-A5B8F9814E6D}"/>
              </a:ext>
            </a:extLst>
          </p:cNvPr>
          <p:cNvPicPr>
            <a:picLocks noChangeAspect="1"/>
          </p:cNvPicPr>
          <p:nvPr userDrawn="1"/>
        </p:nvPicPr>
        <p:blipFill>
          <a:blip r:embed="rId2">
            <a:extLst>
              <a:ext uri="{28A0092B-C50C-407E-A947-70E740481C1C}">
                <a14:useLocalDpi xmlns:a14="http://schemas.microsoft.com/office/drawing/2010/main" val="0"/>
              </a:ext>
            </a:extLst>
          </a:blip>
          <a:srcRect l="47500" r="23316"/>
          <a:stretch>
            <a:fillRect/>
          </a:stretch>
        </p:blipFill>
        <p:spPr>
          <a:xfrm>
            <a:off x="7552000" y="-1"/>
            <a:ext cx="4640000" cy="6858000"/>
          </a:xfrm>
          <a:prstGeom prst="rect">
            <a:avLst/>
          </a:prstGeom>
        </p:spPr>
      </p:pic>
      <p:sp>
        <p:nvSpPr>
          <p:cNvPr id="8" name="Rectangle 7">
            <a:extLst>
              <a:ext uri="{FF2B5EF4-FFF2-40B4-BE49-F238E27FC236}">
                <a16:creationId xmlns:a16="http://schemas.microsoft.com/office/drawing/2014/main" id="{4DAFF4DE-12DD-3EBB-1BB9-696A03FB10CE}"/>
              </a:ext>
            </a:extLst>
          </p:cNvPr>
          <p:cNvSpPr/>
          <p:nvPr userDrawn="1"/>
        </p:nvSpPr>
        <p:spPr>
          <a:xfrm>
            <a:off x="1" y="-5"/>
            <a:ext cx="8640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Graphic 8">
            <a:extLst>
              <a:ext uri="{FF2B5EF4-FFF2-40B4-BE49-F238E27FC236}">
                <a16:creationId xmlns:a16="http://schemas.microsoft.com/office/drawing/2014/main" id="{6537F206-9C95-3417-B911-55498DD6352F}"/>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499601" y="5993993"/>
            <a:ext cx="3063418" cy="329695"/>
          </a:xfrm>
          <a:prstGeom prst="rect">
            <a:avLst/>
          </a:prstGeom>
        </p:spPr>
      </p:pic>
    </p:spTree>
    <p:extLst>
      <p:ext uri="{BB962C8B-B14F-4D97-AF65-F5344CB8AC3E}">
        <p14:creationId xmlns:p14="http://schemas.microsoft.com/office/powerpoint/2010/main" val="34594326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 Title-White">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34A2C9E0-28F5-0AC4-7312-5CA6497BDA6D}"/>
              </a:ext>
            </a:extLst>
          </p:cNvPr>
          <p:cNvCxnSpPr>
            <a:cxnSpLocks/>
          </p:cNvCxnSpPr>
          <p:nvPr userDrawn="1"/>
        </p:nvCxnSpPr>
        <p:spPr>
          <a:xfrm>
            <a:off x="328246" y="701172"/>
            <a:ext cx="1153550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2">
            <a:extLst>
              <a:ext uri="{FF2B5EF4-FFF2-40B4-BE49-F238E27FC236}">
                <a16:creationId xmlns:a16="http://schemas.microsoft.com/office/drawing/2014/main" id="{853618A3-B975-078C-17EC-6295A7E2CE0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975415" y="246649"/>
            <a:ext cx="891235" cy="215667"/>
          </a:xfrm>
          <a:prstGeom prst="rect">
            <a:avLst/>
          </a:prstGeom>
        </p:spPr>
      </p:pic>
    </p:spTree>
    <p:extLst>
      <p:ext uri="{BB962C8B-B14F-4D97-AF65-F5344CB8AC3E}">
        <p14:creationId xmlns:p14="http://schemas.microsoft.com/office/powerpoint/2010/main" val="33422434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 Bottom Logo-White">
    <p:spTree>
      <p:nvGrpSpPr>
        <p:cNvPr id="1" name=""/>
        <p:cNvGrpSpPr/>
        <p:nvPr/>
      </p:nvGrpSpPr>
      <p:grpSpPr>
        <a:xfrm>
          <a:off x="0" y="0"/>
          <a:ext cx="0" cy="0"/>
          <a:chOff x="0" y="0"/>
          <a:chExt cx="0" cy="0"/>
        </a:xfrm>
      </p:grpSpPr>
      <p:pic>
        <p:nvPicPr>
          <p:cNvPr id="8" name="Picture 7" descr="A picture containing drawing&#10;&#10;Description automatically generated">
            <a:extLst>
              <a:ext uri="{FF2B5EF4-FFF2-40B4-BE49-F238E27FC236}">
                <a16:creationId xmlns:a16="http://schemas.microsoft.com/office/drawing/2014/main" id="{F514BAF5-0A28-C669-0442-4079BA16DE4A}"/>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678824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9040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 Title-Black">
    <p:bg>
      <p:bgPr>
        <a:solidFill>
          <a:schemeClr val="tx1"/>
        </a:solid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7F560B4E-1648-1280-CEC2-456B72E4E67B}"/>
              </a:ext>
            </a:extLst>
          </p:cNvPr>
          <p:cNvCxnSpPr>
            <a:cxnSpLocks/>
          </p:cNvCxnSpPr>
          <p:nvPr userDrawn="1"/>
        </p:nvCxnSpPr>
        <p:spPr>
          <a:xfrm>
            <a:off x="328246" y="701172"/>
            <a:ext cx="11535508"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descr="A picture containing text, clipart&#10;&#10;Description automatically generated">
            <a:extLst>
              <a:ext uri="{FF2B5EF4-FFF2-40B4-BE49-F238E27FC236}">
                <a16:creationId xmlns:a16="http://schemas.microsoft.com/office/drawing/2014/main" id="{72F9BC67-888B-8266-71BA-AA648AFAAAF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651549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A Logo-Black">
    <p:bg>
      <p:bgPr>
        <a:solidFill>
          <a:schemeClr val="tx1"/>
        </a:solidFill>
        <a:effectLst/>
      </p:bgPr>
    </p:bg>
    <p:spTree>
      <p:nvGrpSpPr>
        <p:cNvPr id="1" name=""/>
        <p:cNvGrpSpPr/>
        <p:nvPr/>
      </p:nvGrpSpPr>
      <p:grpSpPr>
        <a:xfrm>
          <a:off x="0" y="0"/>
          <a:ext cx="0" cy="0"/>
          <a:chOff x="0" y="0"/>
          <a:chExt cx="0" cy="0"/>
        </a:xfrm>
      </p:grpSpPr>
      <p:pic>
        <p:nvPicPr>
          <p:cNvPr id="5" name="Picture 1">
            <a:extLst>
              <a:ext uri="{FF2B5EF4-FFF2-40B4-BE49-F238E27FC236}">
                <a16:creationId xmlns:a16="http://schemas.microsoft.com/office/drawing/2014/main" id="{CC451EBA-26C7-9DA9-EC3E-ED5FC2ADAB4E}"/>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3533553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ed A">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C395E70-112D-C9AF-84FB-4DD2E6EAD948}"/>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9" name="Picture 8" descr="A picture containing drawing&#10;&#10;Description automatically generated">
            <a:extLst>
              <a:ext uri="{FF2B5EF4-FFF2-40B4-BE49-F238E27FC236}">
                <a16:creationId xmlns:a16="http://schemas.microsoft.com/office/drawing/2014/main" id="{46E6B795-5DAA-6E19-5AC2-DB8C91B5C38E}"/>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33457562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d Blan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0898927-BDE5-C5D3-BE71-1ECD16106881}"/>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29896213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62868074"/>
      </p:ext>
    </p:extLst>
  </p:cSld>
  <p:clrMap bg1="lt1" tx1="dk1" bg2="lt2" tx2="dk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 id="2147483850" r:id="rId12"/>
    <p:sldLayoutId id="2147483851" r:id="rId13"/>
    <p:sldLayoutId id="2147483852" r:id="rId14"/>
    <p:sldLayoutId id="214748385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21.sv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18" Type="http://schemas.openxmlformats.org/officeDocument/2006/relationships/image" Target="../media/image33.png"/><Relationship Id="rId3" Type="http://schemas.openxmlformats.org/officeDocument/2006/relationships/hyperlink" Target="https://research.adapt.com.au/filter-types/market-trend-reports" TargetMode="External"/><Relationship Id="rId7" Type="http://schemas.openxmlformats.org/officeDocument/2006/relationships/image" Target="../media/image22.png"/><Relationship Id="rId12" Type="http://schemas.openxmlformats.org/officeDocument/2006/relationships/image" Target="../media/image27.png"/><Relationship Id="rId17" Type="http://schemas.openxmlformats.org/officeDocument/2006/relationships/image" Target="../media/image32.png"/><Relationship Id="rId2" Type="http://schemas.openxmlformats.org/officeDocument/2006/relationships/hyperlink" Target="mailto:success@adapt.com.au" TargetMode="External"/><Relationship Id="rId16" Type="http://schemas.openxmlformats.org/officeDocument/2006/relationships/image" Target="../media/image31.png"/><Relationship Id="rId1" Type="http://schemas.openxmlformats.org/officeDocument/2006/relationships/slideLayout" Target="../slideLayouts/slideLayout11.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26.png"/><Relationship Id="rId5" Type="http://schemas.openxmlformats.org/officeDocument/2006/relationships/hyperlink" Target="https://research.adapt.com.au/data-insights/" TargetMode="External"/><Relationship Id="rId15" Type="http://schemas.openxmlformats.org/officeDocument/2006/relationships/image" Target="../media/image30.png"/><Relationship Id="rId10" Type="http://schemas.openxmlformats.org/officeDocument/2006/relationships/image" Target="../media/image25.png"/><Relationship Id="rId19" Type="http://schemas.openxmlformats.org/officeDocument/2006/relationships/image" Target="../media/image34.png"/><Relationship Id="rId4" Type="http://schemas.openxmlformats.org/officeDocument/2006/relationships/hyperlink" Target="https://research.adapt.com.au/filter-types/community-interviews" TargetMode="External"/><Relationship Id="rId9" Type="http://schemas.openxmlformats.org/officeDocument/2006/relationships/image" Target="../media/image24.png"/><Relationship Id="rId14" Type="http://schemas.openxmlformats.org/officeDocument/2006/relationships/image" Target="../media/image29.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7.sv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2C2D915A-D892-909E-FB25-EDA524F105F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696570" y="5993998"/>
            <a:ext cx="3063418" cy="329695"/>
          </a:xfrm>
          <a:prstGeom prst="rect">
            <a:avLst/>
          </a:prstGeom>
        </p:spPr>
      </p:pic>
      <p:grpSp>
        <p:nvGrpSpPr>
          <p:cNvPr id="2" name="Group 1">
            <a:extLst>
              <a:ext uri="{FF2B5EF4-FFF2-40B4-BE49-F238E27FC236}">
                <a16:creationId xmlns:a16="http://schemas.microsoft.com/office/drawing/2014/main" id="{09F795AF-7E39-2385-643C-47C0E53421D6}"/>
              </a:ext>
            </a:extLst>
          </p:cNvPr>
          <p:cNvGrpSpPr/>
          <p:nvPr/>
        </p:nvGrpSpPr>
        <p:grpSpPr>
          <a:xfrm>
            <a:off x="576105" y="3809559"/>
            <a:ext cx="8347812" cy="1285685"/>
            <a:chOff x="576105" y="3809559"/>
            <a:chExt cx="8347812" cy="1285685"/>
          </a:xfrm>
        </p:grpSpPr>
        <p:sp>
          <p:nvSpPr>
            <p:cNvPr id="3" name="TextBox 7">
              <a:extLst>
                <a:ext uri="{FF2B5EF4-FFF2-40B4-BE49-F238E27FC236}">
                  <a16:creationId xmlns:a16="http://schemas.microsoft.com/office/drawing/2014/main" id="{8128B01B-7FDA-0A5D-4005-DF3C041D9B80}"/>
                </a:ext>
              </a:extLst>
            </p:cNvPr>
            <p:cNvSpPr txBox="1"/>
            <p:nvPr/>
          </p:nvSpPr>
          <p:spPr>
            <a:xfrm>
              <a:off x="576105" y="3809559"/>
              <a:ext cx="8347812" cy="1123384"/>
            </a:xfrm>
            <a:prstGeom prst="rect">
              <a:avLst/>
            </a:prstGeom>
            <a:noFill/>
          </p:spPr>
          <p:txBody>
            <a:bodyPr wrap="square" lIns="91440" tIns="45720" rIns="91440" bIns="45720" rtlCol="0" anchor="t">
              <a:spAutoFit/>
            </a:bodyPr>
            <a:lstStyle>
              <a:defPPr>
                <a:defRPr lang="en-US"/>
              </a:defPPr>
              <a:lvl1pPr marL="0" algn="ctr" defTabSz="914400" rtl="0" eaLnBrk="1" latinLnBrk="0" hangingPunct="1">
                <a:defRPr sz="3600" kern="1200" spc="-150">
                  <a:solidFill>
                    <a:schemeClr val="tx1"/>
                  </a:solidFill>
                  <a:latin typeface="Helvetica Neue"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srgbClr val="E7534F"/>
                  </a:solidFill>
                  <a:effectLst/>
                  <a:uLnTx/>
                  <a:uFillTx/>
                  <a:latin typeface="Helvetica"/>
                  <a:cs typeface="Helvetica"/>
                </a:rPr>
                <a:t>ADAPT </a:t>
              </a:r>
              <a:r>
                <a:rPr lang="en-AU" sz="1800" b="1" spc="0" noProof="0" dirty="0">
                  <a:solidFill>
                    <a:srgbClr val="E7534F"/>
                  </a:solidFill>
                  <a:latin typeface="Helvetica"/>
                  <a:cs typeface="Helvetica"/>
                </a:rPr>
                <a:t>Sector Analysis</a:t>
              </a:r>
              <a:endParaRPr kumimoji="0" lang="en-AU" sz="1800" b="1" i="0" u="none" strike="noStrike" kern="1200" cap="none" spc="0" normalizeH="0" baseline="0" noProof="0" dirty="0">
                <a:ln>
                  <a:noFill/>
                </a:ln>
                <a:solidFill>
                  <a:srgbClr val="E7534F"/>
                </a:solidFill>
                <a:effectLst/>
                <a:uLnTx/>
                <a:uFillTx/>
                <a:latin typeface="Helvetica"/>
                <a:cs typeface="Helvetica"/>
              </a:endParaRPr>
            </a:p>
            <a:p>
              <a:pPr algn="l">
                <a:defRPr/>
              </a:pPr>
              <a:br>
                <a:rPr lang="en-AU" sz="900" b="0" i="0" u="none" strike="noStrike" kern="1200" cap="none" spc="-150" normalizeH="0" baseline="0" noProof="0" dirty="0">
                  <a:ln>
                    <a:noFill/>
                  </a:ln>
                  <a:effectLst/>
                  <a:uLnTx/>
                  <a:uFillTx/>
                  <a:latin typeface="Helvetica Neue" panose="02000503000000020004" pitchFamily="2"/>
                  <a:cs typeface="Helvetica Neue" panose="02000503000000020004" pitchFamily="2"/>
                </a:rPr>
              </a:br>
              <a:r>
                <a:rPr lang="en-AU" sz="4000" b="1" spc="0">
                  <a:solidFill>
                    <a:schemeClr val="bg1"/>
                  </a:solidFill>
                  <a:latin typeface="Helvetica"/>
                  <a:cs typeface="Helvetica"/>
                </a:rPr>
                <a:t>Healthcare Sector: CISO Insights</a:t>
              </a:r>
            </a:p>
          </p:txBody>
        </p:sp>
        <p:sp>
          <p:nvSpPr>
            <p:cNvPr id="8" name="Rectangle 7">
              <a:extLst>
                <a:ext uri="{FF2B5EF4-FFF2-40B4-BE49-F238E27FC236}">
                  <a16:creationId xmlns:a16="http://schemas.microsoft.com/office/drawing/2014/main" id="{E4EBC400-469D-4D24-D0BE-4EC68877DBC8}"/>
                </a:ext>
              </a:extLst>
            </p:cNvPr>
            <p:cNvSpPr/>
            <p:nvPr/>
          </p:nvSpPr>
          <p:spPr>
            <a:xfrm>
              <a:off x="641816" y="5028038"/>
              <a:ext cx="363198" cy="67206"/>
            </a:xfrm>
            <a:prstGeom prst="rect">
              <a:avLst/>
            </a:prstGeom>
            <a:solidFill>
              <a:srgbClr val="F558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srgbClr val="F55854"/>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932939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EB33202-B701-D649-E86E-194062F5D2CC}"/>
              </a:ext>
            </a:extLst>
          </p:cNvPr>
          <p:cNvSpPr/>
          <p:nvPr/>
        </p:nvSpPr>
        <p:spPr>
          <a:xfrm>
            <a:off x="288999" y="186135"/>
            <a:ext cx="9789859" cy="369332"/>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tab pos="284163" algn="l"/>
              </a:tabLst>
              <a:defRPr/>
            </a:pPr>
            <a:r>
              <a:rPr kumimoji="0" lang="en-AU" b="1" i="0" u="none" strike="noStrike" kern="1200" cap="none" spc="0" normalizeH="0" baseline="0" noProof="0">
                <a:ln>
                  <a:noFill/>
                </a:ln>
                <a:solidFill>
                  <a:srgbClr val="000000"/>
                </a:solidFill>
                <a:effectLst/>
                <a:uLnTx/>
                <a:uFillTx/>
                <a:latin typeface="Helvetica Neue" panose="02000503000000020004"/>
                <a:ea typeface="+mn-ea"/>
                <a:cs typeface="Helvetica"/>
              </a:rPr>
              <a:t>What’s the average mean time to respond (MTTR) to a security incident once detected?</a:t>
            </a:r>
          </a:p>
        </p:txBody>
      </p:sp>
      <p:sp>
        <p:nvSpPr>
          <p:cNvPr id="15" name="TextBox 14">
            <a:extLst>
              <a:ext uri="{FF2B5EF4-FFF2-40B4-BE49-F238E27FC236}">
                <a16:creationId xmlns:a16="http://schemas.microsoft.com/office/drawing/2014/main" id="{66EFCCA3-BAB1-3C7C-5659-E612FFF42EF9}"/>
              </a:ext>
            </a:extLst>
          </p:cNvPr>
          <p:cNvSpPr txBox="1"/>
          <p:nvPr/>
        </p:nvSpPr>
        <p:spPr>
          <a:xfrm>
            <a:off x="4997749" y="6526207"/>
            <a:ext cx="7064756" cy="246221"/>
          </a:xfrm>
          <a:prstGeom prst="rect">
            <a:avLst/>
          </a:prstGeom>
          <a:noFill/>
        </p:spPr>
        <p:txBody>
          <a:bodyPr wrap="none" lIns="91440" tIns="45720" rIns="91440" bIns="45720" anchor="t">
            <a:spAutoFit/>
          </a:bodyPr>
          <a:lstStyle/>
          <a:p>
            <a:pPr algn="r" defTabSz="380985">
              <a:defRPr sz="1200" i="1">
                <a:latin typeface="Helvetica"/>
              </a:defRPr>
            </a:pPr>
            <a:r>
              <a:rPr lang="en-AU" sz="1000" i="1" noProof="0">
                <a:solidFill>
                  <a:schemeClr val="bg1">
                    <a:lumMod val="50000"/>
                  </a:schemeClr>
                </a:solidFill>
                <a:latin typeface="Helvetica"/>
              </a:rPr>
              <a:t>ADAPT Security Edge Surveys Edge Survey in Apr and Oct 2025. Sample size: 201 Australian CISOs, 20 from healthcare</a:t>
            </a:r>
          </a:p>
        </p:txBody>
      </p:sp>
      <p:pic>
        <p:nvPicPr>
          <p:cNvPr id="3" name="Graphic 2">
            <a:extLst>
              <a:ext uri="{FF2B5EF4-FFF2-40B4-BE49-F238E27FC236}">
                <a16:creationId xmlns:a16="http://schemas.microsoft.com/office/drawing/2014/main" id="{26641B28-6ACA-FA66-3CD7-2200DB150C3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73251" y="922945"/>
            <a:ext cx="11645499" cy="52589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674636" y="1862683"/>
            <a:ext cx="3535148" cy="3917163"/>
          </a:xfrm>
          <a:prstGeom prst="rect">
            <a:avLst/>
          </a:prstGeom>
          <a:noFill/>
        </p:spPr>
        <p:txBody>
          <a:bodyPr wrap="square" lIns="91440" tIns="45720" rIns="91440" bIns="45720" rtlCol="0" anchor="t">
            <a:spAutoFit/>
          </a:bodyPr>
          <a:lstStyle/>
          <a:p>
            <a:pPr>
              <a:lnSpc>
                <a:spcPct val="125000"/>
              </a:lnSpc>
              <a:spcAft>
                <a:spcPts val="600"/>
              </a:spcAft>
              <a:buClr>
                <a:srgbClr val="E7534F"/>
              </a:buClr>
              <a:defRPr/>
            </a:pPr>
            <a:r>
              <a:rPr kumimoji="0" lang="en-AU" sz="1200" b="1" i="0" u="none" strike="noStrike" kern="1200" cap="none" spc="0" normalizeH="0" baseline="0" noProof="0">
                <a:ln>
                  <a:noFill/>
                </a:ln>
                <a:solidFill>
                  <a:prstClr val="black"/>
                </a:solidFill>
                <a:effectLst/>
                <a:uLnTx/>
                <a:uFillTx/>
                <a:latin typeface="Helvetica"/>
                <a:ea typeface="+mn-ea"/>
                <a:cs typeface="Helvetica"/>
              </a:rPr>
              <a:t>The primary takeaways </a:t>
            </a:r>
            <a:r>
              <a:rPr lang="en-AU" sz="1200" b="1" noProof="0">
                <a:solidFill>
                  <a:prstClr val="black"/>
                </a:solidFill>
                <a:latin typeface="Helvetica"/>
                <a:cs typeface="Helvetica"/>
              </a:rPr>
              <a:t>from CISO respondents in the Healthcare sector are</a:t>
            </a:r>
            <a:r>
              <a:rPr kumimoji="0" lang="en-AU" sz="1200" b="1" i="0" u="none" strike="noStrike" kern="1200" cap="none" spc="0" normalizeH="0" baseline="0" noProof="0">
                <a:ln>
                  <a:noFill/>
                </a:ln>
                <a:solidFill>
                  <a:prstClr val="black"/>
                </a:solidFill>
                <a:effectLst/>
                <a:uLnTx/>
                <a:uFillTx/>
                <a:latin typeface="Helvetica"/>
                <a:ea typeface="+mn-ea"/>
                <a:cs typeface="Helvetica"/>
              </a:rPr>
              <a:t>: </a:t>
            </a:r>
          </a:p>
          <a:p>
            <a:pPr marL="171450" indent="-171450">
              <a:lnSpc>
                <a:spcPct val="125000"/>
              </a:lnSpc>
              <a:spcAft>
                <a:spcPts val="1200"/>
              </a:spcAft>
              <a:buClr>
                <a:srgbClr val="E7534F"/>
              </a:buClr>
              <a:buFont typeface="Arial" panose="020B0604020202020204" pitchFamily="34" charset="0"/>
              <a:buChar char="•"/>
              <a:defRPr/>
            </a:pPr>
            <a:r>
              <a:rPr lang="en-AU" sz="1200" noProof="0">
                <a:solidFill>
                  <a:prstClr val="black"/>
                </a:solidFill>
                <a:latin typeface="Helvetica"/>
                <a:cs typeface="Helvetica"/>
              </a:rPr>
              <a:t>57% of healthcare organisations rely on outsourced SOCs, indicating limited internal capacity and a potential capability gap in monitoring and threat-hunting maturity.</a:t>
            </a:r>
          </a:p>
          <a:p>
            <a:pPr marL="171450" indent="-171450">
              <a:lnSpc>
                <a:spcPct val="125000"/>
              </a:lnSpc>
              <a:spcAft>
                <a:spcPts val="1200"/>
              </a:spcAft>
              <a:buClr>
                <a:srgbClr val="E7534F"/>
              </a:buClr>
              <a:buFont typeface="Arial" panose="020B0604020202020204" pitchFamily="34" charset="0"/>
              <a:buChar char="•"/>
              <a:defRPr/>
            </a:pPr>
            <a:r>
              <a:rPr lang="en-AU" sz="1200" noProof="0">
                <a:solidFill>
                  <a:prstClr val="black"/>
                </a:solidFill>
                <a:latin typeface="Helvetica"/>
                <a:cs typeface="Helvetica"/>
              </a:rPr>
              <a:t>Healthcare organisations detect only 19% </a:t>
            </a:r>
            <a:br>
              <a:rPr lang="en-AU" sz="1200" noProof="0">
                <a:solidFill>
                  <a:prstClr val="black"/>
                </a:solidFill>
                <a:latin typeface="Helvetica"/>
                <a:cs typeface="Helvetica"/>
              </a:rPr>
            </a:br>
            <a:r>
              <a:rPr lang="en-AU" sz="1200" noProof="0">
                <a:solidFill>
                  <a:prstClr val="black"/>
                </a:solidFill>
                <a:latin typeface="Helvetica"/>
                <a:cs typeface="Helvetica"/>
              </a:rPr>
              <a:t>of incidents within 1–6 hours, reflecting insufficient monitoring and analytics capabilities compared to broader sectors.</a:t>
            </a:r>
          </a:p>
          <a:p>
            <a:pPr marL="171450" indent="-171450">
              <a:lnSpc>
                <a:spcPct val="125000"/>
              </a:lnSpc>
              <a:spcAft>
                <a:spcPts val="1200"/>
              </a:spcAft>
              <a:buClr>
                <a:srgbClr val="E7534F"/>
              </a:buClr>
              <a:buFont typeface="Arial" panose="020B0604020202020204" pitchFamily="34" charset="0"/>
              <a:buChar char="•"/>
              <a:defRPr/>
            </a:pPr>
            <a:r>
              <a:rPr lang="en-AU" sz="1200" noProof="0">
                <a:solidFill>
                  <a:prstClr val="black"/>
                </a:solidFill>
                <a:latin typeface="Helvetica"/>
                <a:cs typeface="Helvetica"/>
              </a:rPr>
              <a:t>While 45% of healthcare organisations respond within 1–6 hours, fewer achieve </a:t>
            </a:r>
            <a:br>
              <a:rPr lang="en-AU" sz="1200" noProof="0">
                <a:solidFill>
                  <a:prstClr val="black"/>
                </a:solidFill>
                <a:latin typeface="Helvetica"/>
                <a:cs typeface="Helvetica"/>
              </a:rPr>
            </a:br>
            <a:r>
              <a:rPr lang="en-AU" sz="1200" noProof="0">
                <a:solidFill>
                  <a:prstClr val="black"/>
                </a:solidFill>
                <a:latin typeface="Helvetica"/>
                <a:cs typeface="Helvetica"/>
              </a:rPr>
              <a:t>sub-1-hour containment, highlighting </a:t>
            </a:r>
            <a:br>
              <a:rPr lang="en-AU" sz="1200" noProof="0">
                <a:solidFill>
                  <a:prstClr val="black"/>
                </a:solidFill>
                <a:latin typeface="Helvetica"/>
                <a:cs typeface="Helvetica"/>
              </a:rPr>
            </a:br>
            <a:r>
              <a:rPr lang="en-AU" sz="1200" noProof="0">
                <a:solidFill>
                  <a:prstClr val="black"/>
                </a:solidFill>
                <a:latin typeface="Helvetica"/>
                <a:cs typeface="Helvetica"/>
              </a:rPr>
              <a:t>a need for improved triage processes </a:t>
            </a:r>
            <a:br>
              <a:rPr lang="en-AU" sz="1200" noProof="0">
                <a:solidFill>
                  <a:prstClr val="black"/>
                </a:solidFill>
                <a:latin typeface="Helvetica"/>
                <a:cs typeface="Helvetica"/>
              </a:rPr>
            </a:br>
            <a:r>
              <a:rPr lang="en-AU" sz="1200" noProof="0">
                <a:solidFill>
                  <a:prstClr val="black"/>
                </a:solidFill>
                <a:latin typeface="Helvetica"/>
                <a:cs typeface="Helvetica"/>
              </a:rPr>
              <a:t>and automated remediation.</a:t>
            </a:r>
            <a:endParaRPr kumimoji="0" lang="en-AU" sz="1200" b="0" i="0" u="none" strike="noStrike" kern="1200" cap="none" spc="0" normalizeH="0" baseline="0" noProof="0">
              <a:ln>
                <a:noFill/>
              </a:ln>
              <a:solidFill>
                <a:prstClr val="black"/>
              </a:solidFill>
              <a:effectLst/>
              <a:uLnTx/>
              <a:uFillTx/>
              <a:latin typeface="Helvetica"/>
              <a:ea typeface="+mn-ea"/>
              <a:cs typeface="Helvetica"/>
            </a:endParaRPr>
          </a:p>
        </p:txBody>
      </p:sp>
      <p:sp>
        <p:nvSpPr>
          <p:cNvPr id="3" name="Rectangle 2">
            <a:extLst>
              <a:ext uri="{FF2B5EF4-FFF2-40B4-BE49-F238E27FC236}">
                <a16:creationId xmlns:a16="http://schemas.microsoft.com/office/drawing/2014/main" id="{FCDB4BEB-E898-C416-1F0D-8AA44DED8E6F}"/>
              </a:ext>
            </a:extLst>
          </p:cNvPr>
          <p:cNvSpPr/>
          <p:nvPr/>
        </p:nvSpPr>
        <p:spPr>
          <a:xfrm>
            <a:off x="643106" y="1385931"/>
            <a:ext cx="3217300" cy="369332"/>
          </a:xfrm>
          <a:prstGeom prst="rect">
            <a:avLst/>
          </a:prstGeom>
        </p:spPr>
        <p:txBody>
          <a:bodyPr wrap="square" lIns="91440" tIns="45720" rIns="91440" bIns="45720" anchor="t">
            <a:spAutoFit/>
          </a:bodyPr>
          <a:lstStyle/>
          <a:p>
            <a:pPr lvl="0">
              <a:defRPr/>
            </a:pPr>
            <a:r>
              <a:rPr lang="en-AU" b="1" noProof="0">
                <a:solidFill>
                  <a:prstClr val="black"/>
                </a:solidFill>
                <a:latin typeface="Helvetica"/>
                <a:cs typeface="Helvetica"/>
              </a:rPr>
              <a:t>SOC, MTTD and MTTR</a:t>
            </a:r>
          </a:p>
        </p:txBody>
      </p:sp>
      <p:sp>
        <p:nvSpPr>
          <p:cNvPr id="6" name="Rectangle 5">
            <a:extLst>
              <a:ext uri="{FF2B5EF4-FFF2-40B4-BE49-F238E27FC236}">
                <a16:creationId xmlns:a16="http://schemas.microsoft.com/office/drawing/2014/main" id="{24C42335-3FD8-4EDA-2E5C-1E6001BA24EF}"/>
              </a:ext>
            </a:extLst>
          </p:cNvPr>
          <p:cNvSpPr/>
          <p:nvPr/>
        </p:nvSpPr>
        <p:spPr>
          <a:xfrm>
            <a:off x="643104" y="1078154"/>
            <a:ext cx="3217302" cy="307777"/>
          </a:xfrm>
          <a:prstGeom prst="rect">
            <a:avLst/>
          </a:prstGeom>
        </p:spPr>
        <p:txBody>
          <a:bodyPr wrap="square" lIns="91440" tIns="45720" rIns="91440" bIns="45720" anchor="t">
            <a:spAutoFit/>
          </a:bodyPr>
          <a:lstStyle/>
          <a:p>
            <a:pPr lvl="0">
              <a:defRPr/>
            </a:pPr>
            <a:r>
              <a:rPr lang="en-AU" sz="1400" b="1" noProof="0">
                <a:solidFill>
                  <a:srgbClr val="E7534F"/>
                </a:solidFill>
                <a:latin typeface="Helvetica"/>
                <a:cs typeface="Helvetica"/>
              </a:rPr>
              <a:t>CISO insights: Healthcare sector </a:t>
            </a:r>
            <a:endParaRPr lang="en-AU" sz="1400" noProof="0">
              <a:solidFill>
                <a:prstClr val="black"/>
              </a:solidFill>
              <a:latin typeface="Calibri" panose="020F0502020204030204"/>
              <a:cs typeface="Calibri"/>
            </a:endParaRPr>
          </a:p>
        </p:txBody>
      </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134680" y="274867"/>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331528" y="354729"/>
            <a:ext cx="7713313" cy="61485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25000"/>
              </a:lnSpc>
              <a:spcAft>
                <a:spcPts val="600"/>
              </a:spcAft>
            </a:pPr>
            <a:r>
              <a:rPr lang="en-AU" sz="1200" b="1" noProof="0">
                <a:latin typeface="Helvetica"/>
                <a:cs typeface="Helvetica"/>
              </a:rPr>
              <a:t>Security operations centre (SOC) models</a:t>
            </a:r>
            <a:endParaRPr lang="en-AU" sz="1200" noProof="0">
              <a:latin typeface="Helvetica"/>
              <a:cs typeface="Helvetica"/>
            </a:endParaRPr>
          </a:p>
          <a:p>
            <a:pPr marL="171450" indent="-171450">
              <a:lnSpc>
                <a:spcPct val="125000"/>
              </a:lnSpc>
              <a:spcAft>
                <a:spcPts val="1200"/>
              </a:spcAft>
              <a:buClr>
                <a:schemeClr val="accent1"/>
              </a:buClr>
              <a:buFont typeface="Arial" panose="020B0604020202020204" pitchFamily="34" charset="0"/>
              <a:buChar char="•"/>
            </a:pPr>
            <a:r>
              <a:rPr lang="en-AU" sz="1200" noProof="0">
                <a:latin typeface="Helvetica"/>
                <a:cs typeface="Helvetica"/>
              </a:rPr>
              <a:t>Healthcare institutes have a higher dependence on fully outsourced security operations </a:t>
            </a:r>
            <a:r>
              <a:rPr lang="en-AU" sz="1200">
                <a:latin typeface="Helvetica"/>
                <a:cs typeface="Helvetica"/>
              </a:rPr>
              <a:t>centres</a:t>
            </a:r>
            <a:r>
              <a:rPr lang="en-AU" sz="1200" noProof="0">
                <a:latin typeface="Helvetica"/>
                <a:cs typeface="Helvetica"/>
              </a:rPr>
              <a:t> (SOCs) </a:t>
            </a:r>
            <a:br>
              <a:rPr lang="en-AU" sz="1200" noProof="0">
                <a:latin typeface="Helvetica"/>
                <a:cs typeface="Helvetica"/>
              </a:rPr>
            </a:br>
            <a:r>
              <a:rPr lang="en-AU" sz="1200" noProof="0">
                <a:latin typeface="Helvetica"/>
                <a:cs typeface="Helvetica"/>
              </a:rPr>
              <a:t>at 57% compared to 38% in the broader respondent base, highlighting limited internal capacity.</a:t>
            </a:r>
          </a:p>
          <a:p>
            <a:pPr marL="171450" indent="-171450">
              <a:lnSpc>
                <a:spcPct val="125000"/>
              </a:lnSpc>
              <a:spcAft>
                <a:spcPts val="1200"/>
              </a:spcAft>
              <a:buClr>
                <a:schemeClr val="accent1"/>
              </a:buClr>
              <a:buFont typeface="Arial" panose="020B0604020202020204" pitchFamily="34" charset="0"/>
              <a:buChar char="•"/>
            </a:pPr>
            <a:r>
              <a:rPr lang="en-AU" sz="1200" noProof="0">
                <a:latin typeface="Helvetica"/>
                <a:cs typeface="Helvetica"/>
              </a:rPr>
              <a:t>Only 14% of healthcare organisations have fully in-house SOCs, versus 24% across all sectors, with fewer adopting hybrid models. This </a:t>
            </a:r>
            <a:r>
              <a:rPr lang="en-AU" sz="1200">
                <a:latin typeface="Helvetica"/>
                <a:cs typeface="Helvetica"/>
              </a:rPr>
              <a:t>suggests</a:t>
            </a:r>
            <a:r>
              <a:rPr lang="en-AU" sz="1200" noProof="0">
                <a:latin typeface="Helvetica"/>
                <a:cs typeface="Helvetica"/>
              </a:rPr>
              <a:t> a capability gap in internal monitoring and threat-hunting maturity.</a:t>
            </a:r>
          </a:p>
          <a:p>
            <a:pPr marL="171450" indent="-171450">
              <a:lnSpc>
                <a:spcPct val="125000"/>
              </a:lnSpc>
              <a:buFont typeface="Arial" panose="020B0604020202020204" pitchFamily="34" charset="0"/>
              <a:buChar char="•"/>
            </a:pPr>
            <a:endParaRPr lang="en-AU" sz="1200" noProof="0">
              <a:latin typeface="Helvetica"/>
              <a:cs typeface="Helvetica"/>
            </a:endParaRPr>
          </a:p>
          <a:p>
            <a:pPr>
              <a:lnSpc>
                <a:spcPct val="125000"/>
              </a:lnSpc>
              <a:spcAft>
                <a:spcPts val="600"/>
              </a:spcAft>
            </a:pPr>
            <a:r>
              <a:rPr lang="en-AU" sz="1200" b="1" noProof="0">
                <a:latin typeface="Helvetica"/>
                <a:cs typeface="Helvetica"/>
              </a:rPr>
              <a:t>Mean time to detect (MTTD)</a:t>
            </a:r>
          </a:p>
          <a:p>
            <a:pPr marL="171450" indent="-171450">
              <a:lnSpc>
                <a:spcPct val="125000"/>
              </a:lnSpc>
              <a:spcAft>
                <a:spcPts val="1200"/>
              </a:spcAft>
              <a:buClr>
                <a:schemeClr val="accent1"/>
              </a:buClr>
              <a:buFont typeface="Arial" panose="020B0604020202020204" pitchFamily="34" charset="0"/>
              <a:buChar char="•"/>
            </a:pPr>
            <a:r>
              <a:rPr lang="en-AU" sz="1200" noProof="0">
                <a:latin typeface="Helvetica"/>
                <a:cs typeface="Helvetica"/>
              </a:rPr>
              <a:t>Healthcare demonstrates a significantly lower percentage of incidents detected within 1–6 hours </a:t>
            </a:r>
            <a:br>
              <a:rPr lang="en-AU" sz="1200" noProof="0">
                <a:latin typeface="Helvetica" panose="020B0604020202020204" pitchFamily="34" charset="0"/>
                <a:cs typeface="Helvetica" panose="020B0604020202020204" pitchFamily="34" charset="0"/>
              </a:rPr>
            </a:br>
            <a:r>
              <a:rPr lang="en-AU" sz="1200" noProof="0">
                <a:latin typeface="Helvetica"/>
                <a:cs typeface="Helvetica"/>
              </a:rPr>
              <a:t>(19% compared to 41%), highlighting a less developed monitoring and analytics capability compared to </a:t>
            </a:r>
            <a:br>
              <a:rPr lang="en-AU" sz="1200" noProof="0">
                <a:latin typeface="Helvetica" panose="020B0604020202020204" pitchFamily="34" charset="0"/>
                <a:cs typeface="Helvetica" panose="020B0604020202020204" pitchFamily="34" charset="0"/>
              </a:rPr>
            </a:br>
            <a:r>
              <a:rPr lang="en-AU" sz="1200" noProof="0">
                <a:latin typeface="Helvetica"/>
                <a:cs typeface="Helvetica"/>
              </a:rPr>
              <a:t>the wider CISO cohort. This gap underscores the urgent need for security tools, and ongoing investments </a:t>
            </a:r>
            <a:br>
              <a:rPr lang="en-AU" sz="1200" noProof="0">
                <a:latin typeface="Helvetica" panose="020B0604020202020204" pitchFamily="34" charset="0"/>
                <a:cs typeface="Helvetica" panose="020B0604020202020204" pitchFamily="34" charset="0"/>
              </a:rPr>
            </a:br>
            <a:r>
              <a:rPr lang="en-AU" sz="1200" noProof="0">
                <a:latin typeface="Helvetica"/>
                <a:cs typeface="Helvetica"/>
              </a:rPr>
              <a:t>in continuous monitoring, particularly considering the lack of a dedicated SOC.</a:t>
            </a:r>
          </a:p>
          <a:p>
            <a:pPr marL="171450" indent="-171450">
              <a:lnSpc>
                <a:spcPct val="125000"/>
              </a:lnSpc>
              <a:spcAft>
                <a:spcPts val="1200"/>
              </a:spcAft>
              <a:buClr>
                <a:schemeClr val="accent1"/>
              </a:buClr>
              <a:buFont typeface="Arial" panose="020B0604020202020204" pitchFamily="34" charset="0"/>
              <a:buChar char="•"/>
            </a:pPr>
            <a:r>
              <a:rPr lang="en-AU" sz="1200" noProof="0">
                <a:latin typeface="Helvetica"/>
                <a:cs typeface="Helvetica"/>
              </a:rPr>
              <a:t>A higher proportion of healthcare organisations fall into the 6–24 hour detection band, pointing to </a:t>
            </a:r>
            <a:r>
              <a:rPr lang="en-AU" sz="1200">
                <a:latin typeface="Helvetica"/>
                <a:cs typeface="Helvetica"/>
              </a:rPr>
              <a:t>a reliance</a:t>
            </a:r>
            <a:r>
              <a:rPr lang="en-AU" sz="1200" noProof="0">
                <a:latin typeface="Helvetica"/>
                <a:cs typeface="Helvetica"/>
              </a:rPr>
              <a:t> </a:t>
            </a:r>
            <a:br>
              <a:rPr lang="en-AU" sz="1200" noProof="0">
                <a:latin typeface="Helvetica"/>
                <a:cs typeface="Helvetica"/>
              </a:rPr>
            </a:br>
            <a:r>
              <a:rPr lang="en-AU" sz="1200" noProof="0">
                <a:latin typeface="Helvetica"/>
                <a:cs typeface="Helvetica"/>
              </a:rPr>
              <a:t>on reactive processes and limited real-time visibility. This pattern implies that future uplift should focus on automation, improved alert fidelity, and streamlined triage workflows.</a:t>
            </a:r>
          </a:p>
          <a:p>
            <a:pPr marL="171450" indent="-171450">
              <a:lnSpc>
                <a:spcPct val="125000"/>
              </a:lnSpc>
              <a:buFont typeface="Arial" panose="020B0604020202020204" pitchFamily="34" charset="0"/>
              <a:buChar char="•"/>
            </a:pPr>
            <a:endParaRPr lang="en-AU" sz="1200" noProof="0">
              <a:latin typeface="Helvetica"/>
              <a:cs typeface="Helvetica"/>
            </a:endParaRPr>
          </a:p>
          <a:p>
            <a:pPr>
              <a:lnSpc>
                <a:spcPct val="125000"/>
              </a:lnSpc>
              <a:spcAft>
                <a:spcPts val="600"/>
              </a:spcAft>
            </a:pPr>
            <a:r>
              <a:rPr lang="en-AU" sz="1200" b="1" noProof="0">
                <a:latin typeface="Helvetica"/>
                <a:cs typeface="Helvetica"/>
              </a:rPr>
              <a:t>Mean time to respond (MTTR)</a:t>
            </a:r>
            <a:endParaRPr lang="en-AU" sz="1200" noProof="0">
              <a:latin typeface="Helvetica"/>
              <a:cs typeface="Helvetica"/>
            </a:endParaRPr>
          </a:p>
          <a:p>
            <a:pPr marL="171450" indent="-171450">
              <a:lnSpc>
                <a:spcPct val="125000"/>
              </a:lnSpc>
              <a:spcAft>
                <a:spcPts val="1200"/>
              </a:spcAft>
              <a:buClr>
                <a:schemeClr val="accent1"/>
              </a:buClr>
              <a:buFont typeface="Arial" panose="020B0604020202020204" pitchFamily="34" charset="0"/>
              <a:buChar char="•"/>
            </a:pPr>
            <a:r>
              <a:rPr lang="en-AU" sz="1200" noProof="0">
                <a:latin typeface="Helvetica"/>
                <a:cs typeface="Helvetica"/>
              </a:rPr>
              <a:t>Healthcare matches other sectors in the 1–6 hour response window (45%), indicating baseline incident-handling processes are established. However, fewer healthcare organisations achieve less than 1-hour containment (20% vs. 29%), indicating limited capacity for accelerated triage and automated remediation.</a:t>
            </a:r>
          </a:p>
          <a:p>
            <a:pPr marL="171450" indent="-171450">
              <a:lnSpc>
                <a:spcPct val="125000"/>
              </a:lnSpc>
              <a:spcAft>
                <a:spcPts val="1200"/>
              </a:spcAft>
              <a:buClr>
                <a:schemeClr val="accent1"/>
              </a:buClr>
              <a:buFont typeface="Arial" panose="020B0604020202020204" pitchFamily="34" charset="0"/>
              <a:buChar char="•"/>
            </a:pPr>
            <a:r>
              <a:rPr lang="en-AU" sz="1200" noProof="0">
                <a:latin typeface="Helvetica" panose="020B0604020202020204" pitchFamily="34" charset="0"/>
                <a:cs typeface="Helvetica" panose="020B0604020202020204" pitchFamily="34" charset="0"/>
              </a:rPr>
              <a:t>A larger share of healthcare incidents fall into the 12–24 hour and &gt;3-day response brackets, suggesting bottlenecks in escalation, staffing coverage, or playbook execution. This trend points to a need for more mature orchestration, clearer runbooks, and stronger on-call or 24/7 response models.</a:t>
            </a:r>
          </a:p>
        </p:txBody>
      </p:sp>
    </p:spTree>
    <p:extLst>
      <p:ext uri="{BB962C8B-B14F-4D97-AF65-F5344CB8AC3E}">
        <p14:creationId xmlns:p14="http://schemas.microsoft.com/office/powerpoint/2010/main" val="3196506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BAF2433-2CE5-CC05-B4F4-17426E119E1C}"/>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DF0DB43A-F56B-D9F2-FB5B-59293E80571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9601" y="5993993"/>
            <a:ext cx="3063418" cy="329695"/>
          </a:xfrm>
          <a:prstGeom prst="rect">
            <a:avLst/>
          </a:prstGeom>
        </p:spPr>
      </p:pic>
      <p:grpSp>
        <p:nvGrpSpPr>
          <p:cNvPr id="9" name="ADAPT WHITE GRID" hidden="1">
            <a:extLst>
              <a:ext uri="{FF2B5EF4-FFF2-40B4-BE49-F238E27FC236}">
                <a16:creationId xmlns:a16="http://schemas.microsoft.com/office/drawing/2014/main" id="{360AA7A2-D980-3058-0C86-3F1E291D4D89}"/>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FA6A9865-E8B2-1505-38D6-DDA473D28E5E}"/>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E082BEBF-94CC-D762-A7BF-C0172F95A001}"/>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5" name="Rectangle 34">
                <a:extLst>
                  <a:ext uri="{FF2B5EF4-FFF2-40B4-BE49-F238E27FC236}">
                    <a16:creationId xmlns:a16="http://schemas.microsoft.com/office/drawing/2014/main" id="{8BDCCC35-5802-7EA6-71D1-30BB92596305}"/>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6" name="Rectangle 35">
                <a:extLst>
                  <a:ext uri="{FF2B5EF4-FFF2-40B4-BE49-F238E27FC236}">
                    <a16:creationId xmlns:a16="http://schemas.microsoft.com/office/drawing/2014/main" id="{1F2F13C7-F8F1-ED86-2281-DC1745D8A97F}"/>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7" name="Rectangle 36">
                <a:extLst>
                  <a:ext uri="{FF2B5EF4-FFF2-40B4-BE49-F238E27FC236}">
                    <a16:creationId xmlns:a16="http://schemas.microsoft.com/office/drawing/2014/main" id="{917DD9B6-728F-B2FF-FAE0-723EE9ABB629}"/>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8" name="Rectangle 37">
                <a:extLst>
                  <a:ext uri="{FF2B5EF4-FFF2-40B4-BE49-F238E27FC236}">
                    <a16:creationId xmlns:a16="http://schemas.microsoft.com/office/drawing/2014/main" id="{08644E41-46CB-74D4-1727-58CF67B27E0E}"/>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9" name="Rectangle 38">
                <a:extLst>
                  <a:ext uri="{FF2B5EF4-FFF2-40B4-BE49-F238E27FC236}">
                    <a16:creationId xmlns:a16="http://schemas.microsoft.com/office/drawing/2014/main" id="{BC2D5B74-83D8-C205-EA23-23CCE0ADFC37}"/>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0" name="Rectangle 39">
                <a:extLst>
                  <a:ext uri="{FF2B5EF4-FFF2-40B4-BE49-F238E27FC236}">
                    <a16:creationId xmlns:a16="http://schemas.microsoft.com/office/drawing/2014/main" id="{1CCB9D20-7708-36AD-13C5-516CDB83E576}"/>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1" name="Rectangle 40">
                <a:extLst>
                  <a:ext uri="{FF2B5EF4-FFF2-40B4-BE49-F238E27FC236}">
                    <a16:creationId xmlns:a16="http://schemas.microsoft.com/office/drawing/2014/main" id="{52C72E11-BC83-5B8C-88D0-D2823608608A}"/>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2" name="Rectangle 41">
                <a:extLst>
                  <a:ext uri="{FF2B5EF4-FFF2-40B4-BE49-F238E27FC236}">
                    <a16:creationId xmlns:a16="http://schemas.microsoft.com/office/drawing/2014/main" id="{C320AF26-9E7F-CD15-E24A-510968726C39}"/>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3" name="Rectangle 42">
                <a:extLst>
                  <a:ext uri="{FF2B5EF4-FFF2-40B4-BE49-F238E27FC236}">
                    <a16:creationId xmlns:a16="http://schemas.microsoft.com/office/drawing/2014/main" id="{6B9E2F50-6CB5-1284-59A9-F19D2F6D4D37}"/>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4" name="Rectangle 43">
                <a:extLst>
                  <a:ext uri="{FF2B5EF4-FFF2-40B4-BE49-F238E27FC236}">
                    <a16:creationId xmlns:a16="http://schemas.microsoft.com/office/drawing/2014/main" id="{AD31C7B4-8EA3-2A10-6C77-A8CF5D606B26}"/>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5" name="Rectangle 44">
                <a:extLst>
                  <a:ext uri="{FF2B5EF4-FFF2-40B4-BE49-F238E27FC236}">
                    <a16:creationId xmlns:a16="http://schemas.microsoft.com/office/drawing/2014/main" id="{A6C1A22C-E691-AE22-8530-A23E4E7B6276}"/>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6" name="Rectangle 45">
                <a:extLst>
                  <a:ext uri="{FF2B5EF4-FFF2-40B4-BE49-F238E27FC236}">
                    <a16:creationId xmlns:a16="http://schemas.microsoft.com/office/drawing/2014/main" id="{6549D9C2-D8EB-A2B8-1889-92C5E477AC17}"/>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7" name="Rectangle 46">
                <a:extLst>
                  <a:ext uri="{FF2B5EF4-FFF2-40B4-BE49-F238E27FC236}">
                    <a16:creationId xmlns:a16="http://schemas.microsoft.com/office/drawing/2014/main" id="{3AF8CEE9-9830-7F7F-A68E-4C443C680C70}"/>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8" name="Rectangle 47">
                <a:extLst>
                  <a:ext uri="{FF2B5EF4-FFF2-40B4-BE49-F238E27FC236}">
                    <a16:creationId xmlns:a16="http://schemas.microsoft.com/office/drawing/2014/main" id="{C5345A3C-3FD6-03E6-14CC-0A386B17A76F}"/>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9" name="Rectangle 48">
                <a:extLst>
                  <a:ext uri="{FF2B5EF4-FFF2-40B4-BE49-F238E27FC236}">
                    <a16:creationId xmlns:a16="http://schemas.microsoft.com/office/drawing/2014/main" id="{4A4386B5-AE92-9116-6736-5E7ED79FAC69}"/>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grpSp>
        <p:grpSp>
          <p:nvGrpSpPr>
            <p:cNvPr id="11" name="ADAPT GRID MARGIN">
              <a:extLst>
                <a:ext uri="{FF2B5EF4-FFF2-40B4-BE49-F238E27FC236}">
                  <a16:creationId xmlns:a16="http://schemas.microsoft.com/office/drawing/2014/main" id="{186E821D-EB15-ED8A-913D-71B1F84E74C3}"/>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084FA80F-6C68-ADFA-6E22-D432B8DA4376}"/>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1" name="Rectangle 30">
                <a:extLst>
                  <a:ext uri="{FF2B5EF4-FFF2-40B4-BE49-F238E27FC236}">
                    <a16:creationId xmlns:a16="http://schemas.microsoft.com/office/drawing/2014/main" id="{5716C834-40FD-9C2B-A02D-E318C257F72E}"/>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2" name="Rectangle 31">
                <a:extLst>
                  <a:ext uri="{FF2B5EF4-FFF2-40B4-BE49-F238E27FC236}">
                    <a16:creationId xmlns:a16="http://schemas.microsoft.com/office/drawing/2014/main" id="{31FA19D5-F13A-F742-72BF-ACE8F91A59A1}"/>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3" name="Rectangle 32">
                <a:extLst>
                  <a:ext uri="{FF2B5EF4-FFF2-40B4-BE49-F238E27FC236}">
                    <a16:creationId xmlns:a16="http://schemas.microsoft.com/office/drawing/2014/main" id="{4909A210-1677-0DC6-208E-4BB24F9D52E7}"/>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grpSp>
        <p:grpSp>
          <p:nvGrpSpPr>
            <p:cNvPr id="12" name="ADAPT GRID 12x6">
              <a:extLst>
                <a:ext uri="{FF2B5EF4-FFF2-40B4-BE49-F238E27FC236}">
                  <a16:creationId xmlns:a16="http://schemas.microsoft.com/office/drawing/2014/main" id="{19D12161-BEB1-EA10-63A0-A7FBB103828A}"/>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254C54B2-2747-52B9-6026-2AD2F95166B7}"/>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23ECCD1B-2E57-6998-762A-DA2CC9825232}"/>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4E9E6130-B776-0ECF-A1CF-3E716AB7C5A1}"/>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AE06B3D5-2CBC-0630-C036-D0CD2754AF42}"/>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333E38B8-B50E-FC5F-6767-F2CBB028FC6F}"/>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4BF6182F-E9B4-57AD-4389-FE040D53BA35}"/>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DE5FB700-B2EF-C44A-159B-1D358817323E}"/>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445102E8-280C-B2FF-F64C-B5525944F0CD}"/>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73EC921F-AEA5-A871-CC00-BD4714B703FA}"/>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E81C7F0F-9BD3-85D0-FA56-34F607C842F4}"/>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D4E70885-51A5-A57F-5CED-D98943D0DBC9}"/>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007F3D6F-6CC0-A093-05E7-5642B056E6D6}"/>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764FA534-7AA9-4B8A-25FE-2FADD10E1197}"/>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7FF12559-196A-A2B2-163C-9749175185C0}"/>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9FC1B77B-3E4E-B7A1-02E4-D766A4487B4B}"/>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952CE777-1EDD-F483-3E16-81016E5EE4A1}"/>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35B64304-ABA7-0F1E-5B61-98168944ABE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grpSp>
      </p:grpSp>
      <p:grpSp>
        <p:nvGrpSpPr>
          <p:cNvPr id="7" name="Group 6">
            <a:extLst>
              <a:ext uri="{FF2B5EF4-FFF2-40B4-BE49-F238E27FC236}">
                <a16:creationId xmlns:a16="http://schemas.microsoft.com/office/drawing/2014/main" id="{2470976A-6ECA-0472-1EBA-A1C679840F39}"/>
              </a:ext>
            </a:extLst>
          </p:cNvPr>
          <p:cNvGrpSpPr/>
          <p:nvPr/>
        </p:nvGrpSpPr>
        <p:grpSpPr>
          <a:xfrm>
            <a:off x="525042" y="2536366"/>
            <a:ext cx="7978878" cy="892632"/>
            <a:chOff x="525042" y="576965"/>
            <a:chExt cx="7978878" cy="892632"/>
          </a:xfrm>
        </p:grpSpPr>
        <p:sp>
          <p:nvSpPr>
            <p:cNvPr id="8" name="TextBox 7">
              <a:extLst>
                <a:ext uri="{FF2B5EF4-FFF2-40B4-BE49-F238E27FC236}">
                  <a16:creationId xmlns:a16="http://schemas.microsoft.com/office/drawing/2014/main" id="{601033A9-311D-B39E-32AD-EBBAB15E39C5}"/>
                </a:ext>
              </a:extLst>
            </p:cNvPr>
            <p:cNvSpPr txBox="1"/>
            <p:nvPr/>
          </p:nvSpPr>
          <p:spPr>
            <a:xfrm>
              <a:off x="525042" y="576965"/>
              <a:ext cx="7978878" cy="769441"/>
            </a:xfrm>
            <a:prstGeom prst="rect">
              <a:avLst/>
            </a:prstGeom>
            <a:noFill/>
          </p:spPr>
          <p:txBody>
            <a:bodyPr wrap="square" lIns="91440" tIns="45720" rIns="91440" bIns="45720" rtlCol="0" anchor="t">
              <a:spAutoFit/>
            </a:bodyPr>
            <a:lstStyle/>
            <a:p>
              <a:pPr>
                <a:spcAft>
                  <a:spcPts val="2400"/>
                </a:spcAft>
              </a:pPr>
              <a:r>
                <a:rPr lang="en-AU" sz="4400" b="1" noProof="0">
                  <a:solidFill>
                    <a:schemeClr val="bg1"/>
                  </a:solidFill>
                  <a:latin typeface="Helvetica"/>
                  <a:cs typeface="Helvetica"/>
                </a:rPr>
                <a:t>Survey demographics</a:t>
              </a:r>
            </a:p>
          </p:txBody>
        </p:sp>
        <p:sp>
          <p:nvSpPr>
            <p:cNvPr id="50" name="Rectangle 49">
              <a:extLst>
                <a:ext uri="{FF2B5EF4-FFF2-40B4-BE49-F238E27FC236}">
                  <a16:creationId xmlns:a16="http://schemas.microsoft.com/office/drawing/2014/main" id="{5C2C820A-7FDE-78B7-6277-5F680B27742E}"/>
                </a:ext>
              </a:extLst>
            </p:cNvPr>
            <p:cNvSpPr/>
            <p:nvPr/>
          </p:nvSpPr>
          <p:spPr>
            <a:xfrm>
              <a:off x="616936" y="1407123"/>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grpSp>
    </p:spTree>
    <p:extLst>
      <p:ext uri="{BB962C8B-B14F-4D97-AF65-F5344CB8AC3E}">
        <p14:creationId xmlns:p14="http://schemas.microsoft.com/office/powerpoint/2010/main" val="665742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DE49BFB-E3EB-C243-87B5-487BC7D0170B}"/>
              </a:ext>
            </a:extLst>
          </p:cNvPr>
          <p:cNvSpPr/>
          <p:nvPr/>
        </p:nvSpPr>
        <p:spPr>
          <a:xfrm>
            <a:off x="325069" y="156547"/>
            <a:ext cx="8794202" cy="461665"/>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a:ln>
                  <a:noFill/>
                </a:ln>
                <a:solidFill>
                  <a:srgbClr val="000000"/>
                </a:solidFill>
                <a:effectLst/>
                <a:uLnTx/>
                <a:uFillTx/>
                <a:latin typeface="Helvetica Neue" panose="02000503000000020004"/>
                <a:ea typeface="+mn-ea"/>
                <a:cs typeface="Helvetica"/>
              </a:rPr>
              <a:t>Survey demographics: Australian </a:t>
            </a:r>
            <a:r>
              <a:rPr lang="en-AU" sz="2400" b="1" noProof="0">
                <a:solidFill>
                  <a:srgbClr val="000000"/>
                </a:solidFill>
                <a:latin typeface="Helvetica Neue" panose="02000503000000020004"/>
                <a:cs typeface="Helvetica"/>
              </a:rPr>
              <a:t>healthcare</a:t>
            </a:r>
            <a:r>
              <a:rPr kumimoji="0" lang="en-AU" sz="2400" b="1" i="0" u="none" strike="noStrike" kern="1200" cap="none" spc="0" normalizeH="0" baseline="0" noProof="0">
                <a:ln>
                  <a:noFill/>
                </a:ln>
                <a:solidFill>
                  <a:srgbClr val="000000"/>
                </a:solidFill>
                <a:effectLst/>
                <a:uLnTx/>
                <a:uFillTx/>
                <a:latin typeface="Helvetica Neue" panose="02000503000000020004"/>
                <a:ea typeface="+mn-ea"/>
                <a:cs typeface="Helvetica"/>
              </a:rPr>
              <a:t> CISOs in 2025</a:t>
            </a:r>
          </a:p>
        </p:txBody>
      </p:sp>
      <p:pic>
        <p:nvPicPr>
          <p:cNvPr id="25" name="Graphic 24">
            <a:extLst>
              <a:ext uri="{FF2B5EF4-FFF2-40B4-BE49-F238E27FC236}">
                <a16:creationId xmlns:a16="http://schemas.microsoft.com/office/drawing/2014/main" id="{AA7936DB-C598-2A54-7C58-E28DF6D0CE6C}"/>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162535" y="715030"/>
            <a:ext cx="11866931" cy="6125894"/>
          </a:xfrm>
          <a:prstGeom prst="rect">
            <a:avLst/>
          </a:prstGeom>
        </p:spPr>
      </p:pic>
    </p:spTree>
    <p:extLst>
      <p:ext uri="{BB962C8B-B14F-4D97-AF65-F5344CB8AC3E}">
        <p14:creationId xmlns:p14="http://schemas.microsoft.com/office/powerpoint/2010/main" val="339241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517813" y="1630613"/>
            <a:ext cx="3851381" cy="415671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AU" sz="1100" b="1" i="0" u="none" strike="noStrike" kern="1200" cap="none" spc="0" normalizeH="0" baseline="0" noProof="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Each set of statistics is unique with measures,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distribution, variance and sample size. It is generally accepted in statistics that as sample size increases, analysts make fewer assumptions about the data, resulting in statistics that more accurately represent the truth.</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ADAPT endeavours to provide transparency of sample size, whereby we provide a source on data slides with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the number of respondents and the survey where those respondents come from. In data and insights slide decks, ADAPT usually provides some insight on the breakdown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To protect privacy, ADAPT does not release lists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of individual respondents to surveys. </a:t>
            </a:r>
          </a:p>
        </p:txBody>
      </p:sp>
      <p:grpSp>
        <p:nvGrpSpPr>
          <p:cNvPr id="2" name="Group 1">
            <a:extLst>
              <a:ext uri="{FF2B5EF4-FFF2-40B4-BE49-F238E27FC236}">
                <a16:creationId xmlns:a16="http://schemas.microsoft.com/office/drawing/2014/main" id="{AA848627-DABB-AC47-DF8D-97A1B8C124AF}"/>
              </a:ext>
            </a:extLst>
          </p:cNvPr>
          <p:cNvGrpSpPr/>
          <p:nvPr/>
        </p:nvGrpSpPr>
        <p:grpSpPr>
          <a:xfrm>
            <a:off x="517813" y="783413"/>
            <a:ext cx="4129258" cy="769442"/>
            <a:chOff x="819810" y="1621037"/>
            <a:chExt cx="4129258" cy="769442"/>
          </a:xfrm>
        </p:grpSpPr>
        <p:sp>
          <p:nvSpPr>
            <p:cNvPr id="3" name="Rectangle 2">
              <a:extLst>
                <a:ext uri="{FF2B5EF4-FFF2-40B4-BE49-F238E27FC236}">
                  <a16:creationId xmlns:a16="http://schemas.microsoft.com/office/drawing/2014/main" id="{FCDB4BEB-E898-C416-1F0D-8AA44DED8E6F}"/>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a:ln>
                    <a:noFill/>
                  </a:ln>
                  <a:solidFill>
                    <a:prstClr val="black"/>
                  </a:solidFill>
                  <a:effectLst/>
                  <a:uLnTx/>
                  <a:uFillTx/>
                  <a:latin typeface="Helvetica"/>
                  <a:ea typeface="+mn-ea"/>
                  <a:cs typeface="Helvetica"/>
                </a:rPr>
                <a:t>Notes on sample sizes</a:t>
              </a:r>
            </a:p>
          </p:txBody>
        </p:sp>
        <p:sp>
          <p:nvSpPr>
            <p:cNvPr id="6" name="Rectangle 5">
              <a:extLst>
                <a:ext uri="{FF2B5EF4-FFF2-40B4-BE49-F238E27FC236}">
                  <a16:creationId xmlns:a16="http://schemas.microsoft.com/office/drawing/2014/main" id="{24C42335-3FD8-4EDA-2E5C-1E6001BA24EF}"/>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E7534F"/>
                  </a:solidFill>
                  <a:effectLst/>
                  <a:uLnTx/>
                  <a:uFillTx/>
                  <a:latin typeface="Helvetica"/>
                  <a:ea typeface="+mn-ea"/>
                  <a:cs typeface="Helvetica"/>
                </a:rPr>
                <a:t>ADAPT Data Analytics: </a:t>
              </a:r>
              <a:endParaRPr kumimoji="0" lang="en-AU"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525529" y="274866"/>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636911" y="199473"/>
            <a:ext cx="7504706" cy="44337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AU" sz="1100" b="1" i="0" u="none" strike="noStrike" kern="1200" cap="none" spc="0" normalizeH="0" baseline="0" noProof="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Central limit theorem a fundamental concept in statistics that determines when a sample size is large enough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sample size of 20 to 30 is generally the minimum needed to assume a normal distribution of the data.</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AU" sz="1100" b="1" i="0" u="none" strike="noStrike" kern="1200" cap="none" spc="0" normalizeH="0" baseline="0" noProof="0">
                <a:ln>
                  <a:noFill/>
                </a:ln>
                <a:solidFill>
                  <a:prstClr val="black"/>
                </a:solidFill>
                <a:effectLst/>
                <a:uLnTx/>
                <a:uFillTx/>
                <a:latin typeface="Helvetica"/>
                <a:ea typeface="+mn-ea"/>
                <a:cs typeface="Helvetica"/>
              </a:rPr>
              <a:t>Sample sizes below 20, but equal to or greater than 15</a:t>
            </a:r>
            <a:endParaRPr kumimoji="0" lang="en-AU" sz="11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AU" sz="1100" b="1"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AU" sz="1100" b="1" i="0" u="none" strike="noStrike" kern="1200" cap="none" spc="0" normalizeH="0" baseline="0" noProof="0">
                <a:ln>
                  <a:noFill/>
                </a:ln>
                <a:solidFill>
                  <a:prstClr val="black"/>
                </a:solidFill>
                <a:effectLst/>
                <a:uLnTx/>
                <a:uFillTx/>
                <a:latin typeface="Helvetica"/>
                <a:ea typeface="+mn-ea"/>
                <a:cs typeface="Helvetica"/>
              </a:rPr>
              <a:t>Sample sizes less than 15, but greater or equal to 10</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For samples between 10 and 15, the data provides a snapshot guideline only. While such small samples can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show early trends, it's important to recognise that this does not guarantee future respondents will reflect the same trends. For instance, while 100% of respondents in a sample of 10 might invest in AI, it would be unrealistic to assume this pattern will hold as the sample size grows. However, if the sample size increases to 20, it is unlikely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that the trend will change drastically, and the next 10 respondents will have no investment.</a:t>
            </a:r>
          </a:p>
        </p:txBody>
      </p:sp>
      <p:pic>
        <p:nvPicPr>
          <p:cNvPr id="1026" name="Picture 2" descr="Output image">
            <a:extLst>
              <a:ext uri="{FF2B5EF4-FFF2-40B4-BE49-F238E27FC236}">
                <a16:creationId xmlns:a16="http://schemas.microsoft.com/office/drawing/2014/main" id="{D892AF15-2132-86E8-5C67-A1936113F1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6501" y="4720628"/>
            <a:ext cx="3442247" cy="1937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E7534F"/>
                </a:solidFill>
                <a:effectLst/>
                <a:uLnTx/>
                <a:uFillTx/>
                <a:latin typeface="Helvetica"/>
                <a:ea typeface="Calibri" panose="020F0502020204030204"/>
                <a:cs typeface="Helvetica"/>
              </a:rPr>
              <a:t>About ADAPT</a:t>
            </a:r>
            <a:endParaRPr kumimoji="0" lang="en-AU"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pic>
        <p:nvPicPr>
          <p:cNvPr id="3" name="Graphic 2">
            <a:extLst>
              <a:ext uri="{FF2B5EF4-FFF2-40B4-BE49-F238E27FC236}">
                <a16:creationId xmlns:a16="http://schemas.microsoft.com/office/drawing/2014/main" id="{F1C1DFBE-8AAE-184B-85F3-C420829F21A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66448" y="4100174"/>
            <a:ext cx="1102737" cy="266595"/>
          </a:xfrm>
          <a:prstGeom prst="rect">
            <a:avLst/>
          </a:prstGeom>
        </p:spPr>
      </p:pic>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4B63C-7808-584A-C0F5-F8C7596A708F}"/>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AU" sz="1800" b="0" i="0" u="none" strike="noStrike" kern="1200" cap="none" spc="0" normalizeH="0" baseline="30000" noProof="0">
                <a:ln>
                  <a:noFill/>
                </a:ln>
                <a:solidFill>
                  <a:srgbClr val="000000"/>
                </a:solidFill>
                <a:effectLst/>
                <a:uLnTx/>
                <a:uFillTx/>
                <a:latin typeface="Helvetica Neue" panose="02000503000000020004" pitchFamily="2"/>
                <a:ea typeface="+mn-ea"/>
                <a:cs typeface="+mn-cs"/>
              </a:rPr>
              <a:t>adapt.com.au   |   hello@adapt.com.au  </a:t>
            </a:r>
          </a:p>
        </p:txBody>
      </p: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spTree>
    <p:extLst>
      <p:ext uri="{BB962C8B-B14F-4D97-AF65-F5344CB8AC3E}">
        <p14:creationId xmlns:p14="http://schemas.microsoft.com/office/powerpoint/2010/main" val="313346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ounded Rectangle 40">
            <a:extLst>
              <a:ext uri="{FF2B5EF4-FFF2-40B4-BE49-F238E27FC236}">
                <a16:creationId xmlns:a16="http://schemas.microsoft.com/office/drawing/2014/main" id="{1E3A960A-C979-FCAC-62CA-B155F263DF82}"/>
              </a:ext>
            </a:extLst>
          </p:cNvPr>
          <p:cNvSpPr/>
          <p:nvPr/>
        </p:nvSpPr>
        <p:spPr>
          <a:xfrm>
            <a:off x="-3568" y="0"/>
            <a:ext cx="12191990" cy="1590478"/>
          </a:xfrm>
          <a:prstGeom prst="roundRect">
            <a:avLst>
              <a:gd name="adj" fmla="val 0"/>
            </a:avLst>
          </a:prstGeom>
          <a:solidFill>
            <a:schemeClr val="tx1"/>
          </a:solidFill>
          <a:ln>
            <a:noFill/>
          </a:ln>
          <a:effectLst>
            <a:outerShdw blurRad="317500" dist="38100" dir="5400000" sx="104000" sy="104000" algn="t" rotWithShape="0">
              <a:prstClr val="black">
                <a:alpha val="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lang="en-AU" sz="1400" b="1" i="0" u="none" strike="noStrike" kern="1200" cap="none" spc="-8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lang="en-AU" sz="1400" b="1"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to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Through</a:t>
            </a:r>
            <a:r>
              <a:rPr kumimoji="0" lang="en-AU" sz="1200" b="0" i="0" u="none" strike="noStrike" kern="1200" cap="none" spc="-5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market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AU"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Q&amp;A</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Bespoke</a:t>
            </a:r>
            <a:r>
              <a:rPr kumimoji="0" lang="en-AU" sz="1400" b="1" i="0" u="none" strike="noStrike" kern="1200" cap="none" spc="-9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AU"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Receive</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custom</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cuts</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Leverage</a:t>
            </a:r>
            <a:r>
              <a:rPr kumimoji="0" lang="en-AU"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a:t>
            </a:r>
            <a:r>
              <a:rPr kumimoji="0" lang="en-AU"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lang="en-AU" sz="1200" b="0" i="0" u="none" strike="noStrike" kern="1200" cap="none" spc="7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r>
              <a:rPr kumimoji="0" lang="en-AU" sz="1200" b="0" i="0" u="none" strike="noStrike" kern="1200" cap="none" spc="7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with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help</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lang="en-AU"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6" name="object 6"/>
          <p:cNvSpPr txBox="1"/>
          <p:nvPr/>
        </p:nvSpPr>
        <p:spPr>
          <a:xfrm>
            <a:off x="4852250" y="1825582"/>
            <a:ext cx="2148205" cy="1029064"/>
          </a:xfrm>
          <a:prstGeom prst="rect">
            <a:avLst/>
          </a:prstGeom>
        </p:spPr>
        <p:txBody>
          <a:bodyPr vert="horz" wrap="square" lIns="0" tIns="31750" rIns="0" bIns="0" rtlCol="0">
            <a:spAutoFit/>
          </a:bodyPr>
          <a:lstStyle/>
          <a:p>
            <a:pPr marL="12700" marR="5080" lvl="0" indent="0" algn="l" defTabSz="914400" rtl="0" eaLnBrk="1" fontAlgn="auto" latinLnBrk="0" hangingPunct="1">
              <a:lnSpc>
                <a:spcPct val="133200"/>
              </a:lnSpc>
              <a:spcBef>
                <a:spcPts val="25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Market</a:t>
            </a:r>
            <a:r>
              <a:rPr kumimoji="0" lang="en-AU" sz="1400" b="1"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Reports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Access</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library</a:t>
            </a:r>
            <a:r>
              <a:rPr kumimoji="0" lang="en-AU"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of</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fact-</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based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insights,</a:t>
            </a:r>
            <a:r>
              <a:rPr kumimoji="0" lang="en-AU"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deep</a:t>
            </a:r>
            <a:r>
              <a:rPr kumimoji="0" lang="en-AU"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dives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on</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ANZ</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business</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&amp;</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IT</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Premier</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Unlock</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our</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network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leading</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business</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lang="en-AU"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lang="en-AU"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&amp;</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Impact</a:t>
            </a:r>
            <a:r>
              <a:rPr kumimoji="0" lang="en-AU"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just" defTabSz="914400" rtl="0" eaLnBrk="1" fontAlgn="auto" latinLnBrk="0" hangingPunct="1">
              <a:lnSpc>
                <a:spcPct val="131700"/>
              </a:lnSpc>
              <a:spcBef>
                <a:spcPts val="175"/>
              </a:spcBef>
              <a:spcAft>
                <a:spcPts val="0"/>
              </a:spcAft>
              <a:buClrTx/>
              <a:buSzTx/>
              <a:buFontTx/>
              <a:buNone/>
              <a:tabLst/>
              <a:defRPr/>
            </a:pP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will</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ensure</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team</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the</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most</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9" name="object 9"/>
          <p:cNvSpPr txBox="1"/>
          <p:nvPr/>
        </p:nvSpPr>
        <p:spPr>
          <a:xfrm>
            <a:off x="945305" y="1900427"/>
            <a:ext cx="2847975" cy="1005205"/>
          </a:xfrm>
          <a:prstGeom prst="rect">
            <a:avLst/>
          </a:prstGeom>
        </p:spPr>
        <p:txBody>
          <a:bodyPr vert="horz" wrap="square" lIns="0" tIns="12700" rIns="0" bIns="0" rtlCol="0">
            <a:spAutoFit/>
          </a:bodyPr>
          <a:lstStyle/>
          <a:p>
            <a:pPr marL="12700" marR="109347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Studies</a:t>
            </a:r>
            <a:r>
              <a:rPr kumimoji="0" lang="en-AU" sz="1400" b="1"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&amp;</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the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kumimoji="0" lang="en-AU" sz="1200" b="0" i="0" u="none" strike="noStrike" kern="1200" cap="none" spc="50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lang="en-AU"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kumimoji="0" lang="en-AU"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of</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projects</a:t>
            </a:r>
            <a:r>
              <a:rPr kumimoji="0" lang="en-AU"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0" name="object 10"/>
          <p:cNvSpPr txBox="1"/>
          <p:nvPr/>
        </p:nvSpPr>
        <p:spPr>
          <a:xfrm>
            <a:off x="945305" y="3543300"/>
            <a:ext cx="2774950" cy="993140"/>
          </a:xfrm>
          <a:prstGeom prst="rect">
            <a:avLst/>
          </a:prstGeom>
        </p:spPr>
        <p:txBody>
          <a:bodyPr vert="horz" wrap="square" lIns="0" tIns="12700" rIns="0" bIns="0" rtlCol="0">
            <a:spAutoFit/>
          </a:bodyPr>
          <a:lstStyle/>
          <a:p>
            <a:pPr marL="12700" marR="146431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&amp;</a:t>
            </a:r>
            <a:r>
              <a:rPr kumimoji="0" lang="en-AU"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Elevate</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your</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business</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cases</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with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market</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lang="en-AU"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industry</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Industry</a:t>
            </a:r>
            <a:r>
              <a:rPr kumimoji="0" lang="en-AU" sz="1400" b="1"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or read</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1-page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from</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our</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Edge</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2" name="object 12"/>
          <p:cNvSpPr txBox="1"/>
          <p:nvPr/>
        </p:nvSpPr>
        <p:spPr>
          <a:xfrm>
            <a:off x="9245866" y="6590467"/>
            <a:ext cx="2788285" cy="159018"/>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AU" sz="950" b="0" i="1" u="none" strike="noStrike" kern="1200" cap="none" spc="-25" normalizeH="0" baseline="0" noProof="0">
                <a:ln>
                  <a:noFill/>
                </a:ln>
                <a:solidFill>
                  <a:srgbClr val="3B3838"/>
                </a:solidFill>
                <a:effectLst/>
                <a:uLnTx/>
                <a:uFillTx/>
                <a:latin typeface="Arial"/>
                <a:ea typeface="+mn-ea"/>
                <a:cs typeface="Arial"/>
              </a:rPr>
              <a:t>*Inclusions</a:t>
            </a:r>
            <a:r>
              <a:rPr kumimoji="0" lang="en-AU" sz="950" b="0" i="1" u="none" strike="noStrike" kern="1200" cap="none" spc="-5" normalizeH="0" baseline="0" noProof="0">
                <a:ln>
                  <a:noFill/>
                </a:ln>
                <a:solidFill>
                  <a:srgbClr val="3B3838"/>
                </a:solidFill>
                <a:effectLst/>
                <a:uLnTx/>
                <a:uFillTx/>
                <a:latin typeface="Arial"/>
                <a:ea typeface="+mn-ea"/>
                <a:cs typeface="Arial"/>
              </a:rPr>
              <a:t> </a:t>
            </a:r>
            <a:r>
              <a:rPr kumimoji="0" lang="en-AU" sz="950" b="0" i="1" u="none" strike="noStrike" kern="1200" cap="none" spc="-40" normalizeH="0" baseline="0" noProof="0">
                <a:ln>
                  <a:noFill/>
                </a:ln>
                <a:solidFill>
                  <a:srgbClr val="3B3838"/>
                </a:solidFill>
                <a:effectLst/>
                <a:uLnTx/>
                <a:uFillTx/>
                <a:latin typeface="Arial"/>
                <a:ea typeface="+mn-ea"/>
                <a:cs typeface="Arial"/>
              </a:rPr>
              <a:t>may</a:t>
            </a:r>
            <a:r>
              <a:rPr kumimoji="0" lang="en-AU" sz="950" b="0" i="1" u="none" strike="noStrike" kern="1200" cap="none" spc="-5" normalizeH="0" baseline="0" noProof="0">
                <a:ln>
                  <a:noFill/>
                </a:ln>
                <a:solidFill>
                  <a:srgbClr val="3B3838"/>
                </a:solidFill>
                <a:effectLst/>
                <a:uLnTx/>
                <a:uFillTx/>
                <a:latin typeface="Arial"/>
                <a:ea typeface="+mn-ea"/>
                <a:cs typeface="Arial"/>
              </a:rPr>
              <a:t> </a:t>
            </a:r>
            <a:r>
              <a:rPr kumimoji="0" lang="en-AU" sz="950" b="0" i="1" u="none" strike="noStrike" kern="1200" cap="none" spc="-25" normalizeH="0" baseline="0" noProof="0">
                <a:ln>
                  <a:noFill/>
                </a:ln>
                <a:solidFill>
                  <a:srgbClr val="3B3838"/>
                </a:solidFill>
                <a:effectLst/>
                <a:uLnTx/>
                <a:uFillTx/>
                <a:latin typeface="Arial"/>
                <a:ea typeface="+mn-ea"/>
                <a:cs typeface="Arial"/>
              </a:rPr>
              <a:t>vary</a:t>
            </a:r>
            <a:r>
              <a:rPr kumimoji="0" lang="en-AU" sz="950" b="0" i="1" u="none" strike="noStrike" kern="1200" cap="none" spc="-5" normalizeH="0" baseline="0" noProof="0">
                <a:ln>
                  <a:noFill/>
                </a:ln>
                <a:solidFill>
                  <a:srgbClr val="3B3838"/>
                </a:solidFill>
                <a:effectLst/>
                <a:uLnTx/>
                <a:uFillTx/>
                <a:latin typeface="Arial"/>
                <a:ea typeface="+mn-ea"/>
                <a:cs typeface="Arial"/>
              </a:rPr>
              <a:t> </a:t>
            </a:r>
            <a:r>
              <a:rPr kumimoji="0" lang="en-AU" sz="950" b="0" i="1" u="none" strike="noStrike" kern="1200" cap="none" spc="-10" normalizeH="0" baseline="0" noProof="0">
                <a:ln>
                  <a:noFill/>
                </a:ln>
                <a:solidFill>
                  <a:srgbClr val="3B3838"/>
                </a:solidFill>
                <a:effectLst/>
                <a:uLnTx/>
                <a:uFillTx/>
                <a:latin typeface="Arial"/>
                <a:ea typeface="+mn-ea"/>
                <a:cs typeface="Arial"/>
              </a:rPr>
              <a:t>depending</a:t>
            </a:r>
            <a:r>
              <a:rPr kumimoji="0" lang="en-AU" sz="950" b="0" i="1" u="none" strike="noStrike" kern="1200" cap="none" spc="-5" normalizeH="0" baseline="0" noProof="0">
                <a:ln>
                  <a:noFill/>
                </a:ln>
                <a:solidFill>
                  <a:srgbClr val="3B3838"/>
                </a:solidFill>
                <a:effectLst/>
                <a:uLnTx/>
                <a:uFillTx/>
                <a:latin typeface="Arial"/>
                <a:ea typeface="+mn-ea"/>
                <a:cs typeface="Arial"/>
              </a:rPr>
              <a:t> </a:t>
            </a:r>
            <a:r>
              <a:rPr kumimoji="0" lang="en-AU" sz="950" b="0" i="1" u="none" strike="noStrike" kern="1200" cap="none" spc="-20" normalizeH="0" baseline="0" noProof="0">
                <a:ln>
                  <a:noFill/>
                </a:ln>
                <a:solidFill>
                  <a:srgbClr val="3B3838"/>
                </a:solidFill>
                <a:effectLst/>
                <a:uLnTx/>
                <a:uFillTx/>
                <a:latin typeface="Arial"/>
                <a:ea typeface="+mn-ea"/>
                <a:cs typeface="Arial"/>
              </a:rPr>
              <a:t>on</a:t>
            </a:r>
            <a:r>
              <a:rPr kumimoji="0" lang="en-AU" sz="950" b="0" i="1" u="none" strike="noStrike" kern="1200" cap="none" spc="0" normalizeH="0" baseline="0" noProof="0">
                <a:ln>
                  <a:noFill/>
                </a:ln>
                <a:solidFill>
                  <a:srgbClr val="3B3838"/>
                </a:solidFill>
                <a:effectLst/>
                <a:uLnTx/>
                <a:uFillTx/>
                <a:latin typeface="Arial"/>
                <a:ea typeface="+mn-ea"/>
                <a:cs typeface="Arial"/>
              </a:rPr>
              <a:t> </a:t>
            </a:r>
            <a:r>
              <a:rPr kumimoji="0" lang="en-AU" sz="950" b="0" i="1" u="none" strike="noStrike" kern="1200" cap="none" spc="-20" normalizeH="0" baseline="0" noProof="0">
                <a:ln>
                  <a:noFill/>
                </a:ln>
                <a:solidFill>
                  <a:srgbClr val="3B3838"/>
                </a:solidFill>
                <a:effectLst/>
                <a:uLnTx/>
                <a:uFillTx/>
                <a:latin typeface="Arial"/>
                <a:ea typeface="+mn-ea"/>
                <a:cs typeface="Arial"/>
              </a:rPr>
              <a:t>subscription</a:t>
            </a:r>
            <a:r>
              <a:rPr kumimoji="0" lang="en-AU" sz="950" b="0" i="1" u="none" strike="noStrike" kern="1200" cap="none" spc="-5" normalizeH="0" baseline="0" noProof="0">
                <a:ln>
                  <a:noFill/>
                </a:ln>
                <a:solidFill>
                  <a:srgbClr val="3B3838"/>
                </a:solidFill>
                <a:effectLst/>
                <a:uLnTx/>
                <a:uFillTx/>
                <a:latin typeface="Arial"/>
                <a:ea typeface="+mn-ea"/>
                <a:cs typeface="Arial"/>
              </a:rPr>
              <a:t> </a:t>
            </a:r>
            <a:r>
              <a:rPr kumimoji="0" lang="en-AU" sz="950" b="0" i="1" u="none" strike="noStrike" kern="1200" cap="none" spc="-10" normalizeH="0" baseline="0" noProof="0">
                <a:ln>
                  <a:noFill/>
                </a:ln>
                <a:solidFill>
                  <a:srgbClr val="3B3838"/>
                </a:solidFill>
                <a:effectLst/>
                <a:uLnTx/>
                <a:uFillTx/>
                <a:latin typeface="Arial"/>
                <a:ea typeface="+mn-ea"/>
                <a:cs typeface="Arial"/>
              </a:rPr>
              <a:t>level.</a:t>
            </a:r>
            <a:endParaRPr kumimoji="0" lang="en-AU" sz="950" b="0" i="0" u="none" strike="noStrike" kern="1200" cap="none" spc="0" normalizeH="0" baseline="0" noProof="0">
              <a:ln>
                <a:noFill/>
              </a:ln>
              <a:solidFill>
                <a:prstClr val="black"/>
              </a:solidFill>
              <a:effectLst/>
              <a:uLnTx/>
              <a:uFillTx/>
              <a:latin typeface="Arial"/>
              <a:ea typeface="+mn-ea"/>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lvl="0" indent="20955" algn="l" defTabSz="914400" rtl="0" eaLnBrk="1" fontAlgn="auto" latinLnBrk="0" hangingPunct="1">
              <a:lnSpc>
                <a:spcPct val="137400"/>
              </a:lnSpc>
              <a:spcBef>
                <a:spcPts val="95"/>
              </a:spcBef>
              <a:spcAft>
                <a:spcPts val="0"/>
              </a:spcAft>
              <a:buClrTx/>
              <a:buSzTx/>
              <a:buFontTx/>
              <a:buNone/>
              <a:tabLst/>
              <a:defRPr/>
            </a:pP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Members</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lang="en-AU"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ADAPT’s</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Research</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&amp;</a:t>
            </a:r>
            <a:r>
              <a:rPr kumimoji="0" lang="en-AU"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Advisory</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platform</a:t>
            </a:r>
            <a:r>
              <a:rPr kumimoji="0" lang="en-AU"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have</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access</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entire</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suite</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market</a:t>
            </a:r>
            <a:r>
              <a:rPr kumimoji="0" lang="en-AU"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leading</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content,</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insights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and</a:t>
            </a:r>
            <a:r>
              <a:rPr kumimoji="0" lang="en-AU"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resources</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a:t>
            </a:r>
            <a:r>
              <a:rPr kumimoji="0" lang="en-AU" sz="1150" b="0" i="0" u="none" strike="noStrike" kern="1200" cap="none" spc="13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execute</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role.</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For</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any</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assistance</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contact</a:t>
            </a:r>
            <a:r>
              <a:rPr kumimoji="0" lang="en-AU"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Account</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Manager</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the</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lang="en-AU"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section.</a:t>
            </a:r>
            <a:endParaRPr kumimoji="0" lang="en-AU" sz="115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5" name="object 2">
            <a:extLst>
              <a:ext uri="{FF2B5EF4-FFF2-40B4-BE49-F238E27FC236}">
                <a16:creationId xmlns:a16="http://schemas.microsoft.com/office/drawing/2014/main" id="{F9F0B7A0-EF21-7D73-AD02-6E9B23D1D1D0}"/>
              </a:ext>
            </a:extLst>
          </p:cNvPr>
          <p:cNvSpPr txBox="1">
            <a:spLocks/>
          </p:cNvSpPr>
          <p:nvPr/>
        </p:nvSpPr>
        <p:spPr>
          <a:xfrm>
            <a:off x="3395268" y="334771"/>
            <a:ext cx="5401462" cy="391159"/>
          </a:xfrm>
          <a:prstGeom prst="rect">
            <a:avLst/>
          </a:prstGeom>
        </p:spPr>
        <p:txBody>
          <a:bodyPr vert="horz" wrap="square" lIns="0" tIns="12700" rIns="0" bIns="0"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a:lnSpc>
                <a:spcPct val="100000"/>
              </a:lnSpc>
              <a:spcBef>
                <a:spcPts val="100"/>
              </a:spcBef>
            </a:pPr>
            <a:r>
              <a:rPr kumimoji="0" lang="en-AU" sz="2400" b="1" i="0" u="none" strike="noStrike" kern="0" cap="none" spc="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Additional</a:t>
            </a:r>
            <a:r>
              <a:rPr kumimoji="0" lang="en-AU" sz="2400" b="1" i="0" u="none" strike="noStrike" kern="0" cap="none" spc="-2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AU" sz="2400" b="1" i="0" u="none" strike="noStrike" kern="0" cap="none" spc="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resources</a:t>
            </a:r>
            <a:r>
              <a:rPr kumimoji="0" lang="en-AU" sz="2400" b="1" i="0" u="none" strike="noStrike" kern="0" cap="none" spc="-15"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AU" sz="2400" b="1" i="0" u="none" strike="noStrike" kern="0" cap="none" spc="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you</a:t>
            </a:r>
            <a:r>
              <a:rPr kumimoji="0" lang="en-AU" sz="2400" b="1" i="0" u="none" strike="noStrike" kern="0" cap="none" spc="-2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AU" sz="2400" b="1" i="0" u="none" strike="noStrike" kern="0" cap="none" spc="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can</a:t>
            </a:r>
            <a:r>
              <a:rPr kumimoji="0" lang="en-AU" sz="2400" b="1" i="0" u="none" strike="noStrike" kern="0" cap="none" spc="-2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AU" sz="2400" b="1" i="0" u="none" strike="noStrike" kern="0" cap="none" spc="-1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access</a:t>
            </a:r>
            <a:endParaRPr lang="en-AU" spc="-10" noProof="0">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2043221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060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643102" y="1694749"/>
            <a:ext cx="4222513" cy="45327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25000"/>
              </a:lnSpc>
              <a:spcBef>
                <a:spcPts val="0"/>
              </a:spcBef>
              <a:spcAft>
                <a:spcPts val="600"/>
              </a:spcAft>
              <a:buClr>
                <a:srgbClr val="E7534F"/>
              </a:buClr>
              <a:buSzTx/>
              <a:buFontTx/>
              <a:buNone/>
              <a:tabLst/>
              <a:defRPr/>
            </a:pPr>
            <a:r>
              <a:rPr kumimoji="0" lang="en-AU" sz="1200" b="1" i="0" u="none" strike="noStrike" kern="1200" cap="none" spc="0" normalizeH="0" baseline="0" noProof="0">
                <a:ln>
                  <a:noFill/>
                </a:ln>
                <a:solidFill>
                  <a:prstClr val="black"/>
                </a:solidFill>
                <a:effectLst/>
                <a:uLnTx/>
                <a:uFillTx/>
                <a:latin typeface="Helvetica"/>
                <a:ea typeface="+mn-ea"/>
                <a:cs typeface="Helvetica"/>
              </a:rPr>
              <a:t>This document outlines </a:t>
            </a:r>
            <a:r>
              <a:rPr lang="en-AU" sz="1200" b="1" noProof="0">
                <a:solidFill>
                  <a:prstClr val="black"/>
                </a:solidFill>
                <a:latin typeface="Helvetica"/>
                <a:cs typeface="Helvetica"/>
              </a:rPr>
              <a:t>insights</a:t>
            </a:r>
            <a:r>
              <a:rPr kumimoji="0" lang="en-AU" sz="1200" b="1" i="0" u="none" strike="noStrike" kern="1200" cap="none" spc="0" normalizeH="0" baseline="0" noProof="0">
                <a:ln>
                  <a:noFill/>
                </a:ln>
                <a:solidFill>
                  <a:prstClr val="black"/>
                </a:solidFill>
                <a:effectLst/>
                <a:uLnTx/>
                <a:uFillTx/>
                <a:latin typeface="Helvetica"/>
                <a:ea typeface="+mn-ea"/>
                <a:cs typeface="Helvetica"/>
              </a:rPr>
              <a:t> from </a:t>
            </a:r>
            <a:r>
              <a:rPr lang="en-AU" sz="1200" b="1" noProof="0">
                <a:solidFill>
                  <a:prstClr val="black"/>
                </a:solidFill>
                <a:latin typeface="Helvetica"/>
                <a:cs typeface="Helvetica"/>
              </a:rPr>
              <a:t>CIOs, CDAOs and CDOs </a:t>
            </a:r>
            <a:r>
              <a:rPr kumimoji="0" lang="en-AU" sz="1200" b="1" i="0" u="none" strike="noStrike" kern="1200" cap="none" spc="0" normalizeH="0" baseline="0" noProof="0">
                <a:ln>
                  <a:noFill/>
                </a:ln>
                <a:solidFill>
                  <a:prstClr val="black"/>
                </a:solidFill>
                <a:effectLst/>
                <a:uLnTx/>
                <a:uFillTx/>
                <a:latin typeface="Helvetica"/>
                <a:ea typeface="+mn-ea"/>
                <a:cs typeface="Helvetica"/>
              </a:rPr>
              <a:t>within the </a:t>
            </a:r>
            <a:r>
              <a:rPr lang="en-AU" sz="1200" b="1" noProof="0">
                <a:latin typeface="Helvetica"/>
                <a:cs typeface="Helvetica"/>
              </a:rPr>
              <a:t>healthcare industry</a:t>
            </a:r>
            <a:r>
              <a:rPr kumimoji="0" lang="en-AU" sz="1200" b="1" i="0" u="none" strike="noStrike" kern="1200" cap="none" spc="0" normalizeH="0" baseline="0" noProof="0">
                <a:ln>
                  <a:noFill/>
                </a:ln>
                <a:solidFill>
                  <a:prstClr val="black"/>
                </a:solidFill>
                <a:effectLst/>
                <a:uLnTx/>
                <a:uFillTx/>
                <a:latin typeface="Helvetica"/>
                <a:ea typeface="+mn-ea"/>
                <a:cs typeface="Helvetica"/>
              </a:rPr>
              <a:t>.</a:t>
            </a:r>
          </a:p>
          <a:p>
            <a:pPr marL="0" marR="0" lvl="0" indent="0" algn="l" defTabSz="914400" rtl="0" eaLnBrk="1" fontAlgn="auto" latinLnBrk="0" hangingPunct="1">
              <a:lnSpc>
                <a:spcPct val="125000"/>
              </a:lnSpc>
              <a:spcBef>
                <a:spcPts val="0"/>
              </a:spcBef>
              <a:spcAft>
                <a:spcPts val="600"/>
              </a:spcAft>
              <a:buClr>
                <a:srgbClr val="E7534F"/>
              </a:buClr>
              <a:buSzTx/>
              <a:buFontTx/>
              <a:buNone/>
              <a:tabLst/>
              <a:defRPr/>
            </a:pPr>
            <a:r>
              <a:rPr lang="en-AU" sz="1200" noProof="0">
                <a:solidFill>
                  <a:prstClr val="black"/>
                </a:solidFill>
                <a:latin typeface="Helvetica"/>
                <a:cs typeface="Helvetica"/>
              </a:rPr>
              <a:t>Organisations</a:t>
            </a:r>
            <a:r>
              <a:rPr kumimoji="0" lang="en-AU" sz="1200" b="0" i="0" u="none" strike="noStrike" kern="1200" cap="none" spc="0" normalizeH="0" baseline="0" noProof="0">
                <a:ln>
                  <a:noFill/>
                </a:ln>
                <a:solidFill>
                  <a:prstClr val="black"/>
                </a:solidFill>
                <a:effectLst/>
                <a:uLnTx/>
                <a:uFillTx/>
                <a:latin typeface="Helvetica"/>
                <a:ea typeface="+mn-ea"/>
                <a:cs typeface="Helvetica"/>
              </a:rPr>
              <a:t> in the ADAPT sample </a:t>
            </a:r>
            <a:r>
              <a:rPr lang="en-AU" sz="1200" noProof="0">
                <a:solidFill>
                  <a:prstClr val="black"/>
                </a:solidFill>
                <a:latin typeface="Helvetica"/>
                <a:cs typeface="Helvetica"/>
              </a:rPr>
              <a:t>include:</a:t>
            </a:r>
            <a:endParaRPr lang="en-AU" sz="1200" b="0" i="0" u="none" strike="noStrike" kern="1200" cap="none" spc="0" normalizeH="0" baseline="0" noProof="0">
              <a:ln>
                <a:noFill/>
              </a:ln>
              <a:solidFill>
                <a:prstClr val="black"/>
              </a:solidFill>
              <a:effectLst/>
              <a:uLnTx/>
              <a:uFillTx/>
              <a:latin typeface="Helvetica"/>
              <a:cs typeface="Helvetica"/>
            </a:endParaRPr>
          </a:p>
          <a:p>
            <a:pPr marL="171450" lvl="0" indent="-171450">
              <a:lnSpc>
                <a:spcPct val="125000"/>
              </a:lnSpc>
              <a:spcAft>
                <a:spcPts val="600"/>
              </a:spcAft>
              <a:buClr>
                <a:srgbClr val="E7534F"/>
              </a:buClr>
              <a:buFont typeface="Arial" panose="020B0604020202020204" pitchFamily="34" charset="0"/>
              <a:buChar char="•"/>
              <a:defRPr/>
            </a:pPr>
            <a:r>
              <a:rPr lang="en-AU" sz="1200" noProof="0">
                <a:latin typeface="Helvetica"/>
                <a:cs typeface="Helvetica"/>
              </a:rPr>
              <a:t>Private hospitals</a:t>
            </a:r>
          </a:p>
          <a:p>
            <a:pPr marL="171450" lvl="0" indent="-171450">
              <a:lnSpc>
                <a:spcPct val="125000"/>
              </a:lnSpc>
              <a:spcAft>
                <a:spcPts val="600"/>
              </a:spcAft>
              <a:buClr>
                <a:srgbClr val="E7534F"/>
              </a:buClr>
              <a:buFont typeface="Arial" panose="020B0604020202020204" pitchFamily="34" charset="0"/>
              <a:buChar char="•"/>
              <a:defRPr/>
            </a:pPr>
            <a:r>
              <a:rPr lang="en-AU" sz="1200" noProof="0">
                <a:latin typeface="Helvetica"/>
                <a:cs typeface="Helvetica"/>
              </a:rPr>
              <a:t>Aged care operators</a:t>
            </a:r>
          </a:p>
          <a:p>
            <a:pPr marL="171450" lvl="0" indent="-171450">
              <a:lnSpc>
                <a:spcPct val="125000"/>
              </a:lnSpc>
              <a:spcAft>
                <a:spcPts val="600"/>
              </a:spcAft>
              <a:buClr>
                <a:srgbClr val="E7534F"/>
              </a:buClr>
              <a:buFont typeface="Arial" panose="020B0604020202020204" pitchFamily="34" charset="0"/>
              <a:buChar char="•"/>
              <a:defRPr/>
            </a:pPr>
            <a:r>
              <a:rPr lang="en-AU" sz="1200" noProof="0">
                <a:latin typeface="Helvetica"/>
                <a:cs typeface="Helvetica"/>
              </a:rPr>
              <a:t>Pharmaceutical companies</a:t>
            </a:r>
          </a:p>
          <a:p>
            <a:pPr marL="171450" lvl="0" indent="-171450">
              <a:lnSpc>
                <a:spcPct val="125000"/>
              </a:lnSpc>
              <a:spcAft>
                <a:spcPts val="600"/>
              </a:spcAft>
              <a:buClr>
                <a:srgbClr val="E7534F"/>
              </a:buClr>
              <a:buFont typeface="Arial" panose="020B0604020202020204" pitchFamily="34" charset="0"/>
              <a:buChar char="•"/>
              <a:defRPr/>
            </a:pPr>
            <a:r>
              <a:rPr lang="en-AU" sz="1200" noProof="0">
                <a:latin typeface="Helvetica"/>
                <a:cs typeface="Helvetica"/>
              </a:rPr>
              <a:t>Centrally operated large medical specific chains </a:t>
            </a:r>
            <a:br>
              <a:rPr lang="en-AU" sz="1200" noProof="0">
                <a:latin typeface="Helvetica"/>
                <a:cs typeface="Helvetica"/>
              </a:rPr>
            </a:br>
            <a:r>
              <a:rPr lang="en-AU" sz="1200" noProof="0">
                <a:latin typeface="Helvetica"/>
                <a:cs typeface="Helvetica"/>
              </a:rPr>
              <a:t>(such as optometrists and chemists)</a:t>
            </a:r>
          </a:p>
          <a:p>
            <a:pPr marL="171450" lvl="0" indent="-171450">
              <a:lnSpc>
                <a:spcPct val="125000"/>
              </a:lnSpc>
              <a:spcAft>
                <a:spcPts val="1800"/>
              </a:spcAft>
              <a:buClr>
                <a:srgbClr val="E7534F"/>
              </a:buClr>
              <a:buFont typeface="Arial" panose="020B0604020202020204" pitchFamily="34" charset="0"/>
              <a:buChar char="•"/>
              <a:defRPr/>
            </a:pPr>
            <a:r>
              <a:rPr lang="en-AU" sz="1200" noProof="0">
                <a:latin typeface="Helvetica"/>
                <a:cs typeface="Helvetica"/>
              </a:rPr>
              <a:t>Health insurers</a:t>
            </a:r>
          </a:p>
          <a:p>
            <a:pPr lvl="0">
              <a:lnSpc>
                <a:spcPct val="125000"/>
              </a:lnSpc>
              <a:spcAft>
                <a:spcPts val="600"/>
              </a:spcAft>
              <a:buClr>
                <a:srgbClr val="E7534F"/>
              </a:buClr>
              <a:defRPr/>
            </a:pPr>
            <a:r>
              <a:rPr lang="en-AU" sz="1200" noProof="0">
                <a:solidFill>
                  <a:prstClr val="black"/>
                </a:solidFill>
                <a:latin typeface="Helvetica"/>
                <a:cs typeface="Helvetica"/>
              </a:rPr>
              <a:t>The statistics shown in this report cover:</a:t>
            </a:r>
          </a:p>
          <a:p>
            <a:pPr marL="171450" lvl="0" indent="-171450">
              <a:lnSpc>
                <a:spcPct val="125000"/>
              </a:lnSpc>
              <a:spcAft>
                <a:spcPts val="600"/>
              </a:spcAft>
              <a:buClr>
                <a:srgbClr val="E7534F"/>
              </a:buClr>
              <a:buFont typeface="Arial" panose="020B0604020202020204" pitchFamily="34" charset="0"/>
              <a:buChar char="•"/>
              <a:defRPr/>
            </a:pPr>
            <a:r>
              <a:rPr lang="en-AU" sz="1200" noProof="0">
                <a:solidFill>
                  <a:prstClr val="black"/>
                </a:solidFill>
                <a:latin typeface="Helvetica"/>
                <a:cs typeface="Helvetica"/>
              </a:rPr>
              <a:t>Essential Eight framework maturity and cyber resilience</a:t>
            </a:r>
            <a:r>
              <a:rPr lang="en-AU" sz="1200">
                <a:solidFill>
                  <a:prstClr val="black"/>
                </a:solidFill>
                <a:latin typeface="Helvetica"/>
                <a:cs typeface="Helvetica"/>
              </a:rPr>
              <a:t>.</a:t>
            </a:r>
            <a:r>
              <a:rPr lang="en-AU" sz="1200" noProof="0">
                <a:solidFill>
                  <a:prstClr val="black"/>
                </a:solidFill>
                <a:latin typeface="Helvetica"/>
                <a:cs typeface="Helvetica"/>
              </a:rPr>
              <a:t> </a:t>
            </a:r>
          </a:p>
          <a:p>
            <a:pPr marL="171450" lvl="0" indent="-171450">
              <a:lnSpc>
                <a:spcPct val="125000"/>
              </a:lnSpc>
              <a:spcAft>
                <a:spcPts val="600"/>
              </a:spcAft>
              <a:buClr>
                <a:srgbClr val="E7534F"/>
              </a:buClr>
              <a:buFont typeface="Arial" panose="020B0604020202020204" pitchFamily="34" charset="0"/>
              <a:buChar char="•"/>
              <a:defRPr/>
            </a:pPr>
            <a:r>
              <a:rPr lang="en-AU" sz="1200" noProof="0">
                <a:solidFill>
                  <a:prstClr val="black"/>
                </a:solidFill>
                <a:latin typeface="Helvetica"/>
                <a:cs typeface="Helvetica"/>
              </a:rPr>
              <a:t>SOC approach, mean time to detect (MTTD) and mean time to respond (MTTR).</a:t>
            </a:r>
          </a:p>
          <a:p>
            <a:pPr lvl="0">
              <a:lnSpc>
                <a:spcPct val="125000"/>
              </a:lnSpc>
              <a:spcAft>
                <a:spcPts val="600"/>
              </a:spcAft>
              <a:buClr>
                <a:srgbClr val="E7534F"/>
              </a:buClr>
              <a:defRPr/>
            </a:pPr>
            <a:r>
              <a:rPr lang="en-AU" sz="1200" noProof="0">
                <a:solidFill>
                  <a:prstClr val="black"/>
                </a:solidFill>
                <a:latin typeface="Helvetica"/>
                <a:cs typeface="Helvetica"/>
              </a:rPr>
              <a:t>Security surveys were received in April and October 2025. </a:t>
            </a:r>
          </a:p>
          <a:p>
            <a:pPr marR="0" lvl="0" algn="l" defTabSz="914400" rtl="0" eaLnBrk="1" fontAlgn="auto" latinLnBrk="0" hangingPunct="1">
              <a:lnSpc>
                <a:spcPct val="125000"/>
              </a:lnSpc>
              <a:spcBef>
                <a:spcPts val="0"/>
              </a:spcBef>
              <a:spcAft>
                <a:spcPts val="600"/>
              </a:spcAft>
              <a:buClr>
                <a:srgbClr val="E7534F"/>
              </a:buClr>
              <a:buSzTx/>
              <a:tabLst/>
              <a:defRPr/>
            </a:pPr>
            <a:endParaRPr kumimoji="0" lang="en-AU" sz="1200" b="0" i="0" u="none" strike="noStrike" kern="1200" cap="none" spc="0" normalizeH="0" baseline="0" noProof="0">
              <a:ln>
                <a:noFill/>
              </a:ln>
              <a:solidFill>
                <a:prstClr val="black"/>
              </a:solidFill>
              <a:effectLst/>
              <a:uLnTx/>
              <a:uFillTx/>
              <a:latin typeface="Helvetica"/>
              <a:ea typeface="+mn-ea"/>
              <a:cs typeface="Helvetica"/>
            </a:endParaRPr>
          </a:p>
        </p:txBody>
      </p:sp>
      <p:sp>
        <p:nvSpPr>
          <p:cNvPr id="3" name="Rectangle 2">
            <a:extLst>
              <a:ext uri="{FF2B5EF4-FFF2-40B4-BE49-F238E27FC236}">
                <a16:creationId xmlns:a16="http://schemas.microsoft.com/office/drawing/2014/main" id="{FCDB4BEB-E898-C416-1F0D-8AA44DED8E6F}"/>
              </a:ext>
            </a:extLst>
          </p:cNvPr>
          <p:cNvSpPr/>
          <p:nvPr/>
        </p:nvSpPr>
        <p:spPr>
          <a:xfrm>
            <a:off x="643104" y="1185786"/>
            <a:ext cx="4222510"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a:ln>
                  <a:noFill/>
                </a:ln>
                <a:solidFill>
                  <a:prstClr val="black"/>
                </a:solidFill>
                <a:effectLst/>
                <a:uLnTx/>
                <a:uFillTx/>
                <a:latin typeface="Helvetica"/>
                <a:ea typeface="+mn-ea"/>
                <a:cs typeface="Helvetica"/>
              </a:rPr>
              <a:t>Document description</a:t>
            </a:r>
          </a:p>
        </p:txBody>
      </p:sp>
      <p:sp>
        <p:nvSpPr>
          <p:cNvPr id="6" name="Rectangle 5">
            <a:extLst>
              <a:ext uri="{FF2B5EF4-FFF2-40B4-BE49-F238E27FC236}">
                <a16:creationId xmlns:a16="http://schemas.microsoft.com/office/drawing/2014/main" id="{24C42335-3FD8-4EDA-2E5C-1E6001BA24EF}"/>
              </a:ext>
            </a:extLst>
          </p:cNvPr>
          <p:cNvSpPr/>
          <p:nvPr/>
        </p:nvSpPr>
        <p:spPr>
          <a:xfrm>
            <a:off x="643102" y="878009"/>
            <a:ext cx="422250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E7534F"/>
                </a:solidFill>
                <a:effectLst/>
                <a:uLnTx/>
                <a:uFillTx/>
                <a:latin typeface="Helvetica"/>
                <a:ea typeface="+mn-ea"/>
                <a:cs typeface="Helvetica"/>
              </a:rPr>
              <a:t>CISO Insights: Healthcare Sector </a:t>
            </a:r>
            <a:endParaRPr kumimoji="0" lang="en-AU"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5260948" y="274867"/>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5801710" y="1329996"/>
            <a:ext cx="5896771" cy="41980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spcAft>
                <a:spcPts val="600"/>
              </a:spcAft>
              <a:buClr>
                <a:srgbClr val="E7534F"/>
              </a:buClr>
              <a:defRPr/>
            </a:pPr>
            <a:r>
              <a:rPr lang="en-AU" sz="1200" b="1" noProof="0">
                <a:solidFill>
                  <a:prstClr val="black"/>
                </a:solidFill>
                <a:latin typeface="Helvetica"/>
                <a:cs typeface="Helvetica"/>
              </a:rPr>
              <a:t>Cyber resiliency and security maturity </a:t>
            </a:r>
          </a:p>
          <a:p>
            <a:pPr lvl="0">
              <a:lnSpc>
                <a:spcPct val="150000"/>
              </a:lnSpc>
              <a:spcAft>
                <a:spcPts val="600"/>
              </a:spcAft>
              <a:buClr>
                <a:srgbClr val="E7534F"/>
              </a:buClr>
              <a:defRPr/>
            </a:pPr>
            <a:r>
              <a:rPr lang="en-AU" sz="1200" noProof="0">
                <a:solidFill>
                  <a:prstClr val="black"/>
                </a:solidFill>
                <a:latin typeface="Helvetica"/>
                <a:cs typeface="Helvetica"/>
              </a:rPr>
              <a:t>ADAPT’s Security surveys in 2025 ask these questions:</a:t>
            </a:r>
          </a:p>
          <a:p>
            <a:pPr marL="228600" lvl="0" indent="-228600">
              <a:lnSpc>
                <a:spcPct val="150000"/>
              </a:lnSpc>
              <a:spcAft>
                <a:spcPts val="600"/>
              </a:spcAft>
              <a:buClr>
                <a:srgbClr val="E7534F"/>
              </a:buClr>
              <a:buFont typeface="Arial" panose="020B0604020202020204" pitchFamily="34" charset="0"/>
              <a:buChar char="•"/>
              <a:defRPr/>
            </a:pPr>
            <a:r>
              <a:rPr lang="en-AU" sz="1200" noProof="0">
                <a:solidFill>
                  <a:prstClr val="black"/>
                </a:solidFill>
                <a:latin typeface="Helvetica"/>
                <a:cs typeface="Helvetica"/>
              </a:rPr>
              <a:t>Please rate your organisation’s maturity in the ‘Essential Eight’ </a:t>
            </a:r>
            <a:br>
              <a:rPr lang="en-AU" sz="1200" noProof="0">
                <a:solidFill>
                  <a:prstClr val="black"/>
                </a:solidFill>
                <a:latin typeface="Helvetica"/>
                <a:cs typeface="Helvetica"/>
              </a:rPr>
            </a:br>
            <a:r>
              <a:rPr lang="en-AU" sz="1200" noProof="0">
                <a:solidFill>
                  <a:prstClr val="black"/>
                </a:solidFill>
                <a:latin typeface="Helvetica"/>
                <a:cs typeface="Helvetica"/>
              </a:rPr>
              <a:t>based on the ASD 0-3 maturity definitions.</a:t>
            </a:r>
          </a:p>
          <a:p>
            <a:pPr marL="228600" lvl="0" indent="-228600">
              <a:lnSpc>
                <a:spcPct val="150000"/>
              </a:lnSpc>
              <a:spcAft>
                <a:spcPts val="600"/>
              </a:spcAft>
              <a:buClr>
                <a:srgbClr val="E7534F"/>
              </a:buClr>
              <a:buFont typeface="Arial" panose="020B0604020202020204" pitchFamily="34" charset="0"/>
              <a:buChar char="•"/>
              <a:defRPr/>
            </a:pPr>
            <a:r>
              <a:rPr lang="en-AU" sz="1200" noProof="0">
                <a:solidFill>
                  <a:prstClr val="black"/>
                </a:solidFill>
                <a:latin typeface="Helvetica"/>
                <a:cs typeface="Helvetica"/>
              </a:rPr>
              <a:t>Based on your evaluation of the questions in this section how would you rate your organisation's overall cyber resilience?</a:t>
            </a:r>
          </a:p>
          <a:p>
            <a:pPr marL="228600" lvl="0" indent="-228600">
              <a:lnSpc>
                <a:spcPct val="150000"/>
              </a:lnSpc>
              <a:spcAft>
                <a:spcPts val="600"/>
              </a:spcAft>
              <a:buClr>
                <a:srgbClr val="E7534F"/>
              </a:buClr>
              <a:buFont typeface="Arial" panose="020B0604020202020204" pitchFamily="34" charset="0"/>
              <a:buChar char="•"/>
              <a:defRPr/>
            </a:pPr>
            <a:r>
              <a:rPr lang="en-AU" sz="1200" noProof="0">
                <a:solidFill>
                  <a:prstClr val="black"/>
                </a:solidFill>
                <a:latin typeface="Helvetica"/>
                <a:cs typeface="Helvetica"/>
              </a:rPr>
              <a:t>Does your organisation have an in-house security operations centre (SOC)?</a:t>
            </a:r>
          </a:p>
          <a:p>
            <a:pPr marL="228600" indent="-228600">
              <a:lnSpc>
                <a:spcPct val="150000"/>
              </a:lnSpc>
              <a:spcAft>
                <a:spcPts val="600"/>
              </a:spcAft>
              <a:buClr>
                <a:srgbClr val="E7534F"/>
              </a:buClr>
              <a:buFont typeface="Arial" panose="020B0604020202020204" pitchFamily="34" charset="0"/>
              <a:buChar char="•"/>
              <a:defRPr/>
            </a:pPr>
            <a:r>
              <a:rPr lang="en-AU" sz="1200" noProof="0">
                <a:solidFill>
                  <a:prstClr val="black"/>
                </a:solidFill>
                <a:latin typeface="Helvetica"/>
                <a:cs typeface="Helvetica"/>
              </a:rPr>
              <a:t>What is the average mean time to detect (MTTD) </a:t>
            </a:r>
            <a:r>
              <a:rPr lang="en-AU" sz="1200">
                <a:solidFill>
                  <a:prstClr val="black"/>
                </a:solidFill>
                <a:latin typeface="Helvetica"/>
                <a:cs typeface="Helvetica"/>
              </a:rPr>
              <a:t>for </a:t>
            </a:r>
            <a:r>
              <a:rPr lang="en-AU" sz="1200" noProof="0">
                <a:solidFill>
                  <a:prstClr val="black"/>
                </a:solidFill>
                <a:latin typeface="Helvetica"/>
                <a:cs typeface="Helvetica"/>
              </a:rPr>
              <a:t>a security incident </a:t>
            </a:r>
            <a:br>
              <a:rPr lang="en-AU" sz="1200" noProof="0">
                <a:solidFill>
                  <a:prstClr val="black"/>
                </a:solidFill>
                <a:latin typeface="Helvetica"/>
                <a:cs typeface="Helvetica"/>
              </a:rPr>
            </a:br>
            <a:r>
              <a:rPr lang="en-AU" sz="1200" noProof="0">
                <a:solidFill>
                  <a:prstClr val="black"/>
                </a:solidFill>
                <a:latin typeface="Helvetica"/>
                <a:cs typeface="Helvetica"/>
              </a:rPr>
              <a:t>in your organisation?</a:t>
            </a:r>
          </a:p>
          <a:p>
            <a:pPr marL="228600" indent="-228600">
              <a:lnSpc>
                <a:spcPct val="150000"/>
              </a:lnSpc>
              <a:spcAft>
                <a:spcPts val="600"/>
              </a:spcAft>
              <a:buClr>
                <a:srgbClr val="E7534F"/>
              </a:buClr>
              <a:buFont typeface="Arial" panose="020B0604020202020204" pitchFamily="34" charset="0"/>
              <a:buChar char="•"/>
              <a:defRPr/>
            </a:pPr>
            <a:r>
              <a:rPr lang="en-AU" sz="1200" noProof="0">
                <a:solidFill>
                  <a:prstClr val="black"/>
                </a:solidFill>
                <a:latin typeface="Helvetica"/>
                <a:cs typeface="Helvetica"/>
              </a:rPr>
              <a:t>What is the average mean time to respond (MTTR) to a security incident </a:t>
            </a:r>
            <a:br>
              <a:rPr lang="en-AU" sz="1200" noProof="0">
                <a:solidFill>
                  <a:prstClr val="black"/>
                </a:solidFill>
                <a:latin typeface="Helvetica"/>
                <a:cs typeface="Helvetica"/>
              </a:rPr>
            </a:br>
            <a:r>
              <a:rPr lang="en-AU" sz="1200" noProof="0">
                <a:solidFill>
                  <a:prstClr val="black"/>
                </a:solidFill>
                <a:latin typeface="Helvetica"/>
                <a:cs typeface="Helvetica"/>
              </a:rPr>
              <a:t>once detected?</a:t>
            </a:r>
          </a:p>
          <a:p>
            <a:pPr marL="228600" lvl="0" indent="-228600">
              <a:lnSpc>
                <a:spcPct val="150000"/>
              </a:lnSpc>
              <a:spcAft>
                <a:spcPts val="600"/>
              </a:spcAft>
              <a:buClr>
                <a:srgbClr val="E7534F"/>
              </a:buClr>
              <a:buFont typeface="Arial" panose="020B0604020202020204" pitchFamily="34" charset="0"/>
              <a:buChar char="•"/>
              <a:defRPr/>
            </a:pPr>
            <a:r>
              <a:rPr lang="en-AU" sz="1200" noProof="0">
                <a:solidFill>
                  <a:prstClr val="black"/>
                </a:solidFill>
                <a:latin typeface="Helvetica"/>
                <a:cs typeface="Helvetica"/>
              </a:rPr>
              <a:t>ADAPT analysts use automated data processing. The final stage of analysis is human quality assurance to ensure accuracy of categorisations.</a:t>
            </a:r>
          </a:p>
        </p:txBody>
      </p:sp>
    </p:spTree>
    <p:extLst>
      <p:ext uri="{BB962C8B-B14F-4D97-AF65-F5344CB8AC3E}">
        <p14:creationId xmlns:p14="http://schemas.microsoft.com/office/powerpoint/2010/main" val="806042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BEA9867-3A0A-942C-F5E7-42BC10770451}"/>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F3E8D21E-AB1F-954B-ECF6-188CC80C717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9601" y="5993993"/>
            <a:ext cx="3063418" cy="329695"/>
          </a:xfrm>
          <a:prstGeom prst="rect">
            <a:avLst/>
          </a:prstGeom>
        </p:spPr>
      </p:pic>
      <p:grpSp>
        <p:nvGrpSpPr>
          <p:cNvPr id="9" name="ADAPT WHITE GRID" hidden="1">
            <a:extLst>
              <a:ext uri="{FF2B5EF4-FFF2-40B4-BE49-F238E27FC236}">
                <a16:creationId xmlns:a16="http://schemas.microsoft.com/office/drawing/2014/main" id="{FF4AEDE3-8BB5-E2E1-A697-6000AC5154E6}"/>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666F91E2-E163-ED12-BE26-F8150DD33DB2}"/>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4CC25A1B-3710-6582-A191-CF0B28ACA0C6}"/>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5" name="Rectangle 34">
                <a:extLst>
                  <a:ext uri="{FF2B5EF4-FFF2-40B4-BE49-F238E27FC236}">
                    <a16:creationId xmlns:a16="http://schemas.microsoft.com/office/drawing/2014/main" id="{9DC8A6D1-7949-0CB0-1E94-C8AA0ACAFB9B}"/>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6" name="Rectangle 35">
                <a:extLst>
                  <a:ext uri="{FF2B5EF4-FFF2-40B4-BE49-F238E27FC236}">
                    <a16:creationId xmlns:a16="http://schemas.microsoft.com/office/drawing/2014/main" id="{2BFAB918-70F1-AE17-FA82-F4FD863D1F49}"/>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7" name="Rectangle 36">
                <a:extLst>
                  <a:ext uri="{FF2B5EF4-FFF2-40B4-BE49-F238E27FC236}">
                    <a16:creationId xmlns:a16="http://schemas.microsoft.com/office/drawing/2014/main" id="{451B1740-8E82-D6FF-3219-8A4A19A96C31}"/>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8" name="Rectangle 37">
                <a:extLst>
                  <a:ext uri="{FF2B5EF4-FFF2-40B4-BE49-F238E27FC236}">
                    <a16:creationId xmlns:a16="http://schemas.microsoft.com/office/drawing/2014/main" id="{5E3DF0AF-61DB-A7A2-1902-1B7019596226}"/>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9" name="Rectangle 38">
                <a:extLst>
                  <a:ext uri="{FF2B5EF4-FFF2-40B4-BE49-F238E27FC236}">
                    <a16:creationId xmlns:a16="http://schemas.microsoft.com/office/drawing/2014/main" id="{8016703A-E70D-2315-547F-48862DDE2976}"/>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0" name="Rectangle 39">
                <a:extLst>
                  <a:ext uri="{FF2B5EF4-FFF2-40B4-BE49-F238E27FC236}">
                    <a16:creationId xmlns:a16="http://schemas.microsoft.com/office/drawing/2014/main" id="{5C2CBCD4-F7B8-10AC-A7E9-D627834C47F4}"/>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1" name="Rectangle 40">
                <a:extLst>
                  <a:ext uri="{FF2B5EF4-FFF2-40B4-BE49-F238E27FC236}">
                    <a16:creationId xmlns:a16="http://schemas.microsoft.com/office/drawing/2014/main" id="{66D9E2C9-256B-1BCA-4E3B-1B29CB0AAA3C}"/>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2" name="Rectangle 41">
                <a:extLst>
                  <a:ext uri="{FF2B5EF4-FFF2-40B4-BE49-F238E27FC236}">
                    <a16:creationId xmlns:a16="http://schemas.microsoft.com/office/drawing/2014/main" id="{D6953217-AC6A-9DDD-B6AC-05AACB154243}"/>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3" name="Rectangle 42">
                <a:extLst>
                  <a:ext uri="{FF2B5EF4-FFF2-40B4-BE49-F238E27FC236}">
                    <a16:creationId xmlns:a16="http://schemas.microsoft.com/office/drawing/2014/main" id="{2727609A-DAEA-9773-280E-EC53547CFEA4}"/>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4" name="Rectangle 43">
                <a:extLst>
                  <a:ext uri="{FF2B5EF4-FFF2-40B4-BE49-F238E27FC236}">
                    <a16:creationId xmlns:a16="http://schemas.microsoft.com/office/drawing/2014/main" id="{8DBAE6D6-BCC6-5F44-9A83-8F5E9E76EE5A}"/>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5" name="Rectangle 44">
                <a:extLst>
                  <a:ext uri="{FF2B5EF4-FFF2-40B4-BE49-F238E27FC236}">
                    <a16:creationId xmlns:a16="http://schemas.microsoft.com/office/drawing/2014/main" id="{E299ECF0-3CA1-4E50-D6C7-4D32807B9141}"/>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6" name="Rectangle 45">
                <a:extLst>
                  <a:ext uri="{FF2B5EF4-FFF2-40B4-BE49-F238E27FC236}">
                    <a16:creationId xmlns:a16="http://schemas.microsoft.com/office/drawing/2014/main" id="{E0B517DF-3B83-5645-0B9B-FBA83AF4EA70}"/>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7" name="Rectangle 46">
                <a:extLst>
                  <a:ext uri="{FF2B5EF4-FFF2-40B4-BE49-F238E27FC236}">
                    <a16:creationId xmlns:a16="http://schemas.microsoft.com/office/drawing/2014/main" id="{095B86BD-E1D3-FDCA-2271-FDC8D387164E}"/>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8" name="Rectangle 47">
                <a:extLst>
                  <a:ext uri="{FF2B5EF4-FFF2-40B4-BE49-F238E27FC236}">
                    <a16:creationId xmlns:a16="http://schemas.microsoft.com/office/drawing/2014/main" id="{3F5F6861-B091-F78B-6D4E-C3A3F9DD88DE}"/>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9" name="Rectangle 48">
                <a:extLst>
                  <a:ext uri="{FF2B5EF4-FFF2-40B4-BE49-F238E27FC236}">
                    <a16:creationId xmlns:a16="http://schemas.microsoft.com/office/drawing/2014/main" id="{932041E8-8CC1-3CED-700A-DC21406433B0}"/>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grpSp>
        <p:grpSp>
          <p:nvGrpSpPr>
            <p:cNvPr id="11" name="ADAPT GRID MARGIN">
              <a:extLst>
                <a:ext uri="{FF2B5EF4-FFF2-40B4-BE49-F238E27FC236}">
                  <a16:creationId xmlns:a16="http://schemas.microsoft.com/office/drawing/2014/main" id="{3E44C984-8C1D-E31F-B37E-06069FE3BECB}"/>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906B3E94-BF69-5404-DC42-1CA26715E528}"/>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1" name="Rectangle 30">
                <a:extLst>
                  <a:ext uri="{FF2B5EF4-FFF2-40B4-BE49-F238E27FC236}">
                    <a16:creationId xmlns:a16="http://schemas.microsoft.com/office/drawing/2014/main" id="{95D0A5C9-7CC4-95C7-E4E1-88C0B4667F36}"/>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2" name="Rectangle 31">
                <a:extLst>
                  <a:ext uri="{FF2B5EF4-FFF2-40B4-BE49-F238E27FC236}">
                    <a16:creationId xmlns:a16="http://schemas.microsoft.com/office/drawing/2014/main" id="{13C0C797-1F6C-BA17-587D-D6C6FC64AFE5}"/>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3" name="Rectangle 32">
                <a:extLst>
                  <a:ext uri="{FF2B5EF4-FFF2-40B4-BE49-F238E27FC236}">
                    <a16:creationId xmlns:a16="http://schemas.microsoft.com/office/drawing/2014/main" id="{10F2A291-8861-B23F-AB28-35DD2F5E7E38}"/>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grpSp>
        <p:grpSp>
          <p:nvGrpSpPr>
            <p:cNvPr id="12" name="ADAPT GRID 12x6">
              <a:extLst>
                <a:ext uri="{FF2B5EF4-FFF2-40B4-BE49-F238E27FC236}">
                  <a16:creationId xmlns:a16="http://schemas.microsoft.com/office/drawing/2014/main" id="{BD874993-36B7-F0DD-34B0-2B082E5A08A1}"/>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771E0B55-F36C-3ED6-BED9-6760ECA289A1}"/>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38E61527-DA7D-9549-959E-9E324AB13F28}"/>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7C8F390E-82A7-8F43-078D-4B7599A2C4E8}"/>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BADEF334-97B1-0A6D-567E-E1E4F645004A}"/>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B1FC4C2-24E8-5D83-2167-42867899F44F}"/>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4418B09E-A25C-940C-E93D-C027B4CC498B}"/>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217B809E-AA04-83E0-6037-55F98ACA8ADB}"/>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107F0265-7715-5C0F-22BB-4591CB02F26B}"/>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2A96387E-86AC-B209-1260-CA538BA782F6}"/>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7F9B1C23-5079-F94F-5427-5563D3C6F842}"/>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C173772-99DB-76B5-32EC-25BEE9F921D1}"/>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2B748BE1-77FA-5F2B-144A-913C976C1E32}"/>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14941C01-DF43-DD20-CD7E-70B526E847F6}"/>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E4A2991C-2C9D-6CC2-B367-486265C3DAE2}"/>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E0C62C01-AB0E-2F52-32E2-223C9195BBBF}"/>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1508040B-D30D-00EB-6897-A971328ADB2D}"/>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AC0CA8A0-CE1F-6401-2E55-356F57DDD456}"/>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grpSp>
      </p:grpSp>
      <p:grpSp>
        <p:nvGrpSpPr>
          <p:cNvPr id="7" name="Group 6">
            <a:extLst>
              <a:ext uri="{FF2B5EF4-FFF2-40B4-BE49-F238E27FC236}">
                <a16:creationId xmlns:a16="http://schemas.microsoft.com/office/drawing/2014/main" id="{DE40C590-17C0-3E26-5F55-FEF16C696DF2}"/>
              </a:ext>
            </a:extLst>
          </p:cNvPr>
          <p:cNvGrpSpPr/>
          <p:nvPr/>
        </p:nvGrpSpPr>
        <p:grpSpPr>
          <a:xfrm>
            <a:off x="525042" y="2034624"/>
            <a:ext cx="7978878" cy="2105375"/>
            <a:chOff x="525042" y="576965"/>
            <a:chExt cx="7978878" cy="2105375"/>
          </a:xfrm>
        </p:grpSpPr>
        <p:sp>
          <p:nvSpPr>
            <p:cNvPr id="8" name="TextBox 7">
              <a:extLst>
                <a:ext uri="{FF2B5EF4-FFF2-40B4-BE49-F238E27FC236}">
                  <a16:creationId xmlns:a16="http://schemas.microsoft.com/office/drawing/2014/main" id="{E5FE7F41-DE33-EC82-1085-4C3C281A6B5B}"/>
                </a:ext>
              </a:extLst>
            </p:cNvPr>
            <p:cNvSpPr txBox="1"/>
            <p:nvPr/>
          </p:nvSpPr>
          <p:spPr>
            <a:xfrm>
              <a:off x="525042" y="576965"/>
              <a:ext cx="7978878" cy="1877437"/>
            </a:xfrm>
            <a:prstGeom prst="rect">
              <a:avLst/>
            </a:prstGeom>
            <a:noFill/>
          </p:spPr>
          <p:txBody>
            <a:bodyPr wrap="square" lIns="91440" tIns="45720" rIns="91440" bIns="45720" rtlCol="0" anchor="t">
              <a:spAutoFit/>
            </a:bodyPr>
            <a:lstStyle/>
            <a:p>
              <a:r>
                <a:rPr lang="en-AU" sz="2800" b="1" noProof="0">
                  <a:solidFill>
                    <a:schemeClr val="accent1"/>
                  </a:solidFill>
                  <a:latin typeface="Helvetica"/>
                  <a:cs typeface="Helvetica"/>
                </a:rPr>
                <a:t>Healthcare:</a:t>
              </a:r>
            </a:p>
            <a:p>
              <a:r>
                <a:rPr lang="en-AU" sz="4400" b="1" noProof="0">
                  <a:solidFill>
                    <a:schemeClr val="bg1"/>
                  </a:solidFill>
                  <a:latin typeface="Helvetica"/>
                  <a:cs typeface="Helvetica"/>
                </a:rPr>
                <a:t>Security maturity </a:t>
              </a:r>
              <a:br>
                <a:rPr lang="en-AU" sz="4400" b="1" noProof="0">
                  <a:solidFill>
                    <a:schemeClr val="bg1"/>
                  </a:solidFill>
                  <a:latin typeface="Helvetica"/>
                  <a:cs typeface="Helvetica"/>
                </a:rPr>
              </a:br>
              <a:r>
                <a:rPr lang="en-AU" sz="4400" b="1" noProof="0">
                  <a:solidFill>
                    <a:schemeClr val="bg1"/>
                  </a:solidFill>
                  <a:latin typeface="Helvetica"/>
                  <a:cs typeface="Helvetica"/>
                </a:rPr>
                <a:t>and cyber resilience</a:t>
              </a:r>
            </a:p>
          </p:txBody>
        </p:sp>
        <p:sp>
          <p:nvSpPr>
            <p:cNvPr id="50" name="Rectangle 49">
              <a:extLst>
                <a:ext uri="{FF2B5EF4-FFF2-40B4-BE49-F238E27FC236}">
                  <a16:creationId xmlns:a16="http://schemas.microsoft.com/office/drawing/2014/main" id="{10ADEA40-9DDF-5ADA-79F8-F2B301690B72}"/>
                </a:ext>
              </a:extLst>
            </p:cNvPr>
            <p:cNvSpPr/>
            <p:nvPr/>
          </p:nvSpPr>
          <p:spPr>
            <a:xfrm>
              <a:off x="616936" y="2619866"/>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grpSp>
    </p:spTree>
    <p:extLst>
      <p:ext uri="{BB962C8B-B14F-4D97-AF65-F5344CB8AC3E}">
        <p14:creationId xmlns:p14="http://schemas.microsoft.com/office/powerpoint/2010/main" val="4027026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26">
            <a:extLst>
              <a:ext uri="{FF2B5EF4-FFF2-40B4-BE49-F238E27FC236}">
                <a16:creationId xmlns:a16="http://schemas.microsoft.com/office/drawing/2014/main" id="{1D163DE5-EF83-91DB-FEEF-9BFE5959B1E3}"/>
              </a:ext>
            </a:extLst>
          </p:cNvPr>
          <p:cNvSpPr txBox="1"/>
          <p:nvPr/>
        </p:nvSpPr>
        <p:spPr>
          <a:xfrm>
            <a:off x="5739940" y="6526207"/>
            <a:ext cx="6322565" cy="246221"/>
          </a:xfrm>
          <a:prstGeom prst="rect">
            <a:avLst/>
          </a:prstGeom>
          <a:noFill/>
        </p:spPr>
        <p:txBody>
          <a:bodyPr wrap="none" lIns="91440" tIns="45720" rIns="91440" bIns="45720" anchor="t">
            <a:spAutoFit/>
          </a:bodyPr>
          <a:lstStyle/>
          <a:p>
            <a:pPr algn="r" defTabSz="380985">
              <a:defRPr sz="1200" i="1">
                <a:latin typeface="Helvetica"/>
              </a:defRPr>
            </a:pPr>
            <a:r>
              <a:rPr lang="en-AU" sz="1000" i="1" noProof="0">
                <a:solidFill>
                  <a:schemeClr val="bg1">
                    <a:lumMod val="50000"/>
                  </a:schemeClr>
                </a:solidFill>
                <a:latin typeface="Helvetica"/>
              </a:rPr>
              <a:t>ADAPT Security Edge Surveys in Apr and Oct 2025. Sample size: 194 Australian CISOs, 21 from healthcare</a:t>
            </a:r>
          </a:p>
        </p:txBody>
      </p:sp>
      <p:sp>
        <p:nvSpPr>
          <p:cNvPr id="37" name="Rectangle 36">
            <a:extLst>
              <a:ext uri="{FF2B5EF4-FFF2-40B4-BE49-F238E27FC236}">
                <a16:creationId xmlns:a16="http://schemas.microsoft.com/office/drawing/2014/main" id="{A759E779-844B-FADF-A746-3E0ABCAF282D}"/>
              </a:ext>
            </a:extLst>
          </p:cNvPr>
          <p:cNvSpPr/>
          <p:nvPr/>
        </p:nvSpPr>
        <p:spPr>
          <a:xfrm>
            <a:off x="288999" y="186135"/>
            <a:ext cx="10344499" cy="369332"/>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tab pos="284163" algn="l"/>
              </a:tabLst>
              <a:defRPr/>
            </a:pPr>
            <a:r>
              <a:rPr kumimoji="0" lang="en-AU" b="1" i="0" u="none" strike="noStrike" kern="1200" cap="none" spc="0" normalizeH="0" baseline="0" noProof="0">
                <a:ln>
                  <a:noFill/>
                </a:ln>
                <a:solidFill>
                  <a:srgbClr val="000000"/>
                </a:solidFill>
                <a:effectLst/>
                <a:uLnTx/>
                <a:uFillTx/>
                <a:latin typeface="Helvetica Neue" panose="02000503000000020004"/>
                <a:ea typeface="+mn-ea"/>
                <a:cs typeface="Helvetica"/>
              </a:rPr>
              <a:t>Healthcare’s maturity in the ‘Essential Eight’ (E8) – based on the ASD 0-3 maturity definitions</a:t>
            </a:r>
          </a:p>
        </p:txBody>
      </p:sp>
      <p:pic>
        <p:nvPicPr>
          <p:cNvPr id="3" name="Graphic 2">
            <a:extLst>
              <a:ext uri="{FF2B5EF4-FFF2-40B4-BE49-F238E27FC236}">
                <a16:creationId xmlns:a16="http://schemas.microsoft.com/office/drawing/2014/main" id="{9AE5EB78-AE0E-2EE1-05C3-ECE91A38F2B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48736" y="890176"/>
            <a:ext cx="11494529" cy="540565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820E4-EC0D-5417-0492-197DD0E1664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A6CAF0A-E0EB-5FAA-A365-1C08C9E2FB03}"/>
              </a:ext>
            </a:extLst>
          </p:cNvPr>
          <p:cNvSpPr txBox="1"/>
          <p:nvPr/>
        </p:nvSpPr>
        <p:spPr>
          <a:xfrm>
            <a:off x="5739940" y="6526207"/>
            <a:ext cx="6322565" cy="246221"/>
          </a:xfrm>
          <a:prstGeom prst="rect">
            <a:avLst/>
          </a:prstGeom>
          <a:noFill/>
        </p:spPr>
        <p:txBody>
          <a:bodyPr wrap="none" lIns="91440" tIns="45720" rIns="91440" bIns="45720" anchor="t">
            <a:spAutoFit/>
          </a:bodyPr>
          <a:lstStyle/>
          <a:p>
            <a:pPr algn="r" defTabSz="380985">
              <a:defRPr sz="1200" i="1">
                <a:latin typeface="Helvetica"/>
              </a:defRPr>
            </a:pPr>
            <a:r>
              <a:rPr lang="en-AU" sz="1000" i="1" noProof="0">
                <a:solidFill>
                  <a:schemeClr val="bg1">
                    <a:lumMod val="50000"/>
                  </a:schemeClr>
                </a:solidFill>
                <a:latin typeface="Helvetica"/>
              </a:rPr>
              <a:t>ADAPT Security Edge Survey in Apr and Oct 2025. Sample size: 195 Australian CISOs, 21 from healthcare</a:t>
            </a:r>
          </a:p>
        </p:txBody>
      </p:sp>
      <p:sp>
        <p:nvSpPr>
          <p:cNvPr id="5" name="Rectangle 4">
            <a:extLst>
              <a:ext uri="{FF2B5EF4-FFF2-40B4-BE49-F238E27FC236}">
                <a16:creationId xmlns:a16="http://schemas.microsoft.com/office/drawing/2014/main" id="{6C6CB4F5-A4ED-A85D-C3D2-DC057FF18FA5}"/>
              </a:ext>
            </a:extLst>
          </p:cNvPr>
          <p:cNvSpPr/>
          <p:nvPr/>
        </p:nvSpPr>
        <p:spPr>
          <a:xfrm>
            <a:off x="288999" y="186135"/>
            <a:ext cx="4328429" cy="369332"/>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tab pos="284163" algn="l"/>
              </a:tabLst>
              <a:defRPr/>
            </a:pPr>
            <a:r>
              <a:rPr kumimoji="0" lang="en-AU" b="1" i="0" u="none" strike="noStrike" kern="1200" cap="none" spc="0" normalizeH="0" baseline="0" noProof="0">
                <a:ln>
                  <a:noFill/>
                </a:ln>
                <a:solidFill>
                  <a:srgbClr val="000000"/>
                </a:solidFill>
                <a:effectLst/>
                <a:uLnTx/>
                <a:uFillTx/>
                <a:latin typeface="Helvetica Neue" panose="02000503000000020004"/>
                <a:ea typeface="+mn-ea"/>
                <a:cs typeface="Helvetica"/>
              </a:rPr>
              <a:t>Healthcare’s average cyber resilience</a:t>
            </a:r>
          </a:p>
        </p:txBody>
      </p:sp>
      <p:pic>
        <p:nvPicPr>
          <p:cNvPr id="13" name="Graphic 12">
            <a:extLst>
              <a:ext uri="{FF2B5EF4-FFF2-40B4-BE49-F238E27FC236}">
                <a16:creationId xmlns:a16="http://schemas.microsoft.com/office/drawing/2014/main" id="{9D530912-0E3B-A4ED-8D4A-E6665808AAB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21822" y="916726"/>
            <a:ext cx="11348357" cy="5428073"/>
          </a:xfrm>
          <a:prstGeom prst="rect">
            <a:avLst/>
          </a:prstGeom>
        </p:spPr>
      </p:pic>
    </p:spTree>
    <p:extLst>
      <p:ext uri="{BB962C8B-B14F-4D97-AF65-F5344CB8AC3E}">
        <p14:creationId xmlns:p14="http://schemas.microsoft.com/office/powerpoint/2010/main" val="2236534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86A975B-FF5C-3D7F-1FA7-B6720A20A049}"/>
              </a:ext>
            </a:extLst>
          </p:cNvPr>
          <p:cNvSpPr txBox="1"/>
          <p:nvPr/>
        </p:nvSpPr>
        <p:spPr>
          <a:xfrm>
            <a:off x="699561" y="2810738"/>
            <a:ext cx="3196356" cy="2378280"/>
          </a:xfrm>
          <a:prstGeom prst="rect">
            <a:avLst/>
          </a:prstGeom>
          <a:noFill/>
        </p:spPr>
        <p:txBody>
          <a:bodyPr wrap="square" lIns="91440" tIns="45720" rIns="91440" bIns="45720" rtlCol="0" anchor="t">
            <a:spAutoFit/>
          </a:bodyPr>
          <a:lstStyle/>
          <a:p>
            <a:pPr>
              <a:lnSpc>
                <a:spcPct val="125000"/>
              </a:lnSpc>
              <a:spcAft>
                <a:spcPts val="600"/>
              </a:spcAft>
              <a:buClr>
                <a:srgbClr val="E7534F"/>
              </a:buClr>
              <a:defRPr/>
            </a:pPr>
            <a:r>
              <a:rPr kumimoji="0" lang="en-AU" sz="1200" b="1" i="0" u="none" strike="noStrike" kern="1200" cap="none" spc="0" normalizeH="0" baseline="0" noProof="0">
                <a:ln>
                  <a:noFill/>
                </a:ln>
                <a:solidFill>
                  <a:prstClr val="black"/>
                </a:solidFill>
                <a:effectLst/>
                <a:uLnTx/>
                <a:uFillTx/>
                <a:latin typeface="Helvetica"/>
                <a:ea typeface="+mn-ea"/>
                <a:cs typeface="Helvetica"/>
              </a:rPr>
              <a:t>The primary takeaways from </a:t>
            </a:r>
            <a:r>
              <a:rPr lang="en-AU" sz="1200" b="1" noProof="0">
                <a:solidFill>
                  <a:prstClr val="black"/>
                </a:solidFill>
                <a:latin typeface="Helvetica"/>
                <a:cs typeface="Helvetica"/>
              </a:rPr>
              <a:t>CISO respondents</a:t>
            </a:r>
            <a:r>
              <a:rPr kumimoji="0" lang="en-AU" sz="1200" b="1" i="0" u="none" strike="noStrike" kern="1200" cap="none" spc="0" normalizeH="0" baseline="0" noProof="0">
                <a:ln>
                  <a:noFill/>
                </a:ln>
                <a:solidFill>
                  <a:prstClr val="black"/>
                </a:solidFill>
                <a:effectLst/>
                <a:uLnTx/>
                <a:uFillTx/>
                <a:latin typeface="Helvetica"/>
                <a:ea typeface="+mn-ea"/>
                <a:cs typeface="Helvetica"/>
              </a:rPr>
              <a:t> </a:t>
            </a:r>
            <a:r>
              <a:rPr lang="en-AU" sz="1200" b="1" noProof="0">
                <a:solidFill>
                  <a:prstClr val="black"/>
                </a:solidFill>
                <a:latin typeface="Helvetica"/>
                <a:cs typeface="Helvetica"/>
              </a:rPr>
              <a:t>in the healthcare sector are</a:t>
            </a:r>
            <a:r>
              <a:rPr kumimoji="0" lang="en-AU" sz="1200" b="1" i="0" u="none" strike="noStrike" kern="1200" cap="none" spc="0" normalizeH="0" baseline="0" noProof="0">
                <a:ln>
                  <a:noFill/>
                </a:ln>
                <a:solidFill>
                  <a:prstClr val="black"/>
                </a:solidFill>
                <a:effectLst/>
                <a:uLnTx/>
                <a:uFillTx/>
                <a:latin typeface="Helvetica"/>
                <a:ea typeface="+mn-ea"/>
                <a:cs typeface="Helvetica"/>
              </a:rPr>
              <a:t>: </a:t>
            </a:r>
          </a:p>
          <a:p>
            <a:pPr marL="171450" indent="-171450">
              <a:lnSpc>
                <a:spcPct val="125000"/>
              </a:lnSpc>
              <a:spcAft>
                <a:spcPts val="1200"/>
              </a:spcAft>
              <a:buClr>
                <a:srgbClr val="E7534F"/>
              </a:buClr>
              <a:buFont typeface="Arial" panose="020B0604020202020204" pitchFamily="34" charset="0"/>
              <a:buChar char="•"/>
              <a:defRPr/>
            </a:pPr>
            <a:r>
              <a:rPr lang="en-AU" sz="1200" noProof="0">
                <a:latin typeface="Helvetica"/>
                <a:cs typeface="Helvetica"/>
              </a:rPr>
              <a:t>Healthcare organisations show lower security maturity than the broader cohort, with consistently higher concentrations in Level 0–1 across core controls.</a:t>
            </a:r>
          </a:p>
          <a:p>
            <a:pPr marL="171450" indent="-171450">
              <a:lnSpc>
                <a:spcPct val="125000"/>
              </a:lnSpc>
              <a:spcAft>
                <a:spcPts val="1200"/>
              </a:spcAft>
              <a:buClr>
                <a:srgbClr val="E7534F"/>
              </a:buClr>
              <a:buFont typeface="Arial" panose="020B0604020202020204" pitchFamily="34" charset="0"/>
              <a:buChar char="•"/>
              <a:defRPr/>
            </a:pPr>
            <a:r>
              <a:rPr lang="en-AU" sz="1200" noProof="0">
                <a:latin typeface="Helvetica"/>
                <a:cs typeface="Helvetica"/>
              </a:rPr>
              <a:t>Healthcare’s overall cyber resilience is significantly lower, with a median score of 57 compared with 64 for all respondents.</a:t>
            </a:r>
            <a:endParaRPr kumimoji="0" lang="en-AU" sz="1200" b="0" i="0" u="none" strike="noStrike" kern="1200" cap="none" spc="0" normalizeH="0" baseline="0" noProof="0">
              <a:ln>
                <a:noFill/>
              </a:ln>
              <a:solidFill>
                <a:prstClr val="black"/>
              </a:solidFill>
              <a:effectLst/>
              <a:uLnTx/>
              <a:uFillTx/>
              <a:latin typeface="Helvetica"/>
              <a:cs typeface="Helvetica"/>
            </a:endParaRPr>
          </a:p>
        </p:txBody>
      </p:sp>
      <p:sp>
        <p:nvSpPr>
          <p:cNvPr id="3" name="Rectangle 2">
            <a:extLst>
              <a:ext uri="{FF2B5EF4-FFF2-40B4-BE49-F238E27FC236}">
                <a16:creationId xmlns:a16="http://schemas.microsoft.com/office/drawing/2014/main" id="{FCDB4BEB-E898-C416-1F0D-8AA44DED8E6F}"/>
              </a:ext>
            </a:extLst>
          </p:cNvPr>
          <p:cNvSpPr/>
          <p:nvPr/>
        </p:nvSpPr>
        <p:spPr>
          <a:xfrm>
            <a:off x="677358" y="1899816"/>
            <a:ext cx="3228774" cy="707886"/>
          </a:xfrm>
          <a:prstGeom prst="rect">
            <a:avLst/>
          </a:prstGeom>
        </p:spPr>
        <p:txBody>
          <a:bodyPr wrap="square" lIns="91440" tIns="45720" rIns="91440" bIns="45720" anchor="t">
            <a:spAutoFit/>
          </a:bodyPr>
          <a:lstStyle/>
          <a:p>
            <a:pPr lvl="0">
              <a:defRPr/>
            </a:pPr>
            <a:r>
              <a:rPr lang="en-AU" sz="2000" b="1" noProof="0">
                <a:solidFill>
                  <a:prstClr val="black"/>
                </a:solidFill>
                <a:latin typeface="Helvetica"/>
                <a:cs typeface="Helvetica"/>
              </a:rPr>
              <a:t>Security maturity </a:t>
            </a:r>
            <a:br>
              <a:rPr lang="en-AU" sz="2000" b="1" noProof="0">
                <a:solidFill>
                  <a:prstClr val="black"/>
                </a:solidFill>
                <a:latin typeface="Helvetica"/>
                <a:cs typeface="Helvetica"/>
              </a:rPr>
            </a:br>
            <a:r>
              <a:rPr lang="en-AU" sz="2000" b="1" noProof="0">
                <a:solidFill>
                  <a:prstClr val="black"/>
                </a:solidFill>
                <a:latin typeface="Helvetica"/>
                <a:cs typeface="Helvetica"/>
              </a:rPr>
              <a:t>and cyber resilience</a:t>
            </a:r>
          </a:p>
        </p:txBody>
      </p:sp>
      <p:sp>
        <p:nvSpPr>
          <p:cNvPr id="6" name="Rectangle 5">
            <a:extLst>
              <a:ext uri="{FF2B5EF4-FFF2-40B4-BE49-F238E27FC236}">
                <a16:creationId xmlns:a16="http://schemas.microsoft.com/office/drawing/2014/main" id="{24C42335-3FD8-4EDA-2E5C-1E6001BA24EF}"/>
              </a:ext>
            </a:extLst>
          </p:cNvPr>
          <p:cNvSpPr/>
          <p:nvPr/>
        </p:nvSpPr>
        <p:spPr>
          <a:xfrm>
            <a:off x="677356" y="1592039"/>
            <a:ext cx="3228777" cy="307777"/>
          </a:xfrm>
          <a:prstGeom prst="rect">
            <a:avLst/>
          </a:prstGeom>
        </p:spPr>
        <p:txBody>
          <a:bodyPr wrap="square" lIns="91440" tIns="45720" rIns="91440" bIns="45720" anchor="t">
            <a:spAutoFit/>
          </a:bodyPr>
          <a:lstStyle/>
          <a:p>
            <a:pPr lvl="0">
              <a:defRPr/>
            </a:pPr>
            <a:r>
              <a:rPr lang="en-AU" sz="1400" b="1" noProof="0">
                <a:solidFill>
                  <a:srgbClr val="E7534F"/>
                </a:solidFill>
                <a:latin typeface="Helvetica"/>
                <a:cs typeface="Helvetica"/>
              </a:rPr>
              <a:t>CISO insights: Healthcare sector </a:t>
            </a:r>
            <a:endParaRPr lang="en-AU" sz="1400" noProof="0">
              <a:solidFill>
                <a:prstClr val="black"/>
              </a:solidFill>
              <a:latin typeface="Calibri" panose="020F0502020204030204"/>
              <a:cs typeface="Calibri"/>
            </a:endParaRPr>
          </a:p>
        </p:txBody>
      </p:sp>
      <p:cxnSp>
        <p:nvCxnSpPr>
          <p:cNvPr id="7" name="Straight Connector 6">
            <a:extLst>
              <a:ext uri="{FF2B5EF4-FFF2-40B4-BE49-F238E27FC236}">
                <a16:creationId xmlns:a16="http://schemas.microsoft.com/office/drawing/2014/main" id="{2ADEBE6F-5D02-53EE-8361-6BE34D1E7F6C}"/>
              </a:ext>
            </a:extLst>
          </p:cNvPr>
          <p:cNvCxnSpPr>
            <a:cxnSpLocks/>
          </p:cNvCxnSpPr>
          <p:nvPr/>
        </p:nvCxnSpPr>
        <p:spPr>
          <a:xfrm flipV="1">
            <a:off x="4367475" y="274867"/>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73507BBF-85F0-78E1-7859-65B4C199DE36}"/>
              </a:ext>
            </a:extLst>
          </p:cNvPr>
          <p:cNvSpPr txBox="1"/>
          <p:nvPr/>
        </p:nvSpPr>
        <p:spPr>
          <a:xfrm>
            <a:off x="4828819" y="470145"/>
            <a:ext cx="6804297" cy="59177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25000"/>
              </a:lnSpc>
              <a:spcAft>
                <a:spcPts val="600"/>
              </a:spcAft>
            </a:pPr>
            <a:r>
              <a:rPr lang="en-AU" sz="1200" b="1" noProof="0">
                <a:latin typeface="Helvetica"/>
                <a:cs typeface="Helvetica"/>
              </a:rPr>
              <a:t>Security maturity: Healthcare sector</a:t>
            </a:r>
            <a:endParaRPr lang="en-AU" sz="1200" noProof="0">
              <a:latin typeface="Helvetica"/>
              <a:cs typeface="Helvetica"/>
            </a:endParaRPr>
          </a:p>
          <a:p>
            <a:pPr marL="171450" indent="-171450">
              <a:lnSpc>
                <a:spcPct val="125000"/>
              </a:lnSpc>
              <a:spcAft>
                <a:spcPts val="1200"/>
              </a:spcAft>
              <a:buClr>
                <a:schemeClr val="accent1"/>
              </a:buClr>
              <a:buFont typeface="Arial" panose="020B0604020202020204" pitchFamily="34" charset="0"/>
              <a:buChar char="•"/>
            </a:pPr>
            <a:r>
              <a:rPr lang="en-AU" sz="1200" noProof="0">
                <a:latin typeface="Helvetica"/>
                <a:cs typeface="Helvetica"/>
              </a:rPr>
              <a:t>The healthcare sector shows higher levels of Level 0–1 maturity compared to other industries, particularly in patching, admin-privilege restriction, and MFA adoption. This points to significant technical debt and slower rates of uplift. The sector also lacks Level 3 maturity in critical areas such as multi factor authentication and application whitelisting, while other industries continue to progress steadily. These gaps emphasise the urgent need for structured improvement roadmaps to address vulnerabilities and align with national benchmarks.</a:t>
            </a:r>
          </a:p>
          <a:p>
            <a:pPr marL="171450" indent="-171450">
              <a:lnSpc>
                <a:spcPct val="125000"/>
              </a:lnSpc>
              <a:spcAft>
                <a:spcPts val="1200"/>
              </a:spcAft>
              <a:buClr>
                <a:schemeClr val="accent1"/>
              </a:buClr>
              <a:buFont typeface="Arial" panose="020B0604020202020204" pitchFamily="34" charset="0"/>
              <a:buChar char="•"/>
            </a:pPr>
            <a:r>
              <a:rPr lang="en-AU" sz="1200" noProof="0">
                <a:latin typeface="Helvetica"/>
                <a:cs typeface="Helvetica"/>
              </a:rPr>
              <a:t>Most healthcare organisations cluster at Level 2, indicating partial implementation rather than fully optimised processes. Relative underperformance vs. all CISOs highlights an opportunity for targeted investment in automation, governance and continuous improvement to reach higher assurance levels.</a:t>
            </a:r>
          </a:p>
          <a:p>
            <a:pPr>
              <a:lnSpc>
                <a:spcPct val="125000"/>
              </a:lnSpc>
            </a:pPr>
            <a:endParaRPr lang="en-AU" sz="1200" noProof="0">
              <a:latin typeface="Helvetica" panose="020B0604020202020204" pitchFamily="34" charset="0"/>
              <a:cs typeface="Helvetica" panose="020B0604020202020204" pitchFamily="34" charset="0"/>
            </a:endParaRPr>
          </a:p>
          <a:p>
            <a:pPr>
              <a:lnSpc>
                <a:spcPct val="125000"/>
              </a:lnSpc>
              <a:spcAft>
                <a:spcPts val="600"/>
              </a:spcAft>
            </a:pPr>
            <a:r>
              <a:rPr lang="en-AU" sz="1200" b="1" noProof="0">
                <a:latin typeface="Helvetica"/>
                <a:cs typeface="Helvetica"/>
              </a:rPr>
              <a:t>Overall cyber resilience: Healthcare</a:t>
            </a:r>
            <a:endParaRPr lang="en-AU" sz="1200" noProof="0">
              <a:latin typeface="Helvetica"/>
              <a:cs typeface="Helvetica"/>
            </a:endParaRPr>
          </a:p>
          <a:p>
            <a:pPr marL="171450" indent="-171450">
              <a:lnSpc>
                <a:spcPct val="125000"/>
              </a:lnSpc>
              <a:spcAft>
                <a:spcPts val="1200"/>
              </a:spcAft>
              <a:buClr>
                <a:schemeClr val="accent1"/>
              </a:buClr>
              <a:buFont typeface="Arial" panose="020B0604020202020204" pitchFamily="34" charset="0"/>
              <a:buChar char="•"/>
            </a:pPr>
            <a:r>
              <a:rPr lang="en-AU" sz="1200" noProof="0">
                <a:latin typeface="Helvetica"/>
                <a:cs typeface="Helvetica"/>
              </a:rPr>
              <a:t>The healthcare sector shows higher levels of Level 0–1 maturity compared to other industries, particularly in patching, admin-privilege restriction and MFA adoption, reflecting significant technical debt and slower improvement. It also lacks Level 3 maturity in critical areas like </a:t>
            </a:r>
            <a:br>
              <a:rPr lang="en-AU" sz="1200" noProof="0">
                <a:latin typeface="Helvetica"/>
                <a:cs typeface="Helvetica"/>
              </a:rPr>
            </a:br>
            <a:r>
              <a:rPr lang="en-AU" sz="1200" noProof="0">
                <a:latin typeface="Helvetica"/>
                <a:cs typeface="Helvetica"/>
              </a:rPr>
              <a:t>multi-factor authentication and application whitelisting. </a:t>
            </a:r>
          </a:p>
          <a:p>
            <a:pPr marL="171450" indent="-171450">
              <a:lnSpc>
                <a:spcPct val="125000"/>
              </a:lnSpc>
              <a:spcAft>
                <a:spcPts val="1200"/>
              </a:spcAft>
              <a:buClr>
                <a:schemeClr val="accent1"/>
              </a:buClr>
              <a:buFont typeface="Arial" panose="020B0604020202020204" pitchFamily="34" charset="0"/>
              <a:buChar char="•"/>
            </a:pPr>
            <a:r>
              <a:rPr lang="en-AU" sz="1200" noProof="0">
                <a:latin typeface="Helvetica"/>
                <a:cs typeface="Helvetica"/>
              </a:rPr>
              <a:t>Other sectors continue to progress steadily, emphasising the urgent need for structured improvement roadmaps to address vulnerabilities and align with national benchmarks.</a:t>
            </a:r>
          </a:p>
          <a:p>
            <a:pPr marL="171450" indent="-171450">
              <a:lnSpc>
                <a:spcPct val="125000"/>
              </a:lnSpc>
              <a:spcAft>
                <a:spcPts val="1200"/>
              </a:spcAft>
              <a:buClr>
                <a:schemeClr val="accent1"/>
              </a:buClr>
              <a:buFont typeface="Arial" panose="020B0604020202020204" pitchFamily="34" charset="0"/>
              <a:buChar char="•"/>
            </a:pPr>
            <a:r>
              <a:rPr lang="en-AU" sz="1200" noProof="0">
                <a:latin typeface="Helvetica"/>
                <a:cs typeface="Helvetica"/>
              </a:rPr>
              <a:t>Few healthcare organisations reach the higher resilience levels seen in the broader sample (70–80+). This highlights an opportunity for accelerated investment in automation, incident readiness and governance frameworks to elevate top-quartile performance over time.</a:t>
            </a:r>
          </a:p>
        </p:txBody>
      </p:sp>
    </p:spTree>
    <p:extLst>
      <p:ext uri="{BB962C8B-B14F-4D97-AF65-F5344CB8AC3E}">
        <p14:creationId xmlns:p14="http://schemas.microsoft.com/office/powerpoint/2010/main" val="1775104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3CAD13E-F85C-3E1D-FE5A-1CF4D3662F6A}"/>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2D0D8F69-92DE-6901-4007-3C7ADD99C97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9601" y="5993993"/>
            <a:ext cx="3063418" cy="329695"/>
          </a:xfrm>
          <a:prstGeom prst="rect">
            <a:avLst/>
          </a:prstGeom>
        </p:spPr>
      </p:pic>
      <p:grpSp>
        <p:nvGrpSpPr>
          <p:cNvPr id="9" name="ADAPT WHITE GRID" hidden="1">
            <a:extLst>
              <a:ext uri="{FF2B5EF4-FFF2-40B4-BE49-F238E27FC236}">
                <a16:creationId xmlns:a16="http://schemas.microsoft.com/office/drawing/2014/main" id="{C516ED69-7561-BC93-E891-22F33454AE81}"/>
              </a:ext>
            </a:extLst>
          </p:cNvPr>
          <p:cNvGrpSpPr>
            <a:grpSpLocks noGrp="1" noUngrp="1" noRot="1" noMove="1" noResize="1"/>
          </p:cNvGrpSpPr>
          <p:nvPr/>
        </p:nvGrpSpPr>
        <p:grpSpPr>
          <a:xfrm>
            <a:off x="0" y="0"/>
            <a:ext cx="12192000" cy="6858000"/>
            <a:chOff x="0" y="0"/>
            <a:chExt cx="12192000" cy="6858000"/>
          </a:xfrm>
        </p:grpSpPr>
        <p:grpSp>
          <p:nvGrpSpPr>
            <p:cNvPr id="10" name="ADAPT GRID GUTTERS">
              <a:extLst>
                <a:ext uri="{FF2B5EF4-FFF2-40B4-BE49-F238E27FC236}">
                  <a16:creationId xmlns:a16="http://schemas.microsoft.com/office/drawing/2014/main" id="{2491DF46-D806-F16E-138E-5C52537C1A1B}"/>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4" name="Rectangle 33">
                <a:extLst>
                  <a:ext uri="{FF2B5EF4-FFF2-40B4-BE49-F238E27FC236}">
                    <a16:creationId xmlns:a16="http://schemas.microsoft.com/office/drawing/2014/main" id="{459D2327-E140-6C60-7F3C-DDD3D4A8B35B}"/>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5" name="Rectangle 34">
                <a:extLst>
                  <a:ext uri="{FF2B5EF4-FFF2-40B4-BE49-F238E27FC236}">
                    <a16:creationId xmlns:a16="http://schemas.microsoft.com/office/drawing/2014/main" id="{D4571C84-1C89-0270-F1D3-8A62818B4094}"/>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6" name="Rectangle 35">
                <a:extLst>
                  <a:ext uri="{FF2B5EF4-FFF2-40B4-BE49-F238E27FC236}">
                    <a16:creationId xmlns:a16="http://schemas.microsoft.com/office/drawing/2014/main" id="{EA3F6849-F34B-A855-0F09-2CB4B2BB192F}"/>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7" name="Rectangle 36">
                <a:extLst>
                  <a:ext uri="{FF2B5EF4-FFF2-40B4-BE49-F238E27FC236}">
                    <a16:creationId xmlns:a16="http://schemas.microsoft.com/office/drawing/2014/main" id="{3F7B9C99-D4A6-0F31-4577-A2B179237D48}"/>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8" name="Rectangle 37">
                <a:extLst>
                  <a:ext uri="{FF2B5EF4-FFF2-40B4-BE49-F238E27FC236}">
                    <a16:creationId xmlns:a16="http://schemas.microsoft.com/office/drawing/2014/main" id="{E7F35728-7A5D-E589-63F8-94F882BAA797}"/>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9" name="Rectangle 38">
                <a:extLst>
                  <a:ext uri="{FF2B5EF4-FFF2-40B4-BE49-F238E27FC236}">
                    <a16:creationId xmlns:a16="http://schemas.microsoft.com/office/drawing/2014/main" id="{141846E5-F8C8-3734-8A72-929FEADA5828}"/>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0" name="Rectangle 39">
                <a:extLst>
                  <a:ext uri="{FF2B5EF4-FFF2-40B4-BE49-F238E27FC236}">
                    <a16:creationId xmlns:a16="http://schemas.microsoft.com/office/drawing/2014/main" id="{A0C0FF04-76B5-2429-D661-4DA303B805AB}"/>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1" name="Rectangle 40">
                <a:extLst>
                  <a:ext uri="{FF2B5EF4-FFF2-40B4-BE49-F238E27FC236}">
                    <a16:creationId xmlns:a16="http://schemas.microsoft.com/office/drawing/2014/main" id="{1E1C9F02-2022-C8E7-AC60-6435F55D75CA}"/>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2" name="Rectangle 41">
                <a:extLst>
                  <a:ext uri="{FF2B5EF4-FFF2-40B4-BE49-F238E27FC236}">
                    <a16:creationId xmlns:a16="http://schemas.microsoft.com/office/drawing/2014/main" id="{EA7C327E-DBED-430B-5870-BC63C2C50CAA}"/>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3" name="Rectangle 42">
                <a:extLst>
                  <a:ext uri="{FF2B5EF4-FFF2-40B4-BE49-F238E27FC236}">
                    <a16:creationId xmlns:a16="http://schemas.microsoft.com/office/drawing/2014/main" id="{D7051492-38B2-C1C2-1D79-33D2278DC0E8}"/>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4" name="Rectangle 43">
                <a:extLst>
                  <a:ext uri="{FF2B5EF4-FFF2-40B4-BE49-F238E27FC236}">
                    <a16:creationId xmlns:a16="http://schemas.microsoft.com/office/drawing/2014/main" id="{FAF4D6A7-BBB2-CABF-3FC7-34C03B8AC54F}"/>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5" name="Rectangle 44">
                <a:extLst>
                  <a:ext uri="{FF2B5EF4-FFF2-40B4-BE49-F238E27FC236}">
                    <a16:creationId xmlns:a16="http://schemas.microsoft.com/office/drawing/2014/main" id="{734AEBD0-7F77-EB96-1762-22E2E823ECAE}"/>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6" name="Rectangle 45">
                <a:extLst>
                  <a:ext uri="{FF2B5EF4-FFF2-40B4-BE49-F238E27FC236}">
                    <a16:creationId xmlns:a16="http://schemas.microsoft.com/office/drawing/2014/main" id="{20C4E009-C013-FEE9-E97D-116872E0E108}"/>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7" name="Rectangle 46">
                <a:extLst>
                  <a:ext uri="{FF2B5EF4-FFF2-40B4-BE49-F238E27FC236}">
                    <a16:creationId xmlns:a16="http://schemas.microsoft.com/office/drawing/2014/main" id="{FFFA5429-886A-1EAB-A99A-29FC6A9B4078}"/>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8" name="Rectangle 47">
                <a:extLst>
                  <a:ext uri="{FF2B5EF4-FFF2-40B4-BE49-F238E27FC236}">
                    <a16:creationId xmlns:a16="http://schemas.microsoft.com/office/drawing/2014/main" id="{DD307F6C-3904-74FA-AE8A-8A54886BE8B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49" name="Rectangle 48">
                <a:extLst>
                  <a:ext uri="{FF2B5EF4-FFF2-40B4-BE49-F238E27FC236}">
                    <a16:creationId xmlns:a16="http://schemas.microsoft.com/office/drawing/2014/main" id="{763FE766-EDE7-F943-CB10-CCC3407F9472}"/>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grpSp>
        <p:grpSp>
          <p:nvGrpSpPr>
            <p:cNvPr id="11" name="ADAPT GRID MARGIN">
              <a:extLst>
                <a:ext uri="{FF2B5EF4-FFF2-40B4-BE49-F238E27FC236}">
                  <a16:creationId xmlns:a16="http://schemas.microsoft.com/office/drawing/2014/main" id="{7DE05108-4459-FA01-2DBF-7891DBCFCB17}"/>
                </a:ext>
              </a:extLst>
            </p:cNvPr>
            <p:cNvGrpSpPr>
              <a:grpSpLocks noGrp="1" noUngrp="1" noRot="1" noMove="1" noResize="1"/>
            </p:cNvGrpSpPr>
            <p:nvPr/>
          </p:nvGrpSpPr>
          <p:grpSpPr>
            <a:xfrm>
              <a:off x="0" y="0"/>
              <a:ext cx="12192000" cy="6858000"/>
              <a:chOff x="0" y="0"/>
              <a:chExt cx="12192000" cy="6858000"/>
            </a:xfrm>
          </p:grpSpPr>
          <p:sp>
            <p:nvSpPr>
              <p:cNvPr id="30" name="Rectangle 29">
                <a:extLst>
                  <a:ext uri="{FF2B5EF4-FFF2-40B4-BE49-F238E27FC236}">
                    <a16:creationId xmlns:a16="http://schemas.microsoft.com/office/drawing/2014/main" id="{86E6327A-9B23-616C-623D-88A0E3B680BA}"/>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1" name="Rectangle 30">
                <a:extLst>
                  <a:ext uri="{FF2B5EF4-FFF2-40B4-BE49-F238E27FC236}">
                    <a16:creationId xmlns:a16="http://schemas.microsoft.com/office/drawing/2014/main" id="{63A39371-57B2-9243-E906-1B2FC4BB71AD}"/>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2" name="Rectangle 31">
                <a:extLst>
                  <a:ext uri="{FF2B5EF4-FFF2-40B4-BE49-F238E27FC236}">
                    <a16:creationId xmlns:a16="http://schemas.microsoft.com/office/drawing/2014/main" id="{F325F228-D27B-A80C-5726-578136AB6A54}"/>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sp>
            <p:nvSpPr>
              <p:cNvPr id="33" name="Rectangle 32">
                <a:extLst>
                  <a:ext uri="{FF2B5EF4-FFF2-40B4-BE49-F238E27FC236}">
                    <a16:creationId xmlns:a16="http://schemas.microsoft.com/office/drawing/2014/main" id="{D152EC2C-E0EF-B752-8D2E-7FCE7FAAA635}"/>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latin typeface="Helvetica" panose="020B0403020202020204" pitchFamily="34" charset="0"/>
                </a:endParaRPr>
              </a:p>
            </p:txBody>
          </p:sp>
        </p:grpSp>
        <p:grpSp>
          <p:nvGrpSpPr>
            <p:cNvPr id="12" name="ADAPT GRID 12x6">
              <a:extLst>
                <a:ext uri="{FF2B5EF4-FFF2-40B4-BE49-F238E27FC236}">
                  <a16:creationId xmlns:a16="http://schemas.microsoft.com/office/drawing/2014/main" id="{1ECA55BC-21DD-E070-48EC-872EC607E2AB}"/>
                </a:ext>
              </a:extLst>
            </p:cNvPr>
            <p:cNvGrpSpPr>
              <a:grpSpLocks noGrp="1" noUngrp="1" noRot="1" noMove="1" noResize="1"/>
            </p:cNvGrpSpPr>
            <p:nvPr/>
          </p:nvGrpSpPr>
          <p:grpSpPr>
            <a:xfrm>
              <a:off x="575996" y="575999"/>
              <a:ext cx="11040004" cy="5706002"/>
              <a:chOff x="575996" y="575999"/>
              <a:chExt cx="11040004" cy="5706002"/>
            </a:xfrm>
          </p:grpSpPr>
          <p:cxnSp>
            <p:nvCxnSpPr>
              <p:cNvPr id="13" name="Straight Connector 12">
                <a:extLst>
                  <a:ext uri="{FF2B5EF4-FFF2-40B4-BE49-F238E27FC236}">
                    <a16:creationId xmlns:a16="http://schemas.microsoft.com/office/drawing/2014/main" id="{62304AB6-0860-5255-164C-8238924166B8}"/>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29C4ADF9-D0F9-BC5B-DB7F-5A919F97B85C}"/>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909BCB79-5BCA-B2B3-3256-93DC7AFA0829}"/>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EEE152A2-49E2-0F2C-6E7F-E531B9A90358}"/>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387A7C56-A646-6FE0-4FEE-385A661A0F05}"/>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DAFED567-F512-E9F2-20A6-206750641D6F}"/>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1545D1EA-859B-F658-A5E6-97DCFFDEA41B}"/>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37342B77-91CC-72D1-210F-8178988B425F}"/>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6BA3CF3F-8FAF-51B2-6AB9-BBB37C6493F4}"/>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1E593533-53CA-E019-3216-13CAF855267A}"/>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46A68AE1-8B19-E468-DD21-CC139D79B718}"/>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EB0F7861-9E8B-D23A-FF28-291C62BC5ADE}"/>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1EE67C55-55D7-321F-9BC4-9C68571D72E4}"/>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533A6034-41CE-D8FB-1EE1-852925C6E994}"/>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7" name="Straight Connector 26">
                <a:extLst>
                  <a:ext uri="{FF2B5EF4-FFF2-40B4-BE49-F238E27FC236}">
                    <a16:creationId xmlns:a16="http://schemas.microsoft.com/office/drawing/2014/main" id="{09849DFB-1791-87DA-0808-1970E70471EA}"/>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8" name="Straight Connector 27">
                <a:extLst>
                  <a:ext uri="{FF2B5EF4-FFF2-40B4-BE49-F238E27FC236}">
                    <a16:creationId xmlns:a16="http://schemas.microsoft.com/office/drawing/2014/main" id="{E4DA440C-F570-B42E-A3BA-0C934B9C1331}"/>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9" name="Rectangle 28">
                <a:extLst>
                  <a:ext uri="{FF2B5EF4-FFF2-40B4-BE49-F238E27FC236}">
                    <a16:creationId xmlns:a16="http://schemas.microsoft.com/office/drawing/2014/main" id="{FAAAC1FC-2A5C-CC5D-64D0-334BD7254AD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grpSp>
      </p:grpSp>
      <p:grpSp>
        <p:nvGrpSpPr>
          <p:cNvPr id="51" name="Group 50">
            <a:extLst>
              <a:ext uri="{FF2B5EF4-FFF2-40B4-BE49-F238E27FC236}">
                <a16:creationId xmlns:a16="http://schemas.microsoft.com/office/drawing/2014/main" id="{19C9FF9E-E067-6BEA-8D39-07ED9263F003}"/>
              </a:ext>
            </a:extLst>
          </p:cNvPr>
          <p:cNvGrpSpPr/>
          <p:nvPr/>
        </p:nvGrpSpPr>
        <p:grpSpPr>
          <a:xfrm>
            <a:off x="525042" y="2259905"/>
            <a:ext cx="7978878" cy="1349394"/>
            <a:chOff x="525042" y="576965"/>
            <a:chExt cx="7978878" cy="1349394"/>
          </a:xfrm>
        </p:grpSpPr>
        <p:sp>
          <p:nvSpPr>
            <p:cNvPr id="52" name="TextBox 51">
              <a:extLst>
                <a:ext uri="{FF2B5EF4-FFF2-40B4-BE49-F238E27FC236}">
                  <a16:creationId xmlns:a16="http://schemas.microsoft.com/office/drawing/2014/main" id="{339AB4FD-6F01-AAD3-0A18-A45917B4690F}"/>
                </a:ext>
              </a:extLst>
            </p:cNvPr>
            <p:cNvSpPr txBox="1"/>
            <p:nvPr/>
          </p:nvSpPr>
          <p:spPr>
            <a:xfrm>
              <a:off x="525042" y="576965"/>
              <a:ext cx="7978878" cy="1200329"/>
            </a:xfrm>
            <a:prstGeom prst="rect">
              <a:avLst/>
            </a:prstGeom>
            <a:noFill/>
          </p:spPr>
          <p:txBody>
            <a:bodyPr wrap="square" lIns="91440" tIns="45720" rIns="91440" bIns="45720" rtlCol="0" anchor="t">
              <a:spAutoFit/>
            </a:bodyPr>
            <a:lstStyle/>
            <a:p>
              <a:r>
                <a:rPr lang="en-AU" sz="2800" b="1" noProof="0">
                  <a:solidFill>
                    <a:schemeClr val="accent1"/>
                  </a:solidFill>
                  <a:latin typeface="Helvetica"/>
                  <a:cs typeface="Helvetica"/>
                </a:rPr>
                <a:t>Healthcare:</a:t>
              </a:r>
            </a:p>
            <a:p>
              <a:r>
                <a:rPr lang="en-AU" sz="4400" b="1" noProof="0">
                  <a:solidFill>
                    <a:schemeClr val="bg1"/>
                  </a:solidFill>
                  <a:latin typeface="Helvetica"/>
                  <a:cs typeface="Helvetica"/>
                </a:rPr>
                <a:t>SOC, MTT and MTR</a:t>
              </a:r>
            </a:p>
          </p:txBody>
        </p:sp>
        <p:sp>
          <p:nvSpPr>
            <p:cNvPr id="53" name="Rectangle 52">
              <a:extLst>
                <a:ext uri="{FF2B5EF4-FFF2-40B4-BE49-F238E27FC236}">
                  <a16:creationId xmlns:a16="http://schemas.microsoft.com/office/drawing/2014/main" id="{AE7BBA7D-7F15-3FC2-3D35-28AAA96731CF}"/>
                </a:ext>
              </a:extLst>
            </p:cNvPr>
            <p:cNvSpPr/>
            <p:nvPr/>
          </p:nvSpPr>
          <p:spPr>
            <a:xfrm>
              <a:off x="616936" y="1863885"/>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noProof="0"/>
            </a:p>
          </p:txBody>
        </p:sp>
      </p:grpSp>
    </p:spTree>
    <p:extLst>
      <p:ext uri="{BB962C8B-B14F-4D97-AF65-F5344CB8AC3E}">
        <p14:creationId xmlns:p14="http://schemas.microsoft.com/office/powerpoint/2010/main" val="841579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007FDBE-6642-C801-8AC7-0319D35BB426}"/>
              </a:ext>
            </a:extLst>
          </p:cNvPr>
          <p:cNvSpPr/>
          <p:nvPr/>
        </p:nvSpPr>
        <p:spPr>
          <a:xfrm>
            <a:off x="288999" y="186135"/>
            <a:ext cx="8475397" cy="369332"/>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tab pos="284163" algn="l"/>
              </a:tabLst>
              <a:defRPr/>
            </a:pPr>
            <a:r>
              <a:rPr kumimoji="0" lang="en-AU" b="1" i="0" u="none" strike="noStrike" kern="1200" cap="none" spc="0" normalizeH="0" baseline="0" noProof="0">
                <a:ln>
                  <a:noFill/>
                </a:ln>
                <a:solidFill>
                  <a:srgbClr val="000000"/>
                </a:solidFill>
                <a:effectLst/>
                <a:uLnTx/>
                <a:uFillTx/>
                <a:latin typeface="Helvetica Neue" panose="02000503000000020004"/>
                <a:ea typeface="+mn-ea"/>
                <a:cs typeface="Helvetica"/>
              </a:rPr>
              <a:t>Does your organisation have an in-house security operations centre (SOC)?</a:t>
            </a:r>
          </a:p>
        </p:txBody>
      </p:sp>
      <p:sp>
        <p:nvSpPr>
          <p:cNvPr id="8" name="TextBox 7">
            <a:extLst>
              <a:ext uri="{FF2B5EF4-FFF2-40B4-BE49-F238E27FC236}">
                <a16:creationId xmlns:a16="http://schemas.microsoft.com/office/drawing/2014/main" id="{FF6668D9-1F9B-3B90-17C0-9DB5CF4DA512}"/>
              </a:ext>
            </a:extLst>
          </p:cNvPr>
          <p:cNvSpPr txBox="1"/>
          <p:nvPr/>
        </p:nvSpPr>
        <p:spPr>
          <a:xfrm>
            <a:off x="4997749" y="6526207"/>
            <a:ext cx="7064756" cy="246221"/>
          </a:xfrm>
          <a:prstGeom prst="rect">
            <a:avLst/>
          </a:prstGeom>
          <a:noFill/>
        </p:spPr>
        <p:txBody>
          <a:bodyPr wrap="none" lIns="91440" tIns="45720" rIns="91440" bIns="45720" anchor="t">
            <a:spAutoFit/>
          </a:bodyPr>
          <a:lstStyle/>
          <a:p>
            <a:pPr algn="r" defTabSz="380985">
              <a:defRPr sz="1200" i="1">
                <a:latin typeface="Helvetica"/>
              </a:defRPr>
            </a:pPr>
            <a:r>
              <a:rPr lang="en-AU" sz="1000" i="1" noProof="0">
                <a:solidFill>
                  <a:schemeClr val="bg1">
                    <a:lumMod val="50000"/>
                  </a:schemeClr>
                </a:solidFill>
                <a:latin typeface="Helvetica"/>
              </a:rPr>
              <a:t>ADAPT Security Edge Surveys Edge Survey in Apr and Oct 2025. Sample size: 221 Australian CISOs, 21 from healthcare</a:t>
            </a:r>
          </a:p>
        </p:txBody>
      </p:sp>
      <p:pic>
        <p:nvPicPr>
          <p:cNvPr id="3" name="Graphic 2">
            <a:extLst>
              <a:ext uri="{FF2B5EF4-FFF2-40B4-BE49-F238E27FC236}">
                <a16:creationId xmlns:a16="http://schemas.microsoft.com/office/drawing/2014/main" id="{CC6FBF80-1A8F-C0AB-F112-C99CBDF37DB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10143" y="922943"/>
            <a:ext cx="11645499" cy="5258901"/>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CDBBC828-4683-6F25-F372-608EC0A7B7D6}"/>
              </a:ext>
            </a:extLst>
          </p:cNvPr>
          <p:cNvSpPr txBox="1"/>
          <p:nvPr/>
        </p:nvSpPr>
        <p:spPr>
          <a:xfrm>
            <a:off x="4997749" y="6526207"/>
            <a:ext cx="7064756" cy="246221"/>
          </a:xfrm>
          <a:prstGeom prst="rect">
            <a:avLst/>
          </a:prstGeom>
          <a:noFill/>
        </p:spPr>
        <p:txBody>
          <a:bodyPr wrap="none" lIns="91440" tIns="45720" rIns="91440" bIns="45720" anchor="t">
            <a:spAutoFit/>
          </a:bodyPr>
          <a:lstStyle/>
          <a:p>
            <a:pPr algn="r" defTabSz="380985">
              <a:defRPr sz="1200" i="1">
                <a:latin typeface="Helvetica"/>
              </a:defRPr>
            </a:pPr>
            <a:r>
              <a:rPr lang="en-AU" sz="1000" i="1" noProof="0">
                <a:solidFill>
                  <a:schemeClr val="bg1">
                    <a:lumMod val="50000"/>
                  </a:schemeClr>
                </a:solidFill>
                <a:latin typeface="Helvetica"/>
              </a:rPr>
              <a:t>ADAPT Security Edge Surveys Edge Survey in Apr and Oct 2025. Sample size: 221 Australian CISOs, 21 from healthcare</a:t>
            </a:r>
          </a:p>
        </p:txBody>
      </p:sp>
      <p:sp>
        <p:nvSpPr>
          <p:cNvPr id="2" name="Rectangle 1">
            <a:extLst>
              <a:ext uri="{FF2B5EF4-FFF2-40B4-BE49-F238E27FC236}">
                <a16:creationId xmlns:a16="http://schemas.microsoft.com/office/drawing/2014/main" id="{A3BB4B84-A024-BBDD-2767-7177484F85B3}"/>
              </a:ext>
            </a:extLst>
          </p:cNvPr>
          <p:cNvSpPr/>
          <p:nvPr/>
        </p:nvSpPr>
        <p:spPr>
          <a:xfrm>
            <a:off x="288999" y="186135"/>
            <a:ext cx="9414757" cy="369332"/>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tab pos="284163" algn="l"/>
              </a:tabLst>
              <a:defRPr/>
            </a:pPr>
            <a:r>
              <a:rPr kumimoji="0" lang="en-AU" b="1" i="0" u="none" strike="noStrike" kern="1200" cap="none" spc="0" normalizeH="0" baseline="0" noProof="0">
                <a:ln>
                  <a:noFill/>
                </a:ln>
                <a:solidFill>
                  <a:srgbClr val="000000"/>
                </a:solidFill>
                <a:effectLst/>
                <a:uLnTx/>
                <a:uFillTx/>
                <a:latin typeface="Helvetica Neue" panose="02000503000000020004"/>
                <a:ea typeface="+mn-ea"/>
                <a:cs typeface="Helvetica"/>
              </a:rPr>
              <a:t>What is your organisation’s average mean time to detect (MTTD) a security incident?</a:t>
            </a:r>
          </a:p>
        </p:txBody>
      </p:sp>
      <p:pic>
        <p:nvPicPr>
          <p:cNvPr id="4" name="Graphic 3">
            <a:extLst>
              <a:ext uri="{FF2B5EF4-FFF2-40B4-BE49-F238E27FC236}">
                <a16:creationId xmlns:a16="http://schemas.microsoft.com/office/drawing/2014/main" id="{37792D8B-D2FD-BF37-54FB-7C15FDDBBE0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32016" y="875212"/>
            <a:ext cx="11527968" cy="5419763"/>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Sector Analysis Slide Master">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2" ma:contentTypeDescription="Create a new document." ma:contentTypeScope="" ma:versionID="c1d2ca7c30a2f176d2c050a78bd7db1f">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d9803f41bfd62143365b8c2bb6701a09"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2D05880-B47E-424F-8233-33CE25EF1FCF}">
  <ds:schemaRefs>
    <ds:schemaRef ds:uri="507dee17-6aae-496b-8a1e-0f1e47f95f1a"/>
    <ds:schemaRef ds:uri="6b548529-d317-4b85-942f-248fe0d44d9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0E8EB12-63A9-4124-9D0A-8FD8F792EEF4}">
  <ds:schemaRefs>
    <ds:schemaRef ds:uri="507dee17-6aae-496b-8a1e-0f1e47f95f1a"/>
    <ds:schemaRef ds:uri="6b548529-d317-4b85-942f-248fe0d44d9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33E56D1C-D1D3-4A92-9009-384247BFDC21}">
  <ds:schemaRefs>
    <ds:schemaRef ds:uri="http://schemas.microsoft.com/sharepoint/v3/contenttype/forms"/>
  </ds:schemaRefs>
</ds:datastoreItem>
</file>

<file path=docMetadata/LabelInfo.xml><?xml version="1.0" encoding="utf-8"?>
<clbl:labelList xmlns:clbl="http://schemas.microsoft.com/office/2020/mipLabelMetadata">
  <clbl:label id="{a0f027e4-a701-4a83-ae24-810f60db4cf3}" enabled="0" method="" siteId="{a0f027e4-a701-4a83-ae24-810f60db4cf3}" removed="1"/>
</clbl:labelList>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17</Slides>
  <Notes>8</Notes>
  <HiddenSlides>0</HiddenSlide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Sector Analysis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Francis Olivier Roble</dc:creator>
  <cp:revision>8</cp:revision>
  <dcterms:created xsi:type="dcterms:W3CDTF">2025-05-08T04:40:18Z</dcterms:created>
  <dcterms:modified xsi:type="dcterms:W3CDTF">2026-02-27T10:57:07Z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ies>
</file>