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theme/theme6.xml" ContentType="application/vnd.openxmlformats-officedocument.theme+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7FFE6070_C9882E3E.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8" r:id="rId5"/>
    <p:sldMasterId id="2147483680" r:id="rId6"/>
    <p:sldMasterId id="2147483687" r:id="rId7"/>
    <p:sldMasterId id="2147483717" r:id="rId8"/>
    <p:sldMasterId id="2147483719" r:id="rId9"/>
    <p:sldMasterId id="2147483733" r:id="rId10"/>
    <p:sldMasterId id="2147483735" r:id="rId11"/>
  </p:sldMasterIdLst>
  <p:notesMasterIdLst>
    <p:notesMasterId r:id="rId37"/>
  </p:notesMasterIdLst>
  <p:sldIdLst>
    <p:sldId id="257" r:id="rId12"/>
    <p:sldId id="258" r:id="rId13"/>
    <p:sldId id="259" r:id="rId14"/>
    <p:sldId id="393" r:id="rId15"/>
    <p:sldId id="2147377267" r:id="rId16"/>
    <p:sldId id="2147377266" r:id="rId17"/>
    <p:sldId id="2147377263" r:id="rId18"/>
    <p:sldId id="261" r:id="rId19"/>
    <p:sldId id="2147377099" r:id="rId20"/>
    <p:sldId id="2147377271" r:id="rId21"/>
    <p:sldId id="2147377272" r:id="rId22"/>
    <p:sldId id="2147377273" r:id="rId23"/>
    <p:sldId id="2147377274" r:id="rId24"/>
    <p:sldId id="2147377264" r:id="rId25"/>
    <p:sldId id="263" r:id="rId26"/>
    <p:sldId id="2147377268" r:id="rId27"/>
    <p:sldId id="312" r:id="rId28"/>
    <p:sldId id="2147377265" r:id="rId29"/>
    <p:sldId id="265" r:id="rId30"/>
    <p:sldId id="2147376937" r:id="rId31"/>
    <p:sldId id="267" r:id="rId32"/>
    <p:sldId id="268" r:id="rId33"/>
    <p:sldId id="269" r:id="rId34"/>
    <p:sldId id="270" r:id="rId35"/>
    <p:sldId id="27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79E8E257-CE2C-729D-1C0D-A8655A2E3D01}" name="Agape Aluning" initials="AA" userId="S::agape.aluning@adapt.com.au::f79b347c-9ac1-45f7-86be-7a89bfa4d82d" providerId="AD"/>
  <p188:author id="{FA29265B-F6A7-8CF0-3B33-C47AE155A32E}" name="Jim Berry" initials="" userId="S::jim.berry@adapt.com.au::3c22c57b-eb33-462e-9edb-0cfa491155d7" providerId="AD"/>
  <p188:author id="{4B62B860-3597-D4D5-1B84-932D699DD5AA}" name="Aarjun Kumar" initials="AK" userId="S::Aarjun.Kumar@adapt.com.au::75a13c2f-2fe6-493b-8a42-5face6af43f8" providerId="AD"/>
  <p188:author id="{08FF026B-0093-C3A2-E8B8-B4BBF1138074}" name="Patricia Allen" initials="PA" userId="S::patricia.allen@adapt.com.au::346380ed-8562-4683-9b3e-72fe32eb1059" providerId="AD"/>
  <p188:author id="{0A938779-8933-6175-DD15-4364687413C9}" name="Joey Meynink" initials="JM" userId="S::Joey.Meynink@adapt.com.au::9f063343-863f-41e7-a609-0855016d31b3" providerId="AD"/>
  <p188:author id="{B666F0A7-BAC1-9A13-4ABF-03AA0276E4F6}" name="Jim Berry" initials="JB" userId="S::jim.berry@adapt.com.au::b82c612f-c1c3-422c-9db6-9873b0756772" providerId="AD"/>
  <p188:author id="{7C8C70AC-B6CD-B4E5-2A9C-B69004B3694E}" name="Gabby Fredkin" initials="" userId="S::Gabby.Fredkin@adapt.com.au::905e87a6-7580-4897-ac49-5c6d8bcc5d2b"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C58054-9707-B295-39BC-BA4F28523EB5}" v="26" dt="2025-12-08T21:55:14.024"/>
    <p1510:client id="{27F817B6-2388-2577-7408-4E2EC276FE71}" v="2" dt="2025-12-09T02:43:41.770"/>
    <p1510:client id="{563595C3-8553-4926-BB45-2FD13CA15588}" v="1" vWet="2" dt="2025-12-08T23:33:31.607"/>
    <p1510:client id="{5FF89A1C-B9C2-42A3-AA13-92F0A28F5A75}" v="364" dt="2025-12-08T23:38:47.5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viewProps" Target="viewProps.xml"/><Relationship Id="rId21" Type="http://schemas.openxmlformats.org/officeDocument/2006/relationships/slide" Target="slides/slide10.xml"/><Relationship Id="rId34" Type="http://schemas.openxmlformats.org/officeDocument/2006/relationships/slide" Target="slides/slide23.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presProps" Target="presProps.xml"/></Relationships>
</file>

<file path=ppt/comments/modernComment_7FFE6070_C9882E3E.xml><?xml version="1.0" encoding="utf-8"?>
<p188:cmLst xmlns:a="http://schemas.openxmlformats.org/drawingml/2006/main" xmlns:r="http://schemas.openxmlformats.org/officeDocument/2006/relationships" xmlns:p188="http://schemas.microsoft.com/office/powerpoint/2018/8/main">
  <p188:cm id="{5E5A89EE-AA93-47C0-967A-75629ECD9D3D}" authorId="{9F08F4DC-2822-8A69-8CD9-383FED73C290}" created="2025-12-08T23:01:11.681">
    <ac:txMkLst xmlns:ac="http://schemas.microsoft.com/office/drawing/2013/main/command">
      <pc:docMk xmlns:pc="http://schemas.microsoft.com/office/powerpoint/2013/main/command"/>
      <pc:sldMk xmlns:pc="http://schemas.microsoft.com/office/powerpoint/2013/main/command" cId="3381145150" sldId="2147377264"/>
      <ac:spMk id="9" creationId="{22267D29-38D5-0839-E0C6-D306E5F9A3A0}"/>
      <ac:txMk cp="1316" len="40">
        <ac:context len="1752" hash="631056409"/>
      </ac:txMk>
    </ac:txMkLst>
    <p188:pos x="5654594" y="5135566"/>
    <p188:replyLst>
      <p188:reply id="{C394F521-A9CB-44AE-BCC6-2172EBCCB922}" authorId="{79E8E257-CE2C-729D-1C0D-A8655A2E3D01}" created="2025-12-09T02:43:41.770">
        <p188:txBody>
          <a:bodyPr/>
          <a:lstStyle/>
          <a:p>
            <a:r>
              <a:rPr lang="en-US"/>
              <a:t>Thanks [@Honey Mari Gay] yes please tag me on each pieces like these once the report is published. Thank you</a:t>
            </a:r>
          </a:p>
        </p188:txBody>
      </p188:reply>
    </p188:replyLst>
    <p188:txBody>
      <a:bodyPr/>
      <a:lstStyle/>
      <a:p>
        <a:r>
          <a:rPr lang="en-PH"/>
          <a:t>[@Agape Aluning] just a note, I still need to update the links once these two reports are published. Thank you!</a:t>
        </a:r>
      </a:p>
    </p188:txBody>
  </p188:cm>
  <p188:cm id="{EBF56B10-07E1-440A-906C-6F2570E42289}" authorId="{223E8AE4-EAE1-E290-D5D2-F800C1B8D50E}" created="2025-12-08T23:36:22.484">
    <pc:sldMkLst xmlns:pc="http://schemas.microsoft.com/office/powerpoint/2013/main/command">
      <pc:docMk/>
      <pc:sldMk cId="3381145150" sldId="2147377264"/>
    </pc:sldMkLst>
    <p188:txBody>
      <a:bodyPr/>
      <a:lstStyle/>
      <a:p>
        <a:r>
          <a:rPr lang="en-AU"/>
          <a:t>Hi [@Honey Mari Gay] , kindly tag me once updated so that I can export a new PDF version. Thanks!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67DB55-F60F-4F0F-B2E6-0CBD25E1C4AB}" type="datetimeFigureOut">
              <a:rPr lang="en-PH" smtClean="0"/>
              <a:t>04/01/2026</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C7170D-5462-480E-8806-46AD6710A4FD}" type="slidenum">
              <a:rPr lang="en-PH" smtClean="0"/>
              <a:t>‹#›</a:t>
            </a:fld>
            <a:endParaRPr lang="en-PH"/>
          </a:p>
        </p:txBody>
      </p:sp>
    </p:spTree>
    <p:extLst>
      <p:ext uri="{BB962C8B-B14F-4D97-AF65-F5344CB8AC3E}">
        <p14:creationId xmlns:p14="http://schemas.microsoft.com/office/powerpoint/2010/main" val="2858510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3F457-DE92-A2DA-87F5-500DA5E1B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1C0C1-7172-625F-5E2D-AA9CF77AEEA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C387665-C288-B6FB-67D2-DDD992E37F84}"/>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FEAF7AE1-69A9-1ADE-C76F-BF6367BCF0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395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FDB57-2F53-BCBE-B4CA-B7324E6638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720DCB-1935-5B00-26CC-28120E4C424A}"/>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92C3367-5CE5-FE1B-F992-ACD7ACD32A9A}"/>
              </a:ext>
            </a:extLst>
          </p:cNvPr>
          <p:cNvSpPr>
            <a:spLocks noGrp="1"/>
          </p:cNvSpPr>
          <p:nvPr>
            <p:ph type="body" idx="1"/>
          </p:nvPr>
        </p:nvSpPr>
        <p:spPr/>
        <p:txBody>
          <a:bodyPr/>
          <a:lstStyle/>
          <a:p>
            <a:pPr marL="0" lvl="0" indent="0" algn="l" rtl="0">
              <a:lnSpc>
                <a:spcPct val="100000"/>
              </a:lnSpc>
              <a:spcBef>
                <a:spcPts val="0"/>
              </a:spcBef>
              <a:spcAft>
                <a:spcPts val="0"/>
              </a:spcAft>
              <a:buSzPts val="1100"/>
              <a:buNone/>
            </a:pPr>
            <a:endParaRPr lang="en-US"/>
          </a:p>
        </p:txBody>
      </p:sp>
      <p:sp>
        <p:nvSpPr>
          <p:cNvPr id="4" name="Slide Number Placeholder 3">
            <a:extLst>
              <a:ext uri="{FF2B5EF4-FFF2-40B4-BE49-F238E27FC236}">
                <a16:creationId xmlns:a16="http://schemas.microsoft.com/office/drawing/2014/main" id="{154B5515-65D8-3B59-B94A-4F7BA9F9ED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0536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FFBEF-4598-D67A-8E99-2DF5A0CED8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D5882F-0F1B-21E5-CF22-18D921BFD2DD}"/>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A04AA62E-0D3F-0AEA-D74F-785F12C2CEB8}"/>
              </a:ext>
            </a:extLst>
          </p:cNvPr>
          <p:cNvSpPr>
            <a:spLocks noGrp="1"/>
          </p:cNvSpPr>
          <p:nvPr>
            <p:ph type="body" idx="1"/>
          </p:nvPr>
        </p:nvSpPr>
        <p:spPr/>
        <p:txBody>
          <a:bodyPr/>
          <a:lstStyle/>
          <a:p>
            <a:pPr marL="0" lvl="0" indent="0" algn="l" rtl="0">
              <a:lnSpc>
                <a:spcPct val="100000"/>
              </a:lnSpc>
              <a:spcBef>
                <a:spcPts val="0"/>
              </a:spcBef>
              <a:spcAft>
                <a:spcPts val="0"/>
              </a:spcAft>
              <a:buSzPts val="1100"/>
              <a:buNone/>
            </a:pPr>
            <a:endParaRPr lang="en-US"/>
          </a:p>
        </p:txBody>
      </p:sp>
      <p:sp>
        <p:nvSpPr>
          <p:cNvPr id="4" name="Slide Number Placeholder 3">
            <a:extLst>
              <a:ext uri="{FF2B5EF4-FFF2-40B4-BE49-F238E27FC236}">
                <a16:creationId xmlns:a16="http://schemas.microsoft.com/office/drawing/2014/main" id="{87323898-3D1D-D9DF-A835-AD1F5F6DBC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52472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CEBF9-256B-2C86-630C-E28D2749A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E108D-79B0-E6A1-E0A7-C0F4AE2AF9A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2DB66931-0B5E-CAA1-332D-24CBF1B92EA8}"/>
              </a:ext>
            </a:extLst>
          </p:cNvPr>
          <p:cNvSpPr>
            <a:spLocks noGrp="1"/>
          </p:cNvSpPr>
          <p:nvPr>
            <p:ph type="body" idx="1"/>
          </p:nvPr>
        </p:nvSpPr>
        <p:spPr/>
        <p:txBody>
          <a:bodyPr/>
          <a:lstStyle/>
          <a:p>
            <a:pPr marL="0" lvl="0" indent="0" algn="l" rtl="0">
              <a:lnSpc>
                <a:spcPct val="100000"/>
              </a:lnSpc>
              <a:spcBef>
                <a:spcPts val="0"/>
              </a:spcBef>
              <a:spcAft>
                <a:spcPts val="0"/>
              </a:spcAft>
              <a:buSzPts val="1100"/>
              <a:buNone/>
            </a:pPr>
            <a:endParaRPr lang="en-US"/>
          </a:p>
        </p:txBody>
      </p:sp>
      <p:sp>
        <p:nvSpPr>
          <p:cNvPr id="4" name="Slide Number Placeholder 3">
            <a:extLst>
              <a:ext uri="{FF2B5EF4-FFF2-40B4-BE49-F238E27FC236}">
                <a16:creationId xmlns:a16="http://schemas.microsoft.com/office/drawing/2014/main" id="{8112FE04-B57F-512D-7CBA-8613035E6F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913251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9B674-B2AF-7602-6A04-6C70DA9EA6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B91785-8B63-6F4A-28AE-F49B3EF4346F}"/>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FAC45A6-1588-F3D7-2642-E4AB66C193B3}"/>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46EA8392-A0E0-94B7-4D10-DF727367D5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6880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485EB-A3C7-0520-3184-EF74BE0DA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1773B-3A6A-055A-A01F-A54FC7ECE755}"/>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7DBD02F-F4A5-6E50-8DF9-C4370F20123D}"/>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0ACE1F83-F71D-D3BA-2342-08544D8FF6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12917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EB895-45A7-8470-6085-A8F06D598C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4DCC6-F313-AD38-D942-82F41ED0686D}"/>
              </a:ext>
            </a:extLst>
          </p:cNvPr>
          <p:cNvSpPr>
            <a:spLocks noGrp="1" noRot="1" noChangeAspect="1"/>
          </p:cNvSpPr>
          <p:nvPr>
            <p:ph type="sldImg"/>
          </p:nvPr>
        </p:nvSpPr>
        <p:spPr>
          <a:xfrm>
            <a:off x="381000" y="685800"/>
            <a:ext cx="6096000" cy="3429000"/>
          </a:xfrm>
        </p:spPr>
        <p:txBody>
          <a:bodyPr/>
          <a:lstStyle/>
          <a:p>
            <a:endParaRPr lang="en-PH"/>
          </a:p>
        </p:txBody>
      </p:sp>
      <p:sp>
        <p:nvSpPr>
          <p:cNvPr id="3" name="Notes Placeholder 2">
            <a:extLst>
              <a:ext uri="{FF2B5EF4-FFF2-40B4-BE49-F238E27FC236}">
                <a16:creationId xmlns:a16="http://schemas.microsoft.com/office/drawing/2014/main" id="{6E26782D-D488-4003-C003-F5D625CDBF2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2D7678-E96A-BB70-2120-FE59D65527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976577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8E651-2D4E-19B2-3222-75C994FF2B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38C09-9208-58FF-6174-CCE1E25CBD6A}"/>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F5FCA2E-01E0-D584-4965-8F93F3D3A1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PH" sz="1100"/>
          </a:p>
        </p:txBody>
      </p:sp>
      <p:sp>
        <p:nvSpPr>
          <p:cNvPr id="4" name="Slide Number Placeholder 3">
            <a:extLst>
              <a:ext uri="{FF2B5EF4-FFF2-40B4-BE49-F238E27FC236}">
                <a16:creationId xmlns:a16="http://schemas.microsoft.com/office/drawing/2014/main" id="{86B67305-7587-4EBE-16FF-4CF02099C3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68267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76BC1-4FEA-3C8F-999F-E9971075DD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23C8C-BC90-C885-D230-44593F453B3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CE0F259-29AF-393F-095D-8839B27AC9A2}"/>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00C56EBB-6F92-C6AE-E757-94CCBA60C2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875599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27BD7-E5EC-9020-810D-A5D6D00C1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466E6-7024-E795-06E4-9B681378173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B4A7707-90F0-B69B-169F-6B9BD5866C1E}"/>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9E2E5842-CB47-F7AC-4D99-16182298A7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221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6226F-1C3D-ADF5-67C0-8D5C2A995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B3E14-B977-BD21-A813-F94720D9A49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1880CB9-C79E-9D17-0D13-A6F0A8B70062}"/>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597EF5F8-B785-3FDB-137E-A44780D5D1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264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4D2AA-DCE4-46D1-2ED3-AFB08F5C9F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6E6DB-3711-EAD3-F9A4-FBD55B12F93D}"/>
              </a:ext>
            </a:extLst>
          </p:cNvPr>
          <p:cNvSpPr>
            <a:spLocks noGrp="1" noRot="1" noChangeAspect="1"/>
          </p:cNvSpPr>
          <p:nvPr>
            <p:ph type="sldImg"/>
          </p:nvPr>
        </p:nvSpPr>
        <p:spPr>
          <a:xfrm>
            <a:off x="381000" y="685800"/>
            <a:ext cx="6096000" cy="3429000"/>
          </a:xfrm>
        </p:spPr>
        <p:txBody>
          <a:bodyPr/>
          <a:lstStyle/>
          <a:p>
            <a:endParaRPr lang="en-PH"/>
          </a:p>
        </p:txBody>
      </p:sp>
      <p:sp>
        <p:nvSpPr>
          <p:cNvPr id="3" name="Notes Placeholder 2">
            <a:extLst>
              <a:ext uri="{FF2B5EF4-FFF2-40B4-BE49-F238E27FC236}">
                <a16:creationId xmlns:a16="http://schemas.microsoft.com/office/drawing/2014/main" id="{AE8665C3-3EBD-2068-E4C3-D3210C583F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DB168B3-F29B-CBAC-654E-21E05FEB44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624266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A7D3F-4013-698E-C20F-F8502F59AF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890A9-79DB-76DB-D2AB-778D8950BA57}"/>
              </a:ext>
            </a:extLst>
          </p:cNvPr>
          <p:cNvSpPr>
            <a:spLocks noGrp="1" noRot="1" noChangeAspect="1"/>
          </p:cNvSpPr>
          <p:nvPr>
            <p:ph type="sldImg"/>
          </p:nvPr>
        </p:nvSpPr>
        <p:spPr>
          <a:xfrm>
            <a:off x="381000" y="685800"/>
            <a:ext cx="6096000" cy="3429000"/>
          </a:xfrm>
        </p:spPr>
        <p:txBody>
          <a:bodyPr/>
          <a:lstStyle/>
          <a:p>
            <a:endParaRPr lang="en-PH"/>
          </a:p>
        </p:txBody>
      </p:sp>
      <p:sp>
        <p:nvSpPr>
          <p:cNvPr id="3" name="Notes Placeholder 2">
            <a:extLst>
              <a:ext uri="{FF2B5EF4-FFF2-40B4-BE49-F238E27FC236}">
                <a16:creationId xmlns:a16="http://schemas.microsoft.com/office/drawing/2014/main" id="{C97F5893-C9E5-A23A-1C42-0BC4D61157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D0C913-B22A-17DE-5FA3-0FA8BD9B4D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726510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817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7D1A0-0A0B-2D36-8AE6-6D3F16D96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D0195-F125-4289-5EBE-9F39B9D6ED4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BC23788-3DBB-5DE9-D851-BE79A43C5E9C}"/>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777E69A7-13A1-CE95-B2C9-21231804D9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655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D22BC-71D8-8838-0BF1-A336F69B4D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27EFE0-2C71-C461-3844-D43D41715DC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7BBD19E-4BB4-0613-9C5E-CB01A4D84960}"/>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6D02C764-6660-15C7-B0FC-F236FA15B8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2119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6286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FA7FA-D9F4-0B59-4AFD-E75D2A4E9B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B0091-00FF-CA5A-8056-736248C135EB}"/>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16436C6-DA16-350A-1A6C-3A1536F98943}"/>
              </a:ext>
            </a:extLst>
          </p:cNvPr>
          <p:cNvSpPr>
            <a:spLocks noGrp="1"/>
          </p:cNvSpPr>
          <p:nvPr>
            <p:ph type="body" idx="1"/>
          </p:nvPr>
        </p:nvSpPr>
        <p:spPr/>
        <p:txBody>
          <a:bodyPr/>
          <a:lstStyle/>
          <a:p>
            <a:pPr marL="0" lvl="0" indent="0" algn="l" rtl="0">
              <a:lnSpc>
                <a:spcPct val="100000"/>
              </a:lnSpc>
              <a:spcBef>
                <a:spcPts val="0"/>
              </a:spcBef>
              <a:spcAft>
                <a:spcPts val="0"/>
              </a:spcAft>
              <a:buSzPts val="1100"/>
              <a:buNone/>
            </a:pPr>
            <a:endParaRPr lang="en-US"/>
          </a:p>
        </p:txBody>
      </p:sp>
      <p:sp>
        <p:nvSpPr>
          <p:cNvPr id="4" name="Slide Number Placeholder 3">
            <a:extLst>
              <a:ext uri="{FF2B5EF4-FFF2-40B4-BE49-F238E27FC236}">
                <a16:creationId xmlns:a16="http://schemas.microsoft.com/office/drawing/2014/main" id="{EC0ED581-8AC8-7E26-F61F-C7197098EE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2613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334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418F3E4C-C8C6-2313-D9B1-2050350D44C3}"/>
              </a:ext>
            </a:extLst>
          </p:cNvPr>
          <p:cNvPicPr>
            <a:picLocks noChangeAspect="1"/>
          </p:cNvPicPr>
          <p:nvPr userDrawn="1"/>
        </p:nvPicPr>
        <p:blipFill>
          <a:blip r:embed="rId2"/>
          <a:stretch>
            <a:fillRect/>
          </a:stretch>
        </p:blipFill>
        <p:spPr>
          <a:xfrm>
            <a:off x="5498592" y="6207002"/>
            <a:ext cx="1194816" cy="290578"/>
          </a:xfrm>
          <a:prstGeom prst="rect">
            <a:avLst/>
          </a:prstGeom>
        </p:spPr>
      </p:pic>
    </p:spTree>
    <p:extLst>
      <p:ext uri="{BB962C8B-B14F-4D97-AF65-F5344CB8AC3E}">
        <p14:creationId xmlns:p14="http://schemas.microsoft.com/office/powerpoint/2010/main" val="1305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A Black Top R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4511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0361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94621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7371598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F6DFE-0B43-CCBE-8924-E76C916579C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7673328-AB54-80C2-2882-BD7D050FAF9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1705254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7" name="Straight Connector 6">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3581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EE84AED-9E87-6E05-DE91-E39D63728336}"/>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088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Whit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1AB6885E-748B-9B8F-0E1B-0C4B7D48866D}"/>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CDB4E1A0-28E6-FDB8-E8BF-304C55E6F8B9}"/>
              </a:ext>
            </a:extLst>
          </p:cNvPr>
          <p:cNvCxnSpPr>
            <a:cxnSpLocks/>
          </p:cNvCxnSpPr>
          <p:nvPr userDrawn="1"/>
        </p:nvCxnSpPr>
        <p:spPr>
          <a:xfrm>
            <a:off x="328246" y="908000"/>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797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1AB6885E-748B-9B8F-0E1B-0C4B7D48866D}"/>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4" name="Straight Connector 3">
            <a:extLst>
              <a:ext uri="{FF2B5EF4-FFF2-40B4-BE49-F238E27FC236}">
                <a16:creationId xmlns:a16="http://schemas.microsoft.com/office/drawing/2014/main" id="{C13C1356-8437-28A6-D7CA-DB63D992068C}"/>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23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84926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8" name="Picture 7" descr="A person standing on a hill with a computer in his hand&#10;&#10;AI-generated content may be incorrect.">
            <a:extLst>
              <a:ext uri="{FF2B5EF4-FFF2-40B4-BE49-F238E27FC236}">
                <a16:creationId xmlns:a16="http://schemas.microsoft.com/office/drawing/2014/main" id="{3E704335-BD39-F15B-3E3D-6A1CAE9A35B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8001001" y="-11682"/>
            <a:ext cx="4191000" cy="6865474"/>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59393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732684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6" name="Picture 5" descr="A person standing on a hill with a computer in his hand&#10;&#10;AI-generated content may be incorrect.">
            <a:extLst>
              <a:ext uri="{FF2B5EF4-FFF2-40B4-BE49-F238E27FC236}">
                <a16:creationId xmlns:a16="http://schemas.microsoft.com/office/drawing/2014/main" id="{A24B1F4F-B8A4-47DD-86CE-16D76F4AEC1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0" y="0"/>
            <a:ext cx="12192000" cy="3429001"/>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82496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4360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a:stretch>
            <a:fillRect/>
          </a:stretch>
        </p:blipFill>
        <p:spPr>
          <a:xfrm>
            <a:off x="11775892" y="6288778"/>
            <a:ext cx="269035" cy="432699"/>
          </a:xfrm>
          <a:prstGeom prst="rect">
            <a:avLst/>
          </a:prstGeom>
        </p:spPr>
      </p:pic>
    </p:spTree>
    <p:extLst>
      <p:ext uri="{BB962C8B-B14F-4D97-AF65-F5344CB8AC3E}">
        <p14:creationId xmlns:p14="http://schemas.microsoft.com/office/powerpoint/2010/main" val="2731570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ADAPT Black Right">
    <p:bg>
      <p:bgPr>
        <a:solidFill>
          <a:schemeClr val="tx1"/>
        </a:solidFill>
        <a:effectLst/>
      </p:bgPr>
    </p:bg>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3D122CB7-F781-253A-1477-312310A0B5A3}"/>
              </a:ext>
            </a:extLst>
          </p:cNvPr>
          <p:cNvPicPr>
            <a:picLocks noChangeAspect="1"/>
          </p:cNvPicPr>
          <p:nvPr userDrawn="1"/>
        </p:nvPicPr>
        <p:blipFill>
          <a:blip r:embed="rId2"/>
          <a:stretch>
            <a:fillRect/>
          </a:stretch>
        </p:blipFill>
        <p:spPr>
          <a:xfrm>
            <a:off x="11813262" y="6344724"/>
            <a:ext cx="194788" cy="335733"/>
          </a:xfrm>
          <a:prstGeom prst="rect">
            <a:avLst/>
          </a:prstGeom>
        </p:spPr>
      </p:pic>
    </p:spTree>
    <p:extLst>
      <p:ext uri="{BB962C8B-B14F-4D97-AF65-F5344CB8AC3E}">
        <p14:creationId xmlns:p14="http://schemas.microsoft.com/office/powerpoint/2010/main" val="1961671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3002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3.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5.xml"/><Relationship Id="rId1" Type="http://schemas.openxmlformats.org/officeDocument/2006/relationships/slideLayout" Target="../slideLayouts/slideLayout13.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4.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7.xml"/><Relationship Id="rId1" Type="http://schemas.openxmlformats.org/officeDocument/2006/relationships/slideLayout" Target="../slideLayouts/slideLayout15.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4.png"/><Relationship Id="rId5" Type="http://schemas.openxmlformats.org/officeDocument/2006/relationships/theme" Target="../theme/theme8.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19550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9183729"/>
      </p:ext>
    </p:extLst>
  </p:cSld>
  <p:clrMap bg1="lt1" tx1="dk1" bg2="lt2" tx2="dk2" accent1="accent1" accent2="accent2" accent3="accent3" accent4="accent4" accent5="accent5" accent6="accent6" hlink="hlink" folHlink="folHlink"/>
  <p:sldLayoutIdLst>
    <p:sldLayoutId id="2147483679"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981093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5" r:id="rId4"/>
    <p:sldLayoutId id="2147483686"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597944491"/>
      </p:ext>
    </p:extLst>
  </p:cSld>
  <p:clrMap bg1="lt1" tx1="dk1" bg2="lt2" tx2="dk2" accent1="accent1" accent2="accent2" accent3="accent3" accent4="accent4" accent5="accent5" accent6="accent6" hlink="hlink" folHlink="folHlink"/>
  <p:sldLayoutIdLst>
    <p:sldLayoutId id="2147483688"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1/4/2026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90887174"/>
      </p:ext>
    </p:extLst>
  </p:cSld>
  <p:clrMap bg1="lt1" tx1="dk1" bg2="lt2" tx2="dk2" accent1="accent1" accent2="accent2" accent3="accent3" accent4="accent4" accent5="accent5" accent6="accent6" hlink="hlink" folHlink="folHlink"/>
  <p:sldLayoutIdLst>
    <p:sldLayoutId id="2147483718"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0E125-4E0C-A549-BC53-D4CDDCEE0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10C31D-D15F-0442-BDED-A7ADA058B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052DBB-DAF8-E243-8E08-75120C02F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04F3B-1EBC-D54B-A537-FACA58F5C230}" type="datetimeFigureOut">
              <a:rPr lang="en-US" smtClean="0"/>
              <a:t>1/4/2026</a:t>
            </a:fld>
            <a:endParaRPr lang="en-US"/>
          </a:p>
        </p:txBody>
      </p:sp>
      <p:sp>
        <p:nvSpPr>
          <p:cNvPr id="5" name="Footer Placeholder 4">
            <a:extLst>
              <a:ext uri="{FF2B5EF4-FFF2-40B4-BE49-F238E27FC236}">
                <a16:creationId xmlns:a16="http://schemas.microsoft.com/office/drawing/2014/main" id="{FDED9A11-4FB2-3448-9DD0-BA01DA990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021B4C-A3DF-0C41-9F5C-16F8ED81F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AE64D-0381-AC41-B531-042C60CB163F}" type="slidenum">
              <a:rPr lang="en-US" smtClean="0"/>
              <a:t>‹#›</a:t>
            </a:fld>
            <a:endParaRPr lang="en-US"/>
          </a:p>
        </p:txBody>
      </p:sp>
    </p:spTree>
    <p:extLst>
      <p:ext uri="{BB962C8B-B14F-4D97-AF65-F5344CB8AC3E}">
        <p14:creationId xmlns:p14="http://schemas.microsoft.com/office/powerpoint/2010/main" val="2626923049"/>
      </p:ext>
    </p:extLst>
  </p:cSld>
  <p:clrMap bg1="lt1" tx1="dk1" bg2="lt2" tx2="dk2" accent1="accent1" accent2="accent2" accent3="accent3" accent4="accent4" accent5="accent5" accent6="accent6" hlink="hlink" folHlink="folHlink"/>
  <p:sldLayoutIdLst>
    <p:sldLayoutId id="2147483720" r:id="rId1"/>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6277693"/>
      </p:ext>
    </p:extLst>
  </p:cSld>
  <p:clrMap bg1="lt1" tx1="dk1" bg2="lt2" tx2="dk2" accent1="accent1" accent2="accent2" accent3="accent3" accent4="accent4" accent5="accent5" accent6="accent6" hlink="hlink" folHlink="folHlink"/>
  <p:sldLayoutIdLst>
    <p:sldLayoutId id="214748374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6"/>
          <a:stretch>
            <a:fillRect/>
          </a:stretch>
        </p:blipFill>
        <p:spPr>
          <a:xfrm>
            <a:off x="10963223" y="244358"/>
            <a:ext cx="910019" cy="221316"/>
          </a:xfrm>
          <a:prstGeom prst="rect">
            <a:avLst/>
          </a:prstGeom>
        </p:spPr>
      </p:pic>
    </p:spTree>
    <p:extLst>
      <p:ext uri="{BB962C8B-B14F-4D97-AF65-F5344CB8AC3E}">
        <p14:creationId xmlns:p14="http://schemas.microsoft.com/office/powerpoint/2010/main" val="1542841317"/>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9" r:id="rId3"/>
    <p:sldLayoutId id="2147483738"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0.sv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23.sv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microsoft.com/office/2018/10/relationships/comments" Target="../comments/modernComment_7FFE6070_C9882E3E.xm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hyperlink" Target="https://secorp1.sharepoint.com/:p:/s/ARCAdaptResourceCentre/IQDaXnz5NMV1TanyVneJn6QFAdLUmRODHQG0MjaSfi8S7bI?e=cHBtlF" TargetMode="External"/><Relationship Id="rId4" Type="http://schemas.openxmlformats.org/officeDocument/2006/relationships/hyperlink" Target="https://secorp1.sharepoint.com/:p:/s/ARCAdaptResourceCentre/IQB5nhZWGUnUT4wt4ki8X7i0ASXX7XyFP5OnzqRV4wa0waU?e=hc6o9h"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0.sv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9.sv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31.svg"/></Relationships>
</file>

<file path=ppt/slides/_rels/slide18.xml.rels><?xml version="1.0" encoding="UTF-8" standalone="yes"?>
<Relationships xmlns="http://schemas.openxmlformats.org/package/2006/relationships"><Relationship Id="rId3" Type="http://schemas.openxmlformats.org/officeDocument/2006/relationships/hyperlink" Target="https://research.adapt.com.au/finance/strategies-processes/data-insights/cfos-adopting-a-strategic-data-driven-approach-to-tech-decisions-while-optimising-costs"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0.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33.sv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hyperlink" Target="https://research.adapt.com.au/filter-types/market-trend-reports" TargetMode="External"/><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hyperlink" Target="mailto:success@adapt.com.au" TargetMode="External"/><Relationship Id="rId16" Type="http://schemas.openxmlformats.org/officeDocument/2006/relationships/image" Target="../media/image47.png"/><Relationship Id="rId1" Type="http://schemas.openxmlformats.org/officeDocument/2006/relationships/slideLayout" Target="../slideLayouts/slideLayout13.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2.png"/><Relationship Id="rId5" Type="http://schemas.openxmlformats.org/officeDocument/2006/relationships/hyperlink" Target="https://research.adapt.com.au/data-insights/" TargetMode="External"/><Relationship Id="rId15" Type="http://schemas.openxmlformats.org/officeDocument/2006/relationships/image" Target="../media/image46.png"/><Relationship Id="rId10" Type="http://schemas.openxmlformats.org/officeDocument/2006/relationships/image" Target="../media/image41.png"/><Relationship Id="rId19" Type="http://schemas.openxmlformats.org/officeDocument/2006/relationships/image" Target="../media/image50.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0.png"/><Relationship Id="rId1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9736D08-6858-A0AE-9206-6FF05388B20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DCA37BCD-00C8-6472-5824-E3EB0F3FB9A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696570" y="5993999"/>
            <a:ext cx="3063424" cy="329695"/>
          </a:xfrm>
          <a:prstGeom prst="rect">
            <a:avLst/>
          </a:prstGeom>
        </p:spPr>
      </p:pic>
      <p:grpSp>
        <p:nvGrpSpPr>
          <p:cNvPr id="6" name="Group 5">
            <a:extLst>
              <a:ext uri="{FF2B5EF4-FFF2-40B4-BE49-F238E27FC236}">
                <a16:creationId xmlns:a16="http://schemas.microsoft.com/office/drawing/2014/main" id="{2113A510-6840-C3E0-A028-B758C9AF4769}"/>
              </a:ext>
            </a:extLst>
          </p:cNvPr>
          <p:cNvGrpSpPr/>
          <p:nvPr/>
        </p:nvGrpSpPr>
        <p:grpSpPr>
          <a:xfrm>
            <a:off x="470610" y="3813149"/>
            <a:ext cx="9625389" cy="2305003"/>
            <a:chOff x="633192" y="2554238"/>
            <a:chExt cx="9625389" cy="2305003"/>
          </a:xfrm>
        </p:grpSpPr>
        <p:sp>
          <p:nvSpPr>
            <p:cNvPr id="3" name="TextBox 2">
              <a:extLst>
                <a:ext uri="{FF2B5EF4-FFF2-40B4-BE49-F238E27FC236}">
                  <a16:creationId xmlns:a16="http://schemas.microsoft.com/office/drawing/2014/main" id="{D972D360-9D04-9285-6D17-065580BDDD42}"/>
                </a:ext>
              </a:extLst>
            </p:cNvPr>
            <p:cNvSpPr txBox="1"/>
            <p:nvPr/>
          </p:nvSpPr>
          <p:spPr>
            <a:xfrm>
              <a:off x="633192" y="2920249"/>
              <a:ext cx="9625389" cy="1938992"/>
            </a:xfrm>
            <a:prstGeom prst="rect">
              <a:avLst/>
            </a:prstGeom>
            <a:noFill/>
          </p:spPr>
          <p:txBody>
            <a:bodyPr wrap="square" lIns="91440" tIns="45720" rIns="91440" bIns="45720" rtlCol="0" anchor="t">
              <a:spAutoFit/>
            </a:bodyPr>
            <a:lstStyle/>
            <a:p>
              <a:pPr>
                <a:spcAft>
                  <a:spcPts val="2400"/>
                </a:spcAft>
                <a:defRPr/>
              </a:pPr>
              <a:r>
                <a:rPr lang="en-US" sz="4000" b="1">
                  <a:solidFill>
                    <a:srgbClr val="000000"/>
                  </a:solidFill>
                  <a:latin typeface="Helvetica"/>
                  <a:cs typeface="Helvetica"/>
                </a:rPr>
                <a:t>CFOs Move Beyond Cost </a:t>
              </a:r>
              <a:r>
                <a:rPr lang="en-US" sz="4000" b="1" err="1">
                  <a:solidFill>
                    <a:srgbClr val="000000"/>
                  </a:solidFill>
                  <a:latin typeface="Helvetica"/>
                  <a:cs typeface="Helvetica"/>
                </a:rPr>
                <a:t>Optimisation</a:t>
              </a:r>
              <a:r>
                <a:rPr lang="en-US" sz="4000" b="1">
                  <a:solidFill>
                    <a:srgbClr val="000000"/>
                  </a:solidFill>
                  <a:latin typeface="Helvetica"/>
                  <a:cs typeface="Helvetica"/>
                </a:rPr>
                <a:t> to Drive Growth and Take a Bigger Role in Tech Decisions</a:t>
              </a:r>
              <a:endParaRPr kumimoji="0" lang="en-US" sz="4000" b="1" i="0" u="none" strike="noStrike" kern="1200" cap="none" spc="0" normalizeH="0" baseline="0" noProof="0">
                <a:ln>
                  <a:noFill/>
                </a:ln>
                <a:solidFill>
                  <a:srgbClr val="000000"/>
                </a:solidFill>
                <a:effectLst/>
                <a:highlight>
                  <a:srgbClr val="FFFF00"/>
                </a:highlight>
                <a:uLnTx/>
                <a:uFillTx/>
                <a:latin typeface="Helvetica"/>
                <a:ea typeface="+mn-ea"/>
                <a:cs typeface="Helvetica"/>
              </a:endParaRPr>
            </a:p>
          </p:txBody>
        </p:sp>
        <p:sp>
          <p:nvSpPr>
            <p:cNvPr id="4" name="TextBox 3">
              <a:extLst>
                <a:ext uri="{FF2B5EF4-FFF2-40B4-BE49-F238E27FC236}">
                  <a16:creationId xmlns:a16="http://schemas.microsoft.com/office/drawing/2014/main" id="{BB0B6FDD-D6DB-0029-9E9C-AB50B7802839}"/>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E7534F"/>
                  </a:solidFill>
                  <a:effectLst/>
                  <a:uLnTx/>
                  <a:uFillTx/>
                  <a:latin typeface="Helvetica"/>
                  <a:ea typeface="+mn-ea"/>
                  <a:cs typeface="Helvetica"/>
                </a:rPr>
                <a:t>ADAPT Persona Map</a:t>
              </a:r>
            </a:p>
          </p:txBody>
        </p:sp>
      </p:grpSp>
      <p:grpSp>
        <p:nvGrpSpPr>
          <p:cNvPr id="9" name="ADAPT WHITE GRID" hidden="1">
            <a:extLst>
              <a:ext uri="{FF2B5EF4-FFF2-40B4-BE49-F238E27FC236}">
                <a16:creationId xmlns:a16="http://schemas.microsoft.com/office/drawing/2014/main" id="{DF852FE9-3BB0-4806-6A3D-8D1FE5972640}"/>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871B5A2D-302E-4FFC-E42D-0896B5C9939A}"/>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94176CAE-D4EC-16F4-177D-DCE6C7312ED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7BCB81B-0672-77FA-DB9D-303AF1D5508F}"/>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445A7B1-7B8B-2557-5C8C-1509FDD1C3F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011A7324-10FD-2F0B-FC69-325E87BA53D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67A96B05-181F-A1D4-9783-5076B59C231C}"/>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DABD2F09-AA31-013E-74FD-D26924E582DE}"/>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A1471A7-B773-B7A5-8D35-F8EA37F870AC}"/>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A7DD01F4-DB1E-847E-0332-66D6649A8EB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7D9C0036-356F-3DD5-80F8-AD0BC86512A2}"/>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0EBCBB9F-2DE2-71ED-34F3-135C214F877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E185CB6-0905-239D-95C2-45EDAB8ED447}"/>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FE82D0AB-EC4B-CD43-D45B-3FEB491C75A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F417250E-3C02-FCE7-6A1A-983C93517816}"/>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5675DE3F-3494-92AA-9938-241F4975DC0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9BD17D87-DD32-6C1A-886F-11F6D784BFB1}"/>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218ACCC-37F4-448C-93B6-2DEFBBF7B31C}"/>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770964D8-74CD-9DCF-E0F6-74A9193DC3F5}"/>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50B1497-A5D5-7B8C-BEE6-1DC302360354}"/>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497B0A0F-4B02-9AC8-AD1D-78591863E448}"/>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BD671418-D251-0B3E-5680-9264853DEC8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E519F34-D597-1D5F-C15C-08B93D590D2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A1B13F33-4B0A-6E03-F1C5-B7D71DBA7928}"/>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58E9E73D-13E4-BC13-7F3A-3E5A33DAADA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D6E1700-2C18-A7CE-894C-57AAAD21B0B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52399E7-3272-34A3-BEAF-2182C04B20B7}"/>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7500873A-4D05-4645-70DD-7BE48AE6A617}"/>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2F1E0F5-1A51-2C11-E928-4A8481693E8C}"/>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3939D9D7-6F71-433E-6FBA-3EC02CA94C4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8B7882C-8319-56E4-A837-212902976D3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07A694F-C24A-92FC-11DA-1FCFC0218A52}"/>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2503D0F-EDFE-67A8-5F04-835387D61D9E}"/>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5B4A596-8D50-F078-91BF-EEB5CDC072D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B877B1E-6263-72C1-1D2E-82B61897391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740ECA89-ECB7-630E-7284-136A18170CBB}"/>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0D9857E-F37C-0740-D10E-D87C91FAFECD}"/>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DEB1ECAA-E1EC-C21F-176D-D189A88099F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A4C4D9C9-2F73-1FAB-FBD7-819434255949}"/>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A458943-2525-CD3B-7F84-B8A5DBA510FB}"/>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845B0C32-0896-9E84-B50D-4422D9103E01}"/>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71920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01C55-D901-7376-8118-606AD3DE34E1}"/>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A07AF4EA-FA01-0B74-0804-0CB040E659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1669" y="793942"/>
            <a:ext cx="11927672" cy="5623283"/>
          </a:xfrm>
          <a:prstGeom prst="rect">
            <a:avLst/>
          </a:prstGeom>
        </p:spPr>
      </p:pic>
      <p:sp>
        <p:nvSpPr>
          <p:cNvPr id="4" name="Rectangle 3">
            <a:extLst>
              <a:ext uri="{FF2B5EF4-FFF2-40B4-BE49-F238E27FC236}">
                <a16:creationId xmlns:a16="http://schemas.microsoft.com/office/drawing/2014/main" id="{233F398F-3AB5-1E9F-3F08-EF2931F32654}"/>
              </a:ext>
            </a:extLst>
          </p:cNvPr>
          <p:cNvSpPr/>
          <p:nvPr/>
        </p:nvSpPr>
        <p:spPr>
          <a:xfrm>
            <a:off x="231669" y="179796"/>
            <a:ext cx="13027131" cy="400110"/>
          </a:xfrm>
          <a:prstGeom prst="rect">
            <a:avLst/>
          </a:prstGeom>
        </p:spPr>
        <p:txBody>
          <a:bodyPr wrap="square" lIns="91440" tIns="45720" rIns="91440" bIns="45720" anchor="t">
            <a:spAutoFit/>
          </a:bodyPr>
          <a:lstStyle/>
          <a:p>
            <a:pPr lvl="0">
              <a:defRPr/>
            </a:pPr>
            <a:r>
              <a:rPr lang="en-US" sz="2000" b="1">
                <a:solidFill>
                  <a:srgbClr val="000000"/>
                </a:solidFill>
                <a:latin typeface="Helvetica"/>
                <a:cs typeface="Helvetica"/>
              </a:rPr>
              <a:t>What are your primary generative AI use cases and the maturity of their deployments?</a:t>
            </a:r>
            <a:endParaRPr kumimoji="0" lang="en-US" sz="2000" i="0" u="none" strike="noStrike" kern="1200" cap="none" spc="0" normalizeH="0" baseline="0" noProof="0">
              <a:ln>
                <a:noFill/>
              </a:ln>
              <a:solidFill>
                <a:srgbClr val="000000"/>
              </a:solidFill>
              <a:effectLst/>
              <a:uLnTx/>
              <a:uFillTx/>
              <a:latin typeface="Helvetica"/>
              <a:cs typeface="Helvetica"/>
            </a:endParaRPr>
          </a:p>
        </p:txBody>
      </p:sp>
      <p:sp>
        <p:nvSpPr>
          <p:cNvPr id="21" name="TextBox 20">
            <a:extLst>
              <a:ext uri="{FF2B5EF4-FFF2-40B4-BE49-F238E27FC236}">
                <a16:creationId xmlns:a16="http://schemas.microsoft.com/office/drawing/2014/main" id="{0F6214B5-2CA6-BF01-4110-01389CB74659}"/>
              </a:ext>
            </a:extLst>
          </p:cNvPr>
          <p:cNvSpPr txBox="1"/>
          <p:nvPr/>
        </p:nvSpPr>
        <p:spPr>
          <a:xfrm>
            <a:off x="4384110" y="6535880"/>
            <a:ext cx="7543562" cy="261610"/>
          </a:xfrm>
          <a:prstGeom prst="rect">
            <a:avLst/>
          </a:prstGeom>
          <a:noFill/>
        </p:spPr>
        <p:txBody>
          <a:bodyPr wrap="square" lIns="91440" tIns="45720" rIns="91440" bIns="45720" rtlCol="0" anchor="t">
            <a:spAutoFit/>
          </a:bodyPr>
          <a:lstStyle/>
          <a:p>
            <a:pPr lvl="0" algn="r">
              <a:defRPr/>
            </a:pPr>
            <a:r>
              <a:rPr lang="en-US" sz="1100" i="1">
                <a:solidFill>
                  <a:srgbClr val="7F7F7F"/>
                </a:solidFill>
                <a:latin typeface="Helvetica" panose="020B0403020202020204" pitchFamily="34" charset="0"/>
                <a:cs typeface="Helvetica Neue" panose="02000503000000020004" pitchFamily="2"/>
              </a:rPr>
              <a:t>Source : ADAPT CFO Edge Survey in Nov 2025. Sample size : 118 Australian CFOs</a:t>
            </a:r>
          </a:p>
        </p:txBody>
      </p:sp>
      <p:sp>
        <p:nvSpPr>
          <p:cNvPr id="8" name="TextBox 7">
            <a:extLst>
              <a:ext uri="{FF2B5EF4-FFF2-40B4-BE49-F238E27FC236}">
                <a16:creationId xmlns:a16="http://schemas.microsoft.com/office/drawing/2014/main" id="{E40046AB-A0C8-5D53-D5F4-9FBD69B4DE58}"/>
              </a:ext>
            </a:extLst>
          </p:cNvPr>
          <p:cNvSpPr txBox="1"/>
          <p:nvPr/>
        </p:nvSpPr>
        <p:spPr>
          <a:xfrm>
            <a:off x="198939" y="6361338"/>
            <a:ext cx="6101080" cy="400110"/>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t>Please note that the percentages shown are rounded to the nearest whole number. </a:t>
            </a:r>
            <a:b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br>
            <a: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t>As a result, the total may appear slightly above or below 100% due to rounding.</a:t>
            </a:r>
            <a:endParaRPr kumimoji="0" lang="en-AU" sz="1000" b="1" i="1" u="none" strike="noStrike" kern="1200" cap="none" spc="0" normalizeH="0" baseline="0" noProof="0">
              <a:ln>
                <a:noFill/>
              </a:ln>
              <a:solidFill>
                <a:schemeClr val="bg1">
                  <a:lumMod val="50000"/>
                </a:schemeClr>
              </a:solidFill>
              <a:effectLst/>
              <a:uLnTx/>
              <a:uFillTx/>
              <a:latin typeface="Helvetica"/>
              <a:ea typeface="+mn-ea"/>
              <a:cs typeface="Helvetica"/>
            </a:endParaRPr>
          </a:p>
        </p:txBody>
      </p:sp>
    </p:spTree>
    <p:extLst>
      <p:ext uri="{BB962C8B-B14F-4D97-AF65-F5344CB8AC3E}">
        <p14:creationId xmlns:p14="http://schemas.microsoft.com/office/powerpoint/2010/main" val="2975192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D62C4-C40D-9E08-C185-ED80398AAD9A}"/>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BD84A0EA-4A8B-703A-E755-1B8793A4BD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5686" y="908059"/>
            <a:ext cx="11611985" cy="5484669"/>
          </a:xfrm>
          <a:prstGeom prst="rect">
            <a:avLst/>
          </a:prstGeom>
        </p:spPr>
      </p:pic>
      <p:sp>
        <p:nvSpPr>
          <p:cNvPr id="4" name="Rectangle 3">
            <a:extLst>
              <a:ext uri="{FF2B5EF4-FFF2-40B4-BE49-F238E27FC236}">
                <a16:creationId xmlns:a16="http://schemas.microsoft.com/office/drawing/2014/main" id="{0CBB6B85-C2FA-479B-3F10-918328B7560F}"/>
              </a:ext>
            </a:extLst>
          </p:cNvPr>
          <p:cNvSpPr/>
          <p:nvPr/>
        </p:nvSpPr>
        <p:spPr>
          <a:xfrm>
            <a:off x="231669" y="179796"/>
            <a:ext cx="13027131" cy="384721"/>
          </a:xfrm>
          <a:prstGeom prst="rect">
            <a:avLst/>
          </a:prstGeom>
        </p:spPr>
        <p:txBody>
          <a:bodyPr wrap="square" lIns="91440" tIns="45720" rIns="91440" bIns="45720" anchor="t">
            <a:spAutoFit/>
          </a:bodyPr>
          <a:lstStyle/>
          <a:p>
            <a:pPr lvl="0">
              <a:defRPr/>
            </a:pPr>
            <a:r>
              <a:rPr lang="en-US" sz="1900" b="1">
                <a:solidFill>
                  <a:srgbClr val="000000"/>
                </a:solidFill>
                <a:latin typeface="Helvetica"/>
                <a:cs typeface="Helvetica"/>
              </a:rPr>
              <a:t>To what extent has your </a:t>
            </a:r>
            <a:r>
              <a:rPr lang="en-US" sz="1900" b="1" err="1">
                <a:solidFill>
                  <a:srgbClr val="000000"/>
                </a:solidFill>
                <a:latin typeface="Helvetica"/>
                <a:cs typeface="Helvetica"/>
              </a:rPr>
              <a:t>organisation's</a:t>
            </a:r>
            <a:r>
              <a:rPr lang="en-US" sz="1900" b="1">
                <a:solidFill>
                  <a:srgbClr val="000000"/>
                </a:solidFill>
                <a:latin typeface="Helvetica"/>
                <a:cs typeface="Helvetica"/>
              </a:rPr>
              <a:t> investments in generative AI met ROI expectations?</a:t>
            </a:r>
            <a:endParaRPr kumimoji="0" lang="en-US" sz="1900" i="0" u="none" strike="noStrike" kern="1200" cap="none" spc="0" normalizeH="0" baseline="0" noProof="0">
              <a:ln>
                <a:noFill/>
              </a:ln>
              <a:solidFill>
                <a:srgbClr val="000000"/>
              </a:solidFill>
              <a:effectLst/>
              <a:uLnTx/>
              <a:uFillTx/>
              <a:latin typeface="Helvetica"/>
              <a:cs typeface="Helvetica"/>
            </a:endParaRPr>
          </a:p>
        </p:txBody>
      </p:sp>
      <p:sp>
        <p:nvSpPr>
          <p:cNvPr id="21" name="TextBox 20">
            <a:extLst>
              <a:ext uri="{FF2B5EF4-FFF2-40B4-BE49-F238E27FC236}">
                <a16:creationId xmlns:a16="http://schemas.microsoft.com/office/drawing/2014/main" id="{79C96452-CFE6-A0EC-9FA3-F90E10C3733A}"/>
              </a:ext>
            </a:extLst>
          </p:cNvPr>
          <p:cNvSpPr txBox="1"/>
          <p:nvPr/>
        </p:nvSpPr>
        <p:spPr>
          <a:xfrm>
            <a:off x="4384110" y="6535880"/>
            <a:ext cx="7543562" cy="261610"/>
          </a:xfrm>
          <a:prstGeom prst="rect">
            <a:avLst/>
          </a:prstGeom>
          <a:noFill/>
        </p:spPr>
        <p:txBody>
          <a:bodyPr wrap="square" lIns="91440" tIns="45720" rIns="91440" bIns="45720" rtlCol="0" anchor="t">
            <a:spAutoFit/>
          </a:bodyPr>
          <a:lstStyle/>
          <a:p>
            <a:pPr lvl="0" algn="r">
              <a:defRPr/>
            </a:pPr>
            <a:r>
              <a:rPr lang="en-US" sz="1100" i="1">
                <a:solidFill>
                  <a:srgbClr val="7F7F7F"/>
                </a:solidFill>
                <a:latin typeface="Helvetica" panose="020B0403020202020204" pitchFamily="34" charset="0"/>
                <a:cs typeface="Helvetica Neue" panose="02000503000000020004" pitchFamily="2"/>
              </a:rPr>
              <a:t>Source : ADAPT CFO Edge Survey in Nov 2025. Sample size : 104 Australian CFOs</a:t>
            </a:r>
          </a:p>
        </p:txBody>
      </p:sp>
    </p:spTree>
    <p:extLst>
      <p:ext uri="{BB962C8B-B14F-4D97-AF65-F5344CB8AC3E}">
        <p14:creationId xmlns:p14="http://schemas.microsoft.com/office/powerpoint/2010/main" val="3156037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6CAC7-881F-C5E9-2A12-7BF2FA1A474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D3629FE-80B2-B8B8-2FA5-E14B36F91D0C}"/>
              </a:ext>
            </a:extLst>
          </p:cNvPr>
          <p:cNvSpPr/>
          <p:nvPr/>
        </p:nvSpPr>
        <p:spPr>
          <a:xfrm>
            <a:off x="231669" y="158024"/>
            <a:ext cx="13027131" cy="707886"/>
          </a:xfrm>
          <a:prstGeom prst="rect">
            <a:avLst/>
          </a:prstGeom>
        </p:spPr>
        <p:txBody>
          <a:bodyPr wrap="square" lIns="91440" tIns="45720" rIns="91440" bIns="45720" anchor="t">
            <a:spAutoFit/>
          </a:bodyPr>
          <a:lstStyle/>
          <a:p>
            <a:pPr lvl="0">
              <a:defRPr/>
            </a:pPr>
            <a:r>
              <a:rPr lang="en-US" sz="2000" b="1">
                <a:solidFill>
                  <a:srgbClr val="000000"/>
                </a:solidFill>
                <a:latin typeface="Helvetica"/>
                <a:cs typeface="Helvetica"/>
              </a:rPr>
              <a:t>Which statement best describes your </a:t>
            </a:r>
            <a:r>
              <a:rPr lang="en-US" sz="2000" b="1" err="1">
                <a:solidFill>
                  <a:srgbClr val="000000"/>
                </a:solidFill>
                <a:latin typeface="Helvetica"/>
                <a:cs typeface="Helvetica"/>
              </a:rPr>
              <a:t>organisation's</a:t>
            </a:r>
            <a:r>
              <a:rPr lang="en-US" sz="2000" b="1">
                <a:solidFill>
                  <a:srgbClr val="000000"/>
                </a:solidFill>
                <a:latin typeface="Helvetica"/>
                <a:cs typeface="Helvetica"/>
              </a:rPr>
              <a:t> current appetite and capability</a:t>
            </a:r>
            <a:br>
              <a:rPr lang="en-US" sz="2000" b="1">
                <a:solidFill>
                  <a:srgbClr val="000000"/>
                </a:solidFill>
                <a:latin typeface="Helvetica"/>
                <a:cs typeface="Helvetica"/>
              </a:rPr>
            </a:br>
            <a:r>
              <a:rPr lang="en-US" sz="2000" b="1">
                <a:solidFill>
                  <a:srgbClr val="000000"/>
                </a:solidFill>
                <a:latin typeface="Helvetica"/>
                <a:cs typeface="Helvetica"/>
              </a:rPr>
              <a:t>to leverage agentic AI over the next 18 months?</a:t>
            </a:r>
            <a:endParaRPr kumimoji="0" lang="en-US" sz="2000" i="0" u="none" strike="noStrike" kern="1200" cap="none" spc="0" normalizeH="0" baseline="0" noProof="0">
              <a:ln>
                <a:noFill/>
              </a:ln>
              <a:solidFill>
                <a:srgbClr val="000000"/>
              </a:solidFill>
              <a:effectLst/>
              <a:uLnTx/>
              <a:uFillTx/>
              <a:latin typeface="Helvetica"/>
              <a:cs typeface="Helvetica"/>
            </a:endParaRPr>
          </a:p>
        </p:txBody>
      </p:sp>
      <p:sp>
        <p:nvSpPr>
          <p:cNvPr id="21" name="TextBox 20">
            <a:extLst>
              <a:ext uri="{FF2B5EF4-FFF2-40B4-BE49-F238E27FC236}">
                <a16:creationId xmlns:a16="http://schemas.microsoft.com/office/drawing/2014/main" id="{08805191-0570-978E-2DEE-3048E1F33ED9}"/>
              </a:ext>
            </a:extLst>
          </p:cNvPr>
          <p:cNvSpPr txBox="1"/>
          <p:nvPr/>
        </p:nvSpPr>
        <p:spPr>
          <a:xfrm>
            <a:off x="4384110" y="6535880"/>
            <a:ext cx="7543562" cy="261610"/>
          </a:xfrm>
          <a:prstGeom prst="rect">
            <a:avLst/>
          </a:prstGeom>
          <a:noFill/>
        </p:spPr>
        <p:txBody>
          <a:bodyPr wrap="square" lIns="91440" tIns="45720" rIns="91440" bIns="45720" rtlCol="0" anchor="t">
            <a:spAutoFit/>
          </a:bodyPr>
          <a:lstStyle/>
          <a:p>
            <a:pPr lvl="0" algn="r">
              <a:defRPr/>
            </a:pPr>
            <a:r>
              <a:rPr lang="en-US" sz="1100" i="1">
                <a:solidFill>
                  <a:srgbClr val="7F7F7F"/>
                </a:solidFill>
                <a:latin typeface="Helvetica" panose="020B0403020202020204" pitchFamily="34" charset="0"/>
                <a:cs typeface="Helvetica Neue" panose="02000503000000020004" pitchFamily="2"/>
              </a:rPr>
              <a:t>Source : ADAPT CFO Edge Survey in Nov 2025. Sample size : 104 Australian CFOs</a:t>
            </a:r>
          </a:p>
        </p:txBody>
      </p:sp>
      <p:pic>
        <p:nvPicPr>
          <p:cNvPr id="6" name="Graphic 5">
            <a:extLst>
              <a:ext uri="{FF2B5EF4-FFF2-40B4-BE49-F238E27FC236}">
                <a16:creationId xmlns:a16="http://schemas.microsoft.com/office/drawing/2014/main" id="{6BEB55FD-E04E-4906-7C0B-E7D4ECFE0A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4328" y="1082984"/>
            <a:ext cx="11663344" cy="5283135"/>
          </a:xfrm>
          <a:prstGeom prst="rect">
            <a:avLst/>
          </a:prstGeom>
        </p:spPr>
      </p:pic>
    </p:spTree>
    <p:extLst>
      <p:ext uri="{BB962C8B-B14F-4D97-AF65-F5344CB8AC3E}">
        <p14:creationId xmlns:p14="http://schemas.microsoft.com/office/powerpoint/2010/main" val="2953844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CA0DC-A33B-0150-B321-17EC57360F2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D86B42-6FEF-D8CC-2CDA-C3EF3E9F85F4}"/>
              </a:ext>
            </a:extLst>
          </p:cNvPr>
          <p:cNvSpPr/>
          <p:nvPr/>
        </p:nvSpPr>
        <p:spPr>
          <a:xfrm>
            <a:off x="231669" y="158024"/>
            <a:ext cx="13027131" cy="707886"/>
          </a:xfrm>
          <a:prstGeom prst="rect">
            <a:avLst/>
          </a:prstGeom>
        </p:spPr>
        <p:txBody>
          <a:bodyPr wrap="square" lIns="91440" tIns="45720" rIns="91440" bIns="45720" anchor="t">
            <a:spAutoFit/>
          </a:bodyPr>
          <a:lstStyle/>
          <a:p>
            <a:pPr lvl="0">
              <a:defRPr/>
            </a:pPr>
            <a:r>
              <a:rPr lang="en-US" sz="2000" b="1">
                <a:solidFill>
                  <a:srgbClr val="000000"/>
                </a:solidFill>
                <a:latin typeface="Helvetica"/>
                <a:cs typeface="Helvetica"/>
              </a:rPr>
              <a:t>How prepared is your </a:t>
            </a:r>
            <a:r>
              <a:rPr lang="en-US" sz="2000" b="1" err="1">
                <a:solidFill>
                  <a:srgbClr val="000000"/>
                </a:solidFill>
                <a:latin typeface="Helvetica"/>
                <a:cs typeface="Helvetica"/>
              </a:rPr>
              <a:t>organisation’s</a:t>
            </a:r>
            <a:r>
              <a:rPr lang="en-US" sz="2000" b="1">
                <a:solidFill>
                  <a:srgbClr val="000000"/>
                </a:solidFill>
                <a:latin typeface="Helvetica"/>
                <a:cs typeface="Helvetica"/>
              </a:rPr>
              <a:t> data environment to support automated</a:t>
            </a:r>
            <a:br>
              <a:rPr lang="en-US" sz="2000" b="1">
                <a:solidFill>
                  <a:srgbClr val="000000"/>
                </a:solidFill>
                <a:latin typeface="Helvetica"/>
                <a:cs typeface="Helvetica"/>
              </a:rPr>
            </a:br>
            <a:r>
              <a:rPr lang="en-US" sz="2000" b="1">
                <a:solidFill>
                  <a:srgbClr val="000000"/>
                </a:solidFill>
                <a:latin typeface="Helvetica"/>
                <a:cs typeface="Helvetica"/>
              </a:rPr>
              <a:t>decision making and agentic AI use cases?</a:t>
            </a:r>
            <a:endParaRPr kumimoji="0" lang="en-US" sz="2000" i="0" u="none" strike="noStrike" kern="1200" cap="none" spc="0" normalizeH="0" baseline="0" noProof="0">
              <a:ln>
                <a:noFill/>
              </a:ln>
              <a:solidFill>
                <a:srgbClr val="000000"/>
              </a:solidFill>
              <a:effectLst/>
              <a:uLnTx/>
              <a:uFillTx/>
              <a:latin typeface="Helvetica"/>
              <a:cs typeface="Helvetica"/>
            </a:endParaRPr>
          </a:p>
        </p:txBody>
      </p:sp>
      <p:sp>
        <p:nvSpPr>
          <p:cNvPr id="21" name="TextBox 20">
            <a:extLst>
              <a:ext uri="{FF2B5EF4-FFF2-40B4-BE49-F238E27FC236}">
                <a16:creationId xmlns:a16="http://schemas.microsoft.com/office/drawing/2014/main" id="{AE775902-57F9-217D-8D96-CB3E9A5955DB}"/>
              </a:ext>
            </a:extLst>
          </p:cNvPr>
          <p:cNvSpPr txBox="1"/>
          <p:nvPr/>
        </p:nvSpPr>
        <p:spPr>
          <a:xfrm>
            <a:off x="4384110" y="6535880"/>
            <a:ext cx="7543562" cy="261610"/>
          </a:xfrm>
          <a:prstGeom prst="rect">
            <a:avLst/>
          </a:prstGeom>
          <a:noFill/>
        </p:spPr>
        <p:txBody>
          <a:bodyPr wrap="square" lIns="91440" tIns="45720" rIns="91440" bIns="45720" rtlCol="0" anchor="t">
            <a:spAutoFit/>
          </a:bodyPr>
          <a:lstStyle/>
          <a:p>
            <a:pPr lvl="0" algn="r">
              <a:defRPr/>
            </a:pPr>
            <a:r>
              <a:rPr lang="en-US" sz="1100" i="1">
                <a:solidFill>
                  <a:srgbClr val="7F7F7F"/>
                </a:solidFill>
                <a:latin typeface="Helvetica" panose="020B0403020202020204" pitchFamily="34" charset="0"/>
                <a:cs typeface="Helvetica Neue" panose="02000503000000020004" pitchFamily="2"/>
              </a:rPr>
              <a:t>Source : ADAPT CFO Edge Survey in Nov 2025. Sample size : 114 Australian CFOs</a:t>
            </a:r>
          </a:p>
        </p:txBody>
      </p:sp>
      <p:pic>
        <p:nvPicPr>
          <p:cNvPr id="3" name="Graphic 2">
            <a:extLst>
              <a:ext uri="{FF2B5EF4-FFF2-40B4-BE49-F238E27FC236}">
                <a16:creationId xmlns:a16="http://schemas.microsoft.com/office/drawing/2014/main" id="{964E08B0-E395-A5C0-CF19-DBE69C2BDE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1669" y="979717"/>
            <a:ext cx="11698777" cy="5486399"/>
          </a:xfrm>
          <a:prstGeom prst="rect">
            <a:avLst/>
          </a:prstGeom>
        </p:spPr>
      </p:pic>
    </p:spTree>
    <p:extLst>
      <p:ext uri="{BB962C8B-B14F-4D97-AF65-F5344CB8AC3E}">
        <p14:creationId xmlns:p14="http://schemas.microsoft.com/office/powerpoint/2010/main" val="3051710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71818-D699-5DE4-FA5E-BE703FF0123D}"/>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22267D29-38D5-0839-E0C6-D306E5F9A3A0}"/>
              </a:ext>
            </a:extLst>
          </p:cNvPr>
          <p:cNvSpPr txBox="1"/>
          <p:nvPr/>
        </p:nvSpPr>
        <p:spPr>
          <a:xfrm>
            <a:off x="4139646" y="66354"/>
            <a:ext cx="8151433" cy="6770187"/>
          </a:xfrm>
          <a:prstGeom prst="rect">
            <a:avLst/>
          </a:prstGeom>
          <a:noFill/>
        </p:spPr>
        <p:txBody>
          <a:bodyPr wrap="square" lIns="91440" tIns="45720" rIns="91440" bIns="45720" anchor="t">
            <a:spAutoFit/>
          </a:bodyPr>
          <a:lstStyle/>
          <a:p>
            <a:pPr lvl="0">
              <a:lnSpc>
                <a:spcPct val="150000"/>
              </a:lnSpc>
              <a:buClr>
                <a:srgbClr val="E7534F"/>
              </a:buClr>
              <a:defRPr/>
            </a:pPr>
            <a:r>
              <a:rPr lang="en-US" sz="1200" b="1">
                <a:solidFill>
                  <a:prstClr val="black"/>
                </a:solidFill>
                <a:latin typeface="Helvetica"/>
                <a:cs typeface="Helvetica"/>
              </a:rPr>
              <a:t>CFOs are key players in tech decisions</a:t>
            </a:r>
            <a:endParaRPr kumimoji="0" lang="en-US" sz="1200" b="1"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CFOs are moving beyond traditional financial management roles to drive strategic growth. Their involvement in technology decisions has grown year on year, from 59% in 2023 to 65% in 2024, and rising again to 78% in 2025.</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IT and corporate alignment are an initiative priority indicating that CFOs are now aligning investment roadmaps with IT delivery</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t>
            </a:r>
            <a:r>
              <a:rPr lang="en-US" sz="1200">
                <a:solidFill>
                  <a:prstClr val="black"/>
                </a:solidFill>
                <a:latin typeface="Helvetica"/>
                <a:ea typeface="Calibri" panose="020F0502020204030204"/>
                <a:cs typeface="Helvetica"/>
              </a:rPr>
              <a:t>In fact, CFOs, along with tech leaders, are the most strategically involved stakeholders in tech decisions (ADAPT CIO Edge Survey, Aug 2025).</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Remaining cautious </a:t>
            </a:r>
            <a:r>
              <a:rPr lang="en-US" sz="1200" b="1">
                <a:solidFill>
                  <a:prstClr val="black"/>
                </a:solidFill>
                <a:latin typeface="Helvetica"/>
                <a:ea typeface="Calibri" panose="020F0502020204030204"/>
                <a:cs typeface="Helvetica"/>
              </a:rPr>
              <a:t>about</a:t>
            </a: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 generative AI value </a:t>
            </a:r>
            <a:r>
              <a:rPr kumimoji="0" lang="en-US" sz="1200" b="1" i="0" u="none" strike="noStrike" kern="1200" cap="none" spc="0" normalizeH="0" baseline="0" noProof="0" err="1">
                <a:ln>
                  <a:noFill/>
                </a:ln>
                <a:solidFill>
                  <a:prstClr val="black"/>
                </a:solidFill>
                <a:effectLst/>
                <a:uLnTx/>
                <a:uFillTx/>
                <a:latin typeface="Helvetica"/>
                <a:ea typeface="Calibri" panose="020F0502020204030204"/>
                <a:cs typeface="Helvetica"/>
              </a:rPr>
              <a:t>realisation</a:t>
            </a:r>
            <a:endPar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CFOs are becoming more strategic in tech decisions, yet they remain cautious about </a:t>
            </a:r>
            <a:r>
              <a:rPr lang="en-US" sz="1200" err="1">
                <a:solidFill>
                  <a:prstClr val="black"/>
                </a:solidFill>
                <a:latin typeface="Helvetica"/>
                <a:cs typeface="Helvetica"/>
              </a:rPr>
              <a:t>realising</a:t>
            </a:r>
            <a:r>
              <a:rPr lang="en-US" sz="1200">
                <a:solidFill>
                  <a:prstClr val="black"/>
                </a:solidFill>
                <a:latin typeface="Helvetica"/>
                <a:cs typeface="Helvetica"/>
              </a:rPr>
              <a:t> the value of </a:t>
            </a:r>
            <a:br>
              <a:rPr lang="en-US" sz="1200">
                <a:solidFill>
                  <a:prstClr val="black"/>
                </a:solidFill>
                <a:latin typeface="Helvetica"/>
                <a:cs typeface="Helvetica"/>
              </a:rPr>
            </a:br>
            <a:r>
              <a:rPr lang="en-US" sz="1200">
                <a:solidFill>
                  <a:prstClr val="black"/>
                </a:solidFill>
                <a:latin typeface="Helvetica"/>
                <a:cs typeface="Helvetica"/>
              </a:rPr>
              <a:t>GenAI amid rising investments in AI. </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 low deployment maturity of GenAI use cases is caused by the lack of foundational readiness, </a:t>
            </a:r>
            <a:br>
              <a:rPr lang="en-US" sz="1200">
                <a:solidFill>
                  <a:prstClr val="black"/>
                </a:solidFill>
                <a:latin typeface="Helvetica"/>
                <a:cs typeface="Helvetica"/>
              </a:rPr>
            </a:br>
            <a:r>
              <a:rPr lang="en-US" sz="1200">
                <a:solidFill>
                  <a:prstClr val="black"/>
                </a:solidFill>
                <a:latin typeface="Helvetica"/>
                <a:cs typeface="Helvetica"/>
              </a:rPr>
              <a:t>with only 12% being data-ready, and unclear ROIs. Other constraints are shown in </a:t>
            </a:r>
            <a:r>
              <a:rPr lang="en-US" sz="1200">
                <a:solidFill>
                  <a:schemeClr val="accent1"/>
                </a:solidFill>
                <a:latin typeface="Helvetica"/>
                <a:cs typeface="Helvetica"/>
                <a:hlinkClick r:id="" action="ppaction://noaction">
                  <a:extLst>
                    <a:ext uri="{A12FA001-AC4F-418D-AE19-62706E023703}">
                      <ahyp:hlinkClr xmlns:ahyp="http://schemas.microsoft.com/office/drawing/2018/hyperlinkcolor" val="tx"/>
                    </a:ext>
                  </a:extLst>
                </a:hlinkClick>
              </a:rPr>
              <a:t>slide 17</a:t>
            </a:r>
            <a:r>
              <a:rPr lang="en-US" sz="1200">
                <a:solidFill>
                  <a:prstClr val="black"/>
                </a:solidFill>
                <a:latin typeface="Helvetica"/>
                <a:cs typeface="Helvetica"/>
              </a:rPr>
              <a:t>.</a:t>
            </a:r>
            <a:endParaRPr kumimoji="0" lang="en-US" sz="1200" b="0" i="0" u="none" strike="noStrike" kern="1200" cap="none" spc="0" normalizeH="0" baseline="0" noProof="0">
              <a:ln>
                <a:noFill/>
              </a:ln>
              <a:solidFill>
                <a:prstClr val="black"/>
              </a:solidFill>
              <a:effectLst/>
              <a:uLnTx/>
              <a:uFillTx/>
              <a:latin typeface="Helvetica" panose="020B0604020202020204" pitchFamily="34" charset="0"/>
              <a:ea typeface="Calibri" panose="020F0502020204030204"/>
              <a:cs typeface="Helvetica" panose="020B0604020202020204" pitchFamily="34" charset="0"/>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Unclear ROI </a:t>
            </a:r>
            <a:r>
              <a:rPr kumimoji="0" lang="en-US" sz="1200" b="1" i="0" u="none" strike="noStrike" kern="1200" cap="none" spc="0" normalizeH="0" baseline="0" noProof="0" err="1">
                <a:ln>
                  <a:noFill/>
                </a:ln>
                <a:solidFill>
                  <a:prstClr val="black"/>
                </a:solidFill>
                <a:effectLst/>
                <a:uLnTx/>
                <a:uFillTx/>
                <a:latin typeface="Helvetica"/>
                <a:ea typeface="Calibri" panose="020F0502020204030204"/>
                <a:cs typeface="Helvetica"/>
              </a:rPr>
              <a:t>pathwa</a:t>
            </a:r>
            <a:r>
              <a:rPr lang="en-US" sz="1200" b="1" err="1">
                <a:solidFill>
                  <a:prstClr val="black"/>
                </a:solidFill>
                <a:latin typeface="Helvetica"/>
                <a:ea typeface="Calibri" panose="020F0502020204030204"/>
                <a:cs typeface="Helvetica"/>
              </a:rPr>
              <a:t>ys</a:t>
            </a:r>
            <a:endPar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As 69-90% of CFOs are still in no-activity or sandbox phases, there’s not enough operational deployment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to generate measurable ROI. This makes it harder to quantify ROI</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t>
            </a:r>
            <a:r>
              <a:rPr lang="en-US" sz="1200">
                <a:solidFill>
                  <a:prstClr val="black"/>
                </a:solidFill>
                <a:latin typeface="Helvetica"/>
                <a:ea typeface="Calibri" panose="020F0502020204030204"/>
                <a:cs typeface="Helvetica"/>
              </a:rPr>
              <a:t>Most</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CFOs are still evaluating it.</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US" sz="1200" b="1">
                <a:solidFill>
                  <a:prstClr val="black"/>
                </a:solidFill>
                <a:latin typeface="Helvetica"/>
                <a:cs typeface="Helvetica"/>
              </a:rPr>
              <a:t>Agentic AI adoption</a:t>
            </a:r>
            <a:endParaRPr kumimoji="0" lang="en-US" sz="12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buClr>
                <a:srgbClr val="E7534F"/>
              </a:buClr>
              <a:buFont typeface="Arial"/>
              <a:buChar char="•"/>
              <a:defRPr/>
            </a:pPr>
            <a:r>
              <a:rPr lang="en-US" sz="1200">
                <a:solidFill>
                  <a:prstClr val="black"/>
                </a:solidFill>
                <a:latin typeface="Helvetica"/>
                <a:cs typeface="Helvetica"/>
              </a:rPr>
              <a:t>Agentic AI maturity shows greater alignment with that of CIOs and government leaders. More insights are discussed in two ADAPT Tech Trend reports: </a:t>
            </a:r>
            <a:r>
              <a:rPr lang="en-US" sz="1200">
                <a:solidFill>
                  <a:schemeClr val="accent1"/>
                </a:solidFill>
                <a:highlight>
                  <a:srgbClr val="FFFF00"/>
                </a:highlight>
                <a:latin typeface="Helvetica"/>
                <a:cs typeface="Helvetica"/>
                <a:hlinkClick r:id="rId4">
                  <a:extLst>
                    <a:ext uri="{A12FA001-AC4F-418D-AE19-62706E023703}">
                      <ahyp:hlinkClr xmlns:ahyp="http://schemas.microsoft.com/office/drawing/2018/hyperlinkcolor" val="tx"/>
                    </a:ext>
                  </a:extLst>
                </a:hlinkClick>
              </a:rPr>
              <a:t>CIO</a:t>
            </a:r>
            <a:r>
              <a:rPr lang="en-US" sz="1200">
                <a:solidFill>
                  <a:prstClr val="black"/>
                </a:solidFill>
                <a:highlight>
                  <a:srgbClr val="FFFF00"/>
                </a:highlight>
                <a:latin typeface="Helvetica"/>
                <a:cs typeface="Helvetica"/>
              </a:rPr>
              <a:t> (Nov 2025) and </a:t>
            </a:r>
            <a:r>
              <a:rPr lang="en-US" sz="1200" u="sng">
                <a:solidFill>
                  <a:schemeClr val="accent1"/>
                </a:solidFill>
                <a:highlight>
                  <a:srgbClr val="FFFF00"/>
                </a:highlight>
                <a:latin typeface="Helvetica"/>
                <a:cs typeface="Helvetica"/>
              </a:rPr>
              <a:t>G</a:t>
            </a:r>
            <a:r>
              <a:rPr lang="en-US" sz="1200">
                <a:solidFill>
                  <a:schemeClr val="accent1"/>
                </a:solidFill>
                <a:highlight>
                  <a:srgbClr val="FFFF00"/>
                </a:highlight>
                <a:latin typeface="Helvetica"/>
                <a:cs typeface="Helvetica"/>
                <a:hlinkClick r:id="rId5">
                  <a:extLst>
                    <a:ext uri="{A12FA001-AC4F-418D-AE19-62706E023703}">
                      <ahyp:hlinkClr xmlns:ahyp="http://schemas.microsoft.com/office/drawing/2018/hyperlinkcolor" val="tx"/>
                    </a:ext>
                  </a:extLst>
                </a:hlinkClick>
              </a:rPr>
              <a:t>overnment</a:t>
            </a:r>
            <a:r>
              <a:rPr lang="en-US" sz="1200">
                <a:solidFill>
                  <a:prstClr val="black"/>
                </a:solidFill>
                <a:highlight>
                  <a:srgbClr val="FFFF00"/>
                </a:highlight>
                <a:latin typeface="Helvetica"/>
                <a:cs typeface="Helvetica"/>
              </a:rPr>
              <a:t> (Dec 2025)</a:t>
            </a:r>
            <a:r>
              <a:rPr kumimoji="0" lang="en-US" sz="1200" b="0" i="0" u="none" strike="noStrike" kern="1200" cap="none" spc="0" normalizeH="0" baseline="0" noProof="0">
                <a:ln>
                  <a:noFill/>
                </a:ln>
                <a:solidFill>
                  <a:prstClr val="black"/>
                </a:solidFill>
                <a:effectLst/>
                <a:uLnTx/>
                <a:uFillTx/>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spcAft>
                <a:spcPts val="1200"/>
              </a:spcAft>
              <a:buClr>
                <a:srgbClr val="E7534F"/>
              </a:buClr>
              <a:buFont typeface="Arial"/>
              <a:buChar char="•"/>
              <a:defRPr/>
            </a:pPr>
            <a:r>
              <a:rPr lang="en-US" sz="1200">
                <a:solidFill>
                  <a:prstClr val="black"/>
                </a:solidFill>
                <a:latin typeface="Helvetica"/>
                <a:cs typeface="Helvetica"/>
              </a:rPr>
              <a:t>For CFOs, low agentic AI adoption is caused by low data readiness and integration challenges. </a:t>
            </a:r>
            <a:endParaRPr lang="en-US"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US" sz="1200" b="1">
                <a:solidFill>
                  <a:prstClr val="black"/>
                </a:solidFill>
                <a:latin typeface="Helvetica"/>
                <a:cs typeface="Helvetica"/>
              </a:rPr>
              <a:t>Foundational data readiness is low</a:t>
            </a:r>
            <a:endParaRPr kumimoji="0" lang="en-US" sz="12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buClr>
                <a:srgbClr val="E7534F"/>
              </a:buClr>
              <a:buFont typeface="Arial"/>
              <a:buChar char="•"/>
              <a:defRPr/>
            </a:pPr>
            <a:r>
              <a:rPr lang="en-US" sz="1200">
                <a:solidFill>
                  <a:prstClr val="black"/>
                </a:solidFill>
                <a:latin typeface="Helvetica"/>
                <a:cs typeface="Helvetica"/>
              </a:rPr>
              <a:t>CFOs have cited integration challenges as the #1 barrier to AI adoption; data readiness remains low. </a:t>
            </a:r>
          </a:p>
          <a:p>
            <a:pPr marL="171450" lvl="0" indent="-171450">
              <a:lnSpc>
                <a:spcPct val="150000"/>
              </a:lnSpc>
              <a:buClr>
                <a:srgbClr val="E7534F"/>
              </a:buClr>
              <a:buFont typeface="Arial"/>
              <a:buChar char="•"/>
              <a:defRPr/>
            </a:pPr>
            <a:r>
              <a:rPr lang="en-US" sz="1200">
                <a:solidFill>
                  <a:prstClr val="black"/>
                </a:solidFill>
                <a:latin typeface="Helvetica"/>
                <a:cs typeface="Helvetica"/>
              </a:rPr>
              <a:t>Additionally, a mere 14% of </a:t>
            </a:r>
            <a:r>
              <a:rPr lang="en-US" sz="1200" err="1">
                <a:solidFill>
                  <a:prstClr val="black"/>
                </a:solidFill>
                <a:latin typeface="Helvetica"/>
                <a:cs typeface="Helvetica"/>
              </a:rPr>
              <a:t>organisations</a:t>
            </a:r>
            <a:r>
              <a:rPr lang="en-US" sz="1200">
                <a:solidFill>
                  <a:prstClr val="black"/>
                </a:solidFill>
                <a:latin typeface="Helvetica"/>
                <a:cs typeface="Helvetica"/>
              </a:rPr>
              <a:t> have fully </a:t>
            </a:r>
            <a:r>
              <a:rPr lang="en-US" sz="1200" err="1">
                <a:solidFill>
                  <a:prstClr val="black"/>
                </a:solidFill>
                <a:latin typeface="Helvetica"/>
                <a:cs typeface="Helvetica"/>
              </a:rPr>
              <a:t>modernised</a:t>
            </a:r>
            <a:r>
              <a:rPr lang="en-US" sz="1200">
                <a:solidFill>
                  <a:prstClr val="black"/>
                </a:solidFill>
                <a:latin typeface="Helvetica"/>
                <a:cs typeface="Helvetica"/>
              </a:rPr>
              <a:t> their ERP systems, which significantly undermines data quality (ADAPT CFO Edge Survey, Nov 2025).</a:t>
            </a:r>
            <a:endParaRPr lang="en-US" sz="1200" b="0" i="0" u="none" strike="noStrike" kern="1200" cap="none" spc="0" normalizeH="0" baseline="0" noProof="0">
              <a:ln>
                <a:noFill/>
              </a:ln>
              <a:solidFill>
                <a:prstClr val="black"/>
              </a:solidFill>
              <a:effectLst/>
              <a:uLnTx/>
              <a:uFillTx/>
              <a:latin typeface="Helvetica"/>
              <a:cs typeface="Helvetica"/>
            </a:endParaRPr>
          </a:p>
        </p:txBody>
      </p:sp>
      <p:sp>
        <p:nvSpPr>
          <p:cNvPr id="13" name="Rectangle 12">
            <a:extLst>
              <a:ext uri="{FF2B5EF4-FFF2-40B4-BE49-F238E27FC236}">
                <a16:creationId xmlns:a16="http://schemas.microsoft.com/office/drawing/2014/main" id="{D1C9E1E5-6B95-255A-3565-12D48F08EB1E}"/>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FDE35BB-7C1B-E0FD-3D83-9914FE83ACFC}"/>
              </a:ext>
            </a:extLst>
          </p:cNvPr>
          <p:cNvSpPr txBox="1"/>
          <p:nvPr/>
        </p:nvSpPr>
        <p:spPr>
          <a:xfrm>
            <a:off x="644916" y="2003704"/>
            <a:ext cx="3143313" cy="4800417"/>
          </a:xfrm>
          <a:prstGeom prst="rect">
            <a:avLst/>
          </a:prstGeom>
          <a:noFill/>
        </p:spPr>
        <p:txBody>
          <a:bodyPr wrap="square" lIns="91440" tIns="45720" rIns="91440" bIns="45720" rtlCol="0" anchor="t">
            <a:spAutoFit/>
          </a:bodyPr>
          <a:lstStyle/>
          <a:p>
            <a:pPr lvl="0">
              <a:lnSpc>
                <a:spcPct val="150000"/>
              </a:lnSpc>
              <a:spcAft>
                <a:spcPts val="600"/>
              </a:spcAft>
              <a:buClr>
                <a:srgbClr val="E7534F"/>
              </a:buClr>
              <a:defRPr/>
            </a:pPr>
            <a:r>
              <a:rPr lang="en-US" sz="1200" b="1">
                <a:solidFill>
                  <a:prstClr val="black"/>
                </a:solidFill>
                <a:latin typeface="Helvetica"/>
                <a:cs typeface="Helvetica"/>
              </a:rPr>
              <a:t>More CFOs are taking a strategic role in technology decisions, with 78% reporting regular involvement in co-driving tech-enabled change. </a:t>
            </a:r>
            <a:endParaRPr lang="en-US" sz="1200">
              <a:solidFill>
                <a:prstClr val="black"/>
              </a:solidFill>
              <a:latin typeface="Helvetica"/>
              <a:cs typeface="Helvetica"/>
            </a:endParaRP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CFOs are using generative AI (GenAI) for fraud detection and expense processing, but most use cases </a:t>
            </a:r>
            <a:br>
              <a:rPr lang="en-US" sz="1200">
                <a:solidFill>
                  <a:prstClr val="black"/>
                </a:solidFill>
                <a:latin typeface="Helvetica"/>
                <a:cs typeface="Helvetica"/>
              </a:rPr>
            </a:br>
            <a:r>
              <a:rPr lang="en-US" sz="1200">
                <a:solidFill>
                  <a:prstClr val="black"/>
                </a:solidFill>
                <a:latin typeface="Helvetica"/>
                <a:cs typeface="Helvetica"/>
              </a:rPr>
              <a:t>are not yet deployed.</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ROI for GenAI remains unproven, with 80% still evaluating with limited returns</a:t>
            </a:r>
            <a:r>
              <a:rPr kumimoji="0" lang="en-US" sz="1200" i="0" u="none" strike="noStrike" kern="1200" cap="none" spc="0" normalizeH="0" baseline="0" noProof="0">
                <a:ln>
                  <a:noFill/>
                </a:ln>
                <a:solidFill>
                  <a:prstClr val="black"/>
                </a:solidFill>
                <a:effectLst/>
                <a:uLnTx/>
                <a:uFillTx/>
                <a:latin typeface="Helvetica"/>
                <a:ea typeface="+mn-ea"/>
                <a:cs typeface="Helvetica"/>
              </a:rPr>
              <a:t>.</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Agentic AI adoption is still early, with 68% monitoring or exploring use-cases. </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Foundational data readiness is low, </a:t>
            </a:r>
            <a:br>
              <a:rPr lang="en-US" sz="1200">
                <a:solidFill>
                  <a:prstClr val="black"/>
                </a:solidFill>
                <a:latin typeface="Helvetica"/>
                <a:cs typeface="Helvetica"/>
              </a:rPr>
            </a:br>
            <a:r>
              <a:rPr lang="en-US" sz="1200">
                <a:solidFill>
                  <a:prstClr val="black"/>
                </a:solidFill>
                <a:latin typeface="Helvetica"/>
                <a:cs typeface="Helvetica"/>
              </a:rPr>
              <a:t>with 64% not prepared or in the early stages for automated or AI-driven decision-making. </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5A9833B3-BFD8-3807-95DC-32A0849D05F4}"/>
              </a:ext>
            </a:extLst>
          </p:cNvPr>
          <p:cNvGrpSpPr/>
          <p:nvPr/>
        </p:nvGrpSpPr>
        <p:grpSpPr>
          <a:xfrm>
            <a:off x="643103" y="220770"/>
            <a:ext cx="3613705" cy="1754327"/>
            <a:chOff x="819810" y="1621037"/>
            <a:chExt cx="4129258" cy="1754327"/>
          </a:xfrm>
        </p:grpSpPr>
        <p:sp>
          <p:nvSpPr>
            <p:cNvPr id="3" name="Rectangle 2">
              <a:extLst>
                <a:ext uri="{FF2B5EF4-FFF2-40B4-BE49-F238E27FC236}">
                  <a16:creationId xmlns:a16="http://schemas.microsoft.com/office/drawing/2014/main" id="{8E135726-D083-E78F-50A3-D598465E8A59}"/>
                </a:ext>
              </a:extLst>
            </p:cNvPr>
            <p:cNvSpPr/>
            <p:nvPr/>
          </p:nvSpPr>
          <p:spPr>
            <a:xfrm>
              <a:off x="819810" y="1928814"/>
              <a:ext cx="4076243" cy="1446550"/>
            </a:xfrm>
            <a:prstGeom prst="rect">
              <a:avLst/>
            </a:prstGeom>
          </p:spPr>
          <p:txBody>
            <a:bodyPr wrap="square" lIns="91440" tIns="45720" rIns="91440" bIns="45720" anchor="t">
              <a:spAutoFit/>
            </a:bodyPr>
            <a:lstStyle/>
            <a:p>
              <a:pPr>
                <a:defRPr/>
              </a:pPr>
              <a:r>
                <a:rPr lang="en-US" sz="2200" b="1">
                  <a:solidFill>
                    <a:prstClr val="black"/>
                  </a:solidFill>
                  <a:latin typeface="Helvetica"/>
                  <a:cs typeface="Helvetica"/>
                </a:rPr>
                <a:t>CFOs are more involved in tech decisions but </a:t>
              </a:r>
              <a:br>
                <a:rPr lang="en-US" sz="2200" b="1">
                  <a:solidFill>
                    <a:prstClr val="black"/>
                  </a:solidFill>
                  <a:latin typeface="Helvetica"/>
                  <a:cs typeface="Helvetica"/>
                </a:rPr>
              </a:br>
              <a:r>
                <a:rPr lang="en-US" sz="2200" b="1">
                  <a:solidFill>
                    <a:prstClr val="black"/>
                  </a:solidFill>
                  <a:latin typeface="Helvetica"/>
                  <a:cs typeface="Helvetica"/>
                </a:rPr>
                <a:t>AI deployments remain immature</a:t>
              </a:r>
              <a:endParaRPr lang="en-US" sz="2200" b="1" i="0" u="none" strike="noStrike" kern="1200" cap="none" spc="0" normalizeH="0" baseline="0" noProof="0">
                <a:ln>
                  <a:noFill/>
                </a:ln>
                <a:solidFill>
                  <a:prstClr val="black"/>
                </a:solidFill>
                <a:effectLst/>
                <a:uLnTx/>
                <a:uFillTx/>
                <a:latin typeface="Helvetica"/>
                <a:cs typeface="Helvetica"/>
              </a:endParaRPr>
            </a:p>
          </p:txBody>
        </p:sp>
        <p:sp>
          <p:nvSpPr>
            <p:cNvPr id="6" name="Rectangle 5">
              <a:extLst>
                <a:ext uri="{FF2B5EF4-FFF2-40B4-BE49-F238E27FC236}">
                  <a16:creationId xmlns:a16="http://schemas.microsoft.com/office/drawing/2014/main" id="{874A0E73-AF87-89BC-C3BF-AA318AC34CB8}"/>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CFO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9A1F8308-BC7B-CEAB-0939-1CE9E9F00D1A}"/>
              </a:ext>
            </a:extLst>
          </p:cNvPr>
          <p:cNvCxnSpPr>
            <a:cxnSpLocks/>
          </p:cNvCxnSpPr>
          <p:nvPr/>
        </p:nvCxnSpPr>
        <p:spPr>
          <a:xfrm flipV="1">
            <a:off x="4079780" y="18459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1145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331528E-4BC9-88E4-2BFB-A9DA0B71EC2B}"/>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6B4329C-9155-46D8-0A9F-F960F3E9B632}"/>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CE838E0F-9103-7C2F-75BA-478AAC9B01CB}"/>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2BA4AA11-849A-6457-D49B-ED1BA6320CED}"/>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E1FF9454-4052-75F8-A5C3-B4D13875A74A}"/>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0D0F8D25-8E1B-C343-626C-A546665D5B4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AA32E66-FF8D-09C8-723D-9DE138761411}"/>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5FB09C0-1F4F-789E-6839-F1E4FFF3FB3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D2EBE534-02A9-9164-D9A9-A65B323B32DA}"/>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9AECAE63-0F13-23F6-CE84-9E28ECC72D31}"/>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629C90BC-0026-3E58-4060-D710B5DEF9D6}"/>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D141F931-BF60-D88C-6571-DD9297B86DBE}"/>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BA867C8-F7FE-43FF-D6D1-87E1C92F4CA9}"/>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F195F1E8-8ABC-DFD3-B0E6-E6A553234301}"/>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01D73610-5050-7313-16A8-9A37A7512DF5}"/>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3A0497A-9405-9A6B-46D8-40617D253B45}"/>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EE38483-A064-3A8E-DC52-DB315FF8E545}"/>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34493920-619A-A33B-38F4-031FA0E3F861}"/>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7A9CCC1D-1281-F608-229C-2C17193C69C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D49FB062-974B-A4B1-B0ED-5B1C20CD534B}"/>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21536B26-EAC7-9256-FB74-E9505C980CE4}"/>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C81FBDD7-96BD-9C53-5B66-85BF74D9C8BF}"/>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071DCA2-3AC6-5068-7151-B869267DB887}"/>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73EF6D86-5054-C8B2-82A7-5677908A40D5}"/>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B8CF9754-E508-53E2-E615-6906D7FE586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577455F2-69B8-03AC-774C-432B1A90962B}"/>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46DA6A7D-CD10-0AFF-DADC-153B9B7028C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701E7048-9112-C646-D170-FB4C80083078}"/>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E99940E9-D1D1-8B1F-2D07-18BB6F7C61C3}"/>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92808389-D33C-C862-2A6F-A236DA0173F8}"/>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5EEBDF4-7E3F-1997-F0B1-33F9C730D17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5ED8B929-8533-DA27-E7F5-27B48B7F8DCC}"/>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A49DE119-213F-A7D7-3A5F-ED4AFD76808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8E884916-FD64-7594-9E83-0ECC414E2360}"/>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0A7A2DC7-9544-E507-2BD1-9AFC01B92AD8}"/>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ABCBB71E-C46B-2A85-302B-03A319DB6F5A}"/>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0D6DFC7D-CAE0-623F-2768-8F157A5F6B3C}"/>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D88E6C4-E154-3980-735F-D12767C60DBD}"/>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20609E22-0270-999A-6848-470DA08E1704}"/>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B0D26130-E755-44D7-903A-C3F6D9D04B74}"/>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99AE866A-ACCB-0665-6783-16D906CC4F42}"/>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39B5F1AD-69D6-CE0F-2A1E-3E7AEF4CC594}"/>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7BFDE96-E661-CA88-5150-3ACC986E6269}"/>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52" name="Group 51">
            <a:extLst>
              <a:ext uri="{FF2B5EF4-FFF2-40B4-BE49-F238E27FC236}">
                <a16:creationId xmlns:a16="http://schemas.microsoft.com/office/drawing/2014/main" id="{4EBB68DE-446D-24AE-6F4C-F9AA3CC1456C}"/>
              </a:ext>
            </a:extLst>
          </p:cNvPr>
          <p:cNvGrpSpPr/>
          <p:nvPr/>
        </p:nvGrpSpPr>
        <p:grpSpPr>
          <a:xfrm>
            <a:off x="490932" y="2444267"/>
            <a:ext cx="7539256" cy="893488"/>
            <a:chOff x="490932" y="2366935"/>
            <a:chExt cx="7539256" cy="893488"/>
          </a:xfrm>
        </p:grpSpPr>
        <p:sp>
          <p:nvSpPr>
            <p:cNvPr id="53" name="TextBox 52">
              <a:extLst>
                <a:ext uri="{FF2B5EF4-FFF2-40B4-BE49-F238E27FC236}">
                  <a16:creationId xmlns:a16="http://schemas.microsoft.com/office/drawing/2014/main" id="{613B0490-792D-6420-DC6F-1CE0EAE68C2D}"/>
                </a:ext>
              </a:extLst>
            </p:cNvPr>
            <p:cNvSpPr txBox="1"/>
            <p:nvPr/>
          </p:nvSpPr>
          <p:spPr>
            <a:xfrm>
              <a:off x="490932" y="2366935"/>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Execution barriers </a:t>
              </a:r>
            </a:p>
          </p:txBody>
        </p:sp>
        <p:sp>
          <p:nvSpPr>
            <p:cNvPr id="54" name="Rectangle 53">
              <a:extLst>
                <a:ext uri="{FF2B5EF4-FFF2-40B4-BE49-F238E27FC236}">
                  <a16:creationId xmlns:a16="http://schemas.microsoft.com/office/drawing/2014/main" id="{9D9DA331-88EC-3607-6E91-020EF7E98B09}"/>
                </a:ext>
              </a:extLst>
            </p:cNvPr>
            <p:cNvSpPr/>
            <p:nvPr/>
          </p:nvSpPr>
          <p:spPr>
            <a:xfrm>
              <a:off x="608469" y="319794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13291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D2950-D47D-3CB5-BF3A-91484C3A05FC}"/>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335F4398-0F21-D517-ED17-D1FBFC251FFA}"/>
              </a:ext>
            </a:extLst>
          </p:cNvPr>
          <p:cNvSpPr/>
          <p:nvPr/>
        </p:nvSpPr>
        <p:spPr>
          <a:xfrm>
            <a:off x="300539" y="191204"/>
            <a:ext cx="10184581"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CFOs’ main execution barriers in 2024 and 2025</a:t>
            </a:r>
          </a:p>
        </p:txBody>
      </p:sp>
      <p:sp>
        <p:nvSpPr>
          <p:cNvPr id="5" name="TextBox 4">
            <a:extLst>
              <a:ext uri="{FF2B5EF4-FFF2-40B4-BE49-F238E27FC236}">
                <a16:creationId xmlns:a16="http://schemas.microsoft.com/office/drawing/2014/main" id="{00D76BDF-0B29-6182-FB1F-4EDB31D44B4F}"/>
              </a:ext>
            </a:extLst>
          </p:cNvPr>
          <p:cNvSpPr txBox="1"/>
          <p:nvPr/>
        </p:nvSpPr>
        <p:spPr>
          <a:xfrm>
            <a:off x="3200400" y="6500712"/>
            <a:ext cx="884001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ADAPT CFO Edge Surveys in Nov 2024 and Nov 2025. Sample size: 226 Australian CFOs</a:t>
            </a:r>
          </a:p>
        </p:txBody>
      </p:sp>
      <p:pic>
        <p:nvPicPr>
          <p:cNvPr id="6" name="Graphic 5">
            <a:extLst>
              <a:ext uri="{FF2B5EF4-FFF2-40B4-BE49-F238E27FC236}">
                <a16:creationId xmlns:a16="http://schemas.microsoft.com/office/drawing/2014/main" id="{3DC3AB10-189F-97E0-5C19-21769AD3D1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1020" y="1031558"/>
            <a:ext cx="11286814" cy="5121074"/>
          </a:xfrm>
          <a:prstGeom prst="rect">
            <a:avLst/>
          </a:prstGeom>
        </p:spPr>
      </p:pic>
    </p:spTree>
    <p:extLst>
      <p:ext uri="{BB962C8B-B14F-4D97-AF65-F5344CB8AC3E}">
        <p14:creationId xmlns:p14="http://schemas.microsoft.com/office/powerpoint/2010/main" val="3490848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FB634-B4DE-9C37-3023-D560BD5A7309}"/>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71B27968-C3D1-8C69-939C-4B4A74050D8A}"/>
              </a:ext>
            </a:extLst>
          </p:cNvPr>
          <p:cNvSpPr txBox="1"/>
          <p:nvPr/>
        </p:nvSpPr>
        <p:spPr>
          <a:xfrm>
            <a:off x="4384110" y="6535880"/>
            <a:ext cx="7543562" cy="261610"/>
          </a:xfrm>
          <a:prstGeom prst="rect">
            <a:avLst/>
          </a:prstGeom>
          <a:noFill/>
        </p:spPr>
        <p:txBody>
          <a:bodyPr wrap="square" lIns="91440" tIns="45720" rIns="91440" bIns="45720" rtlCol="0" anchor="t">
            <a:spAutoFit/>
          </a:bodyPr>
          <a:lstStyle/>
          <a:p>
            <a:pPr lvl="0" algn="r">
              <a:defRPr/>
            </a:pPr>
            <a:r>
              <a:rPr lang="en-US" sz="1100" i="1">
                <a:solidFill>
                  <a:srgbClr val="7F7F7F"/>
                </a:solidFill>
                <a:latin typeface="Helvetica" panose="020B0403020202020204" pitchFamily="34" charset="0"/>
                <a:cs typeface="Helvetica Neue" panose="02000503000000020004" pitchFamily="2"/>
              </a:rPr>
              <a:t>Source : ADAPT CFO Edge Survey in Nov 2025. Sample size : 116 Australian CFOs</a:t>
            </a:r>
          </a:p>
        </p:txBody>
      </p:sp>
      <p:sp>
        <p:nvSpPr>
          <p:cNvPr id="2" name="Rectangle 1">
            <a:extLst>
              <a:ext uri="{FF2B5EF4-FFF2-40B4-BE49-F238E27FC236}">
                <a16:creationId xmlns:a16="http://schemas.microsoft.com/office/drawing/2014/main" id="{2E43A5BF-F0C5-8D8F-0119-DE774FF21EA0}"/>
              </a:ext>
            </a:extLst>
          </p:cNvPr>
          <p:cNvSpPr/>
          <p:nvPr/>
        </p:nvSpPr>
        <p:spPr>
          <a:xfrm>
            <a:off x="231669" y="115786"/>
            <a:ext cx="11641573" cy="769441"/>
          </a:xfrm>
          <a:prstGeom prst="rect">
            <a:avLst/>
          </a:prstGeom>
        </p:spPr>
        <p:txBody>
          <a:bodyPr wrap="square" lIns="91440" tIns="45720" rIns="91440" bIns="45720" anchor="t">
            <a:spAutoFit/>
          </a:bodyPr>
          <a:lstStyle/>
          <a:p>
            <a:pPr lvl="0">
              <a:defRPr/>
            </a:pPr>
            <a:r>
              <a:rPr lang="en-US" sz="2200" b="1">
                <a:solidFill>
                  <a:srgbClr val="000000"/>
                </a:solidFill>
                <a:latin typeface="Helvetica"/>
                <a:cs typeface="Helvetica"/>
              </a:rPr>
              <a:t>What are the most significant barriers preventing your</a:t>
            </a:r>
            <a:br>
              <a:rPr lang="en-US" sz="2200" b="1">
                <a:solidFill>
                  <a:srgbClr val="000000"/>
                </a:solidFill>
                <a:latin typeface="Helvetica"/>
                <a:cs typeface="Helvetica"/>
              </a:rPr>
            </a:br>
            <a:r>
              <a:rPr lang="en-US" sz="2200" b="1" err="1">
                <a:solidFill>
                  <a:srgbClr val="000000"/>
                </a:solidFill>
                <a:latin typeface="Helvetica"/>
                <a:cs typeface="Helvetica"/>
              </a:rPr>
              <a:t>organisation</a:t>
            </a:r>
            <a:r>
              <a:rPr lang="en-US" sz="2200" b="1">
                <a:solidFill>
                  <a:srgbClr val="000000"/>
                </a:solidFill>
                <a:latin typeface="Helvetica"/>
                <a:cs typeface="Helvetica"/>
              </a:rPr>
              <a:t> from scaling agentic AI?</a:t>
            </a:r>
          </a:p>
        </p:txBody>
      </p:sp>
      <p:pic>
        <p:nvPicPr>
          <p:cNvPr id="4" name="Graphic 3">
            <a:extLst>
              <a:ext uri="{FF2B5EF4-FFF2-40B4-BE49-F238E27FC236}">
                <a16:creationId xmlns:a16="http://schemas.microsoft.com/office/drawing/2014/main" id="{8335107A-70A6-7867-E681-89408CF439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0639" y="1065750"/>
            <a:ext cx="11532603" cy="5460628"/>
          </a:xfrm>
          <a:prstGeom prst="rect">
            <a:avLst/>
          </a:prstGeom>
        </p:spPr>
      </p:pic>
    </p:spTree>
    <p:extLst>
      <p:ext uri="{BB962C8B-B14F-4D97-AF65-F5344CB8AC3E}">
        <p14:creationId xmlns:p14="http://schemas.microsoft.com/office/powerpoint/2010/main" val="2339209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BC212-5920-38EA-5A2B-8F184561DF4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18DA656-C9D5-99E9-38E9-6111565F987E}"/>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9B4CCE8-FC8F-3615-D1D3-651F9D8577E8}"/>
              </a:ext>
            </a:extLst>
          </p:cNvPr>
          <p:cNvSpPr txBox="1"/>
          <p:nvPr/>
        </p:nvSpPr>
        <p:spPr>
          <a:xfrm>
            <a:off x="643103" y="1252556"/>
            <a:ext cx="3043124" cy="4800417"/>
          </a:xfrm>
          <a:prstGeom prst="rect">
            <a:avLst/>
          </a:prstGeom>
          <a:noFill/>
        </p:spPr>
        <p:txBody>
          <a:bodyPr wrap="square" lIns="91440" tIns="45720" rIns="91440" bIns="45720" rtlCol="0" anchor="t">
            <a:spAutoFit/>
          </a:bodyPr>
          <a:lstStyle/>
          <a:p>
            <a:pPr lvl="0">
              <a:lnSpc>
                <a:spcPct val="150000"/>
              </a:lnSpc>
              <a:spcAft>
                <a:spcPts val="600"/>
              </a:spcAft>
              <a:buClr>
                <a:srgbClr val="E7534F"/>
              </a:buClr>
              <a:defRPr/>
            </a:pPr>
            <a:r>
              <a:rPr lang="en-US" sz="1200" b="1">
                <a:solidFill>
                  <a:prstClr val="black"/>
                </a:solidFill>
                <a:latin typeface="Helvetica"/>
                <a:cs typeface="Helvetica"/>
              </a:rPr>
              <a:t>Labor shortage constraints are rising, from #4 in 2024 to #1 in 2025</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lack of funding / resources </a:t>
            </a:r>
            <a:br>
              <a:rPr lang="en-US" sz="1200">
                <a:solidFill>
                  <a:prstClr val="black"/>
                </a:solidFill>
                <a:latin typeface="Helvetica"/>
                <a:cs typeface="Helvetica"/>
              </a:rPr>
            </a:br>
            <a:r>
              <a:rPr lang="en-US" sz="1200">
                <a:solidFill>
                  <a:prstClr val="black"/>
                </a:solidFill>
                <a:latin typeface="Helvetica"/>
                <a:cs typeface="Helvetica"/>
              </a:rPr>
              <a:t>has dropped from #1 to the #5 </a:t>
            </a:r>
            <a:br>
              <a:rPr lang="en-US" sz="1200">
                <a:solidFill>
                  <a:prstClr val="black"/>
                </a:solidFill>
                <a:latin typeface="Helvetica"/>
                <a:cs typeface="Helvetica"/>
              </a:rPr>
            </a:br>
            <a:r>
              <a:rPr lang="en-US" sz="1200">
                <a:solidFill>
                  <a:prstClr val="black"/>
                </a:solidFill>
                <a:latin typeface="Helvetica"/>
                <a:cs typeface="Helvetica"/>
              </a:rPr>
              <a:t>execution barrier.</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Other top 10 barriers are affecting CFOs’ finance functions</a:t>
            </a:r>
            <a:r>
              <a:rPr kumimoji="0" lang="en-US" sz="1200" i="0" u="none" strike="noStrike" kern="1200" cap="none" spc="0" normalizeH="0" baseline="0" noProof="0">
                <a:ln>
                  <a:noFill/>
                </a:ln>
                <a:solidFill>
                  <a:prstClr val="black"/>
                </a:solidFill>
                <a:effectLst/>
                <a:uLnTx/>
                <a:uFillTx/>
                <a:latin typeface="Helvetica"/>
                <a:ea typeface="+mn-ea"/>
                <a:cs typeface="Helvetica"/>
              </a:rPr>
              <a:t>.</a:t>
            </a:r>
            <a:endParaRPr lang="en-US" sz="120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The leading barrier to scaling agentic AI is integration challenges, followed by concerns around compliance,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risk and control, budget constraints, and talent gaps.</a:t>
            </a:r>
            <a:endParaRPr lang="en-US" sz="12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Other challenges in adopting agentic AI include proving ROI, building trust in AI-driven decisions, and overcoming </a:t>
            </a:r>
            <a:r>
              <a:rPr lang="en-US" sz="1200" err="1">
                <a:solidFill>
                  <a:prstClr val="black"/>
                </a:solidFill>
                <a:latin typeface="Helvetica"/>
                <a:cs typeface="Helvetica"/>
              </a:rPr>
              <a:t>organisational</a:t>
            </a:r>
            <a:r>
              <a:rPr lang="en-US" sz="1200">
                <a:solidFill>
                  <a:prstClr val="black"/>
                </a:solidFill>
                <a:latin typeface="Helvetica"/>
                <a:cs typeface="Helvetica"/>
              </a:rPr>
              <a:t> resistance</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endParaRPr lang="en-US" sz="1200" b="0" i="0" u="none" strike="noStrike" kern="1200" cap="none" spc="0" normalizeH="0" baseline="0" noProof="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D5CC12F5-127B-368D-73E0-B26EFD384F2C}"/>
              </a:ext>
            </a:extLst>
          </p:cNvPr>
          <p:cNvGrpSpPr/>
          <p:nvPr/>
        </p:nvGrpSpPr>
        <p:grpSpPr>
          <a:xfrm>
            <a:off x="643103" y="443053"/>
            <a:ext cx="3613705" cy="769442"/>
            <a:chOff x="819810" y="1621037"/>
            <a:chExt cx="4129258" cy="769442"/>
          </a:xfrm>
        </p:grpSpPr>
        <p:sp>
          <p:nvSpPr>
            <p:cNvPr id="3" name="Rectangle 2">
              <a:extLst>
                <a:ext uri="{FF2B5EF4-FFF2-40B4-BE49-F238E27FC236}">
                  <a16:creationId xmlns:a16="http://schemas.microsoft.com/office/drawing/2014/main" id="{25313ED8-5672-19EC-FEE6-39826C63716B}"/>
                </a:ext>
              </a:extLst>
            </p:cNvPr>
            <p:cNvSpPr/>
            <p:nvPr/>
          </p:nvSpPr>
          <p:spPr>
            <a:xfrm>
              <a:off x="819810" y="1928814"/>
              <a:ext cx="4076243"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prstClr val="black"/>
                  </a:solidFill>
                  <a:latin typeface="Helvetica"/>
                  <a:cs typeface="Helvetica"/>
                </a:rPr>
                <a:t>Top challenges</a:t>
              </a:r>
              <a:endParaRPr kumimoji="0" lang="en-US" sz="2400" b="1" i="0" u="none" strike="noStrike" kern="1200" cap="none" spc="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01F2DBCB-5A90-98CB-54C5-7441AEBB0B48}"/>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CFO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ADAC2ABC-2C88-BB39-E633-DC1D96E5D7AC}"/>
              </a:ext>
            </a:extLst>
          </p:cNvPr>
          <p:cNvCxnSpPr>
            <a:cxnSpLocks/>
          </p:cNvCxnSpPr>
          <p:nvPr/>
        </p:nvCxnSpPr>
        <p:spPr>
          <a:xfrm flipV="1">
            <a:off x="3868189"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2F1C2DD-B9D7-5128-00D2-0153ACA07B14}"/>
              </a:ext>
            </a:extLst>
          </p:cNvPr>
          <p:cNvSpPr txBox="1"/>
          <p:nvPr/>
        </p:nvSpPr>
        <p:spPr>
          <a:xfrm>
            <a:off x="4130400" y="329700"/>
            <a:ext cx="7836807" cy="6339300"/>
          </a:xfrm>
          <a:prstGeom prst="rect">
            <a:avLst/>
          </a:prstGeom>
          <a:noFill/>
        </p:spPr>
        <p:txBody>
          <a:bodyPr wrap="square" lIns="91440" tIns="45720" rIns="91440" bIns="45720" anchor="t">
            <a:spAutoFit/>
          </a:bodyPr>
          <a:lstStyle/>
          <a:p>
            <a:pPr lvl="0">
              <a:lnSpc>
                <a:spcPct val="150000"/>
              </a:lnSpc>
              <a:buClr>
                <a:srgbClr val="E7534F"/>
              </a:buClr>
              <a:defRPr/>
            </a:pPr>
            <a:r>
              <a:rPr lang="en-US" sz="1200" b="1">
                <a:solidFill>
                  <a:prstClr val="black"/>
                </a:solidFill>
                <a:latin typeface="Helvetica"/>
                <a:cs typeface="Helvetica"/>
              </a:rPr>
              <a:t>The primary barrier has shifted from budget availability to operational constraints</a:t>
            </a:r>
            <a:endParaRPr kumimoji="0" lang="en-US" sz="1200" b="1"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CFOs stress that they lack the people and expertise to deliver </a:t>
            </a:r>
            <a:r>
              <a:rPr lang="en-US" sz="1200" err="1">
                <a:solidFill>
                  <a:prstClr val="black"/>
                </a:solidFill>
                <a:latin typeface="Helvetica"/>
                <a:cs typeface="Helvetica"/>
              </a:rPr>
              <a:t>organisational</a:t>
            </a:r>
            <a:r>
              <a:rPr lang="en-US" sz="1200">
                <a:solidFill>
                  <a:prstClr val="black"/>
                </a:solidFill>
                <a:latin typeface="Helvetica"/>
                <a:cs typeface="Helvetica"/>
              </a:rPr>
              <a:t> changes. As CFOs shift </a:t>
            </a:r>
            <a:br>
              <a:rPr lang="en-US" sz="1200">
                <a:latin typeface="Helvetica"/>
                <a:cs typeface="Helvetica"/>
              </a:rPr>
            </a:br>
            <a:r>
              <a:rPr lang="en-US" sz="1200">
                <a:solidFill>
                  <a:prstClr val="black"/>
                </a:solidFill>
                <a:latin typeface="Helvetica"/>
                <a:cs typeface="Helvetica"/>
              </a:rPr>
              <a:t>from cost-cutting to growth, they struggle with execution capacity, competing priorities and legacy tech</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lvl="0" indent="-171450">
              <a:lnSpc>
                <a:spcPct val="150000"/>
              </a:lnSpc>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These top 3 barriers also affect the ability of CFOs to secure enough time to execute their initiatives.</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CFOs also continue to face challenges with upskilling their staff and overcoming cultural resistance.</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Funding &amp; resource constraints: No longer the dominant barrier</a:t>
            </a:r>
            <a:endParaRPr lang="en-US" sz="1200" b="1"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a:solidFill>
                  <a:prstClr val="black"/>
                </a:solidFill>
                <a:latin typeface="Helvetica"/>
                <a:ea typeface="Calibri" panose="020F0502020204030204"/>
                <a:cs typeface="Helvetica"/>
              </a:rPr>
              <a:t>Funding and resource constraints, once the top barrier, are now either stable or declining. This aligns with reduced investment in expenditure management—from the #1 initiative priority in 2024 (</a:t>
            </a:r>
            <a:r>
              <a:rPr lang="en-US" sz="1200">
                <a:solidFill>
                  <a:schemeClr val="accent1"/>
                </a:solidFill>
                <a:latin typeface="Helvetica"/>
                <a:ea typeface="Calibri" panose="020F0502020204030204"/>
                <a:cs typeface="Helvetica"/>
                <a:hlinkClick r:id="rId3">
                  <a:extLst>
                    <a:ext uri="{A12FA001-AC4F-418D-AE19-62706E023703}">
                      <ahyp:hlinkClr xmlns:ahyp="http://schemas.microsoft.com/office/drawing/2018/hyperlinkcolor" val="tx"/>
                    </a:ext>
                  </a:extLst>
                </a:hlinkClick>
              </a:rPr>
              <a:t>ADAPT CFO Persona Map</a:t>
            </a:r>
            <a:r>
              <a:rPr lang="en-US" sz="1200">
                <a:solidFill>
                  <a:schemeClr val="accent1"/>
                </a:solidFill>
                <a:latin typeface="Helvetica"/>
                <a:ea typeface="Calibri" panose="020F0502020204030204"/>
                <a:cs typeface="Helvetica"/>
              </a:rPr>
              <a:t> </a:t>
            </a:r>
            <a:r>
              <a:rPr lang="en-US" sz="1200">
                <a:solidFill>
                  <a:prstClr val="black"/>
                </a:solidFill>
                <a:latin typeface="Helvetica"/>
                <a:ea typeface="Calibri" panose="020F0502020204030204"/>
                <a:cs typeface="Helvetica"/>
              </a:rPr>
              <a:t>report) to #7 IP in 2025, indicating that many CFOs have already </a:t>
            </a:r>
            <a:r>
              <a:rPr lang="en-US" sz="1200" err="1">
                <a:solidFill>
                  <a:prstClr val="black"/>
                </a:solidFill>
                <a:latin typeface="Helvetica"/>
                <a:ea typeface="Calibri" panose="020F0502020204030204"/>
                <a:cs typeface="Helvetica"/>
              </a:rPr>
              <a:t>optimised</a:t>
            </a:r>
            <a:r>
              <a:rPr lang="en-US" sz="1200">
                <a:solidFill>
                  <a:prstClr val="black"/>
                </a:solidFill>
                <a:latin typeface="Helvetica"/>
                <a:ea typeface="Calibri" panose="020F0502020204030204"/>
                <a:cs typeface="Helvetica"/>
              </a:rPr>
              <a:t> spending for maximum value. The shift from </a:t>
            </a:r>
            <a:r>
              <a:rPr lang="en-US" sz="1200" err="1">
                <a:solidFill>
                  <a:prstClr val="black"/>
                </a:solidFill>
                <a:latin typeface="Helvetica"/>
                <a:ea typeface="Calibri" panose="020F0502020204030204"/>
                <a:cs typeface="Helvetica"/>
              </a:rPr>
              <a:t>optimising</a:t>
            </a:r>
            <a:r>
              <a:rPr lang="en-US" sz="1200">
                <a:solidFill>
                  <a:prstClr val="black"/>
                </a:solidFill>
                <a:latin typeface="Helvetica"/>
                <a:ea typeface="Calibri" panose="020F0502020204030204"/>
                <a:cs typeface="Helvetica"/>
              </a:rPr>
              <a:t> costs to enabling growth suggests that funding is already secured.</a:t>
            </a:r>
          </a:p>
          <a:p>
            <a:pPr lvl="0">
              <a:lnSpc>
                <a:spcPct val="150000"/>
              </a:lnSpc>
              <a:buClr>
                <a:srgbClr val="E7534F"/>
              </a:buClr>
              <a:defRPr/>
            </a:pPr>
            <a:r>
              <a:rPr lang="en-US" sz="1200" b="1">
                <a:solidFill>
                  <a:prstClr val="black"/>
                </a:solidFill>
                <a:latin typeface="Helvetica"/>
                <a:ea typeface="Calibri" panose="020F0502020204030204"/>
                <a:cs typeface="Helvetica"/>
              </a:rPr>
              <a:t>Slow data readiness raises quality concerns</a:t>
            </a: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Although CFOs are increasingly focused on data-driven performance visibility, concerns about </a:t>
            </a:r>
            <a:br>
              <a:rPr lang="en-US" sz="1200">
                <a:latin typeface="Helvetica"/>
                <a:ea typeface="Calibri" panose="020F0502020204030204"/>
                <a:cs typeface="Helvetica"/>
              </a:rPr>
            </a:br>
            <a:r>
              <a:rPr lang="en-US" sz="1200">
                <a:solidFill>
                  <a:prstClr val="black"/>
                </a:solidFill>
                <a:latin typeface="Helvetica"/>
                <a:ea typeface="Calibri" panose="020F0502020204030204"/>
                <a:cs typeface="Helvetica"/>
              </a:rPr>
              <a:t>data quality persist. These challenges hinder accurate forecasting and informed financial decisions.</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As growth ambitions and AI adoption introduce greater operational risks and structural demands on </a:t>
            </a:r>
            <a:br>
              <a:rPr lang="en-US" sz="1200">
                <a:latin typeface="Helvetica"/>
                <a:ea typeface="Calibri" panose="020F0502020204030204"/>
                <a:cs typeface="Helvetica"/>
              </a:rPr>
            </a:br>
            <a:r>
              <a:rPr lang="en-US" sz="1200">
                <a:solidFill>
                  <a:prstClr val="black"/>
                </a:solidFill>
                <a:latin typeface="Helvetica"/>
                <a:ea typeface="Calibri" panose="020F0502020204030204"/>
                <a:cs typeface="Helvetica"/>
              </a:rPr>
              <a:t>finance functions, CFOs face rising concerns about </a:t>
            </a:r>
            <a:r>
              <a:rPr lang="en-US" sz="1200" err="1">
                <a:solidFill>
                  <a:prstClr val="black"/>
                </a:solidFill>
                <a:latin typeface="Helvetica"/>
                <a:ea typeface="Calibri" panose="020F0502020204030204"/>
                <a:cs typeface="Helvetica"/>
              </a:rPr>
              <a:t>organisational</a:t>
            </a:r>
            <a:r>
              <a:rPr lang="en-US" sz="1200">
                <a:solidFill>
                  <a:prstClr val="black"/>
                </a:solidFill>
                <a:latin typeface="Helvetica"/>
                <a:ea typeface="Calibri" panose="020F0502020204030204"/>
                <a:cs typeface="Helvetica"/>
              </a:rPr>
              <a:t> complexity and regulatory pressure.</a:t>
            </a:r>
          </a:p>
          <a:p>
            <a:pPr lvl="0">
              <a:lnSpc>
                <a:spcPct val="150000"/>
              </a:lnSpc>
              <a:buClr>
                <a:srgbClr val="E7534F"/>
              </a:buClr>
              <a:defRPr/>
            </a:pPr>
            <a:r>
              <a:rPr lang="en-US" sz="1200" b="1">
                <a:solidFill>
                  <a:prstClr val="black"/>
                </a:solidFill>
                <a:latin typeface="Helvetica"/>
                <a:ea typeface="Calibri" panose="020F0502020204030204"/>
                <a:cs typeface="Helvetica"/>
              </a:rPr>
              <a:t>The top 3 agentic AI barriers mirror the top 10 execution barriers</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Issues relating to legacy systems, data quality and compliance creates integration difficulties. While funding is no longer the leading barrier, it remains a constraint for agentic AI. In line with this, 67% of CFOs view strategic alignment as critical for making GenAI budget decisions (ADAPT CFO Edge Survey, Nov 2025)</a:t>
            </a:r>
            <a:r>
              <a:rPr lang="en-US" sz="1200">
                <a:solidFill>
                  <a:prstClr val="black"/>
                </a:solidFill>
                <a:latin typeface="Helvetica"/>
                <a:cs typeface="Helvetica"/>
              </a:rPr>
              <a:t>.  </a:t>
            </a: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Other agentic AI challenges highlight the need to strengthen AI foundations, improve security and trust, </a:t>
            </a:r>
            <a:br>
              <a:rPr lang="en-US" sz="1200">
                <a:latin typeface="Helvetica"/>
                <a:ea typeface="Calibri" panose="020F0502020204030204"/>
                <a:cs typeface="Helvetica"/>
              </a:rPr>
            </a:br>
            <a:r>
              <a:rPr lang="en-US" sz="1200">
                <a:solidFill>
                  <a:prstClr val="black"/>
                </a:solidFill>
                <a:latin typeface="Helvetica"/>
                <a:ea typeface="Calibri" panose="020F0502020204030204"/>
                <a:cs typeface="Helvetica"/>
              </a:rPr>
              <a:t>invest in AI capability, and enhance performance tracking to ensure measurable ROI.</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p:txBody>
      </p:sp>
    </p:spTree>
    <p:extLst>
      <p:ext uri="{BB962C8B-B14F-4D97-AF65-F5344CB8AC3E}">
        <p14:creationId xmlns:p14="http://schemas.microsoft.com/office/powerpoint/2010/main" val="4192101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A6983B6-573A-215F-EDB9-445FC6BFDC2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80F4405-F1FC-AE51-A86F-417F15598BF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15C9F40A-82A3-57F1-65CB-2BC4DC41C858}"/>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37D533DD-CD63-A61A-C425-B46C755B9DFC}"/>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6F165D30-5F76-B79C-4D36-A77A2C7CE91E}"/>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ECCA70F-BC28-553F-FB81-973BB91F345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4210EA84-B4FB-7328-1CCB-EDD80767FF3D}"/>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B2B14B9C-1926-600D-6E36-C59AAFC404F6}"/>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9E7847C8-60F9-E676-74F4-23AD847C0BF0}"/>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3E8321FB-3E83-6638-D7ED-9A74429101C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A142441-22A1-2BE3-A821-F2FF88C9788D}"/>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B9059837-FCC0-6215-0145-E23537A01B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0BBDDDD-C8C8-EB0B-1AE4-37AF991E07A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524292B3-3886-A3A5-A803-5057C740C55B}"/>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3409CC57-3CD9-841D-D26B-7D4EEAC7D5AC}"/>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EF73B9C-B464-58A3-9147-B56E30ED3E3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05906A3-6E9C-9357-83AD-12BEE7DB5104}"/>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7AAF7F9C-12BC-34FD-BB2D-156A5EE706C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056AFFE3-D1C9-2648-FCFB-197FC0A9AED6}"/>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19118EE8-85AC-8F5F-1FB7-A472B722EE48}"/>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FAEF1D4B-5462-8985-E611-3A749DF242CF}"/>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7730C3F-8598-A119-1C01-E317BFF765BE}"/>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C0A67417-4108-18DD-A86D-A35AB3C2FC8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4942AF37-FE0B-576D-E4FC-FC93C6E83BF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CCF5E5D1-361C-B11F-610C-2BDB799E5B2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12186BDC-C5A2-B55D-7891-BCEE831662E9}"/>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CC9B034-FFEC-4774-7105-EAA40AC44CA2}"/>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E6257A0-A02A-3A19-6E0B-8E4329802249}"/>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A2C8A7A8-E09F-8BD6-D82F-B5D59C429A25}"/>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148140CB-9CDD-C784-47AF-A621D2B4A91F}"/>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F5FEC5BC-4556-7972-1508-7ECA47B546CE}"/>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6644B4B7-6B5E-89FF-B74D-8076E1B58710}"/>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B687026-18DB-2403-1A9B-C96D77AFCC2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66DE4F4-799D-1FE2-8957-4D0B8C565FCE}"/>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44F12A12-D5E7-0286-DE10-4363A165667D}"/>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C666DE2-AC92-02BE-038F-98F6381CC64F}"/>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96E643F3-CCF4-211F-E51B-458DCEDC602A}"/>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33832ED-BDED-F65C-1A1D-922CB7D7CC3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A7A9DE6B-F653-3138-6620-854FDF7BABD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4844D41C-7D40-05B4-6F82-9CEC09FB50C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5597B85-1489-97EB-7B1C-DA3FC08190A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FE423F-7AEC-30AD-6648-6A990A96EC6E}"/>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24C1BA9-40F2-5512-2BD9-1006CDCD203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A941B655-57D9-AF93-01CA-F483349E02A2}"/>
              </a:ext>
            </a:extLst>
          </p:cNvPr>
          <p:cNvGrpSpPr/>
          <p:nvPr/>
        </p:nvGrpSpPr>
        <p:grpSpPr>
          <a:xfrm>
            <a:off x="470612" y="2432992"/>
            <a:ext cx="7539256" cy="964771"/>
            <a:chOff x="470612" y="2905128"/>
            <a:chExt cx="7539256" cy="964771"/>
          </a:xfrm>
        </p:grpSpPr>
        <p:sp>
          <p:nvSpPr>
            <p:cNvPr id="7" name="TextBox 6">
              <a:extLst>
                <a:ext uri="{FF2B5EF4-FFF2-40B4-BE49-F238E27FC236}">
                  <a16:creationId xmlns:a16="http://schemas.microsoft.com/office/drawing/2014/main" id="{CCC25C12-B7C1-C575-754C-D4E15A348DAF}"/>
                </a:ext>
              </a:extLst>
            </p:cNvPr>
            <p:cNvSpPr txBox="1"/>
            <p:nvPr/>
          </p:nvSpPr>
          <p:spPr>
            <a:xfrm>
              <a:off x="470612" y="2905128"/>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Survey demographics</a:t>
              </a:r>
            </a:p>
          </p:txBody>
        </p:sp>
        <p:sp>
          <p:nvSpPr>
            <p:cNvPr id="8" name="Rectangle 7">
              <a:extLst>
                <a:ext uri="{FF2B5EF4-FFF2-40B4-BE49-F238E27FC236}">
                  <a16:creationId xmlns:a16="http://schemas.microsoft.com/office/drawing/2014/main" id="{14CDBA43-F04E-32F7-DA9E-81D5916C6574}"/>
                </a:ext>
              </a:extLst>
            </p:cNvPr>
            <p:cNvSpPr/>
            <p:nvPr/>
          </p:nvSpPr>
          <p:spPr>
            <a:xfrm>
              <a:off x="608469" y="380742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7856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898A455-8484-C20E-25BE-0AEB1706CDD0}"/>
              </a:ext>
            </a:extLst>
          </p:cNvPr>
          <p:cNvSpPr txBox="1"/>
          <p:nvPr/>
        </p:nvSpPr>
        <p:spPr>
          <a:xfrm>
            <a:off x="4199033" y="167704"/>
            <a:ext cx="7882477" cy="664707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In this report, you’ll find insights into why Australian CFOs are pivoting from cost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optimisation</a:t>
            </a:r>
            <a:r>
              <a:rPr kumimoji="0" lang="en-US" sz="1200" b="0" i="0" u="none" strike="noStrike" kern="1200" cap="none" spc="0" normalizeH="0" baseline="0" noProof="0">
                <a:ln>
                  <a:noFill/>
                </a:ln>
                <a:solidFill>
                  <a:prstClr val="black"/>
                </a:solidFill>
                <a:effectLst/>
                <a:uLnTx/>
                <a:uFillTx/>
                <a:latin typeface="Helvetica"/>
                <a:ea typeface="+mn-ea"/>
                <a:cs typeface="Helvetica"/>
              </a:rPr>
              <a:t> to enabling business growth, while taking a more strategic role in technology decisions</a:t>
            </a:r>
            <a:r>
              <a:rPr lang="en-US" sz="1200">
                <a:solidFill>
                  <a:prstClr val="black"/>
                </a:solidFill>
                <a:latin typeface="Helvetica"/>
                <a:cs typeface="Helvetica"/>
              </a:rPr>
              <a:t>.</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key areas of focus are:</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lvl="0">
              <a:lnSpc>
                <a:spcPct val="150000"/>
              </a:lnSpc>
              <a:buClr>
                <a:srgbClr val="E7534F"/>
              </a:buClr>
              <a:defRPr/>
            </a:pPr>
            <a:r>
              <a:rPr lang="en-US" sz="1200" b="1">
                <a:solidFill>
                  <a:prstClr val="black"/>
                </a:solidFill>
                <a:latin typeface="Helvetica"/>
                <a:cs typeface="Helvetica"/>
              </a:rPr>
              <a:t>CFOs are now striving for business growth, rather than </a:t>
            </a:r>
            <a:r>
              <a:rPr lang="en-US" sz="1200" b="1" err="1">
                <a:solidFill>
                  <a:prstClr val="black"/>
                </a:solidFill>
                <a:latin typeface="Helvetica"/>
                <a:cs typeface="Helvetica"/>
              </a:rPr>
              <a:t>optimising</a:t>
            </a:r>
            <a:r>
              <a:rPr lang="en-US" sz="1200" b="1">
                <a:solidFill>
                  <a:prstClr val="black"/>
                </a:solidFill>
                <a:latin typeface="Helvetica"/>
                <a:cs typeface="Helvetica"/>
              </a:rPr>
              <a:t> costs</a:t>
            </a:r>
            <a:endParaRPr lang="en-US" sz="1200" b="1"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To strengthen this goal, CFOs are increasing their strategic focus on operational excellence and AI, reframing </a:t>
            </a:r>
            <a:r>
              <a:rPr lang="en-US" sz="1200" err="1">
                <a:solidFill>
                  <a:prstClr val="black"/>
                </a:solidFill>
                <a:latin typeface="Helvetica"/>
                <a:cs typeface="Helvetica"/>
              </a:rPr>
              <a:t>modernisation</a:t>
            </a:r>
            <a:r>
              <a:rPr lang="en-US" sz="1200">
                <a:solidFill>
                  <a:prstClr val="black"/>
                </a:solidFill>
                <a:latin typeface="Helvetica"/>
                <a:cs typeface="Helvetica"/>
              </a:rPr>
              <a:t> and </a:t>
            </a:r>
            <a:r>
              <a:rPr lang="en-US" sz="1200" err="1">
                <a:solidFill>
                  <a:prstClr val="black"/>
                </a:solidFill>
                <a:latin typeface="Helvetica"/>
                <a:cs typeface="Helvetica"/>
              </a:rPr>
              <a:t>digitisation</a:t>
            </a:r>
            <a:r>
              <a:rPr lang="en-US" sz="1200">
                <a:solidFill>
                  <a:prstClr val="black"/>
                </a:solidFill>
                <a:latin typeface="Helvetica"/>
                <a:cs typeface="Helvetica"/>
              </a:rPr>
              <a:t> as supportive capabilities, and driving financial performance alongside </a:t>
            </a:r>
            <a:r>
              <a:rPr lang="en-US" sz="1200" err="1">
                <a:solidFill>
                  <a:prstClr val="black"/>
                </a:solidFill>
                <a:latin typeface="Helvetica"/>
                <a:cs typeface="Helvetica"/>
              </a:rPr>
              <a:t>organisational</a:t>
            </a:r>
            <a:r>
              <a:rPr lang="en-US" sz="1200">
                <a:solidFill>
                  <a:prstClr val="black"/>
                </a:solidFill>
                <a:latin typeface="Helvetica"/>
                <a:cs typeface="Helvetica"/>
              </a:rPr>
              <a:t> change. As CFOs concentrate more on tech-enabled outcomes, talent and customer growth have become relatively lower priorities, yet they remain crucial and continue to rank among the top ten </a:t>
            </a:r>
            <a:r>
              <a:rPr lang="en-US" sz="1200">
                <a:solidFill>
                  <a:prstClr val="black"/>
                </a:solidFill>
                <a:latin typeface="Helvetica"/>
                <a:ea typeface="Calibri" panose="020F0502020204030204"/>
                <a:cs typeface="Helvetica"/>
              </a:rPr>
              <a:t>goals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The #1 initiative closely aligns with the #1 investment priority</a:t>
            </a:r>
            <a:endParaRPr lang="en-US" sz="1200" b="1"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To drive business growth, CFOs are focusing their execution on data analytics and </a:t>
            </a:r>
            <a:r>
              <a:rPr lang="en-US" sz="1200" err="1">
                <a:solidFill>
                  <a:prstClr val="black"/>
                </a:solidFill>
                <a:latin typeface="Helvetica"/>
                <a:ea typeface="Calibri" panose="020F0502020204030204"/>
                <a:cs typeface="Helvetica"/>
              </a:rPr>
              <a:t>visualisation</a:t>
            </a:r>
            <a:r>
              <a:rPr lang="en-US" sz="1200">
                <a:solidFill>
                  <a:prstClr val="black"/>
                </a:solidFill>
                <a:latin typeface="Helvetica"/>
                <a:ea typeface="Calibri" panose="020F0502020204030204"/>
                <a:cs typeface="Helvetica"/>
              </a:rPr>
              <a:t>, </a:t>
            </a:r>
            <a:br>
              <a:rPr lang="en-US" sz="1200">
                <a:latin typeface="Helvetica"/>
                <a:ea typeface="Calibri" panose="020F0502020204030204"/>
                <a:cs typeface="Helvetica"/>
              </a:rPr>
            </a:br>
            <a:r>
              <a:rPr lang="en-US" sz="1200">
                <a:solidFill>
                  <a:prstClr val="black"/>
                </a:solidFill>
                <a:latin typeface="Helvetica"/>
                <a:ea typeface="Calibri" panose="020F0502020204030204"/>
                <a:cs typeface="Helvetica"/>
              </a:rPr>
              <a:t>supported by strong investment in performance visibility, financial forecasting and data governance.</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As they become more heavily involved in tech-enabled changes, IT and corporate alignment has surged in initiative priority. Although </a:t>
            </a:r>
            <a:r>
              <a:rPr lang="en-US" sz="1200" err="1">
                <a:solidFill>
                  <a:prstClr val="black"/>
                </a:solidFill>
                <a:latin typeface="Helvetica"/>
                <a:cs typeface="Helvetica"/>
              </a:rPr>
              <a:t>modernisation</a:t>
            </a:r>
            <a:r>
              <a:rPr lang="en-US" sz="1200">
                <a:solidFill>
                  <a:prstClr val="black"/>
                </a:solidFill>
                <a:latin typeface="Helvetica"/>
                <a:cs typeface="Helvetica"/>
              </a:rPr>
              <a:t> has declined in strategic importance, CFOs continue to </a:t>
            </a:r>
            <a:r>
              <a:rPr lang="en-US" sz="1200" err="1">
                <a:solidFill>
                  <a:prstClr val="black"/>
                </a:solidFill>
                <a:latin typeface="Helvetica"/>
                <a:cs typeface="Helvetica"/>
              </a:rPr>
              <a:t>prioritise</a:t>
            </a:r>
            <a:r>
              <a:rPr lang="en-US" sz="1200">
                <a:solidFill>
                  <a:prstClr val="black"/>
                </a:solidFill>
                <a:latin typeface="Helvetica"/>
                <a:cs typeface="Helvetica"/>
              </a:rPr>
              <a:t> streamlining processes, embedding automation and </a:t>
            </a:r>
            <a:r>
              <a:rPr lang="en-US" sz="1200" err="1">
                <a:solidFill>
                  <a:prstClr val="black"/>
                </a:solidFill>
                <a:latin typeface="Helvetica"/>
                <a:cs typeface="Helvetica"/>
              </a:rPr>
              <a:t>modernising</a:t>
            </a:r>
            <a:r>
              <a:rPr lang="en-US" sz="1200">
                <a:solidFill>
                  <a:prstClr val="black"/>
                </a:solidFill>
                <a:latin typeface="Helvetica"/>
                <a:cs typeface="Helvetica"/>
              </a:rPr>
              <a:t> systems as their top initiatives.</a:t>
            </a:r>
          </a:p>
          <a:p>
            <a:pPr lvl="0">
              <a:lnSpc>
                <a:spcPct val="150000"/>
              </a:lnSpc>
              <a:buClr>
                <a:srgbClr val="E7534F"/>
              </a:buClr>
              <a:defRPr/>
            </a:pPr>
            <a:r>
              <a:rPr lang="en-US" sz="1200" b="1">
                <a:solidFill>
                  <a:prstClr val="black"/>
                </a:solidFill>
                <a:latin typeface="Helvetica"/>
                <a:cs typeface="Helvetica"/>
              </a:rPr>
              <a:t>Evolving tech decision roles, yet holding back on AI deployment</a:t>
            </a:r>
            <a:endParaRPr lang="en-US" sz="1200" b="1"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CFOs are becoming more strategic in tech decisions yet remain cautious about AI deployment maturity. </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Low maturity of AI deployments is primarily due to insufficient foundational data readiness and integration challenges, leaving ROI largely unproven.</a:t>
            </a:r>
          </a:p>
          <a:p>
            <a:pPr lvl="0">
              <a:lnSpc>
                <a:spcPct val="150000"/>
              </a:lnSpc>
              <a:buClr>
                <a:srgbClr val="E7534F"/>
              </a:buClr>
              <a:defRPr/>
            </a:pPr>
            <a:r>
              <a:rPr lang="en-US" sz="1200" b="1" err="1">
                <a:solidFill>
                  <a:prstClr val="black"/>
                </a:solidFill>
                <a:latin typeface="Helvetica"/>
                <a:cs typeface="Helvetica"/>
              </a:rPr>
              <a:t>Labour</a:t>
            </a:r>
            <a:r>
              <a:rPr lang="en-US" sz="1200" b="1">
                <a:solidFill>
                  <a:prstClr val="black"/>
                </a:solidFill>
                <a:latin typeface="Helvetica"/>
                <a:cs typeface="Helvetica"/>
              </a:rPr>
              <a:t> shortages rising, funding issues </a:t>
            </a:r>
            <a:r>
              <a:rPr lang="en-US" sz="1200" b="1" err="1">
                <a:solidFill>
                  <a:prstClr val="black"/>
                </a:solidFill>
                <a:latin typeface="Helvetica"/>
                <a:cs typeface="Helvetica"/>
              </a:rPr>
              <a:t>stabilising</a:t>
            </a:r>
            <a:endParaRPr lang="en-US" sz="1200" b="1">
              <a:solidFill>
                <a:prstClr val="black"/>
              </a:solidFill>
              <a:latin typeface="Helvetica"/>
              <a:cs typeface="Helvetica"/>
            </a:endParaRP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This shift indicates that CFOs have already tightened control over funding and resources to </a:t>
            </a:r>
            <a:r>
              <a:rPr lang="en-US" sz="1200" err="1">
                <a:solidFill>
                  <a:prstClr val="black"/>
                </a:solidFill>
                <a:latin typeface="Helvetica"/>
                <a:cs typeface="Helvetica"/>
              </a:rPr>
              <a:t>maximise</a:t>
            </a:r>
            <a:r>
              <a:rPr lang="en-US" sz="1200">
                <a:solidFill>
                  <a:prstClr val="black"/>
                </a:solidFill>
                <a:latin typeface="Helvetica"/>
                <a:cs typeface="Helvetica"/>
              </a:rPr>
              <a:t> </a:t>
            </a:r>
            <a:br>
              <a:rPr lang="en-US" sz="1200">
                <a:latin typeface="Helvetica"/>
                <a:cs typeface="Helvetica"/>
              </a:rPr>
            </a:br>
            <a:r>
              <a:rPr lang="en-US" sz="1200">
                <a:solidFill>
                  <a:prstClr val="black"/>
                </a:solidFill>
                <a:latin typeface="Helvetica"/>
                <a:cs typeface="Helvetica"/>
              </a:rPr>
              <a:t>value, despite continuing to struggle with a lack of expertise to deliver growth initiatives.</a:t>
            </a:r>
          </a:p>
        </p:txBody>
      </p:sp>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43102" y="1044308"/>
            <a:ext cx="3425978" cy="563141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ADAPT’s CFO Edge Survey </a:t>
            </a:r>
            <a:r>
              <a:rPr lang="en-US" sz="1200" b="1">
                <a:solidFill>
                  <a:prstClr val="black"/>
                </a:solidFill>
                <a:latin typeface="Helvetica"/>
                <a:cs typeface="Helvetica"/>
              </a:rPr>
              <a:t>(</a:t>
            </a:r>
            <a:r>
              <a:rPr kumimoji="0" lang="en-US" sz="1200" b="1" i="0" u="none" strike="noStrike" kern="1200" cap="none" spc="0" normalizeH="0" baseline="0" noProof="0">
                <a:ln>
                  <a:noFill/>
                </a:ln>
                <a:solidFill>
                  <a:prstClr val="black"/>
                </a:solidFill>
                <a:effectLst/>
                <a:uLnTx/>
                <a:uFillTx/>
                <a:latin typeface="Helvetica"/>
                <a:ea typeface="+mn-ea"/>
                <a:cs typeface="Helvetica"/>
              </a:rPr>
              <a:t>Nov 2025) reveals that the #1 goal of Australian C</a:t>
            </a:r>
            <a:r>
              <a:rPr lang="en-US" sz="1200" b="1">
                <a:solidFill>
                  <a:prstClr val="black"/>
                </a:solidFill>
                <a:latin typeface="Helvetica"/>
                <a:cs typeface="Helvetica"/>
              </a:rPr>
              <a:t>F</a:t>
            </a:r>
            <a:r>
              <a:rPr kumimoji="0" lang="en-US" sz="1200" b="1" i="0" u="none" strike="noStrike" kern="1200" cap="none" spc="0" normalizeH="0" baseline="0" noProof="0" err="1">
                <a:ln>
                  <a:noFill/>
                </a:ln>
                <a:solidFill>
                  <a:prstClr val="black"/>
                </a:solidFill>
                <a:effectLst/>
                <a:uLnTx/>
                <a:uFillTx/>
                <a:latin typeface="Helvetica"/>
                <a:ea typeface="+mn-ea"/>
                <a:cs typeface="Helvetica"/>
              </a:rPr>
              <a:t>Os</a:t>
            </a:r>
            <a:r>
              <a:rPr kumimoji="0" lang="en-US" sz="1200" b="1" i="0" u="none" strike="noStrike" kern="1200" cap="none" spc="0" normalizeH="0" baseline="0" noProof="0">
                <a:ln>
                  <a:noFill/>
                </a:ln>
                <a:solidFill>
                  <a:prstClr val="black"/>
                </a:solidFill>
                <a:effectLst/>
                <a:uLnTx/>
                <a:uFillTx/>
                <a:latin typeface="Helvetica"/>
                <a:ea typeface="+mn-ea"/>
                <a:cs typeface="Helvetica"/>
              </a:rPr>
              <a:t> is to enable business growth.</a:t>
            </a:r>
          </a:p>
          <a:p>
            <a:pPr marL="171450" indent="-171450">
              <a:lnSpc>
                <a:spcPct val="150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#1 initiative priority is data analytics </a:t>
            </a:r>
            <a:br>
              <a:rPr lang="en-US" sz="1200" b="0" i="0" u="none" strike="noStrike" kern="1200" cap="none" spc="0" normalizeH="0" baseline="0" noProof="0">
                <a:ln>
                  <a:noFill/>
                </a:ln>
                <a:effectLst/>
                <a:uLnTx/>
                <a:uFillTx/>
                <a:latin typeface="Helvetic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and </a:t>
            </a:r>
            <a:r>
              <a:rPr lang="en-US" sz="1200" err="1">
                <a:solidFill>
                  <a:prstClr val="black"/>
                </a:solidFill>
                <a:latin typeface="Helvetica"/>
                <a:cs typeface="Helvetica"/>
              </a:rPr>
              <a:t>visualisation</a:t>
            </a:r>
            <a:r>
              <a:rPr lang="en-US" sz="1200">
                <a:solidFill>
                  <a:prstClr val="black"/>
                </a:solidFill>
                <a:latin typeface="Helvetica"/>
                <a:cs typeface="Helvetica"/>
              </a:rPr>
              <a:t>, while the top investment priority is business performance visibility </a:t>
            </a:r>
            <a:br>
              <a:rPr lang="en-US" sz="1200">
                <a:latin typeface="Helvetica"/>
                <a:cs typeface="Helvetica"/>
              </a:rPr>
            </a:br>
            <a:r>
              <a:rPr lang="en-US" sz="1200">
                <a:solidFill>
                  <a:prstClr val="black"/>
                </a:solidFill>
                <a:latin typeface="Helvetica"/>
                <a:cs typeface="Helvetica"/>
              </a:rPr>
              <a:t>and tracking</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CFOs are becoming more strategic in tech decisions, with 78% regularly involved </a:t>
            </a:r>
            <a:br>
              <a:rPr lang="en-US" sz="1200" b="0" i="0" u="none" strike="noStrike" kern="1200" cap="none" spc="0" normalizeH="0" baseline="0" noProof="0">
                <a:ln>
                  <a:noFill/>
                </a:ln>
                <a:effectLst/>
                <a:uLnTx/>
                <a:uFillTx/>
                <a:latin typeface="Helvetic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in co-driving tech-enabled change.</a:t>
            </a:r>
            <a:endParaRPr lang="en-US"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However, generative AI deployment </a:t>
            </a:r>
            <a:br>
              <a:rPr lang="en-US" sz="1200">
                <a:latin typeface="Helvetica"/>
                <a:cs typeface="Helvetica"/>
              </a:rPr>
            </a:br>
            <a:r>
              <a:rPr lang="en-US" sz="1200">
                <a:solidFill>
                  <a:prstClr val="black"/>
                </a:solidFill>
                <a:latin typeface="Helvetica"/>
                <a:cs typeface="Helvetica"/>
              </a:rPr>
              <a:t>remains low in most cases and its return on investment (ROI) is still unclear. Agentic AI adoption is also slow due to low data readiness (64% of respondents say they </a:t>
            </a:r>
            <a:br>
              <a:rPr lang="en-US" sz="1200">
                <a:latin typeface="Helvetica"/>
                <a:cs typeface="Helvetica"/>
              </a:rPr>
            </a:br>
            <a:r>
              <a:rPr lang="en-US" sz="1200">
                <a:solidFill>
                  <a:prstClr val="black"/>
                </a:solidFill>
                <a:latin typeface="Helvetica"/>
                <a:cs typeface="Helvetica"/>
              </a:rPr>
              <a:t>are unprepared or in the early stages).</a:t>
            </a:r>
            <a:endParaRPr lang="en-US"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Insufficient staff in key roles is now the primary barrier. Funding issues have dropped from the #1 to #5 barrier.</a:t>
            </a:r>
            <a:endParaRPr lang="en-US" sz="1200" b="0" i="0" u="none" strike="noStrike" kern="1200" cap="none" spc="0" normalizeH="0" baseline="0" noProof="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274866"/>
            <a:ext cx="3624511" cy="769442"/>
            <a:chOff x="819810" y="1621037"/>
            <a:chExt cx="3624511"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2" y="1928814"/>
              <a:ext cx="3624508"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3624511"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CFO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084733"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50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493956" y="217667"/>
            <a:ext cx="7115859"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panose="020B0403020202020204" pitchFamily="34" charset="0"/>
                <a:cs typeface="Helvetica"/>
              </a:rPr>
              <a:t>Survey demographics: Australian CFOs in 2025</a:t>
            </a:r>
            <a:endParaRPr kumimoji="0" lang="en-AU" sz="2400" b="1" i="0" u="none" strike="noStrike" kern="1200" cap="none" spc="0" normalizeH="0" baseline="0" noProof="0">
              <a:ln>
                <a:noFill/>
              </a:ln>
              <a:solidFill>
                <a:srgbClr val="000000"/>
              </a:solidFill>
              <a:effectLst/>
              <a:uLnTx/>
              <a:uFillTx/>
              <a:latin typeface="Helvetica" panose="020B0403020202020204" pitchFamily="34" charset="0"/>
              <a:cs typeface="Helvetica"/>
            </a:endParaRPr>
          </a:p>
        </p:txBody>
      </p:sp>
      <p:cxnSp>
        <p:nvCxnSpPr>
          <p:cNvPr id="70" name="Straight Connector 69">
            <a:extLst>
              <a:ext uri="{FF2B5EF4-FFF2-40B4-BE49-F238E27FC236}">
                <a16:creationId xmlns:a16="http://schemas.microsoft.com/office/drawing/2014/main" id="{4B110C6C-3024-A34D-BA04-AE8666E58863}"/>
              </a:ext>
            </a:extLst>
          </p:cNvPr>
          <p:cNvCxnSpPr>
            <a:cxnSpLocks/>
          </p:cNvCxnSpPr>
          <p:nvPr/>
        </p:nvCxnSpPr>
        <p:spPr>
          <a:xfrm>
            <a:off x="606056" y="754239"/>
            <a:ext cx="11167730" cy="0"/>
          </a:xfrm>
          <a:prstGeom prst="line">
            <a:avLst/>
          </a:prstGeom>
          <a:ln w="19050">
            <a:solidFill>
              <a:schemeClr val="tx1"/>
            </a:solidFill>
          </a:ln>
          <a:effectLst/>
        </p:spPr>
        <p:style>
          <a:lnRef idx="1">
            <a:schemeClr val="dk1"/>
          </a:lnRef>
          <a:fillRef idx="0">
            <a:schemeClr val="dk1"/>
          </a:fillRef>
          <a:effectRef idx="0">
            <a:schemeClr val="dk1"/>
          </a:effectRef>
          <a:fontRef idx="minor">
            <a:schemeClr val="tx1"/>
          </a:fontRef>
        </p:style>
      </p:cxnSp>
      <p:pic>
        <p:nvPicPr>
          <p:cNvPr id="4" name="Graphic 3">
            <a:extLst>
              <a:ext uri="{FF2B5EF4-FFF2-40B4-BE49-F238E27FC236}">
                <a16:creationId xmlns:a16="http://schemas.microsoft.com/office/drawing/2014/main" id="{229A3A22-9455-A2AC-7BFF-CDB38C7E15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479" y="655169"/>
            <a:ext cx="11924453" cy="5800112"/>
          </a:xfrm>
          <a:prstGeom prst="rect">
            <a:avLst/>
          </a:prstGeom>
        </p:spPr>
      </p:pic>
    </p:spTree>
    <p:extLst>
      <p:ext uri="{BB962C8B-B14F-4D97-AF65-F5344CB8AC3E}">
        <p14:creationId xmlns:p14="http://schemas.microsoft.com/office/powerpoint/2010/main" val="33924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doesn't guarantee future respondents will reflect the same trends. For instance, while 100% of respondents in a sample of 10 might invest in AI, it'd be unrealistic to assume this pattern will hold as the sample size grows. However, if the sample size increases to 20, it's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1433566" y="1672223"/>
            <a:ext cx="937996"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1152855"/>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1355657" y="3095903"/>
            <a:ext cx="9684343" cy="145469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cs typeface="Helvetica"/>
              </a:rPr>
              <a:t>As a Junior Data Analyst at ADAPT, Mari enables the discovery and definition of market trends through visually meaningful statistics. </a:t>
            </a: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cs typeface="Helvetica"/>
              </a:rPr>
              <a:t>She ensures data presentations are accurate and aligned with modern statistical standards.</a:t>
            </a:r>
            <a:endParaRPr lang="en-US"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cs typeface="Helvetica"/>
              </a:rPr>
              <a:t>Mari is passionate about data and transforming it into actionable insights. With over three years of experience in project management and academic research, she has led end-to-end survey and research projects, processed and </a:t>
            </a:r>
            <a:r>
              <a:rPr kumimoji="0" lang="en-US" sz="1200" b="0" i="0" u="none" strike="noStrike" kern="1200" cap="none" spc="0" normalizeH="0" baseline="0" noProof="0" err="1">
                <a:ln>
                  <a:noFill/>
                </a:ln>
                <a:solidFill>
                  <a:prstClr val="black"/>
                </a:solidFill>
                <a:effectLst/>
                <a:uLnTx/>
                <a:uFillTx/>
                <a:latin typeface="Helvetica"/>
                <a:cs typeface="Helvetica"/>
              </a:rPr>
              <a:t>analysed</a:t>
            </a:r>
            <a:r>
              <a:rPr kumimoji="0" lang="en-US" sz="1200" b="0" i="0" u="none" strike="noStrike" kern="1200" cap="none" spc="0" normalizeH="0" baseline="0" noProof="0">
                <a:ln>
                  <a:noFill/>
                </a:ln>
                <a:solidFill>
                  <a:prstClr val="black"/>
                </a:solidFill>
                <a:effectLst/>
                <a:uLnTx/>
                <a:uFillTx/>
                <a:latin typeface="Helvetica"/>
                <a:cs typeface="Helvetica"/>
              </a:rPr>
              <a:t> data using a range of statistical tools </a:t>
            </a:r>
            <a:endParaRPr lang="en-US"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cs typeface="Helvetica"/>
              </a:rPr>
              <a:t>and techniques and provided clients with statistical consultation and insights.</a:t>
            </a:r>
            <a:endParaRPr lang="en-US" sz="1200" b="0" i="0" u="none" strike="noStrike" kern="1200" cap="none" spc="0" normalizeH="0" baseline="0" noProof="0">
              <a:ln>
                <a:noFill/>
              </a:ln>
              <a:solidFill>
                <a:prstClr val="black"/>
              </a:solidFill>
              <a:effectLst/>
              <a:uLnTx/>
              <a:uFillTx/>
              <a:latin typeface="Helvetica"/>
              <a:cs typeface="Helvetica"/>
            </a:endParaRPr>
          </a:p>
        </p:txBody>
      </p:sp>
      <p:sp>
        <p:nvSpPr>
          <p:cNvPr id="6" name="TextBox 5">
            <a:extLst>
              <a:ext uri="{FF2B5EF4-FFF2-40B4-BE49-F238E27FC236}">
                <a16:creationId xmlns:a16="http://schemas.microsoft.com/office/drawing/2014/main" id="{842282AC-9D27-A809-29B3-95F032F95287}"/>
              </a:ext>
            </a:extLst>
          </p:cNvPr>
          <p:cNvSpPr txBox="1"/>
          <p:nvPr/>
        </p:nvSpPr>
        <p:spPr>
          <a:xfrm>
            <a:off x="2441974" y="2358742"/>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1827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US"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US"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US"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US"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US"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PH"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9E930E-96E8-6F96-8601-B64C01432329}"/>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prstClr val="black"/>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prstClr val="black"/>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0E1ACB27-F2A2-E6CE-2015-A1967714013C}"/>
              </a:ext>
            </a:extLst>
          </p:cNvPr>
          <p:cNvSpPr/>
          <p:nvPr/>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hlinkClick r:id="rId4"/>
            <a:extLst>
              <a:ext uri="{FF2B5EF4-FFF2-40B4-BE49-F238E27FC236}">
                <a16:creationId xmlns:a16="http://schemas.microsoft.com/office/drawing/2014/main" id="{0ECCB31D-6C57-A856-45D8-4929CBD1B0ED}"/>
              </a:ext>
            </a:extLst>
          </p:cNvPr>
          <p:cNvSpPr/>
          <p:nvPr/>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hlinkClick r:id="rId3"/>
            <a:extLst>
              <a:ext uri="{FF2B5EF4-FFF2-40B4-BE49-F238E27FC236}">
                <a16:creationId xmlns:a16="http://schemas.microsoft.com/office/drawing/2014/main" id="{093EE5D5-BD14-C567-4328-944DA5FC6B78}"/>
              </a:ext>
            </a:extLst>
          </p:cNvPr>
          <p:cNvSpPr/>
          <p:nvPr/>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5" descr="A picture containing logo&#10;&#10;Description automatically generated">
            <a:extLst>
              <a:ext uri="{FF2B5EF4-FFF2-40B4-BE49-F238E27FC236}">
                <a16:creationId xmlns:a16="http://schemas.microsoft.com/office/drawing/2014/main" id="{2325D424-43A1-563C-7DD3-F6FCDB565CA3}"/>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B5967AF7-CC6F-B97F-5FCC-B240D79DC85D}"/>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A51B8DB5-906C-E3AB-6422-EA3398758FD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0C1482A0-6DC0-DFC9-414A-62563E65C997}"/>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79071E14-50C7-D7A9-88D5-6E6F3D3A22E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830AB4A7-B1E1-89BE-5D48-2785FFC332DD}"/>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9F63DFF9-1AA0-8041-71FC-DF4AE45BC02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CE31171-0F00-F34C-6443-514BCD23DCDC}"/>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E7D12C1A-AFD8-FD02-232C-8321381BA054}"/>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EC43080A-74F8-CDBF-3A3F-2DDB24E4AD85}"/>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C26D85A2-8045-5D53-975C-DAD6F33B69D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98DAC50-3B54-F0E6-C920-16A2EF2F328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FBF48927-9BF8-4921-C0C5-50692BB109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982C1B12-51A2-014C-BECA-FA15DE5F588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AF7F47E9-B51B-25E9-B5BD-9E4772031AFA}"/>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F500DAD0-24EC-0857-443C-94EB193461B3}"/>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C49FD728-D8C1-34EA-DBE9-A6820A064FB9}"/>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4B1A968A-3433-6182-549B-9E2B1426FF5D}"/>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95138A72-4C16-5453-4747-6804C02944B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8688218A-E203-7FD6-FA98-F780378F953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CD73841-B943-D05F-1F4F-507D90228AA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1A4A0AEE-83A9-9E3D-9CA1-0D8C7B9A251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E8354DAF-B386-E4FB-B280-358007508055}"/>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EDE47F8-BEE3-B8B5-AA42-E598E0B18E5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F51135A7-1F24-CEF5-4058-E05465805B36}"/>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00749467-287A-76B3-16C5-A3074972AAAF}"/>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9FAF9E7B-4B3D-C8F7-3472-50FC309C8796}"/>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0E96E10B-1514-3013-558D-F38256E6713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F1D0FAC1-C6C2-CEC9-5EFA-177156C0B425}"/>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6F64B76-9282-989F-51C1-2973B7ECE832}"/>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C5F48322-063D-BB20-FCC4-23A3D669519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5770577B-BFAC-5C44-8A46-E1D905BE423A}"/>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882DAE8-5691-D8C4-61CA-1FF78DBDFEC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3F377795-4CFD-5E32-C995-665DEC2D0782}"/>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ADFBF762-558B-0B5E-DE4B-D24D5C8A0DB0}"/>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CD0ED42-F7E8-3A92-A997-9C5C466E3A5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8FEB0A33-183B-1B0F-1E08-5B4403258FEE}"/>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5904F6B-7A2E-0656-31CD-0D0E6AB0922B}"/>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8BDCC4B-4A57-D5A3-9D08-63D353BB327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E589D98-4A99-DAF1-1F03-0E3DA50A346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3C4425F-A547-78D2-14F9-4EE25792182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8BC61CC-81E3-23F2-FBBC-5383BD52DA7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79B1B47B-6D59-5124-4D5F-C4AC015708B6}"/>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682C130-FD50-F62E-575E-F82C7DFE10D2}"/>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52" name="Group 51">
            <a:extLst>
              <a:ext uri="{FF2B5EF4-FFF2-40B4-BE49-F238E27FC236}">
                <a16:creationId xmlns:a16="http://schemas.microsoft.com/office/drawing/2014/main" id="{42DD884F-A90E-8093-EF9C-7986C003510A}"/>
              </a:ext>
            </a:extLst>
          </p:cNvPr>
          <p:cNvGrpSpPr/>
          <p:nvPr/>
        </p:nvGrpSpPr>
        <p:grpSpPr>
          <a:xfrm>
            <a:off x="470612" y="2224426"/>
            <a:ext cx="7539256" cy="1613326"/>
            <a:chOff x="470612" y="2366935"/>
            <a:chExt cx="7539256" cy="1613326"/>
          </a:xfrm>
        </p:grpSpPr>
        <p:sp>
          <p:nvSpPr>
            <p:cNvPr id="53" name="TextBox 52">
              <a:extLst>
                <a:ext uri="{FF2B5EF4-FFF2-40B4-BE49-F238E27FC236}">
                  <a16:creationId xmlns:a16="http://schemas.microsoft.com/office/drawing/2014/main" id="{BC73DB39-A656-E49A-7238-578E19DAE729}"/>
                </a:ext>
              </a:extLst>
            </p:cNvPr>
            <p:cNvSpPr txBox="1"/>
            <p:nvPr/>
          </p:nvSpPr>
          <p:spPr>
            <a:xfrm>
              <a:off x="470612" y="2366935"/>
              <a:ext cx="7539256" cy="144655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a:ea typeface="+mn-ea"/>
                  <a:cs typeface="Helvetica"/>
                </a:rPr>
                <a:t>Goals, initiatives and investment priorities</a:t>
              </a:r>
            </a:p>
          </p:txBody>
        </p:sp>
        <p:sp>
          <p:nvSpPr>
            <p:cNvPr id="54" name="Rectangle 53">
              <a:extLst>
                <a:ext uri="{FF2B5EF4-FFF2-40B4-BE49-F238E27FC236}">
                  <a16:creationId xmlns:a16="http://schemas.microsoft.com/office/drawing/2014/main" id="{655C18FB-D8A1-FBA4-9C57-C77D443678E1}"/>
                </a:ext>
              </a:extLst>
            </p:cNvPr>
            <p:cNvSpPr/>
            <p:nvPr/>
          </p:nvSpPr>
          <p:spPr>
            <a:xfrm>
              <a:off x="608469" y="391778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9992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30979-7342-E567-2DF9-A72ABA8FD904}"/>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974A2E75-48E0-EE56-0B53-A8276CB42E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1020" y="1031558"/>
            <a:ext cx="11309960" cy="5131576"/>
          </a:xfrm>
          <a:prstGeom prst="rect">
            <a:avLst/>
          </a:prstGeom>
        </p:spPr>
      </p:pic>
      <p:sp>
        <p:nvSpPr>
          <p:cNvPr id="29" name="Rectangle 28">
            <a:extLst>
              <a:ext uri="{FF2B5EF4-FFF2-40B4-BE49-F238E27FC236}">
                <a16:creationId xmlns:a16="http://schemas.microsoft.com/office/drawing/2014/main" id="{BAD3DF9F-0FC6-0D03-F421-244D063E5F31}"/>
              </a:ext>
            </a:extLst>
          </p:cNvPr>
          <p:cNvSpPr/>
          <p:nvPr/>
        </p:nvSpPr>
        <p:spPr>
          <a:xfrm>
            <a:off x="300539" y="191204"/>
            <a:ext cx="10184581"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CFOs’ </a:t>
            </a:r>
            <a:r>
              <a:rPr kumimoji="0" lang="en-US" sz="2400" b="1" i="0" u="none" strike="noStrike" kern="1200" cap="none" spc="0" normalizeH="0" baseline="0" noProof="0" err="1">
                <a:ln>
                  <a:noFill/>
                </a:ln>
                <a:solidFill>
                  <a:srgbClr val="000000"/>
                </a:solidFill>
                <a:effectLst/>
                <a:uLnTx/>
                <a:uFillTx/>
                <a:latin typeface="Helvetica"/>
                <a:ea typeface="+mn-ea"/>
                <a:cs typeface="Helvetica"/>
                <a:sym typeface="Arial"/>
              </a:rPr>
              <a:t>organisational</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 goals (2024 and 2025)</a:t>
            </a:r>
          </a:p>
        </p:txBody>
      </p:sp>
      <p:sp>
        <p:nvSpPr>
          <p:cNvPr id="5" name="TextBox 4">
            <a:extLst>
              <a:ext uri="{FF2B5EF4-FFF2-40B4-BE49-F238E27FC236}">
                <a16:creationId xmlns:a16="http://schemas.microsoft.com/office/drawing/2014/main" id="{808EB61B-0C58-9D54-B839-3CBD6D185EB6}"/>
              </a:ext>
            </a:extLst>
          </p:cNvPr>
          <p:cNvSpPr txBox="1"/>
          <p:nvPr/>
        </p:nvSpPr>
        <p:spPr>
          <a:xfrm>
            <a:off x="3200400" y="6500712"/>
            <a:ext cx="884001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ADAPT CFO Edge Surveys in Nov 2024 and Nov 2025. Sample size:231 Australian CFOs</a:t>
            </a:r>
          </a:p>
        </p:txBody>
      </p:sp>
    </p:spTree>
    <p:extLst>
      <p:ext uri="{BB962C8B-B14F-4D97-AF65-F5344CB8AC3E}">
        <p14:creationId xmlns:p14="http://schemas.microsoft.com/office/powerpoint/2010/main" val="1868794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DD42B-3607-D491-9E28-DCABAA104CDA}"/>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60DB1D32-1168-538F-80EA-6F29221230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4207" y="1031122"/>
            <a:ext cx="11316773" cy="5134667"/>
          </a:xfrm>
          <a:prstGeom prst="rect">
            <a:avLst/>
          </a:prstGeom>
        </p:spPr>
      </p:pic>
      <p:sp>
        <p:nvSpPr>
          <p:cNvPr id="29" name="Rectangle 28">
            <a:extLst>
              <a:ext uri="{FF2B5EF4-FFF2-40B4-BE49-F238E27FC236}">
                <a16:creationId xmlns:a16="http://schemas.microsoft.com/office/drawing/2014/main" id="{607D4777-290D-CF21-86AF-758350A21331}"/>
              </a:ext>
            </a:extLst>
          </p:cNvPr>
          <p:cNvSpPr/>
          <p:nvPr/>
        </p:nvSpPr>
        <p:spPr>
          <a:xfrm>
            <a:off x="300539" y="191204"/>
            <a:ext cx="10184581"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CFOs’ initiatives (Nov 2024 and Nov 2025)</a:t>
            </a:r>
          </a:p>
        </p:txBody>
      </p:sp>
      <p:sp>
        <p:nvSpPr>
          <p:cNvPr id="5" name="TextBox 4">
            <a:extLst>
              <a:ext uri="{FF2B5EF4-FFF2-40B4-BE49-F238E27FC236}">
                <a16:creationId xmlns:a16="http://schemas.microsoft.com/office/drawing/2014/main" id="{E53C47D9-BD52-9BA2-31DD-20EC3E9F8006}"/>
              </a:ext>
            </a:extLst>
          </p:cNvPr>
          <p:cNvSpPr txBox="1"/>
          <p:nvPr/>
        </p:nvSpPr>
        <p:spPr>
          <a:xfrm>
            <a:off x="3200400" y="6500712"/>
            <a:ext cx="884001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ADAPT CFO Edge Surveys in Nov 2024 and Nov 2025. Sample size: 228 Australian CFOs</a:t>
            </a:r>
          </a:p>
        </p:txBody>
      </p:sp>
    </p:spTree>
    <p:extLst>
      <p:ext uri="{BB962C8B-B14F-4D97-AF65-F5344CB8AC3E}">
        <p14:creationId xmlns:p14="http://schemas.microsoft.com/office/powerpoint/2010/main" val="4280505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CE2EEED-FE1E-83F1-4361-6E274B6F81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4548" y="1086996"/>
            <a:ext cx="11515255" cy="4994369"/>
          </a:xfrm>
          <a:prstGeom prst="rect">
            <a:avLst/>
          </a:prstGeom>
        </p:spPr>
      </p:pic>
      <p:sp>
        <p:nvSpPr>
          <p:cNvPr id="15" name="TextBox 14">
            <a:extLst>
              <a:ext uri="{FF2B5EF4-FFF2-40B4-BE49-F238E27FC236}">
                <a16:creationId xmlns:a16="http://schemas.microsoft.com/office/drawing/2014/main" id="{0D2E14ED-A645-4A63-8EA7-B27635961C53}"/>
              </a:ext>
            </a:extLst>
          </p:cNvPr>
          <p:cNvSpPr txBox="1"/>
          <p:nvPr/>
        </p:nvSpPr>
        <p:spPr>
          <a:xfrm>
            <a:off x="5622202" y="6500712"/>
            <a:ext cx="6507427"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a:ea typeface="+mn-ea"/>
                <a:cs typeface="Helvetica Neue" panose="02000503000000020004" pitchFamily="2"/>
              </a:rPr>
              <a:t>Source : ADAPT CFO Edge Survey in Nov 2025. Sample size :132 Australian CFOs</a:t>
            </a:r>
          </a:p>
        </p:txBody>
      </p:sp>
      <p:sp>
        <p:nvSpPr>
          <p:cNvPr id="21" name="Rectangle 20">
            <a:extLst>
              <a:ext uri="{FF2B5EF4-FFF2-40B4-BE49-F238E27FC236}">
                <a16:creationId xmlns:a16="http://schemas.microsoft.com/office/drawing/2014/main" id="{315EB784-3F6E-6442-967A-FF23F0830091}"/>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50" normalizeH="0" baseline="0" noProof="0">
                <a:ln>
                  <a:noFill/>
                </a:ln>
                <a:solidFill>
                  <a:srgbClr val="FFFFFF"/>
                </a:solidFill>
                <a:effectLst/>
                <a:uLnTx/>
                <a:uFillTx/>
                <a:latin typeface="Helvetica"/>
                <a:cs typeface="Helvetica Neue" panose="02000503000000020004" pitchFamily="2"/>
              </a:rPr>
              <a:t>CFOs</a:t>
            </a:r>
            <a:r>
              <a:rPr lang="en-US" sz="2400" b="1" spc="-50">
                <a:solidFill>
                  <a:srgbClr val="FFFFFF"/>
                </a:solidFill>
                <a:latin typeface="Helvetica"/>
                <a:cs typeface="Helvetica Neue" panose="02000503000000020004" pitchFamily="2"/>
              </a:rPr>
              <a:t>’ investment priorities</a:t>
            </a:r>
            <a:r>
              <a:rPr kumimoji="0" lang="en-US" sz="2400" b="1" i="0" u="none" strike="noStrike" kern="1200" cap="none" spc="-50" normalizeH="0" baseline="0" noProof="0">
                <a:ln>
                  <a:noFill/>
                </a:ln>
                <a:solidFill>
                  <a:srgbClr val="FFFFFF"/>
                </a:solidFill>
                <a:effectLst/>
                <a:uLnTx/>
                <a:uFillTx/>
                <a:latin typeface="Helvetica"/>
                <a:cs typeface="Helvetica Neue" panose="02000503000000020004" pitchFamily="2"/>
              </a:rPr>
              <a:t> in the next 12 months</a:t>
            </a:r>
          </a:p>
        </p:txBody>
      </p:sp>
    </p:spTree>
    <p:extLst>
      <p:ext uri="{BB962C8B-B14F-4D97-AF65-F5344CB8AC3E}">
        <p14:creationId xmlns:p14="http://schemas.microsoft.com/office/powerpoint/2010/main" val="408144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ABD23-F8F6-EDC2-37DC-E66CF58F69B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E59DA50-B4FE-3AEA-B881-7AEC155E498C}"/>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F6B2664-A04E-00DB-05E9-37B17437DCFC}"/>
              </a:ext>
            </a:extLst>
          </p:cNvPr>
          <p:cNvSpPr txBox="1"/>
          <p:nvPr/>
        </p:nvSpPr>
        <p:spPr>
          <a:xfrm>
            <a:off x="643102" y="1910209"/>
            <a:ext cx="3613705" cy="4520918"/>
          </a:xfrm>
          <a:prstGeom prst="rect">
            <a:avLst/>
          </a:prstGeom>
          <a:noFill/>
        </p:spPr>
        <p:txBody>
          <a:bodyPr wrap="square" lIns="91440" tIns="45720" rIns="91440" bIns="45720" rtlCol="0" anchor="t">
            <a:spAutoFit/>
          </a:bodyPr>
          <a:lstStyle/>
          <a:p>
            <a:pPr lvl="0">
              <a:lnSpc>
                <a:spcPct val="150000"/>
              </a:lnSpc>
              <a:spcAft>
                <a:spcPts val="600"/>
              </a:spcAft>
              <a:buClr>
                <a:srgbClr val="E7534F"/>
              </a:buClr>
              <a:defRPr/>
            </a:pPr>
            <a:r>
              <a:rPr lang="en-US" sz="1200" b="1">
                <a:solidFill>
                  <a:prstClr val="black"/>
                </a:solidFill>
                <a:latin typeface="Helvetica"/>
                <a:cs typeface="Helvetica"/>
              </a:rPr>
              <a:t>Growing the business is now the #1 goal </a:t>
            </a:r>
            <a:br>
              <a:rPr lang="en-US" sz="1200" b="1">
                <a:solidFill>
                  <a:prstClr val="black"/>
                </a:solidFill>
                <a:latin typeface="Helvetica"/>
                <a:cs typeface="Helvetica"/>
              </a:rPr>
            </a:br>
            <a:r>
              <a:rPr lang="en-US" sz="1200" b="1">
                <a:solidFill>
                  <a:prstClr val="black"/>
                </a:solidFill>
                <a:latin typeface="Helvetica"/>
                <a:cs typeface="Helvetica"/>
              </a:rPr>
              <a:t>of Australian CFOs. Cost </a:t>
            </a:r>
            <a:r>
              <a:rPr lang="en-US" sz="1200" b="1" err="1">
                <a:solidFill>
                  <a:prstClr val="black"/>
                </a:solidFill>
                <a:latin typeface="Helvetica"/>
                <a:cs typeface="Helvetica"/>
              </a:rPr>
              <a:t>optimisation</a:t>
            </a:r>
            <a:r>
              <a:rPr lang="en-US" sz="1200" b="1">
                <a:solidFill>
                  <a:prstClr val="black"/>
                </a:solidFill>
                <a:latin typeface="Helvetica"/>
                <a:cs typeface="Helvetica"/>
              </a:rPr>
              <a:t> has dropped from #1 to #4 as a goal, and #4 </a:t>
            </a:r>
            <a:br>
              <a:rPr lang="en-US" sz="1200" b="1">
                <a:solidFill>
                  <a:prstClr val="black"/>
                </a:solidFill>
                <a:latin typeface="Helvetica"/>
                <a:cs typeface="Helvetica"/>
              </a:rPr>
            </a:br>
            <a:r>
              <a:rPr lang="en-US" sz="1200" b="1">
                <a:solidFill>
                  <a:prstClr val="black"/>
                </a:solidFill>
                <a:latin typeface="Helvetica"/>
                <a:cs typeface="Helvetica"/>
              </a:rPr>
              <a:t>to #6 as an initiative over the past year.</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Operational effectiveness has risen from #4 </a:t>
            </a:r>
            <a:br>
              <a:rPr lang="en-US" sz="1200">
                <a:solidFill>
                  <a:prstClr val="black"/>
                </a:solidFill>
                <a:latin typeface="Helvetica"/>
                <a:cs typeface="Helvetica"/>
              </a:rPr>
            </a:br>
            <a:r>
              <a:rPr lang="en-US" sz="1200">
                <a:solidFill>
                  <a:prstClr val="black"/>
                </a:solidFill>
                <a:latin typeface="Helvetica"/>
                <a:cs typeface="Helvetica"/>
              </a:rPr>
              <a:t>to #2, while AI strategy has leapt from #9 to #3, signaling a rapid elevation of AI significance. </a:t>
            </a:r>
            <a:endParaRPr kumimoji="0" lang="en-US" sz="1200" i="0" u="none" strike="noStrike" kern="1200" cap="none" spc="0" normalizeH="0" baseline="0" noProof="0">
              <a:ln>
                <a:noFill/>
              </a:ln>
              <a:solidFill>
                <a:prstClr val="black"/>
              </a:solidFill>
              <a:effectLst/>
              <a:uLnTx/>
              <a:uFillTx/>
              <a:latin typeface="Helvetica"/>
              <a:ea typeface="+mn-ea"/>
              <a:cs typeface="Helvetica"/>
            </a:endParaRP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M</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odernisation</a:t>
            </a:r>
            <a:r>
              <a:rPr kumimoji="0" lang="en-US" sz="1200" b="0" i="0" u="none" strike="noStrike" kern="1200" cap="none" spc="0" normalizeH="0" baseline="0" noProof="0">
                <a:ln>
                  <a:noFill/>
                </a:ln>
                <a:solidFill>
                  <a:prstClr val="black"/>
                </a:solidFill>
                <a:effectLst/>
                <a:uLnTx/>
                <a:uFillTx/>
                <a:latin typeface="Helvetica"/>
                <a:ea typeface="+mn-ea"/>
                <a:cs typeface="Helvetica"/>
              </a:rPr>
              <a:t> drops from #3 to #5 in priority</a:t>
            </a:r>
            <a:r>
              <a:rPr lang="en-US" sz="1200">
                <a:solidFill>
                  <a:prstClr val="black"/>
                </a:solidFill>
                <a:latin typeface="Helvetica"/>
                <a:ea typeface="Calibri" panose="020F0502020204030204"/>
                <a:cs typeface="Helvetica"/>
              </a:rPr>
              <a:t>, reframing it as a support for the top goals. </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top initiative and investment priorities focus on enabling faster data-driven decision making</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While upskilling and operating model changes have dropped in initiative priorities, IT and corporate alignment has surged from #20 in 2024 to #10 in 2025.</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CADB49AA-0FD5-C4A9-5FC4-B2A1AE2D4DD9}"/>
              </a:ext>
            </a:extLst>
          </p:cNvPr>
          <p:cNvGrpSpPr/>
          <p:nvPr/>
        </p:nvGrpSpPr>
        <p:grpSpPr>
          <a:xfrm>
            <a:off x="643103" y="358832"/>
            <a:ext cx="3613705" cy="1508106"/>
            <a:chOff x="819810" y="1621037"/>
            <a:chExt cx="4129258" cy="1508106"/>
          </a:xfrm>
        </p:grpSpPr>
        <p:sp>
          <p:nvSpPr>
            <p:cNvPr id="3" name="Rectangle 2">
              <a:extLst>
                <a:ext uri="{FF2B5EF4-FFF2-40B4-BE49-F238E27FC236}">
                  <a16:creationId xmlns:a16="http://schemas.microsoft.com/office/drawing/2014/main" id="{73D8886C-E805-9144-02D2-74B4E935E5A6}"/>
                </a:ext>
              </a:extLst>
            </p:cNvPr>
            <p:cNvSpPr/>
            <p:nvPr/>
          </p:nvSpPr>
          <p:spPr>
            <a:xfrm>
              <a:off x="819810" y="1928814"/>
              <a:ext cx="4076243" cy="120032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From </a:t>
              </a:r>
              <a:r>
                <a:rPr kumimoji="0" lang="en-US" sz="2400" b="1" i="0" u="none" strike="noStrike" kern="1200" cap="none" spc="0" normalizeH="0" baseline="0" noProof="0" err="1">
                  <a:ln>
                    <a:noFill/>
                  </a:ln>
                  <a:solidFill>
                    <a:prstClr val="black"/>
                  </a:solidFill>
                  <a:effectLst/>
                  <a:uLnTx/>
                  <a:uFillTx/>
                  <a:latin typeface="Helvetica"/>
                  <a:ea typeface="+mn-ea"/>
                  <a:cs typeface="Helvetica"/>
                </a:rPr>
                <a:t>optimising</a:t>
              </a:r>
              <a:r>
                <a:rPr kumimoji="0" lang="en-US" sz="2400" b="1" i="0" u="none" strike="noStrike" kern="1200" cap="none" spc="0" normalizeH="0" baseline="0" noProof="0">
                  <a:ln>
                    <a:noFill/>
                  </a:ln>
                  <a:solidFill>
                    <a:prstClr val="black"/>
                  </a:solidFill>
                  <a:effectLst/>
                  <a:uLnTx/>
                  <a:uFillTx/>
                  <a:latin typeface="Helvetica"/>
                  <a:ea typeface="+mn-ea"/>
                  <a:cs typeface="Helvetica"/>
                </a:rPr>
                <a:t> </a:t>
              </a:r>
              <a:br>
                <a:rPr kumimoji="0" lang="en-US" sz="2400" b="1" i="0" u="none" strike="noStrike" kern="1200" cap="none" spc="0" normalizeH="0" baseline="0" noProof="0">
                  <a:ln>
                    <a:noFill/>
                  </a:ln>
                  <a:solidFill>
                    <a:prstClr val="black"/>
                  </a:solidFill>
                  <a:effectLst/>
                  <a:uLnTx/>
                  <a:uFillTx/>
                  <a:latin typeface="Helvetica"/>
                  <a:ea typeface="+mn-ea"/>
                  <a:cs typeface="Helvetica"/>
                </a:rPr>
              </a:br>
              <a:r>
                <a:rPr kumimoji="0" lang="en-US" sz="2400" b="1" i="0" u="none" strike="noStrike" kern="1200" cap="none" spc="0" normalizeH="0" baseline="0" noProof="0">
                  <a:ln>
                    <a:noFill/>
                  </a:ln>
                  <a:solidFill>
                    <a:prstClr val="black"/>
                  </a:solidFill>
                  <a:effectLst/>
                  <a:uLnTx/>
                  <a:uFillTx/>
                  <a:latin typeface="Helvetica"/>
                  <a:ea typeface="+mn-ea"/>
                  <a:cs typeface="Helvetica"/>
                </a:rPr>
                <a:t>costs to achieving business growth</a:t>
              </a:r>
            </a:p>
          </p:txBody>
        </p:sp>
        <p:sp>
          <p:nvSpPr>
            <p:cNvPr id="6" name="Rectangle 5">
              <a:extLst>
                <a:ext uri="{FF2B5EF4-FFF2-40B4-BE49-F238E27FC236}">
                  <a16:creationId xmlns:a16="http://schemas.microsoft.com/office/drawing/2014/main" id="{F6B9D654-5361-F1F4-76C9-FE1BF9617668}"/>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CFO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68333346-840D-23E7-12B1-4C1347724CCB}"/>
              </a:ext>
            </a:extLst>
          </p:cNvPr>
          <p:cNvCxnSpPr>
            <a:cxnSpLocks/>
          </p:cNvCxnSpPr>
          <p:nvPr/>
        </p:nvCxnSpPr>
        <p:spPr>
          <a:xfrm flipV="1">
            <a:off x="4302529"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7D8E085-EDCA-1F94-B751-82768908D8D9}"/>
              </a:ext>
            </a:extLst>
          </p:cNvPr>
          <p:cNvSpPr txBox="1"/>
          <p:nvPr/>
        </p:nvSpPr>
        <p:spPr>
          <a:xfrm>
            <a:off x="4393722" y="36600"/>
            <a:ext cx="7668000" cy="6780574"/>
          </a:xfrm>
          <a:prstGeom prst="rect">
            <a:avLst/>
          </a:prstGeom>
          <a:noFill/>
        </p:spPr>
        <p:txBody>
          <a:bodyPr wrap="square" lIns="91440" tIns="45720" rIns="91440" bIns="45720" anchor="t">
            <a:spAutoFit/>
          </a:bodyPr>
          <a:lstStyle/>
          <a:p>
            <a:pPr lvl="0">
              <a:lnSpc>
                <a:spcPct val="150000"/>
              </a:lnSpc>
              <a:buClr>
                <a:srgbClr val="E7534F"/>
              </a:buClr>
              <a:defRPr/>
            </a:pPr>
            <a:r>
              <a:rPr lang="en-US" sz="1150" b="1">
                <a:solidFill>
                  <a:prstClr val="black"/>
                </a:solidFill>
                <a:latin typeface="Helvetica"/>
                <a:cs typeface="Helvetica"/>
              </a:rPr>
              <a:t>Moving away from a cost-defensive stance to drive growth</a:t>
            </a:r>
            <a:endParaRPr kumimoji="0" lang="en-US" sz="1150" b="1"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buClr>
                <a:srgbClr val="E7534F"/>
              </a:buClr>
              <a:buFont typeface="Arial" panose="020B0604020202020204" pitchFamily="34" charset="0"/>
              <a:buChar char="•"/>
              <a:defRPr/>
            </a:pPr>
            <a:r>
              <a:rPr lang="en-US" sz="1150">
                <a:solidFill>
                  <a:prstClr val="black"/>
                </a:solidFill>
                <a:latin typeface="Helvetica"/>
                <a:cs typeface="Helvetica"/>
              </a:rPr>
              <a:t>CFOs are shifting from simply </a:t>
            </a:r>
            <a:r>
              <a:rPr lang="en-US" sz="1150" err="1">
                <a:solidFill>
                  <a:prstClr val="black"/>
                </a:solidFill>
                <a:latin typeface="Helvetica"/>
                <a:cs typeface="Helvetica"/>
              </a:rPr>
              <a:t>optimising</a:t>
            </a:r>
            <a:r>
              <a:rPr lang="en-US" sz="1150">
                <a:solidFill>
                  <a:prstClr val="black"/>
                </a:solidFill>
                <a:latin typeface="Helvetica"/>
                <a:cs typeface="Helvetica"/>
              </a:rPr>
              <a:t> costs to enabling business growth. </a:t>
            </a:r>
            <a:r>
              <a:rPr lang="en-US" sz="1150">
                <a:solidFill>
                  <a:prstClr val="black"/>
                </a:solidFill>
                <a:latin typeface="Helvetica"/>
                <a:ea typeface="Calibri" panose="020F0502020204030204"/>
                <a:cs typeface="Helvetica"/>
              </a:rPr>
              <a:t>This means they can no longer </a:t>
            </a:r>
            <a:br>
              <a:rPr lang="en-US" sz="1150">
                <a:latin typeface="Helvetica"/>
                <a:ea typeface="Calibri" panose="020F0502020204030204"/>
                <a:cs typeface="Helvetica"/>
              </a:rPr>
            </a:br>
            <a:r>
              <a:rPr lang="en-US" sz="1150">
                <a:solidFill>
                  <a:prstClr val="black"/>
                </a:solidFill>
                <a:latin typeface="Helvetica"/>
                <a:ea typeface="Calibri" panose="020F0502020204030204"/>
                <a:cs typeface="Helvetica"/>
              </a:rPr>
              <a:t>rely solely on managing cost pressures.</a:t>
            </a:r>
            <a:endParaRPr lang="en-US" sz="1150">
              <a:solidFill>
                <a:prstClr val="black"/>
              </a:solidFill>
              <a:latin typeface="Helvetica" panose="020B0604020202020204" pitchFamily="34" charset="0"/>
              <a:ea typeface="Calibri" panose="020F0502020204030204"/>
              <a:cs typeface="Helvetica" panose="020B0604020202020204" pitchFamily="34" charset="0"/>
            </a:endParaRPr>
          </a:p>
          <a:p>
            <a:pPr marL="171450" lvl="0" indent="-171450">
              <a:lnSpc>
                <a:spcPct val="150000"/>
              </a:lnSpc>
              <a:spcAft>
                <a:spcPts val="1200"/>
              </a:spcAft>
              <a:buClr>
                <a:srgbClr val="E7534F"/>
              </a:buClr>
              <a:buFont typeface="Arial" panose="020B0604020202020204" pitchFamily="34" charset="0"/>
              <a:buChar char="•"/>
              <a:defRPr/>
            </a:pPr>
            <a:r>
              <a:rPr lang="en-US" sz="1150">
                <a:solidFill>
                  <a:prstClr val="black"/>
                </a:solidFill>
                <a:latin typeface="Helvetica"/>
                <a:ea typeface="Calibri" panose="020F0502020204030204"/>
                <a:cs typeface="Helvetica"/>
              </a:rPr>
              <a:t>Talent and customer growth have also dropped in priority as CFOs focus more on transformation goals.</a:t>
            </a:r>
            <a:endParaRPr lang="en-US" sz="115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lvl="0">
              <a:lnSpc>
                <a:spcPct val="150000"/>
              </a:lnSpc>
              <a:buClr>
                <a:srgbClr val="E7534F"/>
              </a:buClr>
              <a:defRPr/>
            </a:pPr>
            <a:r>
              <a:rPr lang="en-US" sz="1150" b="1">
                <a:solidFill>
                  <a:prstClr val="black"/>
                </a:solidFill>
                <a:latin typeface="Helvetica"/>
                <a:ea typeface="Calibri" panose="020F0502020204030204"/>
                <a:cs typeface="Helvetica"/>
              </a:rPr>
              <a:t>Elevating operational excellence and AI as growth enablers</a:t>
            </a:r>
            <a:endParaRPr lang="en-US" sz="1150" b="1"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lvl="0" indent="-171450">
              <a:lnSpc>
                <a:spcPct val="150000"/>
              </a:lnSpc>
              <a:buClr>
                <a:srgbClr val="E7534F"/>
              </a:buClr>
              <a:buFont typeface="Arial" panose="020B0604020202020204" pitchFamily="34" charset="0"/>
              <a:buChar char="•"/>
              <a:defRPr/>
            </a:pPr>
            <a:r>
              <a:rPr lang="en-US" sz="1150">
                <a:solidFill>
                  <a:prstClr val="black"/>
                </a:solidFill>
                <a:latin typeface="Helvetica"/>
                <a:ea typeface="Calibri" panose="020F0502020204030204"/>
                <a:cs typeface="Helvetica"/>
              </a:rPr>
              <a:t>To strengthen support for growth, CFOs are </a:t>
            </a:r>
            <a:r>
              <a:rPr lang="en-US" sz="1150" err="1">
                <a:solidFill>
                  <a:prstClr val="black"/>
                </a:solidFill>
                <a:latin typeface="Helvetica"/>
                <a:ea typeface="Calibri" panose="020F0502020204030204"/>
                <a:cs typeface="Helvetica"/>
              </a:rPr>
              <a:t>prioritising</a:t>
            </a:r>
            <a:r>
              <a:rPr lang="en-US" sz="1150">
                <a:solidFill>
                  <a:prstClr val="black"/>
                </a:solidFill>
                <a:latin typeface="Helvetica"/>
                <a:ea typeface="Calibri" panose="020F0502020204030204"/>
                <a:cs typeface="Helvetica"/>
              </a:rPr>
              <a:t> operational effectiveness and AI strategies. </a:t>
            </a:r>
          </a:p>
          <a:p>
            <a:pPr marL="171450" lvl="0" indent="-171450">
              <a:lnSpc>
                <a:spcPct val="150000"/>
              </a:lnSpc>
              <a:spcAft>
                <a:spcPts val="1200"/>
              </a:spcAft>
              <a:buClr>
                <a:srgbClr val="E7534F"/>
              </a:buClr>
              <a:buFont typeface="Arial" panose="020B0604020202020204" pitchFamily="34" charset="0"/>
              <a:buChar char="•"/>
              <a:defRPr/>
            </a:pPr>
            <a:r>
              <a:rPr lang="en-US" sz="1150">
                <a:solidFill>
                  <a:prstClr val="black"/>
                </a:solidFill>
                <a:latin typeface="Helvetica"/>
                <a:ea typeface="Calibri" panose="020F0502020204030204"/>
                <a:cs typeface="Helvetica"/>
              </a:rPr>
              <a:t>Alongside business growth, they continue to drive financial performance and lead structural changes, </a:t>
            </a:r>
            <a:br>
              <a:rPr lang="en-US" sz="1150">
                <a:latin typeface="Helvetica"/>
                <a:ea typeface="Calibri" panose="020F0502020204030204"/>
                <a:cs typeface="Helvetica"/>
              </a:rPr>
            </a:br>
            <a:r>
              <a:rPr lang="en-US" sz="1150">
                <a:solidFill>
                  <a:prstClr val="black"/>
                </a:solidFill>
                <a:latin typeface="Helvetica"/>
                <a:ea typeface="Calibri" panose="020F0502020204030204"/>
                <a:cs typeface="Helvetica"/>
              </a:rPr>
              <a:t>both increasingly tied to tech-enabled outcomes</a:t>
            </a:r>
            <a:r>
              <a:rPr lang="en-US" sz="1150">
                <a:solidFill>
                  <a:prstClr val="black"/>
                </a:solidFill>
                <a:latin typeface="Helvetica"/>
                <a:cs typeface="Helvetica"/>
              </a:rPr>
              <a:t>.</a:t>
            </a:r>
            <a:endParaRPr kumimoji="0" lang="en-US" sz="115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lvl="0">
              <a:lnSpc>
                <a:spcPct val="150000"/>
              </a:lnSpc>
              <a:buClr>
                <a:srgbClr val="E7534F"/>
              </a:buClr>
              <a:defRPr/>
            </a:pPr>
            <a:r>
              <a:rPr lang="en-US" sz="1150" b="1">
                <a:solidFill>
                  <a:prstClr val="black"/>
                </a:solidFill>
                <a:latin typeface="Helvetica"/>
                <a:ea typeface="Calibri" panose="020F0502020204030204"/>
                <a:cs typeface="Helvetica"/>
              </a:rPr>
              <a:t>Reframing tech </a:t>
            </a:r>
            <a:r>
              <a:rPr lang="en-US" sz="1150" b="1" err="1">
                <a:solidFill>
                  <a:prstClr val="black"/>
                </a:solidFill>
                <a:latin typeface="Helvetica"/>
                <a:ea typeface="Calibri" panose="020F0502020204030204"/>
                <a:cs typeface="Helvetica"/>
              </a:rPr>
              <a:t>modernisation</a:t>
            </a:r>
            <a:r>
              <a:rPr lang="en-US" sz="1150" b="1">
                <a:solidFill>
                  <a:prstClr val="black"/>
                </a:solidFill>
                <a:latin typeface="Helvetica"/>
                <a:ea typeface="Calibri" panose="020F0502020204030204"/>
                <a:cs typeface="Helvetica"/>
              </a:rPr>
              <a:t> and process simplification as enablers </a:t>
            </a:r>
          </a:p>
          <a:p>
            <a:pPr marL="171450" lvl="0" indent="-171450">
              <a:lnSpc>
                <a:spcPct val="150000"/>
              </a:lnSpc>
              <a:spcAft>
                <a:spcPts val="1200"/>
              </a:spcAft>
              <a:buClr>
                <a:srgbClr val="E7534F"/>
              </a:buClr>
              <a:buFont typeface="Arial" panose="020B0604020202020204" pitchFamily="34" charset="0"/>
              <a:buChar char="•"/>
              <a:defRPr/>
            </a:pPr>
            <a:r>
              <a:rPr lang="en-US" sz="1150" err="1">
                <a:solidFill>
                  <a:prstClr val="black"/>
                </a:solidFill>
                <a:latin typeface="Helvetica"/>
                <a:ea typeface="Calibri" panose="020F0502020204030204"/>
                <a:cs typeface="Helvetica"/>
              </a:rPr>
              <a:t>Modernisation</a:t>
            </a:r>
            <a:r>
              <a:rPr lang="en-US" sz="1150">
                <a:solidFill>
                  <a:prstClr val="black"/>
                </a:solidFill>
                <a:latin typeface="Helvetica"/>
                <a:ea typeface="Calibri" panose="020F0502020204030204"/>
                <a:cs typeface="Helvetica"/>
              </a:rPr>
              <a:t> and </a:t>
            </a:r>
            <a:r>
              <a:rPr lang="en-US" sz="1150" err="1">
                <a:solidFill>
                  <a:prstClr val="black"/>
                </a:solidFill>
                <a:latin typeface="Helvetica"/>
                <a:ea typeface="Calibri" panose="020F0502020204030204"/>
                <a:cs typeface="Helvetica"/>
              </a:rPr>
              <a:t>digitisation</a:t>
            </a:r>
            <a:r>
              <a:rPr lang="en-US" sz="1150">
                <a:solidFill>
                  <a:prstClr val="black"/>
                </a:solidFill>
                <a:latin typeface="Helvetica"/>
                <a:ea typeface="Calibri" panose="020F0502020204030204"/>
                <a:cs typeface="Helvetica"/>
              </a:rPr>
              <a:t> are now viewed as supportive capabilities for driving revenue, efficiency </a:t>
            </a:r>
            <a:br>
              <a:rPr lang="en-US" sz="1150">
                <a:latin typeface="Helvetica"/>
                <a:ea typeface="Calibri" panose="020F0502020204030204"/>
                <a:cs typeface="Helvetica"/>
              </a:rPr>
            </a:br>
            <a:r>
              <a:rPr lang="en-US" sz="1150">
                <a:solidFill>
                  <a:prstClr val="black"/>
                </a:solidFill>
                <a:latin typeface="Helvetica"/>
                <a:ea typeface="Calibri" panose="020F0502020204030204"/>
                <a:cs typeface="Helvetica"/>
              </a:rPr>
              <a:t>and AI adoption. They are no longer seen as frontline drivers compared to operational excellence and AI. However, initiatives to streamline processes, embed automation and </a:t>
            </a:r>
            <a:r>
              <a:rPr lang="en-US" sz="1150" err="1">
                <a:solidFill>
                  <a:prstClr val="black"/>
                </a:solidFill>
                <a:latin typeface="Helvetica"/>
                <a:ea typeface="Calibri" panose="020F0502020204030204"/>
                <a:cs typeface="Helvetica"/>
              </a:rPr>
              <a:t>modernise</a:t>
            </a:r>
            <a:r>
              <a:rPr lang="en-US" sz="1150">
                <a:solidFill>
                  <a:prstClr val="black"/>
                </a:solidFill>
                <a:latin typeface="Helvetica"/>
                <a:ea typeface="Calibri" panose="020F0502020204030204"/>
                <a:cs typeface="Helvetica"/>
              </a:rPr>
              <a:t> ERP remain crucial for </a:t>
            </a:r>
            <a:br>
              <a:rPr lang="en-US" sz="1150">
                <a:latin typeface="Helvetica"/>
                <a:ea typeface="Calibri" panose="020F0502020204030204"/>
                <a:cs typeface="Helvetica"/>
              </a:rPr>
            </a:br>
            <a:r>
              <a:rPr lang="en-US" sz="1150">
                <a:solidFill>
                  <a:prstClr val="black"/>
                </a:solidFill>
                <a:latin typeface="Helvetica"/>
                <a:ea typeface="Calibri" panose="020F0502020204030204"/>
                <a:cs typeface="Helvetica"/>
              </a:rPr>
              <a:t>driving high-value analytics.</a:t>
            </a:r>
            <a:endParaRPr kumimoji="0" lang="en-US" sz="1150" b="0" i="0" u="none" strike="noStrike" kern="1200" cap="none" spc="0" normalizeH="0" baseline="0" noProof="0">
              <a:ln>
                <a:noFill/>
              </a:ln>
              <a:solidFill>
                <a:prstClr val="black"/>
              </a:solidFill>
              <a:effectLst/>
              <a:uLnTx/>
              <a:uFillTx/>
              <a:latin typeface="Helvetica"/>
              <a:ea typeface="+mn-ea"/>
              <a:cs typeface="Helvetica"/>
            </a:endParaRPr>
          </a:p>
          <a:p>
            <a:pPr lvl="0">
              <a:lnSpc>
                <a:spcPct val="150000"/>
              </a:lnSpc>
              <a:defRPr/>
            </a:pPr>
            <a:r>
              <a:rPr lang="en-US" sz="1150" b="1">
                <a:solidFill>
                  <a:prstClr val="black"/>
                </a:solidFill>
                <a:latin typeface="Helvetica"/>
                <a:cs typeface="Helvetica"/>
              </a:rPr>
              <a:t>Strong alignment between initiative and investment priorities</a:t>
            </a:r>
            <a:endParaRPr kumimoji="0" lang="en-US" sz="115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buClr>
                <a:srgbClr val="E7534F"/>
              </a:buClr>
              <a:buFont typeface="Arial"/>
              <a:buChar char="•"/>
              <a:defRPr/>
            </a:pPr>
            <a:r>
              <a:rPr lang="en-US" sz="1150">
                <a:solidFill>
                  <a:prstClr val="black"/>
                </a:solidFill>
                <a:latin typeface="Helvetica"/>
                <a:ea typeface="Calibri" panose="020F0502020204030204"/>
                <a:cs typeface="Helvetica"/>
              </a:rPr>
              <a:t>To drive business growth, CFOs are focusing on data analytics, backed by significant investment in real-time and data-driven dashboards. The top 3 investment priorities are areas where AI can be quietly embedded </a:t>
            </a:r>
            <a:br>
              <a:rPr lang="en-US" sz="1150">
                <a:latin typeface="Helvetica"/>
                <a:ea typeface="Calibri" panose="020F0502020204030204"/>
                <a:cs typeface="Helvetica"/>
              </a:rPr>
            </a:br>
            <a:r>
              <a:rPr lang="en-US" sz="1150">
                <a:solidFill>
                  <a:prstClr val="black"/>
                </a:solidFill>
                <a:latin typeface="Helvetica"/>
                <a:ea typeface="Calibri" panose="020F0502020204030204"/>
                <a:cs typeface="Helvetica"/>
              </a:rPr>
              <a:t>to drive performance such as automating monitoring dashboards. </a:t>
            </a:r>
          </a:p>
          <a:p>
            <a:pPr marL="171450" lvl="0" indent="-171450">
              <a:lnSpc>
                <a:spcPct val="150000"/>
              </a:lnSpc>
              <a:spcAft>
                <a:spcPts val="1200"/>
              </a:spcAft>
              <a:buClr>
                <a:srgbClr val="E7534F"/>
              </a:buClr>
              <a:buFont typeface="Arial"/>
              <a:buChar char="•"/>
              <a:defRPr/>
            </a:pPr>
            <a:r>
              <a:rPr lang="en-US" sz="1150">
                <a:solidFill>
                  <a:prstClr val="black"/>
                </a:solidFill>
                <a:latin typeface="Helvetica"/>
                <a:ea typeface="Calibri" panose="020F0502020204030204"/>
                <a:cs typeface="Helvetica"/>
              </a:rPr>
              <a:t>Cyber risk mitigation also remains an important safeguard underpinning business continuity. </a:t>
            </a:r>
          </a:p>
          <a:p>
            <a:pPr lvl="0">
              <a:lnSpc>
                <a:spcPct val="150000"/>
              </a:lnSpc>
              <a:buClr>
                <a:srgbClr val="E7534F"/>
              </a:buClr>
              <a:defRPr/>
            </a:pPr>
            <a:r>
              <a:rPr lang="en-US" sz="1150" b="1">
                <a:solidFill>
                  <a:prstClr val="black"/>
                </a:solidFill>
                <a:latin typeface="Helvetica"/>
                <a:ea typeface="Calibri" panose="020F0502020204030204"/>
                <a:cs typeface="Helvetica"/>
              </a:rPr>
              <a:t>Other initiatives remain important despite lower priority</a:t>
            </a:r>
          </a:p>
          <a:p>
            <a:pPr marL="171450" indent="-171450">
              <a:lnSpc>
                <a:spcPct val="150000"/>
              </a:lnSpc>
              <a:buClr>
                <a:srgbClr val="E7534F"/>
              </a:buClr>
              <a:buFont typeface="Arial"/>
              <a:buChar char="•"/>
              <a:defRPr/>
            </a:pPr>
            <a:r>
              <a:rPr lang="en-US" sz="1150">
                <a:solidFill>
                  <a:prstClr val="black"/>
                </a:solidFill>
                <a:latin typeface="Helvetica"/>
                <a:ea typeface="Calibri" panose="020F0502020204030204"/>
                <a:cs typeface="Helvetica"/>
              </a:rPr>
              <a:t>While talent has dropped to the tenth-ranked goal, CFOs still need upskilling to prepare teams for AI-driven </a:t>
            </a:r>
            <a:br>
              <a:rPr lang="en-US" sz="1150">
                <a:latin typeface="Helvetica"/>
                <a:ea typeface="Calibri" panose="020F0502020204030204"/>
                <a:cs typeface="Helvetica"/>
              </a:rPr>
            </a:br>
            <a:r>
              <a:rPr lang="en-US" sz="1150">
                <a:solidFill>
                  <a:prstClr val="black"/>
                </a:solidFill>
                <a:latin typeface="Helvetica"/>
                <a:ea typeface="Calibri" panose="020F0502020204030204"/>
                <a:cs typeface="Helvetica"/>
              </a:rPr>
              <a:t>and digital work without increasing headcount. Operating model evolution has also slipped as an initiative, </a:t>
            </a:r>
            <a:br>
              <a:rPr lang="en-US" sz="1150">
                <a:latin typeface="Helvetica"/>
                <a:ea typeface="Calibri" panose="020F0502020204030204"/>
                <a:cs typeface="Helvetica"/>
              </a:rPr>
            </a:br>
            <a:r>
              <a:rPr lang="en-US" sz="1150">
                <a:solidFill>
                  <a:prstClr val="black"/>
                </a:solidFill>
                <a:latin typeface="Helvetica"/>
                <a:ea typeface="Calibri" panose="020F0502020204030204"/>
                <a:cs typeface="Helvetica"/>
              </a:rPr>
              <a:t>with CFOs </a:t>
            </a:r>
            <a:r>
              <a:rPr lang="en-US" sz="1150" err="1">
                <a:solidFill>
                  <a:prstClr val="black"/>
                </a:solidFill>
                <a:latin typeface="Helvetica"/>
                <a:ea typeface="Calibri" panose="020F0502020204030204"/>
                <a:cs typeface="Helvetica"/>
              </a:rPr>
              <a:t>prioritising</a:t>
            </a:r>
            <a:r>
              <a:rPr lang="en-US" sz="1150">
                <a:solidFill>
                  <a:prstClr val="black"/>
                </a:solidFill>
                <a:latin typeface="Helvetica"/>
                <a:ea typeface="Calibri" panose="020F0502020204030204"/>
                <a:cs typeface="Helvetica"/>
              </a:rPr>
              <a:t> fast-return data, AI and digital initiatives over slower structural changes.</a:t>
            </a:r>
          </a:p>
          <a:p>
            <a:pPr marL="171450" lvl="0" indent="-171450">
              <a:lnSpc>
                <a:spcPct val="150000"/>
              </a:lnSpc>
              <a:buClr>
                <a:srgbClr val="E7534F"/>
              </a:buClr>
              <a:buFont typeface="Arial"/>
              <a:buChar char="•"/>
              <a:defRPr/>
            </a:pPr>
            <a:r>
              <a:rPr lang="en-US" sz="1150">
                <a:solidFill>
                  <a:prstClr val="black"/>
                </a:solidFill>
                <a:latin typeface="Helvetica"/>
                <a:cs typeface="Helvetica"/>
              </a:rPr>
              <a:t>As finance becomes dependent on tech outcomes, IT alignment is now crucial for achieving growth.</a:t>
            </a:r>
            <a:endParaRPr lang="en-US" sz="115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420359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57FD95E4-A63A-BC77-AFBF-7354C92728E8}"/>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46E4185E-FE2E-9E28-BF3E-A398F284074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2D7AF006-3685-0318-1C7C-E4A201F8BFA7}"/>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DE4A6AE9-831E-908B-80EE-214F797A1295}"/>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ABAC85A-C2F2-02B5-8976-4A9F496A11B6}"/>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4B25282D-95E1-55CA-0874-6BBF393A347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45CE079F-F147-FF00-2F6F-3963A72B20F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5FD8735E-5DC8-180D-C5CA-D117A7603E13}"/>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598E150F-7239-9E24-4700-61126EFC8021}"/>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3782EAE-5C17-1D9A-D709-7427DA55DCE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5B8C4537-ECEF-B9ED-5911-5BD3AB059873}"/>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A72D387B-6A25-09C6-765D-D3926F5A852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AEA7EF8C-E13B-C46F-D2CF-D8FE117C26DA}"/>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2D859149-1973-546C-A04E-4BBEC9D3367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43D067AC-B333-6C7C-38BF-F857D3262A5C}"/>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D0923DA-5054-099F-1451-AE4853DC30E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4775167B-946F-15F9-931A-83AF080092E8}"/>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8F2ACB98-82E7-3389-DF92-B79E75C73B94}"/>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07285B14-3F1F-EE3D-E426-850FBDEA8E03}"/>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FB7A1342-F88F-D4E5-A02A-DA0FC698B97C}"/>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F0D63990-E1E9-727C-1EE4-5031AC652DD4}"/>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EEC67BC2-E704-EC0D-706E-B4A2833492C2}"/>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E74CA329-3DEA-1F85-9E60-7ACFBDA53E03}"/>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54943145-B3F3-D5B0-E83C-E2FE83D7CCC4}"/>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12283B9-E141-4BB5-0F2E-6AF944BDDE1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CBB8C4C8-C953-CC8F-8287-355638A968F0}"/>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05AB9731-6A51-D11F-2AEE-C0DB2A97F32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AA6BC1FA-BDE7-258D-BB64-2C0F79DA23B5}"/>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D0DA4BD9-21FD-5382-4D94-3A2AD5EDC573}"/>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C2D2BDAC-7FF7-BDCB-8B4D-EC192AEBFBE5}"/>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19E9448A-96BC-E305-1760-9A0025FEAD50}"/>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7A693E5-841D-7A58-37EB-8D40B7C48212}"/>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6C79CD37-0E15-F5BA-54AC-BD3F6B00A647}"/>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C8013C01-AABE-85AC-ADC9-65A23AF966D8}"/>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C5E6EDB9-1D04-52A8-1746-9E4B0CB9E6C2}"/>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3CF4BBBB-264C-B093-965D-ECAD5BD033C7}"/>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99821105-2EEF-456C-4D85-4EFFBD10991C}"/>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84998DF2-6247-37BD-851A-1B4B6EEF9125}"/>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479F9F9-F6BA-557B-E16E-E28E0669000E}"/>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9634CB31-C435-6A62-4F8F-1370937D2964}"/>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9C7F618B-02D9-4CB9-A4EC-E23691F489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164F24D3-F0BB-7648-DEB6-81B3CD5AA2D6}"/>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28594677-E725-288E-C038-8EEBC4D1F40F}"/>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52" name="Group 51">
            <a:extLst>
              <a:ext uri="{FF2B5EF4-FFF2-40B4-BE49-F238E27FC236}">
                <a16:creationId xmlns:a16="http://schemas.microsoft.com/office/drawing/2014/main" id="{9B8082EA-0AA4-FBCC-539A-FA512C1B0C92}"/>
              </a:ext>
            </a:extLst>
          </p:cNvPr>
          <p:cNvGrpSpPr/>
          <p:nvPr/>
        </p:nvGrpSpPr>
        <p:grpSpPr>
          <a:xfrm>
            <a:off x="504902" y="2519798"/>
            <a:ext cx="7539256" cy="963403"/>
            <a:chOff x="504902" y="2366935"/>
            <a:chExt cx="7539256" cy="963403"/>
          </a:xfrm>
        </p:grpSpPr>
        <p:sp>
          <p:nvSpPr>
            <p:cNvPr id="53" name="TextBox 52">
              <a:extLst>
                <a:ext uri="{FF2B5EF4-FFF2-40B4-BE49-F238E27FC236}">
                  <a16:creationId xmlns:a16="http://schemas.microsoft.com/office/drawing/2014/main" id="{FEF3FDD0-D3C7-5D7C-F2F5-C903DDCFC1DD}"/>
                </a:ext>
              </a:extLst>
            </p:cNvPr>
            <p:cNvSpPr txBox="1"/>
            <p:nvPr/>
          </p:nvSpPr>
          <p:spPr>
            <a:xfrm>
              <a:off x="504902" y="2366935"/>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AI deployment maturity</a:t>
              </a:r>
            </a:p>
          </p:txBody>
        </p:sp>
        <p:sp>
          <p:nvSpPr>
            <p:cNvPr id="54" name="Rectangle 53">
              <a:extLst>
                <a:ext uri="{FF2B5EF4-FFF2-40B4-BE49-F238E27FC236}">
                  <a16:creationId xmlns:a16="http://schemas.microsoft.com/office/drawing/2014/main" id="{D7C5FA03-879B-F91B-21A4-746BEAAA5FD6}"/>
                </a:ext>
              </a:extLst>
            </p:cNvPr>
            <p:cNvSpPr/>
            <p:nvPr/>
          </p:nvSpPr>
          <p:spPr>
            <a:xfrm>
              <a:off x="608469" y="3267864"/>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08166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5C201B6-C6F5-2100-5EE6-9F78DFCB8D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8600" y="888067"/>
            <a:ext cx="11717774" cy="5568295"/>
          </a:xfrm>
          <a:prstGeom prst="rect">
            <a:avLst/>
          </a:prstGeom>
        </p:spPr>
      </p:pic>
      <p:sp>
        <p:nvSpPr>
          <p:cNvPr id="13" name="Rectangle 12">
            <a:extLst>
              <a:ext uri="{FF2B5EF4-FFF2-40B4-BE49-F238E27FC236}">
                <a16:creationId xmlns:a16="http://schemas.microsoft.com/office/drawing/2014/main" id="{1AA2B329-93B5-4AA3-0144-A6EC80B2477F}"/>
              </a:ext>
            </a:extLst>
          </p:cNvPr>
          <p:cNvSpPr/>
          <p:nvPr/>
        </p:nvSpPr>
        <p:spPr>
          <a:xfrm>
            <a:off x="231669" y="154932"/>
            <a:ext cx="11641573"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a:ln>
                  <a:noFill/>
                </a:ln>
                <a:solidFill>
                  <a:srgbClr val="000000"/>
                </a:solidFill>
                <a:effectLst/>
                <a:uLnTx/>
                <a:uFillTx/>
                <a:latin typeface="Helvetica"/>
                <a:ea typeface="+mn-ea"/>
                <a:cs typeface="Helvetica"/>
              </a:rPr>
              <a:t>“Describe the CFO’s role in the </a:t>
            </a:r>
            <a:r>
              <a:rPr lang="en-US" sz="2300" b="1">
                <a:solidFill>
                  <a:srgbClr val="000000"/>
                </a:solidFill>
                <a:latin typeface="Helvetica"/>
                <a:cs typeface="Helvetica"/>
              </a:rPr>
              <a:t>technology</a:t>
            </a:r>
            <a:r>
              <a:rPr kumimoji="0" lang="en-US" sz="2300" b="1" i="0" u="none" strike="noStrike" kern="1200" cap="none" spc="0" normalizeH="0" baseline="0" noProof="0">
                <a:ln>
                  <a:noFill/>
                </a:ln>
                <a:solidFill>
                  <a:srgbClr val="000000"/>
                </a:solidFill>
                <a:effectLst/>
                <a:uLnTx/>
                <a:uFillTx/>
                <a:latin typeface="Helvetica"/>
                <a:ea typeface="+mn-ea"/>
                <a:cs typeface="Helvetica"/>
              </a:rPr>
              <a:t> &amp; </a:t>
            </a:r>
            <a:r>
              <a:rPr lang="en-US" sz="2300" b="1">
                <a:solidFill>
                  <a:srgbClr val="000000"/>
                </a:solidFill>
                <a:latin typeface="Helvetica"/>
                <a:cs typeface="Helvetica"/>
              </a:rPr>
              <a:t>transformation</a:t>
            </a:r>
            <a:r>
              <a:rPr kumimoji="0" lang="en-US" sz="2300" b="1" i="0" u="none" strike="noStrike" kern="1200" cap="none" spc="0" normalizeH="0" baseline="0" noProof="0">
                <a:ln>
                  <a:noFill/>
                </a:ln>
                <a:solidFill>
                  <a:srgbClr val="000000"/>
                </a:solidFill>
                <a:effectLst/>
                <a:uLnTx/>
                <a:uFillTx/>
                <a:latin typeface="Helvetica"/>
                <a:ea typeface="+mn-ea"/>
                <a:cs typeface="Helvetica"/>
              </a:rPr>
              <a:t> </a:t>
            </a:r>
            <a:r>
              <a:rPr lang="en-US" sz="2300" b="1">
                <a:solidFill>
                  <a:srgbClr val="000000"/>
                </a:solidFill>
                <a:latin typeface="Helvetica"/>
                <a:cs typeface="Helvetica"/>
              </a:rPr>
              <a:t>strategy</a:t>
            </a:r>
            <a:r>
              <a:rPr kumimoji="0" lang="en-US" sz="2300" b="1" i="0" u="none" strike="noStrike" kern="1200" cap="none" spc="0" normalizeH="0" baseline="0" noProof="0">
                <a:ln>
                  <a:noFill/>
                </a:ln>
                <a:solidFill>
                  <a:srgbClr val="000000"/>
                </a:solidFill>
                <a:effectLst/>
                <a:uLnTx/>
                <a:uFillTx/>
                <a:latin typeface="Helvetica"/>
                <a:ea typeface="+mn-ea"/>
                <a:cs typeface="Helvetica"/>
              </a:rPr>
              <a:t>?”</a:t>
            </a:r>
          </a:p>
        </p:txBody>
      </p:sp>
      <p:sp>
        <p:nvSpPr>
          <p:cNvPr id="14" name="TextBox 13">
            <a:extLst>
              <a:ext uri="{FF2B5EF4-FFF2-40B4-BE49-F238E27FC236}">
                <a16:creationId xmlns:a16="http://schemas.microsoft.com/office/drawing/2014/main" id="{CCC66376-D6FB-D127-1EFF-FFFDC1A1F3F7}"/>
              </a:ext>
            </a:extLst>
          </p:cNvPr>
          <p:cNvSpPr txBox="1"/>
          <p:nvPr/>
        </p:nvSpPr>
        <p:spPr>
          <a:xfrm>
            <a:off x="3200400" y="6500712"/>
            <a:ext cx="884001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CFO Edge Survey in Nov 2025. Sample size : 130 Australian CFOs</a:t>
            </a:r>
          </a:p>
        </p:txBody>
      </p:sp>
    </p:spTree>
    <p:extLst>
      <p:ext uri="{BB962C8B-B14F-4D97-AF65-F5344CB8AC3E}">
        <p14:creationId xmlns:p14="http://schemas.microsoft.com/office/powerpoint/2010/main" val="2330632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4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Custom Design">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Custom Design">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B84FAC-2B1C-4602-8759-A02333FD03A5}">
  <ds:schemaRefs>
    <ds:schemaRef ds:uri="http://schemas.microsoft.com/sharepoint/v3/contenttype/forms"/>
  </ds:schemaRefs>
</ds:datastoreItem>
</file>

<file path=customXml/itemProps2.xml><?xml version="1.0" encoding="utf-8"?>
<ds:datastoreItem xmlns:ds="http://schemas.openxmlformats.org/officeDocument/2006/customXml" ds:itemID="{EC4F392E-32A2-46E2-809E-0100BDAB070B}">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73204B4-7CDC-4C04-8CF4-EE3D92A3C414}">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25</Slides>
  <Notes>22</Notes>
  <HiddenSlides>0</HiddenSlides>
  <ScaleCrop>false</ScaleCrop>
  <HeadingPairs>
    <vt:vector size="4" baseType="variant">
      <vt:variant>
        <vt:lpstr>Theme</vt:lpstr>
      </vt:variant>
      <vt:variant>
        <vt:i4>8</vt:i4>
      </vt:variant>
      <vt:variant>
        <vt:lpstr>Slide Titles</vt:lpstr>
      </vt:variant>
      <vt:variant>
        <vt:i4>25</vt:i4>
      </vt:variant>
    </vt:vector>
  </HeadingPairs>
  <TitlesOfParts>
    <vt:vector size="33" baseType="lpstr">
      <vt:lpstr>4_Custom Design</vt:lpstr>
      <vt:lpstr>Title White</vt:lpstr>
      <vt:lpstr>2_Title White</vt:lpstr>
      <vt:lpstr>3_Custom Design</vt:lpstr>
      <vt:lpstr>4_Office Theme</vt:lpstr>
      <vt:lpstr>3_Office Theme</vt:lpstr>
      <vt:lpstr>5_Custom Design</vt: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2025-11-06T05:01:53Z</dcterms:created>
  <dcterms:modified xsi:type="dcterms:W3CDTF">2026-01-05T03:54:19Z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