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4.xml" ContentType="application/vnd.openxmlformats-officedocument.theme+xml"/>
  <Override PartName="/ppt/slideLayouts/slideLayout20.xml" ContentType="application/vnd.openxmlformats-officedocument.presentationml.slideLayout+xml"/>
  <Override PartName="/ppt/theme/theme5.xml" ContentType="application/vnd.openxmlformats-officedocument.theme+xml"/>
  <Override PartName="/ppt/slideLayouts/slideLayout21.xml" ContentType="application/vnd.openxmlformats-officedocument.presentationml.slideLayout+xml"/>
  <Override PartName="/ppt/theme/theme6.xml" ContentType="application/vnd.openxmlformats-officedocument.theme+xml"/>
  <Override PartName="/ppt/slideLayouts/slideLayout22.xml" ContentType="application/vnd.openxmlformats-officedocument.presentationml.slideLayout+xml"/>
  <Override PartName="/ppt/theme/theme7.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8.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6" r:id="rId4"/>
    <p:sldMasterId id="2147483679" r:id="rId5"/>
    <p:sldMasterId id="2147483681" r:id="rId6"/>
    <p:sldMasterId id="2147483683" r:id="rId7"/>
    <p:sldMasterId id="2147483676" r:id="rId8"/>
    <p:sldMasterId id="2147483648" r:id="rId9"/>
    <p:sldMasterId id="2147483699" r:id="rId10"/>
    <p:sldMasterId id="2147483702" r:id="rId11"/>
    <p:sldMasterId id="2147483722" r:id="rId12"/>
  </p:sldMasterIdLst>
  <p:notesMasterIdLst>
    <p:notesMasterId r:id="rId33"/>
  </p:notesMasterIdLst>
  <p:sldIdLst>
    <p:sldId id="2147376762" r:id="rId13"/>
    <p:sldId id="2147376683" r:id="rId14"/>
    <p:sldId id="2147376773" r:id="rId15"/>
    <p:sldId id="2147376771" r:id="rId16"/>
    <p:sldId id="2147376772" r:id="rId17"/>
    <p:sldId id="2147376764" r:id="rId18"/>
    <p:sldId id="2147376774" r:id="rId19"/>
    <p:sldId id="2147376775" r:id="rId20"/>
    <p:sldId id="2147376765" r:id="rId21"/>
    <p:sldId id="2147376776" r:id="rId22"/>
    <p:sldId id="2147376777" r:id="rId23"/>
    <p:sldId id="2147376766" r:id="rId24"/>
    <p:sldId id="2147376778" r:id="rId25"/>
    <p:sldId id="2147377255" r:id="rId26"/>
    <p:sldId id="2147377257" r:id="rId27"/>
    <p:sldId id="2147376954" r:id="rId28"/>
    <p:sldId id="2147377250" r:id="rId29"/>
    <p:sldId id="2147376360" r:id="rId30"/>
    <p:sldId id="2147376955" r:id="rId31"/>
    <p:sldId id="2147376767"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BC460F-8633-F25F-F510-A95225BBAA79}" name="Patricia Allen" initials="PA" userId="S::patricia.allen@adapt.com.au::d97f0a36-ce00-48a2-8b3a-af76816aadf7" providerId="AD"/>
  <p188:author id="{D1C2762C-6B19-D9F9-4051-A1F1A2E43031}" name="Francis Olivier" initials="" userId="S::francis.olivier@adapt.com.au::3631bac9-3f1b-472b-abd4-c5b32c1291ad" providerId="AD"/>
  <p188:author id="{6CC8DC2C-4EB4-D894-0758-82EBC581EB24}" name="Gabby Fredkin" initials="GF" userId="S::Gabby.Fredkin@adapt.com.au::5a2f5287-96fa-4437-a1cc-afe5909f7627" providerId="AD"/>
  <p188:author id="{4B62B860-3597-D4D5-1B84-932D699DD5AA}" name="Aarjun Kumar" initials="AK" userId="S::Aarjun.Kumar@adapt.com.au::75a13c2f-2fe6-493b-8a42-5face6af43f8" providerId="AD"/>
  <p188:author id="{41F84B64-B5AB-1C3E-59A4-2331F0F5F601}" name="Aarjun Kumar" initials="AK" userId="S::aarjun.kumar@adapt.com.au::75a13c2f-2fe6-493b-8a42-5face6af43f8" providerId="AD"/>
  <p188:author id="{2C17FE66-1312-0432-6C77-1B97DF0E217D}" name="Nathan Paul Bustamante" initials="" userId="S::Nathan.Bustamante@adapt.com.au::e7d05688-02bf-4cbc-8ac0-70c137d8d8b9" providerId="AD"/>
  <p188:author id="{08FF026B-0093-C3A2-E8B8-B4BBF1138074}" name="Patricia Allen" initials="PA" userId="S::patricia.allen@adapt.com.au::346380ed-8562-4683-9b3e-72fe32eb1059" providerId="AD"/>
  <p188:author id="{6BE79F76-9C3D-8ED1-7228-BECFE786DBF4}" name="Maranda Mclaren" initials="MM" userId="S::maranda.mclaren@adapt.com.au::71321736-8c7b-49ae-b482-45bdcef790a3" providerId="AD"/>
  <p188:author id="{74209C8C-6802-0F84-A42D-CC7E8D7F0896}" name="Nathan Paul Bustamante" initials="NB" userId="S::Nathan.Bustamante@adapt.com.au::830e36e5-6239-4f03-9c92-69284c36609a" providerId="AD"/>
  <p188:author id="{F7D5FB91-EB2D-5B2D-3D63-9493A5115B83}" name="Honey Mari Gay" initials="HG" userId="S::Honey.Gay@adapt.com.au::0a0b5314-a49b-40b7-81a9-6a081b853566" providerId="AD"/>
  <p188:author id="{35B74EDA-D041-11EF-D3DF-62916A12BAA7}" name="Maricris Santilles" initials="MS" userId="S::Maricris.Santilles@adapt.com.au::7b436d3d-65a3-481f-8565-8b0e2e2362f1" providerId="AD"/>
  <p188:author id="{223E8AE4-EAE1-E290-D5D2-F800C1B8D50E}" name="Francis Olivier" initials="" userId="S::francis.olivier@adapt.com.au::36be19e6-b354-43ca-844b-80a3dd3a80ac" providerId="AD"/>
  <p188:author id="{562233F7-3F2B-9F4E-4CB8-BDB939904374}" name="Shane Hill" initials="SH" userId="S::shane.hill@adapt.com.au::d4177505-44cc-4b11-adbb-043f023ab85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ADDDC"/>
    <a:srgbClr val="A6A6A6"/>
    <a:srgbClr val="F9D3D3"/>
    <a:srgbClr val="F09190"/>
    <a:srgbClr val="2A2929"/>
    <a:srgbClr val="AFABAB"/>
    <a:srgbClr val="E753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768B58-1DB2-D3BE-6AF0-359E6FC4DE3C}" v="24" dt="2025-12-11T22:15:04.59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510" autoAdjust="0"/>
  </p:normalViewPr>
  <p:slideViewPr>
    <p:cSldViewPr snapToGrid="0">
      <p:cViewPr varScale="1">
        <p:scale>
          <a:sx n="58" d="100"/>
          <a:sy n="58" d="100"/>
        </p:scale>
        <p:origin x="1546"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microsoft.com/office/2018/10/relationships/authors" Target="authors.xml"/><Relationship Id="rId21" Type="http://schemas.openxmlformats.org/officeDocument/2006/relationships/slide" Target="slides/slide9.xml"/><Relationship Id="rId34"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notesMaster" Target="notesMasters/notesMaster1.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theme" Target="theme/theme1.xml"/><Relationship Id="rId10" Type="http://schemas.openxmlformats.org/officeDocument/2006/relationships/slideMaster" Target="slideMasters/slideMaster7.xml"/><Relationship Id="rId19" Type="http://schemas.openxmlformats.org/officeDocument/2006/relationships/slide" Target="slides/slide7.xml"/><Relationship Id="rId31" Type="http://schemas.openxmlformats.org/officeDocument/2006/relationships/slide" Target="slides/slide19.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viewProps" Target="viewProps.xml"/><Relationship Id="rId8" Type="http://schemas.openxmlformats.org/officeDocument/2006/relationships/slideMaster" Target="slideMasters/slideMaster5.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FCEFD3-E993-42B1-A957-D3C1D8DC85CD}" type="datetimeFigureOut">
              <a:rPr lang="en-AU" smtClean="0"/>
              <a:t>4/01/2026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64A1A0-4828-4556-A429-D8D1F97EC206}" type="slidenum">
              <a:rPr lang="en-AU" smtClean="0"/>
              <a:t>‹#›</a:t>
            </a:fld>
            <a:endParaRPr lang="en-AU"/>
          </a:p>
        </p:txBody>
      </p:sp>
    </p:spTree>
    <p:extLst>
      <p:ext uri="{BB962C8B-B14F-4D97-AF65-F5344CB8AC3E}">
        <p14:creationId xmlns:p14="http://schemas.microsoft.com/office/powerpoint/2010/main" val="8342292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H"/>
          </a:p>
        </p:txBody>
      </p:sp>
      <p:sp>
        <p:nvSpPr>
          <p:cNvPr id="3" name="Notes Placeholder 2"/>
          <p:cNvSpPr>
            <a:spLocks noGrp="1"/>
          </p:cNvSpPr>
          <p:nvPr>
            <p:ph type="body" idx="1"/>
          </p:nvPr>
        </p:nvSpPr>
        <p:spPr/>
        <p:txBody>
          <a:bodyPr/>
          <a:lstStyle/>
          <a:p>
            <a:endParaRPr lang="en-AU"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0693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5203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91EA0-010F-87E7-74D8-FF37C244F2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4E6333-17BB-CAB3-4F30-5F4F8C0F6F31}"/>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8BD00269-0BE6-AA07-A49D-AC53D82CABBB}"/>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B5B0CEDE-98AD-6BCD-022B-5D2574A7EA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60702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90048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34D7B2-EC4A-8381-0197-1C67E2CCB5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8E59BA-DFA3-C7FB-529C-EDEFBD323FB9}"/>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1CC680D3-B4AB-1954-4E88-010B7C406F87}"/>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1B19A867-AF65-A89B-964E-E8D7C7D7E97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6752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34207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H"/>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F6468-6287-8681-305E-A84FAA1CA6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4EBC44-C55C-52BB-E935-BB71751F5907}"/>
              </a:ext>
            </a:extLst>
          </p:cNvPr>
          <p:cNvSpPr>
            <a:spLocks noGrp="1" noRot="1" noChangeAspect="1"/>
          </p:cNvSpPr>
          <p:nvPr>
            <p:ph type="sldImg"/>
          </p:nvPr>
        </p:nvSpPr>
        <p:spPr>
          <a:xfrm>
            <a:off x="685800" y="1143000"/>
            <a:ext cx="5486400" cy="3086100"/>
          </a:xfrm>
        </p:spPr>
        <p:txBody>
          <a:bodyPr/>
          <a:lstStyle/>
          <a:p>
            <a:endParaRPr lang="en-PH"/>
          </a:p>
        </p:txBody>
      </p:sp>
      <p:sp>
        <p:nvSpPr>
          <p:cNvPr id="3" name="Notes Placeholder 2">
            <a:extLst>
              <a:ext uri="{FF2B5EF4-FFF2-40B4-BE49-F238E27FC236}">
                <a16:creationId xmlns:a16="http://schemas.microsoft.com/office/drawing/2014/main" id="{427F1038-17F1-05DB-7715-C57F965FB49D}"/>
              </a:ext>
            </a:extLst>
          </p:cNvPr>
          <p:cNvSpPr>
            <a:spLocks noGrp="1"/>
          </p:cNvSpPr>
          <p:nvPr>
            <p:ph type="body" idx="1"/>
          </p:nvPr>
        </p:nvSpPr>
        <p:spPr/>
        <p:txBody>
          <a:bodyPr/>
          <a:lstStyle/>
          <a:p>
            <a:endParaRPr lang="en-AU" sz="1800"/>
          </a:p>
        </p:txBody>
      </p:sp>
      <p:sp>
        <p:nvSpPr>
          <p:cNvPr id="4" name="Slide Number Placeholder 3">
            <a:extLst>
              <a:ext uri="{FF2B5EF4-FFF2-40B4-BE49-F238E27FC236}">
                <a16:creationId xmlns:a16="http://schemas.microsoft.com/office/drawing/2014/main" id="{AF5C7102-75E4-BB57-3FEE-006FBF42B51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90232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H"/>
          </a:p>
        </p:txBody>
      </p:sp>
      <p:sp>
        <p:nvSpPr>
          <p:cNvPr id="3" name="Notes Placeholder 2"/>
          <p:cNvSpPr>
            <a:spLocks noGrp="1"/>
          </p:cNvSpPr>
          <p:nvPr>
            <p:ph type="body" idx="1"/>
          </p:nvPr>
        </p:nvSpPr>
        <p:spPr/>
        <p:txBody>
          <a:bodyPr/>
          <a:lstStyle/>
          <a:p>
            <a:endParaRPr lang="en-US" b="0" i="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91EA0-010F-87E7-74D8-FF37C244F2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4E6333-17BB-CAB3-4F30-5F4F8C0F6F31}"/>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8BD00269-0BE6-AA07-A49D-AC53D82CABBB}"/>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B5B0CEDE-98AD-6BCD-022B-5D2574A7EA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41161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72303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66092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91EA0-010F-87E7-74D8-FF37C244F2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4E6333-17BB-CAB3-4F30-5F4F8C0F6F31}"/>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8BD00269-0BE6-AA07-A49D-AC53D82CABBB}"/>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B5B0CEDE-98AD-6BCD-022B-5D2574A7EA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302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49814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76912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91EA0-010F-87E7-74D8-FF37C244F2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4E6333-17BB-CAB3-4F30-5F4F8C0F6F31}"/>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8BD00269-0BE6-AA07-A49D-AC53D82CABBB}"/>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B5B0CEDE-98AD-6BCD-022B-5D2574A7EA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2176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67995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hello@adapt.com.au" TargetMode="External"/><Relationship Id="rId2" Type="http://schemas.openxmlformats.org/officeDocument/2006/relationships/hyperlink" Target="https://adapt.com.au/" TargetMode="External"/><Relationship Id="rId1" Type="http://schemas.openxmlformats.org/officeDocument/2006/relationships/slideMaster" Target="../slideMasters/slideMaster1.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9.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9.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9.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9.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9.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9.xml"/></Relationships>
</file>

<file path=ppt/slideLayouts/_rels/slideLayout38.xml.rels><?xml version="1.0" encoding="UTF-8" standalone="yes"?>
<Relationships xmlns="http://schemas.openxmlformats.org/package/2006/relationships"><Relationship Id="rId3" Type="http://schemas.openxmlformats.org/officeDocument/2006/relationships/hyperlink" Target="mailto:hello@adapt.com.au" TargetMode="External"/><Relationship Id="rId2" Type="http://schemas.openxmlformats.org/officeDocument/2006/relationships/hyperlink" Target="https://adapt.com.au/" TargetMode="External"/><Relationship Id="rId1" Type="http://schemas.openxmlformats.org/officeDocument/2006/relationships/slideMaster" Target="../slideMasters/slideMaster9.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6.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DAPT PM Cov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E343B80-94EE-E271-EBF3-94A776007DA3}"/>
              </a:ext>
            </a:extLst>
          </p:cNvPr>
          <p:cNvPicPr>
            <a:picLocks noChangeAspect="1"/>
          </p:cNvPicPr>
          <p:nvPr userDrawn="1"/>
        </p:nvPicPr>
        <p:blipFill>
          <a:blip r:embed="rId2">
            <a:extLst>
              <a:ext uri="{28A0092B-C50C-407E-A947-70E740481C1C}">
                <a14:useLocalDpi xmlns:a14="http://schemas.microsoft.com/office/drawing/2010/main" val="0"/>
              </a:ext>
            </a:extLst>
          </a:blip>
          <a:srcRect t="13549" b="19257"/>
          <a:stretch>
            <a:fillRect/>
          </a:stretch>
        </p:blipFill>
        <p:spPr>
          <a:xfrm>
            <a:off x="0" y="-1"/>
            <a:ext cx="12192000" cy="4099855"/>
          </a:xfrm>
          <a:prstGeom prst="rect">
            <a:avLst/>
          </a:prstGeom>
        </p:spPr>
      </p:pic>
      <p:sp>
        <p:nvSpPr>
          <p:cNvPr id="8" name="Rectangle 7">
            <a:extLst>
              <a:ext uri="{FF2B5EF4-FFF2-40B4-BE49-F238E27FC236}">
                <a16:creationId xmlns:a16="http://schemas.microsoft.com/office/drawing/2014/main" id="{5FFD5208-CFF4-DE68-3BB7-1B0AFFF441D4}"/>
              </a:ext>
            </a:extLst>
          </p:cNvPr>
          <p:cNvSpPr/>
          <p:nvPr userDrawn="1"/>
        </p:nvSpPr>
        <p:spPr>
          <a:xfrm>
            <a:off x="0" y="3284999"/>
            <a:ext cx="12192000" cy="35729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183DCBA1-525A-5E0D-1519-7650CB8C9509}"/>
              </a:ext>
            </a:extLst>
          </p:cNvPr>
          <p:cNvSpPr/>
          <p:nvPr userDrawn="1"/>
        </p:nvSpPr>
        <p:spPr>
          <a:xfrm flipV="1">
            <a:off x="0" y="2997000"/>
            <a:ext cx="12192000"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2823142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Line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EE73387-01F1-F395-612A-DA488D756D56}"/>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71179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6" name="Picture 5" descr="A white letter a with a black background&#10;&#10;Description automatically generated">
            <a:extLst>
              <a:ext uri="{FF2B5EF4-FFF2-40B4-BE49-F238E27FC236}">
                <a16:creationId xmlns:a16="http://schemas.microsoft.com/office/drawing/2014/main" id="{9A14A3A5-FB67-4E8D-7857-B55180CC52A9}"/>
              </a:ext>
            </a:extLst>
          </p:cNvPr>
          <p:cNvPicPr>
            <a:picLocks noChangeAspect="1"/>
          </p:cNvPicPr>
          <p:nvPr userDrawn="1"/>
        </p:nvPicPr>
        <p:blipFill rotWithShape="1">
          <a:blip r:embed="rId2" cstate="print">
            <a:alphaModFix amt="70000"/>
            <a:extLst>
              <a:ext uri="{28A0092B-C50C-407E-A947-70E740481C1C}">
                <a14:useLocalDpi xmlns:a14="http://schemas.microsoft.com/office/drawing/2010/main" val="0"/>
              </a:ext>
            </a:extLst>
          </a:blip>
          <a:srcRect t="5336" r="6927" b="2416"/>
          <a:stretch/>
        </p:blipFill>
        <p:spPr>
          <a:xfrm>
            <a:off x="6685613" y="0"/>
            <a:ext cx="5506387" cy="6858000"/>
          </a:xfrm>
          <a:prstGeom prst="rect">
            <a:avLst/>
          </a:prstGeom>
        </p:spPr>
      </p:pic>
      <p:grpSp>
        <p:nvGrpSpPr>
          <p:cNvPr id="7" name="Group 6">
            <a:extLst>
              <a:ext uri="{FF2B5EF4-FFF2-40B4-BE49-F238E27FC236}">
                <a16:creationId xmlns:a16="http://schemas.microsoft.com/office/drawing/2014/main" id="{0CE4C156-5B18-9160-A74F-3B6067E9E87A}"/>
              </a:ext>
            </a:extLst>
          </p:cNvPr>
          <p:cNvGrpSpPr/>
          <p:nvPr userDrawn="1"/>
        </p:nvGrpSpPr>
        <p:grpSpPr>
          <a:xfrm>
            <a:off x="1083907" y="6062651"/>
            <a:ext cx="2668365" cy="226977"/>
            <a:chOff x="712794" y="6196131"/>
            <a:chExt cx="3390094" cy="288369"/>
          </a:xfrm>
        </p:grpSpPr>
        <p:pic>
          <p:nvPicPr>
            <p:cNvPr id="8" name="Graphic 7">
              <a:extLst>
                <a:ext uri="{FF2B5EF4-FFF2-40B4-BE49-F238E27FC236}">
                  <a16:creationId xmlns:a16="http://schemas.microsoft.com/office/drawing/2014/main" id="{93E5ED21-6943-C975-7A5A-1C33AE51D2A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2794" y="6196131"/>
              <a:ext cx="164237" cy="288369"/>
            </a:xfrm>
            <a:prstGeom prst="rect">
              <a:avLst/>
            </a:prstGeom>
          </p:spPr>
        </p:pic>
        <p:pic>
          <p:nvPicPr>
            <p:cNvPr id="9" name="Graphic 8">
              <a:extLst>
                <a:ext uri="{FF2B5EF4-FFF2-40B4-BE49-F238E27FC236}">
                  <a16:creationId xmlns:a16="http://schemas.microsoft.com/office/drawing/2014/main" id="{BEF8C383-76BC-ADF4-DB3D-81C6185027A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8056" y="6254584"/>
              <a:ext cx="3044832" cy="165803"/>
            </a:xfrm>
            <a:prstGeom prst="rect">
              <a:avLst/>
            </a:prstGeom>
          </p:spPr>
        </p:pic>
      </p:grpSp>
      <p:sp>
        <p:nvSpPr>
          <p:cNvPr id="12" name="Rectangle 11">
            <a:extLst>
              <a:ext uri="{FF2B5EF4-FFF2-40B4-BE49-F238E27FC236}">
                <a16:creationId xmlns:a16="http://schemas.microsoft.com/office/drawing/2014/main" id="{1B23F305-C432-D9EB-B99E-463FCF64E592}"/>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76170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EADER_Cover">
    <p:spTree>
      <p:nvGrpSpPr>
        <p:cNvPr id="1" name=""/>
        <p:cNvGrpSpPr/>
        <p:nvPr/>
      </p:nvGrpSpPr>
      <p:grpSpPr>
        <a:xfrm>
          <a:off x="0" y="0"/>
          <a:ext cx="0" cy="0"/>
          <a:chOff x="0" y="0"/>
          <a:chExt cx="0" cy="0"/>
        </a:xfrm>
      </p:grpSpPr>
      <p:sp>
        <p:nvSpPr>
          <p:cNvPr id="8" name="bg object 17">
            <a:extLst>
              <a:ext uri="{FF2B5EF4-FFF2-40B4-BE49-F238E27FC236}">
                <a16:creationId xmlns:a16="http://schemas.microsoft.com/office/drawing/2014/main" id="{490AC433-DC3D-1FD2-2F83-F559E72D80B5}"/>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9807763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LD_A Cover">
    <p:bg>
      <p:bgPr>
        <a:solidFill>
          <a:schemeClr val="accent6"/>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1164026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LD_ADAPT Contact">
    <p:bg>
      <p:bgPr>
        <a:solidFill>
          <a:schemeClr val="accent6"/>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13" name="Rectangle 12">
            <a:hlinkClick r:id="rId2"/>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3"/>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2"/>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picture containing logo&#10;&#10;Description automatically generated">
            <a:extLst>
              <a:ext uri="{FF2B5EF4-FFF2-40B4-BE49-F238E27FC236}">
                <a16:creationId xmlns:a16="http://schemas.microsoft.com/office/drawing/2014/main" id="{D21270FA-30E7-1E4C-9FBE-D95D27046CDD}"/>
              </a:ext>
            </a:extLst>
          </p:cNvPr>
          <p:cNvPicPr>
            <a:picLocks noChangeAspect="1"/>
          </p:cNvPicPr>
          <p:nvPr userDrawn="1"/>
        </p:nvPicPr>
        <p:blipFill>
          <a:blip r:embed="rId4"/>
          <a:stretch>
            <a:fillRect/>
          </a:stretch>
        </p:blipFill>
        <p:spPr>
          <a:xfrm>
            <a:off x="5382183" y="2894115"/>
            <a:ext cx="1427630" cy="347200"/>
          </a:xfrm>
          <a:prstGeom prst="rect">
            <a:avLst/>
          </a:prstGeom>
        </p:spPr>
      </p:pic>
      <p:pic>
        <p:nvPicPr>
          <p:cNvPr id="12" name="Graphic 11">
            <a:extLst>
              <a:ext uri="{FF2B5EF4-FFF2-40B4-BE49-F238E27FC236}">
                <a16:creationId xmlns:a16="http://schemas.microsoft.com/office/drawing/2014/main" id="{5DEC55C3-5A35-4ECE-8D11-95B0C41D811D}"/>
              </a:ext>
            </a:extLst>
          </p:cNvPr>
          <p:cNvPicPr>
            <a:picLocks noChangeAspect="1"/>
          </p:cNvPicPr>
          <p:nvPr userDrawn="1"/>
        </p:nvPicPr>
        <p:blipFill rotWithShape="1">
          <a:blip r:embed="rId5">
            <a:alphaModFix amt="30000"/>
            <a:extLst>
              <a:ext uri="{96DAC541-7B7A-43D3-8B79-37D633B846F1}">
                <asvg:svgBlip xmlns:asvg="http://schemas.microsoft.com/office/drawing/2016/SVG/main" r:embed="rId6"/>
              </a:ext>
            </a:extLst>
          </a:blip>
          <a:srcRect t="24316" r="18761" b="20587"/>
          <a:stretch/>
        </p:blipFill>
        <p:spPr>
          <a:xfrm>
            <a:off x="5869172" y="1"/>
            <a:ext cx="6322827" cy="6858000"/>
          </a:xfrm>
          <a:prstGeom prst="rect">
            <a:avLst/>
          </a:prstGeom>
        </p:spPr>
      </p:pic>
      <p:sp>
        <p:nvSpPr>
          <p:cNvPr id="16" name="Rectangle 15">
            <a:extLst>
              <a:ext uri="{FF2B5EF4-FFF2-40B4-BE49-F238E27FC236}">
                <a16:creationId xmlns:a16="http://schemas.microsoft.com/office/drawing/2014/main" id="{E9DE8F7A-85EF-452E-9B46-C11DCC83142A}"/>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1661602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01911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E740B86F-9958-410F-8E0A-D09EEDA3C5A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33412" y="378947"/>
            <a:ext cx="1170580" cy="282997"/>
          </a:xfrm>
          <a:prstGeom prst="rect">
            <a:avLst/>
          </a:prstGeom>
        </p:spPr>
      </p:pic>
      <p:cxnSp>
        <p:nvCxnSpPr>
          <p:cNvPr id="2" name="Straight Connector 1">
            <a:extLst>
              <a:ext uri="{FF2B5EF4-FFF2-40B4-BE49-F238E27FC236}">
                <a16:creationId xmlns:a16="http://schemas.microsoft.com/office/drawing/2014/main" id="{58838088-80BE-5559-75B1-3F0DF8165E94}"/>
              </a:ext>
            </a:extLst>
          </p:cNvPr>
          <p:cNvCxnSpPr>
            <a:cxnSpLocks/>
          </p:cNvCxnSpPr>
          <p:nvPr userDrawn="1"/>
        </p:nvCxnSpPr>
        <p:spPr>
          <a:xfrm>
            <a:off x="328246" y="1002729"/>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45515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7395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 Black Bottom Right">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089F171C-4EC3-8F4E-92E9-8D30E47D0C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21606426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Black 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423760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DAPT PM Cover Sec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21D89FF-90EF-9395-9CBF-36BF21C3038B}"/>
              </a:ext>
            </a:extLst>
          </p:cNvPr>
          <p:cNvPicPr>
            <a:picLocks noChangeAspect="1"/>
          </p:cNvPicPr>
          <p:nvPr userDrawn="1"/>
        </p:nvPicPr>
        <p:blipFill>
          <a:blip r:embed="rId2">
            <a:extLst>
              <a:ext uri="{28A0092B-C50C-407E-A947-70E740481C1C}">
                <a14:useLocalDpi xmlns:a14="http://schemas.microsoft.com/office/drawing/2010/main" val="0"/>
              </a:ext>
            </a:extLst>
          </a:blip>
          <a:srcRect l="41107" r="24127"/>
          <a:stretch>
            <a:fillRect/>
          </a:stretch>
        </p:blipFill>
        <p:spPr>
          <a:xfrm>
            <a:off x="7419108" y="0"/>
            <a:ext cx="4772891" cy="6857995"/>
          </a:xfrm>
          <a:prstGeom prst="rect">
            <a:avLst/>
          </a:prstGeom>
        </p:spPr>
      </p:pic>
      <p:sp>
        <p:nvSpPr>
          <p:cNvPr id="8" name="Rectangle 7">
            <a:extLst>
              <a:ext uri="{FF2B5EF4-FFF2-40B4-BE49-F238E27FC236}">
                <a16:creationId xmlns:a16="http://schemas.microsoft.com/office/drawing/2014/main" id="{7D6750EB-3604-A514-E167-1D65CD4F8CDB}"/>
              </a:ext>
            </a:extLst>
          </p:cNvPr>
          <p:cNvSpPr/>
          <p:nvPr userDrawn="1"/>
        </p:nvSpPr>
        <p:spPr>
          <a:xfrm>
            <a:off x="1" y="-5"/>
            <a:ext cx="8640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85A45807-E976-E069-D494-3ACD8AF28824}"/>
              </a:ext>
            </a:extLst>
          </p:cNvPr>
          <p:cNvSpPr/>
          <p:nvPr userDrawn="1"/>
        </p:nvSpPr>
        <p:spPr>
          <a:xfrm rot="5400000" flipV="1">
            <a:off x="5354988" y="3285000"/>
            <a:ext cx="6858005"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0660005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52124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1/4/2026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6222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2">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5218187"/>
      </p:ext>
    </p:extLst>
  </p:cSld>
  <p:clrMapOvr>
    <a:masterClrMapping/>
  </p:clrMapOvr>
  <p:hf sldNum="0" hd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Black 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2738165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DAPT PM Cov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E343B80-94EE-E271-EBF3-94A776007DA3}"/>
              </a:ext>
            </a:extLst>
          </p:cNvPr>
          <p:cNvPicPr>
            <a:picLocks noChangeAspect="1"/>
          </p:cNvPicPr>
          <p:nvPr userDrawn="1"/>
        </p:nvPicPr>
        <p:blipFill>
          <a:blip r:embed="rId2">
            <a:extLst>
              <a:ext uri="{28A0092B-C50C-407E-A947-70E740481C1C}">
                <a14:useLocalDpi xmlns:a14="http://schemas.microsoft.com/office/drawing/2010/main" val="0"/>
              </a:ext>
            </a:extLst>
          </a:blip>
          <a:srcRect t="24130" b="16088"/>
          <a:stretch>
            <a:fillRect/>
          </a:stretch>
        </p:blipFill>
        <p:spPr>
          <a:xfrm>
            <a:off x="0" y="-1"/>
            <a:ext cx="12192000" cy="4099855"/>
          </a:xfrm>
          <a:prstGeom prst="rect">
            <a:avLst/>
          </a:prstGeom>
        </p:spPr>
      </p:pic>
      <p:sp>
        <p:nvSpPr>
          <p:cNvPr id="8" name="Rectangle 7">
            <a:extLst>
              <a:ext uri="{FF2B5EF4-FFF2-40B4-BE49-F238E27FC236}">
                <a16:creationId xmlns:a16="http://schemas.microsoft.com/office/drawing/2014/main" id="{5FFD5208-CFF4-DE68-3BB7-1B0AFFF441D4}"/>
              </a:ext>
            </a:extLst>
          </p:cNvPr>
          <p:cNvSpPr/>
          <p:nvPr userDrawn="1"/>
        </p:nvSpPr>
        <p:spPr>
          <a:xfrm>
            <a:off x="0" y="3284999"/>
            <a:ext cx="12192000" cy="35729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183DCBA1-525A-5E0D-1519-7650CB8C9509}"/>
              </a:ext>
            </a:extLst>
          </p:cNvPr>
          <p:cNvSpPr/>
          <p:nvPr userDrawn="1"/>
        </p:nvSpPr>
        <p:spPr>
          <a:xfrm flipV="1">
            <a:off x="0" y="2997000"/>
            <a:ext cx="12192000"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994908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DAPT PM Cover Sec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21D89FF-90EF-9395-9CBF-36BF21C3038B}"/>
              </a:ext>
            </a:extLst>
          </p:cNvPr>
          <p:cNvPicPr>
            <a:picLocks noChangeAspect="1"/>
          </p:cNvPicPr>
          <p:nvPr userDrawn="1"/>
        </p:nvPicPr>
        <p:blipFill>
          <a:blip r:embed="rId2">
            <a:extLst>
              <a:ext uri="{28A0092B-C50C-407E-A947-70E740481C1C}">
                <a14:useLocalDpi xmlns:a14="http://schemas.microsoft.com/office/drawing/2010/main" val="0"/>
              </a:ext>
            </a:extLst>
          </a:blip>
          <a:srcRect l="24109" r="36743"/>
          <a:stretch>
            <a:fillRect/>
          </a:stretch>
        </p:blipFill>
        <p:spPr>
          <a:xfrm>
            <a:off x="7419108" y="0"/>
            <a:ext cx="4772891" cy="6857995"/>
          </a:xfrm>
          <a:prstGeom prst="rect">
            <a:avLst/>
          </a:prstGeom>
        </p:spPr>
      </p:pic>
      <p:sp>
        <p:nvSpPr>
          <p:cNvPr id="8" name="Rectangle 7">
            <a:extLst>
              <a:ext uri="{FF2B5EF4-FFF2-40B4-BE49-F238E27FC236}">
                <a16:creationId xmlns:a16="http://schemas.microsoft.com/office/drawing/2014/main" id="{7D6750EB-3604-A514-E167-1D65CD4F8CDB}"/>
              </a:ext>
            </a:extLst>
          </p:cNvPr>
          <p:cNvSpPr/>
          <p:nvPr userDrawn="1"/>
        </p:nvSpPr>
        <p:spPr>
          <a:xfrm>
            <a:off x="1" y="-5"/>
            <a:ext cx="8640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85A45807-E976-E069-D494-3ACD8AF28824}"/>
              </a:ext>
            </a:extLst>
          </p:cNvPr>
          <p:cNvSpPr/>
          <p:nvPr userDrawn="1"/>
        </p:nvSpPr>
        <p:spPr>
          <a:xfrm rot="5400000" flipV="1">
            <a:off x="5354988" y="3285000"/>
            <a:ext cx="6858005"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8824903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_WHIT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6543EF46-04E7-6AF6-2D75-CEA6CCDA3C5C}"/>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975415" y="246649"/>
            <a:ext cx="891235" cy="215667"/>
          </a:xfrm>
          <a:prstGeom prst="rect">
            <a:avLst/>
          </a:prstGeom>
        </p:spPr>
      </p:pic>
    </p:spTree>
    <p:extLst>
      <p:ext uri="{BB962C8B-B14F-4D97-AF65-F5344CB8AC3E}">
        <p14:creationId xmlns:p14="http://schemas.microsoft.com/office/powerpoint/2010/main" val="34177915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18256586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ank_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1912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WHIT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6543EF46-04E7-6AF6-2D75-CEA6CCDA3C5C}"/>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975415" y="246649"/>
            <a:ext cx="891235" cy="215667"/>
          </a:xfrm>
          <a:prstGeom prst="rect">
            <a:avLst/>
          </a:prstGeom>
        </p:spPr>
      </p:pic>
    </p:spTree>
    <p:extLst>
      <p:ext uri="{BB962C8B-B14F-4D97-AF65-F5344CB8AC3E}">
        <p14:creationId xmlns:p14="http://schemas.microsoft.com/office/powerpoint/2010/main" val="28846083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_BLACK">
    <p:bg>
      <p:bgPr>
        <a:solidFill>
          <a:schemeClr val="accent6">
            <a:lumMod val="10000"/>
          </a:schemeClr>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A picture containing text, clipart&#10;&#10;Description automatically generated">
            <a:extLst>
              <a:ext uri="{FF2B5EF4-FFF2-40B4-BE49-F238E27FC236}">
                <a16:creationId xmlns:a16="http://schemas.microsoft.com/office/drawing/2014/main" id="{6543EF46-04E7-6AF6-2D75-CEA6CCDA3C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12682827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accent6">
            <a:lumMod val="1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AF9974-07D9-7F78-1870-22D1777E972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351393971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lank_BLACK">
    <p:bg>
      <p:bgPr>
        <a:solidFill>
          <a:schemeClr val="accent6">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50933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RED Line_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E39309F-47DF-394C-9F92-75A6A51FC91A}"/>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4" name="Picture 3" descr="A picture containing drawing&#10;&#10;Description automatically generated">
            <a:extLst>
              <a:ext uri="{FF2B5EF4-FFF2-40B4-BE49-F238E27FC236}">
                <a16:creationId xmlns:a16="http://schemas.microsoft.com/office/drawing/2014/main" id="{EB63E9D7-F272-6287-34FA-39A37A533A8A}"/>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23755994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RED Line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EE73387-01F1-F395-612A-DA488D756D56}"/>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28651832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6" name="Picture 5" descr="A white letter a with a black background&#10;&#10;Description automatically generated">
            <a:extLst>
              <a:ext uri="{FF2B5EF4-FFF2-40B4-BE49-F238E27FC236}">
                <a16:creationId xmlns:a16="http://schemas.microsoft.com/office/drawing/2014/main" id="{9A14A3A5-FB67-4E8D-7857-B55180CC52A9}"/>
              </a:ext>
            </a:extLst>
          </p:cNvPr>
          <p:cNvPicPr>
            <a:picLocks noChangeAspect="1"/>
          </p:cNvPicPr>
          <p:nvPr userDrawn="1"/>
        </p:nvPicPr>
        <p:blipFill rotWithShape="1">
          <a:blip r:embed="rId2" cstate="print">
            <a:alphaModFix amt="70000"/>
            <a:extLst>
              <a:ext uri="{28A0092B-C50C-407E-A947-70E740481C1C}">
                <a14:useLocalDpi xmlns:a14="http://schemas.microsoft.com/office/drawing/2010/main" val="0"/>
              </a:ext>
            </a:extLst>
          </a:blip>
          <a:srcRect t="5336" r="6927" b="2416"/>
          <a:stretch/>
        </p:blipFill>
        <p:spPr>
          <a:xfrm>
            <a:off x="6685613" y="0"/>
            <a:ext cx="5506387" cy="6858000"/>
          </a:xfrm>
          <a:prstGeom prst="rect">
            <a:avLst/>
          </a:prstGeom>
        </p:spPr>
      </p:pic>
      <p:grpSp>
        <p:nvGrpSpPr>
          <p:cNvPr id="7" name="Group 6">
            <a:extLst>
              <a:ext uri="{FF2B5EF4-FFF2-40B4-BE49-F238E27FC236}">
                <a16:creationId xmlns:a16="http://schemas.microsoft.com/office/drawing/2014/main" id="{0CE4C156-5B18-9160-A74F-3B6067E9E87A}"/>
              </a:ext>
            </a:extLst>
          </p:cNvPr>
          <p:cNvGrpSpPr/>
          <p:nvPr userDrawn="1"/>
        </p:nvGrpSpPr>
        <p:grpSpPr>
          <a:xfrm>
            <a:off x="1083907" y="6062651"/>
            <a:ext cx="2668365" cy="226977"/>
            <a:chOff x="712794" y="6196131"/>
            <a:chExt cx="3390094" cy="288369"/>
          </a:xfrm>
        </p:grpSpPr>
        <p:pic>
          <p:nvPicPr>
            <p:cNvPr id="8" name="Graphic 7">
              <a:extLst>
                <a:ext uri="{FF2B5EF4-FFF2-40B4-BE49-F238E27FC236}">
                  <a16:creationId xmlns:a16="http://schemas.microsoft.com/office/drawing/2014/main" id="{93E5ED21-6943-C975-7A5A-1C33AE51D2A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2794" y="6196131"/>
              <a:ext cx="164237" cy="288369"/>
            </a:xfrm>
            <a:prstGeom prst="rect">
              <a:avLst/>
            </a:prstGeom>
          </p:spPr>
        </p:pic>
        <p:pic>
          <p:nvPicPr>
            <p:cNvPr id="9" name="Graphic 8">
              <a:extLst>
                <a:ext uri="{FF2B5EF4-FFF2-40B4-BE49-F238E27FC236}">
                  <a16:creationId xmlns:a16="http://schemas.microsoft.com/office/drawing/2014/main" id="{BEF8C383-76BC-ADF4-DB3D-81C6185027A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8056" y="6254584"/>
              <a:ext cx="3044832" cy="165803"/>
            </a:xfrm>
            <a:prstGeom prst="rect">
              <a:avLst/>
            </a:prstGeom>
          </p:spPr>
        </p:pic>
      </p:grpSp>
      <p:sp>
        <p:nvSpPr>
          <p:cNvPr id="12" name="Rectangle 11">
            <a:extLst>
              <a:ext uri="{FF2B5EF4-FFF2-40B4-BE49-F238E27FC236}">
                <a16:creationId xmlns:a16="http://schemas.microsoft.com/office/drawing/2014/main" id="{1B23F305-C432-D9EB-B99E-463FCF64E592}"/>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16206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HEADER_Cover">
    <p:spTree>
      <p:nvGrpSpPr>
        <p:cNvPr id="1" name=""/>
        <p:cNvGrpSpPr/>
        <p:nvPr/>
      </p:nvGrpSpPr>
      <p:grpSpPr>
        <a:xfrm>
          <a:off x="0" y="0"/>
          <a:ext cx="0" cy="0"/>
          <a:chOff x="0" y="0"/>
          <a:chExt cx="0" cy="0"/>
        </a:xfrm>
      </p:grpSpPr>
      <p:sp>
        <p:nvSpPr>
          <p:cNvPr id="8" name="bg object 17">
            <a:extLst>
              <a:ext uri="{FF2B5EF4-FFF2-40B4-BE49-F238E27FC236}">
                <a16:creationId xmlns:a16="http://schemas.microsoft.com/office/drawing/2014/main" id="{490AC433-DC3D-1FD2-2F83-F559E72D80B5}"/>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30115455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OLD_A Cover">
    <p:bg>
      <p:bgPr>
        <a:solidFill>
          <a:schemeClr val="accent6"/>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20403019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OLD_ADAPT Contact">
    <p:bg>
      <p:bgPr>
        <a:solidFill>
          <a:schemeClr val="accent6"/>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13" name="Rectangle 12">
            <a:hlinkClick r:id="rId2"/>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3"/>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2"/>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picture containing logo&#10;&#10;Description automatically generated">
            <a:extLst>
              <a:ext uri="{FF2B5EF4-FFF2-40B4-BE49-F238E27FC236}">
                <a16:creationId xmlns:a16="http://schemas.microsoft.com/office/drawing/2014/main" id="{D21270FA-30E7-1E4C-9FBE-D95D27046CDD}"/>
              </a:ext>
            </a:extLst>
          </p:cNvPr>
          <p:cNvPicPr>
            <a:picLocks noChangeAspect="1"/>
          </p:cNvPicPr>
          <p:nvPr userDrawn="1"/>
        </p:nvPicPr>
        <p:blipFill>
          <a:blip r:embed="rId4"/>
          <a:stretch>
            <a:fillRect/>
          </a:stretch>
        </p:blipFill>
        <p:spPr>
          <a:xfrm>
            <a:off x="5382183" y="2894115"/>
            <a:ext cx="1427630" cy="347200"/>
          </a:xfrm>
          <a:prstGeom prst="rect">
            <a:avLst/>
          </a:prstGeom>
        </p:spPr>
      </p:pic>
      <p:pic>
        <p:nvPicPr>
          <p:cNvPr id="12" name="Graphic 11">
            <a:extLst>
              <a:ext uri="{FF2B5EF4-FFF2-40B4-BE49-F238E27FC236}">
                <a16:creationId xmlns:a16="http://schemas.microsoft.com/office/drawing/2014/main" id="{5DEC55C3-5A35-4ECE-8D11-95B0C41D811D}"/>
              </a:ext>
            </a:extLst>
          </p:cNvPr>
          <p:cNvPicPr>
            <a:picLocks noChangeAspect="1"/>
          </p:cNvPicPr>
          <p:nvPr userDrawn="1"/>
        </p:nvPicPr>
        <p:blipFill rotWithShape="1">
          <a:blip r:embed="rId5">
            <a:alphaModFix amt="30000"/>
            <a:extLst>
              <a:ext uri="{96DAC541-7B7A-43D3-8B79-37D633B846F1}">
                <asvg:svgBlip xmlns:asvg="http://schemas.microsoft.com/office/drawing/2016/SVG/main" r:embed="rId6"/>
              </a:ext>
            </a:extLst>
          </a:blip>
          <a:srcRect t="24316" r="18761" b="20587"/>
          <a:stretch/>
        </p:blipFill>
        <p:spPr>
          <a:xfrm>
            <a:off x="5869172" y="1"/>
            <a:ext cx="6322827" cy="6858000"/>
          </a:xfrm>
          <a:prstGeom prst="rect">
            <a:avLst/>
          </a:prstGeom>
        </p:spPr>
      </p:pic>
      <p:sp>
        <p:nvSpPr>
          <p:cNvPr id="16" name="Rectangle 15">
            <a:extLst>
              <a:ext uri="{FF2B5EF4-FFF2-40B4-BE49-F238E27FC236}">
                <a16:creationId xmlns:a16="http://schemas.microsoft.com/office/drawing/2014/main" id="{E9DE8F7A-85EF-452E-9B46-C11DCC83142A}"/>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9160534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1555735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_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473607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_BLACK">
    <p:bg>
      <p:bgPr>
        <a:solidFill>
          <a:schemeClr val="accent6">
            <a:lumMod val="10000"/>
          </a:schemeClr>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A picture containing text, clipart&#10;&#10;Description automatically generated">
            <a:extLst>
              <a:ext uri="{FF2B5EF4-FFF2-40B4-BE49-F238E27FC236}">
                <a16:creationId xmlns:a16="http://schemas.microsoft.com/office/drawing/2014/main" id="{6543EF46-04E7-6AF6-2D75-CEA6CCDA3C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962740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accent6">
            <a:lumMod val="1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AF9974-07D9-7F78-1870-22D1777E972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2495305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_BLACK">
    <p:bg>
      <p:bgPr>
        <a:solidFill>
          <a:schemeClr val="accent6">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2836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D Line_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E39309F-47DF-394C-9F92-75A6A51FC91A}"/>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4" name="Picture 3" descr="A picture containing drawing&#10;&#10;Description automatically generated">
            <a:extLst>
              <a:ext uri="{FF2B5EF4-FFF2-40B4-BE49-F238E27FC236}">
                <a16:creationId xmlns:a16="http://schemas.microsoft.com/office/drawing/2014/main" id="{EB63E9D7-F272-6287-34FA-39A37A533A8A}"/>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37689843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theme" Target="../theme/theme3.xml"/><Relationship Id="rId1" Type="http://schemas.openxmlformats.org/officeDocument/2006/relationships/slideLayout" Target="../slideLayouts/slideLayout17.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9.xml"/><Relationship Id="rId1" Type="http://schemas.openxmlformats.org/officeDocument/2006/relationships/slideLayout" Target="../slideLayouts/slideLayout18.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5.xml"/><Relationship Id="rId1" Type="http://schemas.openxmlformats.org/officeDocument/2006/relationships/slideLayout" Target="../slideLayouts/slideLayout20.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theme" Target="../theme/theme6.xml"/><Relationship Id="rId1" Type="http://schemas.openxmlformats.org/officeDocument/2006/relationships/slideLayout" Target="../slideLayouts/slideLayout21.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theme" Target="../theme/theme7.xml"/><Relationship Id="rId1" Type="http://schemas.openxmlformats.org/officeDocument/2006/relationships/slideLayout" Target="../slideLayouts/slideLayout22.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24.xml"/><Relationship Id="rId1" Type="http://schemas.openxmlformats.org/officeDocument/2006/relationships/slideLayout" Target="../slideLayouts/slideLayout2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theme" Target="../theme/theme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4383721"/>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3698270"/>
      </p:ext>
    </p:extLst>
  </p:cSld>
  <p:clrMap bg1="lt1" tx1="dk1" bg2="lt2" tx2="dk2" accent1="accent1" accent2="accent2" accent3="accent3" accent4="accent4" accent5="accent5" accent6="accent6" hlink="hlink" folHlink="folHlink"/>
  <p:sldLayoutIdLst>
    <p:sldLayoutId id="214748368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3"/>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2997268"/>
      </p:ext>
    </p:extLst>
  </p:cSld>
  <p:clrMap bg1="lt1" tx1="dk1" bg2="lt2" tx2="dk2" accent1="accent1" accent2="accent2" accent3="accent3" accent4="accent4" accent5="accent5" accent6="accent6" hlink="hlink" folHlink="folHlink"/>
  <p:sldLayoutIdLst>
    <p:sldLayoutId id="214748369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00E125-4E0C-A549-BC53-D4CDDCEE07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C10C31D-D15F-0442-BDED-A7ADA058B0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E052DBB-DAF8-E243-8E08-75120C02F2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504F3B-1EBC-D54B-A537-FACA58F5C230}" type="datetimeFigureOut">
              <a:rPr lang="en-US" smtClean="0"/>
              <a:t>1/4/2026</a:t>
            </a:fld>
            <a:endParaRPr lang="en-US"/>
          </a:p>
        </p:txBody>
      </p:sp>
      <p:sp>
        <p:nvSpPr>
          <p:cNvPr id="5" name="Footer Placeholder 4">
            <a:extLst>
              <a:ext uri="{FF2B5EF4-FFF2-40B4-BE49-F238E27FC236}">
                <a16:creationId xmlns:a16="http://schemas.microsoft.com/office/drawing/2014/main" id="{FDED9A11-4FB2-3448-9DD0-BA01DA990B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3021B4C-A3DF-0C41-9F5C-16F8ED81F4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AAE64D-0381-AC41-B531-042C60CB163F}" type="slidenum">
              <a:rPr lang="en-US" smtClean="0"/>
              <a:t>‹#›</a:t>
            </a:fld>
            <a:endParaRPr lang="en-US"/>
          </a:p>
        </p:txBody>
      </p:sp>
    </p:spTree>
    <p:extLst>
      <p:ext uri="{BB962C8B-B14F-4D97-AF65-F5344CB8AC3E}">
        <p14:creationId xmlns:p14="http://schemas.microsoft.com/office/powerpoint/2010/main" val="1769077095"/>
      </p:ext>
    </p:extLst>
  </p:cSld>
  <p:clrMap bg1="lt1" tx1="dk1" bg2="lt2" tx2="dk2" accent1="accent1" accent2="accent2" accent3="accent3" accent4="accent4" accent5="accent5" accent6="accent6" hlink="hlink" folHlink="folHlink"/>
  <p:sldLayoutIdLst>
    <p:sldLayoutId id="2147483684" r:id="rId1"/>
    <p:sldLayoutId id="2147483685" r:id="rId2"/>
  </p:sldLayoutIdLst>
  <p:txStyles>
    <p:titleStyle>
      <a:lvl1pPr algn="l" defTabSz="914400" rtl="0" eaLnBrk="1" latinLnBrk="0" hangingPunct="1">
        <a:lnSpc>
          <a:spcPct val="90000"/>
        </a:lnSpc>
        <a:spcBef>
          <a:spcPct val="0"/>
        </a:spcBef>
        <a:buNone/>
        <a:defRPr sz="4400" kern="1200">
          <a:solidFill>
            <a:schemeClr val="tx1"/>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2">
            <a:lumMod val="10000"/>
          </a:schemeClr>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descr="A picture containing text, clipart&#10;&#10;Description automatically generated">
            <a:extLst>
              <a:ext uri="{FF2B5EF4-FFF2-40B4-BE49-F238E27FC236}">
                <a16:creationId xmlns:a16="http://schemas.microsoft.com/office/drawing/2014/main" id="{423378EC-0DAC-4542-8E39-BBA00E690B6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1227069348"/>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3" cstate="print"/>
          <a:stretch>
            <a:fillRect/>
          </a:stretch>
        </p:blipFill>
        <p:spPr>
          <a:xfrm>
            <a:off x="0" y="0"/>
            <a:ext cx="12188952" cy="2011679"/>
          </a:xfrm>
          <a:prstGeom prst="rect">
            <a:avLst/>
          </a:prstGeom>
        </p:spPr>
      </p:pic>
      <p:sp>
        <p:nvSpPr>
          <p:cNvPr id="17" name="bg object 17"/>
          <p:cNvSpPr/>
          <p:nvPr/>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
        <p:nvSpPr>
          <p:cNvPr id="2" name="Holder 2"/>
          <p:cNvSpPr>
            <a:spLocks noGrp="1"/>
          </p:cNvSpPr>
          <p:nvPr>
            <p:ph type="title"/>
          </p:nvPr>
        </p:nvSpPr>
        <p:spPr>
          <a:xfrm>
            <a:off x="3395268" y="334771"/>
            <a:ext cx="5401462" cy="391159"/>
          </a:xfrm>
          <a:prstGeom prst="rect">
            <a:avLst/>
          </a:prstGeom>
        </p:spPr>
        <p:txBody>
          <a:bodyPr wrap="square" lIns="0" tIns="0" rIns="0" bIns="0">
            <a:spAutoFit/>
          </a:bodyPr>
          <a:lstStyle>
            <a:lvl1pPr>
              <a:defRPr sz="2400" b="1" i="0">
                <a:solidFill>
                  <a:schemeClr val="bg1"/>
                </a:solidFill>
                <a:latin typeface="Arial"/>
                <a:cs typeface="Arial"/>
              </a:defRPr>
            </a:lvl1pPr>
          </a:lstStyle>
          <a:p>
            <a:endParaRPr/>
          </a:p>
        </p:txBody>
      </p:sp>
      <p:sp>
        <p:nvSpPr>
          <p:cNvPr id="3" name="Holder 3"/>
          <p:cNvSpPr>
            <a:spLocks noGrp="1"/>
          </p:cNvSpPr>
          <p:nvPr>
            <p:ph type="body" idx="1"/>
          </p:nvPr>
        </p:nvSpPr>
        <p:spPr>
          <a:xfrm>
            <a:off x="609600" y="1577340"/>
            <a:ext cx="1097280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1/4/2026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2" r:id="rId1"/>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3"/>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2873494"/>
      </p:ext>
    </p:extLst>
  </p:cSld>
  <p:clrMap bg1="lt1" tx1="dk1" bg2="lt2" tx2="dk2" accent1="accent1" accent2="accent2" accent3="accent3" accent4="accent4" accent5="accent5" accent6="accent6" hlink="hlink" folHlink="folHlink"/>
  <p:sldLayoutIdLst>
    <p:sldLayoutId id="2147483700"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3276986"/>
      </p:ext>
    </p:extLst>
  </p:cSld>
  <p:clrMap bg1="lt1" tx1="dk1" bg2="lt2" tx2="dk2" accent1="accent1" accent2="accent2" accent3="accent3" accent4="accent4" accent5="accent5" accent6="accent6" hlink="hlink" folHlink="folHlink"/>
  <p:sldLayoutIdLst>
    <p:sldLayoutId id="2147483703" r:id="rId1"/>
    <p:sldLayoutId id="2147483704" r:id="rId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163067"/>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 id="2147483735" r:id="rId13"/>
    <p:sldLayoutId id="2147483736"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3.sv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33.sv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35.sv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3.sv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37.svg"/></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39.svg"/></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4.xml"/><Relationship Id="rId1" Type="http://schemas.openxmlformats.org/officeDocument/2006/relationships/slideLayout" Target="../slideLayouts/slideLayout27.xml"/><Relationship Id="rId4" Type="http://schemas.openxmlformats.org/officeDocument/2006/relationships/image" Target="../media/image41.svg"/></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2.png"/><Relationship Id="rId18" Type="http://schemas.openxmlformats.org/officeDocument/2006/relationships/image" Target="../media/image57.png"/><Relationship Id="rId3" Type="http://schemas.openxmlformats.org/officeDocument/2006/relationships/hyperlink" Target="https://research.adapt.com.au/filter-types/market-trend-reports" TargetMode="External"/><Relationship Id="rId7" Type="http://schemas.openxmlformats.org/officeDocument/2006/relationships/image" Target="../media/image46.png"/><Relationship Id="rId12" Type="http://schemas.openxmlformats.org/officeDocument/2006/relationships/image" Target="../media/image51.png"/><Relationship Id="rId17" Type="http://schemas.openxmlformats.org/officeDocument/2006/relationships/image" Target="../media/image56.png"/><Relationship Id="rId2" Type="http://schemas.openxmlformats.org/officeDocument/2006/relationships/hyperlink" Target="mailto:success@adapt.com.au" TargetMode="External"/><Relationship Id="rId16" Type="http://schemas.openxmlformats.org/officeDocument/2006/relationships/image" Target="../media/image55.png"/><Relationship Id="rId1" Type="http://schemas.openxmlformats.org/officeDocument/2006/relationships/slideLayout" Target="../slideLayouts/slideLayout21.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50.png"/><Relationship Id="rId5" Type="http://schemas.openxmlformats.org/officeDocument/2006/relationships/hyperlink" Target="https://research.adapt.com.au/data-insights/" TargetMode="External"/><Relationship Id="rId15" Type="http://schemas.openxmlformats.org/officeDocument/2006/relationships/image" Target="../media/image54.png"/><Relationship Id="rId10" Type="http://schemas.openxmlformats.org/officeDocument/2006/relationships/image" Target="../media/image49.png"/><Relationship Id="rId19" Type="http://schemas.openxmlformats.org/officeDocument/2006/relationships/image" Target="../media/image58.png"/><Relationship Id="rId4" Type="http://schemas.openxmlformats.org/officeDocument/2006/relationships/hyperlink" Target="https://research.adapt.com.au/filter-types/community-interviews" TargetMode="External"/><Relationship Id="rId9" Type="http://schemas.openxmlformats.org/officeDocument/2006/relationships/image" Target="../media/image48.png"/><Relationship Id="rId14" Type="http://schemas.openxmlformats.org/officeDocument/2006/relationships/image" Target="../media/image5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hyperlink" Target="https://adapt.com.au/"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16.png"/><Relationship Id="rId4" Type="http://schemas.openxmlformats.org/officeDocument/2006/relationships/hyperlink" Target="mailto:hello@adapt.com.a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3.svg"/></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25.svg"/></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27.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29.svg"/></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31.sv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3.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DFB40088-F226-7546-A588-A9D334A233B0}"/>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8696570" y="5993999"/>
            <a:ext cx="3063424" cy="329695"/>
          </a:xfrm>
          <a:prstGeom prst="rect">
            <a:avLst/>
          </a:prstGeom>
        </p:spPr>
      </p:pic>
      <p:grpSp>
        <p:nvGrpSpPr>
          <p:cNvPr id="5" name="Group 4">
            <a:extLst>
              <a:ext uri="{FF2B5EF4-FFF2-40B4-BE49-F238E27FC236}">
                <a16:creationId xmlns:a16="http://schemas.microsoft.com/office/drawing/2014/main" id="{F473474C-A671-8CC5-34CB-F7B25640FE17}"/>
              </a:ext>
            </a:extLst>
          </p:cNvPr>
          <p:cNvGrpSpPr/>
          <p:nvPr/>
        </p:nvGrpSpPr>
        <p:grpSpPr>
          <a:xfrm>
            <a:off x="470612" y="3813149"/>
            <a:ext cx="11228826" cy="1689450"/>
            <a:chOff x="633194" y="2554238"/>
            <a:chExt cx="11228826" cy="1689450"/>
          </a:xfrm>
        </p:grpSpPr>
        <p:sp>
          <p:nvSpPr>
            <p:cNvPr id="6" name="TextBox 5">
              <a:extLst>
                <a:ext uri="{FF2B5EF4-FFF2-40B4-BE49-F238E27FC236}">
                  <a16:creationId xmlns:a16="http://schemas.microsoft.com/office/drawing/2014/main" id="{F57E7066-CF69-6DB3-292B-CD9EB356728D}"/>
                </a:ext>
              </a:extLst>
            </p:cNvPr>
            <p:cNvSpPr txBox="1"/>
            <p:nvPr/>
          </p:nvSpPr>
          <p:spPr>
            <a:xfrm>
              <a:off x="633194" y="2920249"/>
              <a:ext cx="11228826" cy="1323439"/>
            </a:xfrm>
            <a:prstGeom prst="rect">
              <a:avLst/>
            </a:prstGeom>
            <a:noFill/>
          </p:spPr>
          <p:txBody>
            <a:bodyPr wrap="square" lIns="91440" tIns="45720" rIns="91440" bIns="45720" rtlCol="0" anchor="t">
              <a:spAutoFit/>
            </a:bodyPr>
            <a:lstStyle/>
            <a:p>
              <a:r>
                <a:rPr lang="en-US" sz="4000" b="1" dirty="0">
                  <a:latin typeface="Helvetica"/>
                  <a:cs typeface="Helvetica"/>
                </a:rPr>
                <a:t>CFO’s Investment Priorities and </a:t>
              </a:r>
              <a:br>
                <a:rPr lang="en-US" sz="4000" b="1" dirty="0">
                  <a:latin typeface="Helvetica"/>
                  <a:cs typeface="Helvetica"/>
                </a:rPr>
              </a:br>
              <a:r>
                <a:rPr lang="en-US" sz="4000" b="1" dirty="0">
                  <a:latin typeface="Helvetica"/>
                  <a:cs typeface="Helvetica"/>
                </a:rPr>
                <a:t>IT Initiative Metrics by </a:t>
              </a:r>
              <a:r>
                <a:rPr lang="en-US" sz="4000" b="1" dirty="0" err="1">
                  <a:latin typeface="Helvetica"/>
                  <a:cs typeface="Helvetica"/>
                </a:rPr>
                <a:t>Organisational</a:t>
              </a:r>
              <a:r>
                <a:rPr lang="en-US" sz="4000" b="1" dirty="0">
                  <a:latin typeface="Helvetica"/>
                  <a:cs typeface="Helvetica"/>
                </a:rPr>
                <a:t> Size</a:t>
              </a:r>
            </a:p>
          </p:txBody>
        </p:sp>
        <p:sp>
          <p:nvSpPr>
            <p:cNvPr id="7" name="TextBox 6">
              <a:extLst>
                <a:ext uri="{FF2B5EF4-FFF2-40B4-BE49-F238E27FC236}">
                  <a16:creationId xmlns:a16="http://schemas.microsoft.com/office/drawing/2014/main" id="{7ED0B249-53A5-3A89-88A7-0030374A4A38}"/>
                </a:ext>
              </a:extLst>
            </p:cNvPr>
            <p:cNvSpPr txBox="1"/>
            <p:nvPr/>
          </p:nvSpPr>
          <p:spPr>
            <a:xfrm>
              <a:off x="655134" y="2554238"/>
              <a:ext cx="3880223" cy="369332"/>
            </a:xfrm>
            <a:prstGeom prst="rect">
              <a:avLst/>
            </a:prstGeom>
            <a:noFill/>
          </p:spPr>
          <p:txBody>
            <a:bodyPr wrap="square" lIns="91440" tIns="45720" rIns="91440" bIns="45720" rtlCol="0" anchor="t">
              <a:spAutoFit/>
            </a:bodyPr>
            <a:lstStyle/>
            <a:p>
              <a:r>
                <a:rPr lang="en-AU" b="1">
                  <a:solidFill>
                    <a:srgbClr val="E7534F"/>
                  </a:solidFill>
                  <a:latin typeface="Helvetica"/>
                  <a:cs typeface="Helvetica"/>
                </a:rPr>
                <a:t>ADAPT Persona Map</a:t>
              </a:r>
            </a:p>
          </p:txBody>
        </p:sp>
      </p:grpSp>
    </p:spTree>
    <p:extLst>
      <p:ext uri="{BB962C8B-B14F-4D97-AF65-F5344CB8AC3E}">
        <p14:creationId xmlns:p14="http://schemas.microsoft.com/office/powerpoint/2010/main" val="1932939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a:ea typeface="+mn-ea"/>
                <a:cs typeface="Helvetica"/>
              </a:rPr>
              <a:t>Percentage investing in the next 12 months</a:t>
            </a:r>
            <a:endParaRPr kumimoji="0" lang="en-GB" sz="20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endParaRPr>
          </a:p>
        </p:txBody>
      </p:sp>
      <p:sp>
        <p:nvSpPr>
          <p:cNvPr id="3" name="TextBox 2">
            <a:extLst>
              <a:ext uri="{FF2B5EF4-FFF2-40B4-BE49-F238E27FC236}">
                <a16:creationId xmlns:a16="http://schemas.microsoft.com/office/drawing/2014/main" id="{F218D2E1-77DE-F99B-5297-F77A0CC364B1}"/>
              </a:ext>
            </a:extLst>
          </p:cNvPr>
          <p:cNvSpPr txBox="1"/>
          <p:nvPr/>
        </p:nvSpPr>
        <p:spPr>
          <a:xfrm>
            <a:off x="4019739" y="6596390"/>
            <a:ext cx="8172261" cy="261610"/>
          </a:xfrm>
          <a:prstGeom prst="rect">
            <a:avLst/>
          </a:prstGeom>
          <a:noFill/>
        </p:spPr>
        <p:txBody>
          <a:bodyPr wrap="square">
            <a:spAutoFit/>
          </a:bodyPr>
          <a:lstStyle/>
          <a:p>
            <a:pPr algn="r">
              <a:defRPr sz="1100" i="1">
                <a:latin typeface="Helvetica"/>
              </a:defRPr>
            </a:pPr>
            <a:r>
              <a:rPr dirty="0">
                <a:solidFill>
                  <a:schemeClr val="bg1">
                    <a:lumMod val="65000"/>
                  </a:schemeClr>
                </a:solidFill>
              </a:rPr>
              <a:t>Source : ADAPT </a:t>
            </a:r>
            <a:r>
              <a:rPr lang="en-US" dirty="0">
                <a:solidFill>
                  <a:schemeClr val="bg1">
                    <a:lumMod val="65000"/>
                  </a:schemeClr>
                </a:solidFill>
              </a:rPr>
              <a:t>CFO</a:t>
            </a:r>
            <a:r>
              <a:rPr dirty="0">
                <a:solidFill>
                  <a:schemeClr val="bg1">
                    <a:lumMod val="65000"/>
                  </a:schemeClr>
                </a:solidFill>
              </a:rPr>
              <a:t> Edge Survey in </a:t>
            </a:r>
            <a:r>
              <a:rPr lang="en-US" dirty="0">
                <a:solidFill>
                  <a:schemeClr val="bg1">
                    <a:lumMod val="65000"/>
                  </a:schemeClr>
                </a:solidFill>
              </a:rPr>
              <a:t>Nov</a:t>
            </a:r>
            <a:r>
              <a:rPr dirty="0">
                <a:solidFill>
                  <a:schemeClr val="bg1">
                    <a:lumMod val="65000"/>
                  </a:schemeClr>
                </a:solidFill>
              </a:rPr>
              <a:t> 2025. Sample size : 132 Australian CISOs, 53 Mid-market (501 to 2500 emp.)</a:t>
            </a:r>
          </a:p>
        </p:txBody>
      </p:sp>
      <p:pic>
        <p:nvPicPr>
          <p:cNvPr id="2" name="Graphic 1">
            <a:extLst>
              <a:ext uri="{FF2B5EF4-FFF2-40B4-BE49-F238E27FC236}">
                <a16:creationId xmlns:a16="http://schemas.microsoft.com/office/drawing/2014/main" id="{D907FF69-A00D-D5A1-A607-549DE2C29E2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319000" y="856298"/>
            <a:ext cx="11553999" cy="5446134"/>
          </a:xfrm>
          <a:prstGeom prst="rect">
            <a:avLst/>
          </a:prstGeom>
        </p:spPr>
      </p:pic>
    </p:spTree>
    <p:extLst>
      <p:ext uri="{BB962C8B-B14F-4D97-AF65-F5344CB8AC3E}">
        <p14:creationId xmlns:p14="http://schemas.microsoft.com/office/powerpoint/2010/main" val="3426833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a:defRPr/>
            </a:pPr>
            <a:r>
              <a:rPr lang="en-AU" sz="2400" b="1" dirty="0">
                <a:solidFill>
                  <a:srgbClr val="000000"/>
                </a:solidFill>
                <a:latin typeface="Helvetica"/>
                <a:cs typeface="Helvetica"/>
              </a:rPr>
              <a:t>IT initiative metrics for </a:t>
            </a:r>
            <a:r>
              <a:rPr lang="en-US" sz="2400" b="1" dirty="0">
                <a:solidFill>
                  <a:srgbClr val="000000"/>
                </a:solidFill>
                <a:latin typeface="Helvetica"/>
                <a:cs typeface="Helvetica"/>
              </a:rPr>
              <a:t>m</a:t>
            </a:r>
            <a:r>
              <a:rPr kumimoji="0" lang="en-US" sz="2400" b="1" i="0" u="none" strike="noStrike" kern="1200" cap="none" spc="0" normalizeH="0" baseline="0" noProof="0" dirty="0">
                <a:ln>
                  <a:noFill/>
                </a:ln>
                <a:solidFill>
                  <a:srgbClr val="000000"/>
                </a:solidFill>
                <a:effectLst/>
                <a:uLnTx/>
                <a:uFillTx/>
                <a:latin typeface="Helvetica"/>
                <a:cs typeface="Helvetica"/>
              </a:rPr>
              <a:t>id-sized </a:t>
            </a:r>
            <a:r>
              <a:rPr kumimoji="0" lang="en-US" sz="2400" i="0" u="none" strike="noStrike" kern="1200" cap="none" spc="0" normalizeH="0" baseline="0" noProof="0" dirty="0">
                <a:ln>
                  <a:noFill/>
                </a:ln>
                <a:solidFill>
                  <a:srgbClr val="000000"/>
                </a:solidFill>
                <a:effectLst/>
                <a:uLnTx/>
                <a:uFillTx/>
                <a:latin typeface="Helvetica"/>
                <a:cs typeface="Helvetica"/>
              </a:rPr>
              <a:t>(501 to 2,500)</a:t>
            </a:r>
          </a:p>
        </p:txBody>
      </p:sp>
      <p:sp>
        <p:nvSpPr>
          <p:cNvPr id="13" name="TextBox 12">
            <a:extLst>
              <a:ext uri="{FF2B5EF4-FFF2-40B4-BE49-F238E27FC236}">
                <a16:creationId xmlns:a16="http://schemas.microsoft.com/office/drawing/2014/main" id="{8EDC9E07-412B-0753-BD7C-3507C4954068}"/>
              </a:ext>
            </a:extLst>
          </p:cNvPr>
          <p:cNvSpPr txBox="1"/>
          <p:nvPr/>
        </p:nvSpPr>
        <p:spPr>
          <a:xfrm>
            <a:off x="2882749" y="6596390"/>
            <a:ext cx="9309251"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chemeClr val="bg1">
                    <a:lumMod val="65000"/>
                  </a:schemeClr>
                </a:solidFill>
                <a:effectLst/>
                <a:uLnTx/>
                <a:uFillTx/>
                <a:latin typeface="Helvetica Neue" panose="02000503000000020004" pitchFamily="2"/>
                <a:ea typeface="+mn-ea"/>
                <a:cs typeface="Helvetica Neue" panose="02000503000000020004" pitchFamily="2"/>
              </a:rPr>
              <a:t>Source: ADAPT </a:t>
            </a:r>
            <a:r>
              <a:rPr lang="en-US" sz="1100" i="1" dirty="0">
                <a:solidFill>
                  <a:schemeClr val="bg1">
                    <a:lumMod val="65000"/>
                  </a:schemeClr>
                </a:solidFill>
                <a:latin typeface="Helvetica Neue" panose="02000503000000020004" pitchFamily="2"/>
                <a:cs typeface="Helvetica Neue" panose="02000503000000020004" pitchFamily="2"/>
              </a:rPr>
              <a:t>CFO</a:t>
            </a:r>
            <a:r>
              <a:rPr kumimoji="0" lang="en-US" sz="1100" b="0" i="1" u="none" strike="noStrike" kern="1200" cap="none" spc="0" normalizeH="0" baseline="0" noProof="0" dirty="0">
                <a:ln>
                  <a:noFill/>
                </a:ln>
                <a:solidFill>
                  <a:schemeClr val="bg1">
                    <a:lumMod val="65000"/>
                  </a:schemeClr>
                </a:solidFill>
                <a:effectLst/>
                <a:uLnTx/>
                <a:uFillTx/>
                <a:latin typeface="Helvetica Neue" panose="02000503000000020004" pitchFamily="2"/>
                <a:ea typeface="+mn-ea"/>
                <a:cs typeface="Helvetica Neue" panose="02000503000000020004" pitchFamily="2"/>
              </a:rPr>
              <a:t> Edge Survey in </a:t>
            </a:r>
            <a:r>
              <a:rPr lang="en-US" sz="1100" i="1" dirty="0">
                <a:solidFill>
                  <a:schemeClr val="bg1">
                    <a:lumMod val="65000"/>
                  </a:schemeClr>
                </a:solidFill>
                <a:latin typeface="Helvetica Neue" panose="02000503000000020004" pitchFamily="2"/>
                <a:cs typeface="Helvetica Neue" panose="02000503000000020004" pitchFamily="2"/>
              </a:rPr>
              <a:t>Nov</a:t>
            </a:r>
            <a:r>
              <a:rPr kumimoji="0" lang="en-US" sz="1100" b="0" i="1" u="none" strike="noStrike" kern="1200" cap="none" spc="0" normalizeH="0" baseline="0" noProof="0" dirty="0">
                <a:ln>
                  <a:noFill/>
                </a:ln>
                <a:solidFill>
                  <a:schemeClr val="bg1">
                    <a:lumMod val="65000"/>
                  </a:schemeClr>
                </a:solidFill>
                <a:effectLst/>
                <a:uLnTx/>
                <a:uFillTx/>
                <a:latin typeface="Helvetica Neue" panose="02000503000000020004" pitchFamily="2"/>
                <a:ea typeface="+mn-ea"/>
                <a:cs typeface="Helvetica Neue" panose="02000503000000020004" pitchFamily="2"/>
              </a:rPr>
              <a:t> 2025 . Sample size: 95 Australian CFOs, 35 Mid-sized </a:t>
            </a:r>
            <a:r>
              <a:rPr kumimoji="0" lang="en-US" sz="1100" b="0" i="1" u="none" strike="noStrike" kern="1200" cap="none" spc="0" normalizeH="0" baseline="0" noProof="0" dirty="0" err="1">
                <a:ln>
                  <a:noFill/>
                </a:ln>
                <a:solidFill>
                  <a:schemeClr val="bg1">
                    <a:lumMod val="65000"/>
                  </a:schemeClr>
                </a:solidFill>
                <a:effectLst/>
                <a:uLnTx/>
                <a:uFillTx/>
                <a:latin typeface="Helvetica Neue" panose="02000503000000020004" pitchFamily="2"/>
                <a:ea typeface="+mn-ea"/>
                <a:cs typeface="Helvetica Neue" panose="02000503000000020004" pitchFamily="2"/>
              </a:rPr>
              <a:t>Organisations</a:t>
            </a:r>
            <a:endParaRPr kumimoji="0" lang="en-US" sz="1100" b="0" i="1" u="none" strike="noStrike" kern="1200" cap="none" spc="0" normalizeH="0" baseline="0" noProof="0" dirty="0">
              <a:ln>
                <a:noFill/>
              </a:ln>
              <a:solidFill>
                <a:schemeClr val="bg1">
                  <a:lumMod val="65000"/>
                </a:schemeClr>
              </a:solidFill>
              <a:effectLst/>
              <a:uLnTx/>
              <a:uFillTx/>
              <a:latin typeface="Helvetica Neue" panose="02000503000000020004" pitchFamily="2"/>
              <a:ea typeface="+mn-ea"/>
              <a:cs typeface="Helvetica Neue" panose="02000503000000020004" pitchFamily="2"/>
            </a:endParaRPr>
          </a:p>
        </p:txBody>
      </p:sp>
      <p:grpSp>
        <p:nvGrpSpPr>
          <p:cNvPr id="3" name="Group 2" hidden="1">
            <a:extLst>
              <a:ext uri="{FF2B5EF4-FFF2-40B4-BE49-F238E27FC236}">
                <a16:creationId xmlns:a16="http://schemas.microsoft.com/office/drawing/2014/main" id="{D7898404-3EFB-6085-89D9-140A00F2C2BB}"/>
              </a:ext>
            </a:extLst>
          </p:cNvPr>
          <p:cNvGrpSpPr>
            <a:grpSpLocks noGrp="1" noUngrp="1" noRot="1" noMove="1" noResize="1"/>
          </p:cNvGrpSpPr>
          <p:nvPr/>
        </p:nvGrpSpPr>
        <p:grpSpPr>
          <a:xfrm>
            <a:off x="0" y="0"/>
            <a:ext cx="12192000" cy="6857924"/>
            <a:chOff x="0" y="0"/>
            <a:chExt cx="12192000" cy="6857924"/>
          </a:xfrm>
        </p:grpSpPr>
        <p:cxnSp>
          <p:nvCxnSpPr>
            <p:cNvPr id="4" name="Straight Connector 3">
              <a:extLst>
                <a:ext uri="{FF2B5EF4-FFF2-40B4-BE49-F238E27FC236}">
                  <a16:creationId xmlns:a16="http://schemas.microsoft.com/office/drawing/2014/main" id="{B20F2A58-2E4C-EF01-8F33-4F565CF6573D}"/>
                </a:ext>
              </a:extLst>
            </p:cNvPr>
            <p:cNvCxnSpPr>
              <a:cxnSpLocks noGrp="1" noRot="1" noMove="1" noResize="1" noEditPoints="1" noAdjustHandles="1" noChangeArrowheads="1" noChangeShapeType="1"/>
            </p:cNvCxnSpPr>
            <p:nvPr/>
          </p:nvCxnSpPr>
          <p:spPr>
            <a:xfrm>
              <a:off x="394390" y="0"/>
              <a:ext cx="0" cy="6857924"/>
            </a:xfrm>
            <a:prstGeom prst="line">
              <a:avLst/>
            </a:prstGeom>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CAAE93A8-819C-E9DA-1BE8-F320D65B3704}"/>
                </a:ext>
              </a:extLst>
            </p:cNvPr>
            <p:cNvCxnSpPr>
              <a:cxnSpLocks noGrp="1" noRot="1" noMove="1" noResize="1" noEditPoints="1" noAdjustHandles="1" noChangeArrowheads="1" noChangeShapeType="1"/>
            </p:cNvCxnSpPr>
            <p:nvPr/>
          </p:nvCxnSpPr>
          <p:spPr>
            <a:xfrm>
              <a:off x="867357" y="0"/>
              <a:ext cx="0" cy="6857924"/>
            </a:xfrm>
            <a:prstGeom prst="line">
              <a:avLst/>
            </a:prstGeom>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5A5C4CB2-22C8-CF4F-D1B4-12E69BB1646D}"/>
                </a:ext>
              </a:extLst>
            </p:cNvPr>
            <p:cNvCxnSpPr>
              <a:cxnSpLocks noGrp="1" noRot="1" noMove="1" noResize="1" noEditPoints="1" noAdjustHandles="1" noChangeArrowheads="1" noChangeShapeType="1"/>
            </p:cNvCxnSpPr>
            <p:nvPr/>
          </p:nvCxnSpPr>
          <p:spPr>
            <a:xfrm>
              <a:off x="11797610" y="0"/>
              <a:ext cx="0" cy="6857924"/>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D2B9DE77-EF92-5145-6AE2-ED36D46A9CDD}"/>
                </a:ext>
              </a:extLst>
            </p:cNvPr>
            <p:cNvCxnSpPr>
              <a:cxnSpLocks noGrp="1" noRot="1" noMove="1" noResize="1" noEditPoints="1" noAdjustHandles="1" noChangeArrowheads="1" noChangeShapeType="1"/>
            </p:cNvCxnSpPr>
            <p:nvPr/>
          </p:nvCxnSpPr>
          <p:spPr>
            <a:xfrm>
              <a:off x="0" y="1403130"/>
              <a:ext cx="121920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C5B05F01-4452-ACAE-E597-0FB391BAC7A5}"/>
                </a:ext>
              </a:extLst>
            </p:cNvPr>
            <p:cNvCxnSpPr>
              <a:cxnSpLocks noGrp="1" noRot="1" noMove="1" noResize="1" noEditPoints="1" noAdjustHandles="1" noChangeArrowheads="1" noChangeShapeType="1"/>
            </p:cNvCxnSpPr>
            <p:nvPr/>
          </p:nvCxnSpPr>
          <p:spPr>
            <a:xfrm>
              <a:off x="0" y="5688391"/>
              <a:ext cx="12192000" cy="0"/>
            </a:xfrm>
            <a:prstGeom prst="line">
              <a:avLst/>
            </a:prstGeom>
          </p:spPr>
          <p:style>
            <a:lnRef idx="2">
              <a:schemeClr val="accent1"/>
            </a:lnRef>
            <a:fillRef idx="0">
              <a:schemeClr val="accent1"/>
            </a:fillRef>
            <a:effectRef idx="1">
              <a:schemeClr val="accent1"/>
            </a:effectRef>
            <a:fontRef idx="minor">
              <a:schemeClr val="tx1"/>
            </a:fontRef>
          </p:style>
        </p:cxnSp>
      </p:grpSp>
      <p:pic>
        <p:nvPicPr>
          <p:cNvPr id="9" name="Graphic 8">
            <a:extLst>
              <a:ext uri="{FF2B5EF4-FFF2-40B4-BE49-F238E27FC236}">
                <a16:creationId xmlns:a16="http://schemas.microsoft.com/office/drawing/2014/main" id="{16EE7BFE-16AF-90E5-2671-68A2578CDC8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303659" y="938038"/>
            <a:ext cx="11584682" cy="5523406"/>
          </a:xfrm>
          <a:prstGeom prst="rect">
            <a:avLst/>
          </a:prstGeom>
        </p:spPr>
      </p:pic>
    </p:spTree>
    <p:extLst>
      <p:ext uri="{BB962C8B-B14F-4D97-AF65-F5344CB8AC3E}">
        <p14:creationId xmlns:p14="http://schemas.microsoft.com/office/powerpoint/2010/main" val="259104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467584-67DF-E8E1-B853-189D62B9A57F}"/>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38687879-1EF2-DA63-0870-E05733D96EDE}"/>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99595" y="5993999"/>
            <a:ext cx="3063424" cy="329695"/>
          </a:xfrm>
          <a:prstGeom prst="rect">
            <a:avLst/>
          </a:prstGeom>
        </p:spPr>
      </p:pic>
      <p:sp>
        <p:nvSpPr>
          <p:cNvPr id="4" name="TextBox 3">
            <a:extLst>
              <a:ext uri="{FF2B5EF4-FFF2-40B4-BE49-F238E27FC236}">
                <a16:creationId xmlns:a16="http://schemas.microsoft.com/office/drawing/2014/main" id="{89EC7B6F-9039-845D-C83F-7D73EB92F28D}"/>
              </a:ext>
            </a:extLst>
          </p:cNvPr>
          <p:cNvSpPr txBox="1"/>
          <p:nvPr/>
        </p:nvSpPr>
        <p:spPr>
          <a:xfrm>
            <a:off x="470612" y="2441030"/>
            <a:ext cx="7539256" cy="1338828"/>
          </a:xfrm>
          <a:prstGeom prst="rect">
            <a:avLst/>
          </a:prstGeom>
          <a:noFill/>
        </p:spPr>
        <p:txBody>
          <a:bodyPr wrap="square" lIns="91440" tIns="45720" rIns="91440" bIns="45720" rtlCol="0" anchor="t">
            <a:spAutoFit/>
          </a:bodyPr>
          <a:lstStyle/>
          <a:p>
            <a:pPr>
              <a:spcAft>
                <a:spcPts val="600"/>
              </a:spcAft>
            </a:pPr>
            <a:r>
              <a:rPr lang="en-US" sz="4400" b="1">
                <a:latin typeface="Helvetica"/>
                <a:cs typeface="Helvetica"/>
              </a:rPr>
              <a:t>Small </a:t>
            </a:r>
            <a:r>
              <a:rPr lang="en-US" sz="4400" b="1" err="1">
                <a:latin typeface="Helvetica"/>
                <a:cs typeface="Helvetica"/>
              </a:rPr>
              <a:t>organisations</a:t>
            </a:r>
            <a:endParaRPr lang="en-US" sz="4400" b="1">
              <a:latin typeface="Helvetica"/>
              <a:cs typeface="Helvetica"/>
            </a:endParaRPr>
          </a:p>
          <a:p>
            <a:pPr>
              <a:spcAft>
                <a:spcPts val="600"/>
              </a:spcAft>
            </a:pPr>
            <a:r>
              <a:rPr lang="en-US" sz="3200">
                <a:latin typeface="Helvetica"/>
                <a:cs typeface="Helvetica"/>
              </a:rPr>
              <a:t>(500 employees and under)</a:t>
            </a:r>
          </a:p>
        </p:txBody>
      </p:sp>
      <p:sp>
        <p:nvSpPr>
          <p:cNvPr id="5" name="Rectangle 4">
            <a:extLst>
              <a:ext uri="{FF2B5EF4-FFF2-40B4-BE49-F238E27FC236}">
                <a16:creationId xmlns:a16="http://schemas.microsoft.com/office/drawing/2014/main" id="{FE1A643B-C42E-1A9C-F6EC-F18EADADA82C}"/>
              </a:ext>
            </a:extLst>
          </p:cNvPr>
          <p:cNvSpPr/>
          <p:nvPr/>
        </p:nvSpPr>
        <p:spPr>
          <a:xfrm>
            <a:off x="616936" y="3955782"/>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372991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a:ea typeface="+mn-ea"/>
                <a:cs typeface="Helvetica"/>
              </a:rPr>
              <a:t>Percentage investing in the next 12 months</a:t>
            </a:r>
          </a:p>
        </p:txBody>
      </p:sp>
      <p:sp>
        <p:nvSpPr>
          <p:cNvPr id="4" name="TextBox 3">
            <a:extLst>
              <a:ext uri="{FF2B5EF4-FFF2-40B4-BE49-F238E27FC236}">
                <a16:creationId xmlns:a16="http://schemas.microsoft.com/office/drawing/2014/main" id="{61D1C3FA-5B20-82DB-3588-EEFB56095531}"/>
              </a:ext>
            </a:extLst>
          </p:cNvPr>
          <p:cNvSpPr txBox="1"/>
          <p:nvPr/>
        </p:nvSpPr>
        <p:spPr>
          <a:xfrm>
            <a:off x="3396067" y="6619024"/>
            <a:ext cx="8795933" cy="261610"/>
          </a:xfrm>
          <a:prstGeom prst="rect">
            <a:avLst/>
          </a:prstGeom>
          <a:noFill/>
        </p:spPr>
        <p:txBody>
          <a:bodyPr wrap="square">
            <a:spAutoFit/>
          </a:bodyPr>
          <a:lstStyle/>
          <a:p>
            <a:pPr algn="r">
              <a:defRPr sz="1100" i="1">
                <a:latin typeface="Helvetica"/>
              </a:defRPr>
            </a:pPr>
            <a:r>
              <a:rPr dirty="0">
                <a:solidFill>
                  <a:schemeClr val="bg1">
                    <a:lumMod val="65000"/>
                  </a:schemeClr>
                </a:solidFill>
              </a:rPr>
              <a:t>Source : ADAPT </a:t>
            </a:r>
            <a:r>
              <a:rPr lang="en-US" dirty="0">
                <a:solidFill>
                  <a:schemeClr val="bg1">
                    <a:lumMod val="65000"/>
                  </a:schemeClr>
                </a:solidFill>
              </a:rPr>
              <a:t>CFO</a:t>
            </a:r>
            <a:r>
              <a:rPr dirty="0">
                <a:solidFill>
                  <a:schemeClr val="bg1">
                    <a:lumMod val="65000"/>
                  </a:schemeClr>
                </a:solidFill>
              </a:rPr>
              <a:t> Edge Survey in </a:t>
            </a:r>
            <a:r>
              <a:rPr lang="en-US" dirty="0">
                <a:solidFill>
                  <a:schemeClr val="bg1">
                    <a:lumMod val="65000"/>
                  </a:schemeClr>
                </a:solidFill>
              </a:rPr>
              <a:t>Nov</a:t>
            </a:r>
            <a:r>
              <a:rPr dirty="0">
                <a:solidFill>
                  <a:schemeClr val="bg1">
                    <a:lumMod val="65000"/>
                  </a:schemeClr>
                </a:solidFill>
              </a:rPr>
              <a:t> 2025. Sample size : 132 Australian CISOs, 28 Small/medium corporate (1-500 emp.)</a:t>
            </a:r>
          </a:p>
        </p:txBody>
      </p:sp>
      <p:pic>
        <p:nvPicPr>
          <p:cNvPr id="5" name="Graphic 4">
            <a:extLst>
              <a:ext uri="{FF2B5EF4-FFF2-40B4-BE49-F238E27FC236}">
                <a16:creationId xmlns:a16="http://schemas.microsoft.com/office/drawing/2014/main" id="{809E0C1E-3ED1-B31F-B103-FD86848BEB0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02935" y="856298"/>
            <a:ext cx="11386130" cy="5446134"/>
          </a:xfrm>
          <a:prstGeom prst="rect">
            <a:avLst/>
          </a:prstGeom>
        </p:spPr>
      </p:pic>
    </p:spTree>
    <p:extLst>
      <p:ext uri="{BB962C8B-B14F-4D97-AF65-F5344CB8AC3E}">
        <p14:creationId xmlns:p14="http://schemas.microsoft.com/office/powerpoint/2010/main" val="3907448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DE131-5BDE-8224-8A64-4681B80A6DB2}"/>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425429F9-C22A-3E08-49FD-E7CE0D0A618E}"/>
              </a:ext>
            </a:extLst>
          </p:cNvPr>
          <p:cNvSpPr/>
          <p:nvPr/>
        </p:nvSpPr>
        <p:spPr>
          <a:xfrm>
            <a:off x="233209" y="149927"/>
            <a:ext cx="10072326" cy="461665"/>
          </a:xfrm>
          <a:prstGeom prst="rect">
            <a:avLst/>
          </a:prstGeom>
        </p:spPr>
        <p:txBody>
          <a:bodyPr wrap="square" lIns="91440" tIns="45720" rIns="91440" bIns="45720" anchor="t">
            <a:spAutoFit/>
          </a:bodyPr>
          <a:lstStyle/>
          <a:p>
            <a:pPr>
              <a:defRPr/>
            </a:pPr>
            <a:r>
              <a:rPr lang="en-AU" sz="2400" b="1" dirty="0">
                <a:solidFill>
                  <a:srgbClr val="000000"/>
                </a:solidFill>
                <a:latin typeface="Helvetica"/>
                <a:cs typeface="Helvetica"/>
              </a:rPr>
              <a:t>IT initiative metrics for </a:t>
            </a:r>
            <a:r>
              <a:rPr lang="en-US" sz="2400" b="1" dirty="0">
                <a:solidFill>
                  <a:srgbClr val="000000"/>
                </a:solidFill>
                <a:latin typeface="Helvetica"/>
                <a:cs typeface="Helvetica"/>
              </a:rPr>
              <a:t>s</a:t>
            </a:r>
            <a:r>
              <a:rPr kumimoji="0" lang="en-US" sz="2400" b="1" i="0" u="none" strike="noStrike" kern="1200" cap="none" spc="0" normalizeH="0" baseline="0" noProof="0" dirty="0">
                <a:ln>
                  <a:noFill/>
                </a:ln>
                <a:solidFill>
                  <a:srgbClr val="000000"/>
                </a:solidFill>
                <a:effectLst/>
                <a:uLnTx/>
                <a:uFillTx/>
                <a:latin typeface="Helvetica"/>
                <a:cs typeface="Helvetica"/>
              </a:rPr>
              <a:t>mall </a:t>
            </a:r>
            <a:r>
              <a:rPr kumimoji="0" lang="en-US" sz="2400" i="0" u="none" strike="noStrike" kern="1200" cap="none" spc="0" normalizeH="0" baseline="0" noProof="0" dirty="0">
                <a:ln>
                  <a:noFill/>
                </a:ln>
                <a:solidFill>
                  <a:srgbClr val="000000"/>
                </a:solidFill>
                <a:effectLst/>
                <a:uLnTx/>
                <a:uFillTx/>
                <a:latin typeface="Helvetica"/>
                <a:cs typeface="Helvetica"/>
              </a:rPr>
              <a:t>(500 employees and under)</a:t>
            </a:r>
          </a:p>
        </p:txBody>
      </p:sp>
      <p:sp>
        <p:nvSpPr>
          <p:cNvPr id="5" name="TextBox 4">
            <a:extLst>
              <a:ext uri="{FF2B5EF4-FFF2-40B4-BE49-F238E27FC236}">
                <a16:creationId xmlns:a16="http://schemas.microsoft.com/office/drawing/2014/main" id="{A23E8491-5773-4C49-E5FE-98F9A6F7BE0C}"/>
              </a:ext>
            </a:extLst>
          </p:cNvPr>
          <p:cNvSpPr txBox="1"/>
          <p:nvPr/>
        </p:nvSpPr>
        <p:spPr>
          <a:xfrm>
            <a:off x="3446780" y="6589612"/>
            <a:ext cx="874634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chemeClr val="bg1">
                    <a:lumMod val="65000"/>
                  </a:schemeClr>
                </a:solidFill>
                <a:effectLst/>
                <a:uLnTx/>
                <a:uFillTx/>
                <a:latin typeface="Helvetica Neue" panose="02000503000000020004" pitchFamily="2"/>
                <a:ea typeface="+mn-ea"/>
                <a:cs typeface="Helvetica Neue" panose="02000503000000020004" pitchFamily="2"/>
              </a:rPr>
              <a:t>Source: ADAPT CFO Edge Survey in Nov</a:t>
            </a:r>
            <a:r>
              <a:rPr lang="en-US" sz="1100" i="1" dirty="0">
                <a:solidFill>
                  <a:schemeClr val="bg1">
                    <a:lumMod val="65000"/>
                  </a:schemeClr>
                </a:solidFill>
                <a:latin typeface="Helvetica Neue" panose="02000503000000020004" pitchFamily="2"/>
                <a:cs typeface="Helvetica Neue" panose="02000503000000020004" pitchFamily="2"/>
              </a:rPr>
              <a:t> 2025 </a:t>
            </a:r>
            <a:r>
              <a:rPr kumimoji="0" lang="en-US" sz="1100" b="0" i="1" u="none" strike="noStrike" kern="1200" cap="none" spc="0" normalizeH="0" baseline="0" noProof="0" dirty="0">
                <a:ln>
                  <a:noFill/>
                </a:ln>
                <a:solidFill>
                  <a:schemeClr val="bg1">
                    <a:lumMod val="65000"/>
                  </a:schemeClr>
                </a:solidFill>
                <a:effectLst/>
                <a:uLnTx/>
                <a:uFillTx/>
                <a:latin typeface="Helvetica Neue" panose="02000503000000020004" pitchFamily="2"/>
                <a:ea typeface="+mn-ea"/>
                <a:cs typeface="Helvetica Neue" panose="02000503000000020004" pitchFamily="2"/>
              </a:rPr>
              <a:t>. Sample size: 95 </a:t>
            </a:r>
            <a:r>
              <a:rPr kumimoji="0" lang="en-US" sz="1100" i="1" u="none" strike="noStrike" kern="1200" cap="none" spc="0" normalizeH="0" baseline="0" noProof="0" dirty="0">
                <a:ln>
                  <a:noFill/>
                </a:ln>
                <a:solidFill>
                  <a:schemeClr val="bg1">
                    <a:lumMod val="65000"/>
                  </a:schemeClr>
                </a:solidFill>
                <a:effectLst/>
                <a:uLnTx/>
                <a:uFillTx/>
                <a:latin typeface="Helvetica  "/>
                <a:cs typeface="Helvetica Neue" panose="02000503000000020004" pitchFamily="2"/>
              </a:rPr>
              <a:t>Australian CFO’s, </a:t>
            </a:r>
            <a:r>
              <a:rPr kumimoji="0" lang="en-US" sz="1100" i="1" u="none" strike="noStrike" kern="1200" cap="none" spc="0" normalizeH="0" baseline="0" noProof="0" dirty="0">
                <a:ln>
                  <a:noFill/>
                </a:ln>
                <a:solidFill>
                  <a:schemeClr val="bg1">
                    <a:lumMod val="65000"/>
                  </a:schemeClr>
                </a:solidFill>
                <a:effectLst/>
                <a:uLnTx/>
                <a:uFillTx/>
                <a:latin typeface="Helvetica Neue" panose="02000503000000020004" pitchFamily="2"/>
                <a:cs typeface="Helvetica Neue" panose="02000503000000020004" pitchFamily="2"/>
              </a:rPr>
              <a:t>17</a:t>
            </a:r>
            <a:r>
              <a:rPr kumimoji="0" lang="en-US" sz="1100" b="0" i="1" u="none" strike="noStrike" kern="1200" cap="none" spc="0" normalizeH="0" baseline="0" noProof="0" dirty="0">
                <a:ln>
                  <a:noFill/>
                </a:ln>
                <a:solidFill>
                  <a:schemeClr val="bg1">
                    <a:lumMod val="65000"/>
                  </a:schemeClr>
                </a:solidFill>
                <a:effectLst/>
                <a:uLnTx/>
                <a:uFillTx/>
                <a:latin typeface="Helvetica Neue" panose="02000503000000020004" pitchFamily="2"/>
                <a:ea typeface="+mn-ea"/>
                <a:cs typeface="Helvetica Neue" panose="02000503000000020004" pitchFamily="2"/>
              </a:rPr>
              <a:t> Small/mid size</a:t>
            </a:r>
          </a:p>
        </p:txBody>
      </p:sp>
      <p:grpSp>
        <p:nvGrpSpPr>
          <p:cNvPr id="3" name="Group 2" hidden="1">
            <a:extLst>
              <a:ext uri="{FF2B5EF4-FFF2-40B4-BE49-F238E27FC236}">
                <a16:creationId xmlns:a16="http://schemas.microsoft.com/office/drawing/2014/main" id="{0F1EA091-29D7-9754-440F-A9B53901EC43}"/>
              </a:ext>
            </a:extLst>
          </p:cNvPr>
          <p:cNvGrpSpPr>
            <a:grpSpLocks noGrp="1" noUngrp="1" noRot="1" noMove="1" noResize="1"/>
          </p:cNvGrpSpPr>
          <p:nvPr/>
        </p:nvGrpSpPr>
        <p:grpSpPr>
          <a:xfrm>
            <a:off x="0" y="0"/>
            <a:ext cx="12192000" cy="6857924"/>
            <a:chOff x="0" y="0"/>
            <a:chExt cx="12192000" cy="6857924"/>
          </a:xfrm>
        </p:grpSpPr>
        <p:cxnSp>
          <p:nvCxnSpPr>
            <p:cNvPr id="4" name="Straight Connector 3">
              <a:extLst>
                <a:ext uri="{FF2B5EF4-FFF2-40B4-BE49-F238E27FC236}">
                  <a16:creationId xmlns:a16="http://schemas.microsoft.com/office/drawing/2014/main" id="{8F2A1B25-3F37-7CAE-C457-1F0F03DD744D}"/>
                </a:ext>
              </a:extLst>
            </p:cNvPr>
            <p:cNvCxnSpPr>
              <a:cxnSpLocks noGrp="1" noRot="1" noMove="1" noResize="1" noEditPoints="1" noAdjustHandles="1" noChangeArrowheads="1" noChangeShapeType="1"/>
            </p:cNvCxnSpPr>
            <p:nvPr/>
          </p:nvCxnSpPr>
          <p:spPr>
            <a:xfrm>
              <a:off x="394390" y="0"/>
              <a:ext cx="0" cy="6857924"/>
            </a:xfrm>
            <a:prstGeom prst="line">
              <a:avLst/>
            </a:prstGeom>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456C1E01-0559-B571-38E2-4873E0975727}"/>
                </a:ext>
              </a:extLst>
            </p:cNvPr>
            <p:cNvCxnSpPr>
              <a:cxnSpLocks noGrp="1" noRot="1" noMove="1" noResize="1" noEditPoints="1" noAdjustHandles="1" noChangeArrowheads="1" noChangeShapeType="1"/>
            </p:cNvCxnSpPr>
            <p:nvPr/>
          </p:nvCxnSpPr>
          <p:spPr>
            <a:xfrm>
              <a:off x="867357" y="0"/>
              <a:ext cx="0" cy="6857924"/>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7C58AFF4-FC62-2A97-A079-1FD60B84644B}"/>
                </a:ext>
              </a:extLst>
            </p:cNvPr>
            <p:cNvCxnSpPr>
              <a:cxnSpLocks noGrp="1" noRot="1" noMove="1" noResize="1" noEditPoints="1" noAdjustHandles="1" noChangeArrowheads="1" noChangeShapeType="1"/>
            </p:cNvCxnSpPr>
            <p:nvPr/>
          </p:nvCxnSpPr>
          <p:spPr>
            <a:xfrm>
              <a:off x="11797610" y="0"/>
              <a:ext cx="0" cy="6857924"/>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5A4F034E-E969-CBCE-83F4-53217DEB6A2D}"/>
                </a:ext>
              </a:extLst>
            </p:cNvPr>
            <p:cNvCxnSpPr>
              <a:cxnSpLocks noGrp="1" noRot="1" noMove="1" noResize="1" noEditPoints="1" noAdjustHandles="1" noChangeArrowheads="1" noChangeShapeType="1"/>
            </p:cNvCxnSpPr>
            <p:nvPr/>
          </p:nvCxnSpPr>
          <p:spPr>
            <a:xfrm>
              <a:off x="0" y="1403130"/>
              <a:ext cx="121920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6C0F4151-1DD2-C20A-189F-D5EC314C8A57}"/>
                </a:ext>
              </a:extLst>
            </p:cNvPr>
            <p:cNvCxnSpPr>
              <a:cxnSpLocks noGrp="1" noRot="1" noMove="1" noResize="1" noEditPoints="1" noAdjustHandles="1" noChangeArrowheads="1" noChangeShapeType="1"/>
            </p:cNvCxnSpPr>
            <p:nvPr/>
          </p:nvCxnSpPr>
          <p:spPr>
            <a:xfrm>
              <a:off x="0" y="5688391"/>
              <a:ext cx="12192000" cy="0"/>
            </a:xfrm>
            <a:prstGeom prst="line">
              <a:avLst/>
            </a:prstGeom>
          </p:spPr>
          <p:style>
            <a:lnRef idx="2">
              <a:schemeClr val="accent1"/>
            </a:lnRef>
            <a:fillRef idx="0">
              <a:schemeClr val="accent1"/>
            </a:fillRef>
            <a:effectRef idx="1">
              <a:schemeClr val="accent1"/>
            </a:effectRef>
            <a:fontRef idx="minor">
              <a:schemeClr val="tx1"/>
            </a:fontRef>
          </p:style>
        </p:cxnSp>
      </p:grpSp>
      <p:pic>
        <p:nvPicPr>
          <p:cNvPr id="25" name="Graphic 24">
            <a:extLst>
              <a:ext uri="{FF2B5EF4-FFF2-40B4-BE49-F238E27FC236}">
                <a16:creationId xmlns:a16="http://schemas.microsoft.com/office/drawing/2014/main" id="{711DC0A8-BABA-2C46-2743-A178B22AE9D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303659" y="939989"/>
            <a:ext cx="11584682" cy="5519503"/>
          </a:xfrm>
          <a:prstGeom prst="rect">
            <a:avLst/>
          </a:prstGeom>
        </p:spPr>
      </p:pic>
    </p:spTree>
    <p:extLst>
      <p:ext uri="{BB962C8B-B14F-4D97-AF65-F5344CB8AC3E}">
        <p14:creationId xmlns:p14="http://schemas.microsoft.com/office/powerpoint/2010/main" val="3950791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DE49BFB-E3EB-C243-87B5-487BC7D0170B}"/>
              </a:ext>
            </a:extLst>
          </p:cNvPr>
          <p:cNvSpPr/>
          <p:nvPr/>
        </p:nvSpPr>
        <p:spPr>
          <a:xfrm>
            <a:off x="210177" y="143560"/>
            <a:ext cx="7115859" cy="461665"/>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Helvetica"/>
                <a:ea typeface="+mn-ea"/>
                <a:cs typeface="Helvetica"/>
              </a:rPr>
              <a:t>Survey demographics: Australian CFOs in 2025</a:t>
            </a:r>
            <a:endParaRPr kumimoji="0" lang="en-AU" sz="2400" b="1" i="0" u="none" strike="noStrike" kern="1200" cap="none" spc="0" normalizeH="0" baseline="0" noProof="0" dirty="0">
              <a:ln>
                <a:noFill/>
              </a:ln>
              <a:solidFill>
                <a:srgbClr val="000000"/>
              </a:solidFill>
              <a:effectLst/>
              <a:uLnTx/>
              <a:uFillTx/>
              <a:latin typeface="Helvetica"/>
              <a:ea typeface="+mn-ea"/>
              <a:cs typeface="Helvetica"/>
            </a:endParaRPr>
          </a:p>
        </p:txBody>
      </p:sp>
      <p:pic>
        <p:nvPicPr>
          <p:cNvPr id="8" name="Graphic 7">
            <a:extLst>
              <a:ext uri="{FF2B5EF4-FFF2-40B4-BE49-F238E27FC236}">
                <a16:creationId xmlns:a16="http://schemas.microsoft.com/office/drawing/2014/main" id="{5A19EAA9-489D-AC4F-AAEC-563B8D4C2A3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70320" y="678873"/>
            <a:ext cx="11651361" cy="5767891"/>
          </a:xfrm>
          <a:prstGeom prst="rect">
            <a:avLst/>
          </a:prstGeom>
        </p:spPr>
      </p:pic>
    </p:spTree>
    <p:extLst>
      <p:ext uri="{BB962C8B-B14F-4D97-AF65-F5344CB8AC3E}">
        <p14:creationId xmlns:p14="http://schemas.microsoft.com/office/powerpoint/2010/main" val="893978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517813" y="1630613"/>
            <a:ext cx="3851381" cy="415671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Each set of statistics is unique with measures,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distribution, variance and sample size. </a:t>
            </a:r>
            <a:r>
              <a:rPr kumimoji="0" lang="en-US" sz="1100" b="0" i="0" u="none" strike="noStrike" kern="1200" cap="none" spc="0" normalizeH="0" baseline="0" noProof="0">
                <a:ln>
                  <a:noFill/>
                </a:ln>
                <a:solidFill>
                  <a:prstClr val="black"/>
                </a:solidFill>
                <a:effectLst/>
                <a:uLnTx/>
                <a:uFillTx/>
                <a:latin typeface="Helvetica"/>
                <a:ea typeface="+mn-ea"/>
                <a:cs typeface="Helvetica"/>
              </a:rPr>
              <a:t>It is generally accepted in statistics that as sample size increases, analysts make fewer assumptions about the data, resulting in statistics that more accurately represent the truth</a:t>
            </a:r>
            <a:r>
              <a:rPr kumimoji="0" lang="en-GB" sz="1100" b="0" i="0" u="none" strike="noStrike" kern="1200" cap="none" spc="0" normalizeH="0" baseline="0" noProof="0">
                <a:ln>
                  <a:noFill/>
                </a:ln>
                <a:solidFill>
                  <a:prstClr val="black"/>
                </a:solidFill>
                <a:effectLst/>
                <a:uLnTx/>
                <a:uFillTx/>
                <a:latin typeface="Helvetica"/>
                <a:ea typeface="+mn-ea"/>
                <a:cs typeface="Helvetica"/>
              </a:rPr>
              <a:t>.</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To protect privacy, ADAPT does not release lists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individual respondents to surveys. </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1781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ADAPT Data Analytics: </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25529"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36911" y="199473"/>
            <a:ext cx="7504706" cy="44337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Central limit theorem a fundamental concept in statistics that determines when a sample size is large enough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sample size of 20 to 30 is generally the minimum needed to assume a normal distribution of the data.</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below 20, but equal to or greater than 15</a:t>
            </a:r>
            <a:endParaRPr kumimoji="0" lang="en-US" sz="11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US" sz="1100" b="1"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less than 15, but greater or equal to 10</a:t>
            </a:r>
          </a:p>
          <a:p>
            <a:pPr>
              <a:lnSpc>
                <a:spcPct val="150000"/>
              </a:lnSpc>
              <a:spcAft>
                <a:spcPts val="600"/>
              </a:spcAft>
              <a:buClr>
                <a:srgbClr val="E7534F"/>
              </a:buClr>
              <a:defRPr/>
            </a:pPr>
            <a:r>
              <a:rPr kumimoji="0" lang="en-US" sz="1100" b="0" i="0" u="none" strike="noStrike" kern="1200" cap="none" spc="0" normalizeH="0" baseline="0" noProof="0" dirty="0">
                <a:ln>
                  <a:noFill/>
                </a:ln>
                <a:solidFill>
                  <a:prstClr val="black"/>
                </a:solidFill>
                <a:effectLst/>
                <a:uLnTx/>
                <a:uFillTx/>
                <a:latin typeface="Helvetica"/>
                <a:ea typeface="+mn-ea"/>
                <a:cs typeface="Helvetica"/>
              </a:rPr>
              <a:t>For samples between 10 and 15, the data provides a snapshot guideline only. While such small samples can </a:t>
            </a:r>
            <a:br>
              <a:rPr lang="en-US" sz="1100" b="0" i="0" u="none" strike="noStrike" kern="1200" cap="none" spc="0" normalizeH="0" baseline="0" noProof="0" dirty="0">
                <a:ln>
                  <a:noFill/>
                </a:ln>
                <a:effectLst/>
                <a:uLnTx/>
                <a:uFillTx/>
                <a:latin typeface="Helvetica"/>
                <a:cs typeface="Helvetica"/>
              </a:rPr>
            </a:br>
            <a:r>
              <a:rPr kumimoji="0" lang="en-US" sz="1100" b="0" i="0" u="none" strike="noStrike" kern="1200" cap="none" spc="0" normalizeH="0" baseline="0" noProof="0" dirty="0">
                <a:ln>
                  <a:noFill/>
                </a:ln>
                <a:solidFill>
                  <a:prstClr val="black"/>
                </a:solidFill>
                <a:effectLst/>
                <a:uLnTx/>
                <a:uFillTx/>
                <a:latin typeface="Helvetica"/>
                <a:ea typeface="+mn-ea"/>
                <a:cs typeface="Helvetica"/>
              </a:rPr>
              <a:t>show early trends, </a:t>
            </a:r>
            <a:r>
              <a:rPr kumimoji="0" lang="en-US" sz="1100" b="0" i="0" u="none" strike="noStrike" kern="1200" cap="none" spc="0" normalizeH="0" baseline="0" noProof="0">
                <a:ln>
                  <a:noFill/>
                </a:ln>
                <a:solidFill>
                  <a:prstClr val="black"/>
                </a:solidFill>
                <a:effectLst/>
                <a:uLnTx/>
                <a:uFillTx/>
                <a:latin typeface="Helvetica"/>
                <a:ea typeface="+mn-ea"/>
                <a:cs typeface="Helvetica"/>
              </a:rPr>
              <a:t>it's</a:t>
            </a:r>
            <a:r>
              <a:rPr kumimoji="0" lang="en-US" sz="1100" b="0" i="0" u="none" strike="noStrike" kern="1200" cap="none" spc="0" normalizeH="0" baseline="0" noProof="0" dirty="0">
                <a:ln>
                  <a:noFill/>
                </a:ln>
                <a:solidFill>
                  <a:prstClr val="black"/>
                </a:solidFill>
                <a:effectLst/>
                <a:uLnTx/>
                <a:uFillTx/>
                <a:latin typeface="Helvetica"/>
                <a:ea typeface="+mn-ea"/>
                <a:cs typeface="Helvetica"/>
              </a:rPr>
              <a:t> important to </a:t>
            </a:r>
            <a:r>
              <a:rPr kumimoji="0" lang="en-US" sz="1100" b="0" i="0" u="none" strike="noStrike" kern="1200" cap="none" spc="0" normalizeH="0" baseline="0" noProof="0" dirty="0" err="1">
                <a:ln>
                  <a:noFill/>
                </a:ln>
                <a:solidFill>
                  <a:prstClr val="black"/>
                </a:solidFill>
                <a:effectLst/>
                <a:uLnTx/>
                <a:uFillTx/>
                <a:latin typeface="Helvetica"/>
                <a:ea typeface="+mn-ea"/>
                <a:cs typeface="Helvetica"/>
              </a:rPr>
              <a:t>recognise</a:t>
            </a:r>
            <a:r>
              <a:rPr kumimoji="0" lang="en-US" sz="1100" b="0" i="0" u="none" strike="noStrike" kern="1200" cap="none" spc="0" normalizeH="0" baseline="0" noProof="0" dirty="0">
                <a:ln>
                  <a:noFill/>
                </a:ln>
                <a:solidFill>
                  <a:prstClr val="black"/>
                </a:solidFill>
                <a:effectLst/>
                <a:uLnTx/>
                <a:uFillTx/>
                <a:latin typeface="Helvetica"/>
                <a:ea typeface="+mn-ea"/>
                <a:cs typeface="Helvetica"/>
              </a:rPr>
              <a:t> that this </a:t>
            </a:r>
            <a:r>
              <a:rPr lang="en-US" sz="1100">
                <a:solidFill>
                  <a:prstClr val="black"/>
                </a:solidFill>
                <a:latin typeface="Helvetica"/>
                <a:cs typeface="Helvetica"/>
              </a:rPr>
              <a:t>doesn't</a:t>
            </a:r>
            <a:r>
              <a:rPr lang="en-US" sz="1100" dirty="0">
                <a:solidFill>
                  <a:prstClr val="black"/>
                </a:solidFill>
                <a:latin typeface="Helvetica"/>
                <a:cs typeface="Helvetica"/>
              </a:rPr>
              <a:t> </a:t>
            </a:r>
            <a:r>
              <a:rPr kumimoji="0" lang="en-US" sz="1100" b="0" i="0" u="none" strike="noStrike" kern="1200" cap="none" spc="0" normalizeH="0" baseline="0" noProof="0" dirty="0">
                <a:ln>
                  <a:noFill/>
                </a:ln>
                <a:solidFill>
                  <a:prstClr val="black"/>
                </a:solidFill>
                <a:effectLst/>
                <a:uLnTx/>
                <a:uFillTx/>
                <a:latin typeface="Helvetica"/>
                <a:ea typeface="+mn-ea"/>
                <a:cs typeface="Helvetica"/>
              </a:rPr>
              <a:t>guarantee future respondents will reflect the same trends. For instance, while 100% of respondents in a sample of 10 might invest in AI, </a:t>
            </a:r>
            <a:r>
              <a:rPr lang="en-US" sz="1100">
                <a:solidFill>
                  <a:prstClr val="black"/>
                </a:solidFill>
                <a:latin typeface="Helvetica"/>
                <a:cs typeface="Helvetica"/>
              </a:rPr>
              <a:t>it'd</a:t>
            </a:r>
            <a:r>
              <a:rPr lang="en-US" sz="1100" dirty="0">
                <a:solidFill>
                  <a:prstClr val="black"/>
                </a:solidFill>
                <a:latin typeface="Helvetica"/>
                <a:cs typeface="Helvetica"/>
              </a:rPr>
              <a:t> </a:t>
            </a:r>
            <a:r>
              <a:rPr kumimoji="0" lang="en-US" sz="1100" b="0" i="0" u="none" strike="noStrike" kern="1200" cap="none" spc="0" normalizeH="0" baseline="0" noProof="0" dirty="0">
                <a:ln>
                  <a:noFill/>
                </a:ln>
                <a:solidFill>
                  <a:prstClr val="black"/>
                </a:solidFill>
                <a:effectLst/>
                <a:uLnTx/>
                <a:uFillTx/>
                <a:latin typeface="Helvetica"/>
                <a:ea typeface="+mn-ea"/>
                <a:cs typeface="Helvetica"/>
              </a:rPr>
              <a:t>be unrealistic to assume this pattern will hold as the sample size grows. However, if the sample size increases to 20, </a:t>
            </a:r>
            <a:r>
              <a:rPr lang="en-US" sz="1100">
                <a:solidFill>
                  <a:prstClr val="black"/>
                </a:solidFill>
                <a:latin typeface="Helvetica"/>
                <a:cs typeface="Helvetica"/>
              </a:rPr>
              <a:t>it's</a:t>
            </a:r>
            <a:r>
              <a:rPr kumimoji="0" lang="en-US" sz="1100" b="0" i="0" u="none" strike="noStrike" kern="1200" cap="none" spc="0" normalizeH="0" baseline="0" noProof="0" dirty="0">
                <a:ln>
                  <a:noFill/>
                </a:ln>
                <a:solidFill>
                  <a:prstClr val="black"/>
                </a:solidFill>
                <a:effectLst/>
                <a:uLnTx/>
                <a:uFillTx/>
                <a:latin typeface="Helvetica"/>
                <a:ea typeface="+mn-ea"/>
                <a:cs typeface="Helvetica"/>
              </a:rPr>
              <a:t> unlikely </a:t>
            </a:r>
            <a:br>
              <a:rPr lang="en-US" sz="1100" b="0" i="0" u="none" strike="noStrike" kern="1200" cap="none" spc="0" normalizeH="0" baseline="0" noProof="0" dirty="0">
                <a:ln>
                  <a:noFill/>
                </a:ln>
                <a:effectLst/>
                <a:uLnTx/>
                <a:uFillTx/>
                <a:latin typeface="Helvetica"/>
                <a:cs typeface="Helvetica"/>
              </a:rPr>
            </a:br>
            <a:r>
              <a:rPr kumimoji="0" lang="en-US" sz="1100" b="0" i="0" u="none" strike="noStrike" kern="1200" cap="none" spc="0" normalizeH="0" baseline="0" noProof="0" dirty="0">
                <a:ln>
                  <a:noFill/>
                </a:ln>
                <a:solidFill>
                  <a:prstClr val="black"/>
                </a:solidFill>
                <a:effectLst/>
                <a:uLnTx/>
                <a:uFillTx/>
                <a:latin typeface="Helvetica"/>
                <a:ea typeface="+mn-ea"/>
                <a:cs typeface="Helvetica"/>
              </a:rPr>
              <a:t>that the trend will change drastically, and the next 10 respondents will have no investment.</a:t>
            </a:r>
            <a:endParaRPr kumimoji="0" lang="en-GB" sz="1100" b="0" i="0" u="none" strike="noStrike" kern="1200" cap="none" spc="0" normalizeH="0" baseline="0" noProof="0" dirty="0">
              <a:ln>
                <a:noFill/>
              </a:ln>
              <a:solidFill>
                <a:prstClr val="black"/>
              </a:solidFill>
              <a:effectLst/>
              <a:uLnTx/>
              <a:uFillTx/>
              <a:latin typeface="Helvetica"/>
              <a:ea typeface="+mn-ea"/>
              <a:cs typeface="Helvetica"/>
            </a:endParaRP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6501" y="4761268"/>
            <a:ext cx="3442247" cy="1937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9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2B1E69-73BB-AC9F-03BA-D20020BFAC8B}"/>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B41DDAFD-632A-8A93-5E7E-BA5E2CDE1D39}"/>
              </a:ext>
            </a:extLst>
          </p:cNvPr>
          <p:cNvPicPr>
            <a:picLocks noChangeAspect="1"/>
          </p:cNvPicPr>
          <p:nvPr/>
        </p:nvPicPr>
        <p:blipFill>
          <a:blip r:embed="rId3" cstate="print">
            <a:extLst>
              <a:ext uri="{28A0092B-C50C-407E-A947-70E740481C1C}">
                <a14:useLocalDpi xmlns:a14="http://schemas.microsoft.com/office/drawing/2010/main" val="0"/>
              </a:ext>
            </a:extLst>
          </a:blip>
          <a:srcRect l="15067" t="109" r="16005" b="44514"/>
          <a:stretch>
            <a:fillRect/>
          </a:stretch>
        </p:blipFill>
        <p:spPr>
          <a:xfrm>
            <a:off x="1431983" y="1672223"/>
            <a:ext cx="937991" cy="1076898"/>
          </a:xfrm>
          <a:prstGeom prst="round2DiagRect">
            <a:avLst>
              <a:gd name="adj1" fmla="val 0"/>
              <a:gd name="adj2" fmla="val 0"/>
            </a:avLst>
          </a:prstGeom>
          <a:ln w="3175" cap="sq">
            <a:noFill/>
            <a:miter lim="800000"/>
          </a:ln>
          <a:effectLst/>
        </p:spPr>
      </p:pic>
      <p:grpSp>
        <p:nvGrpSpPr>
          <p:cNvPr id="3" name="ADAPT WHITE GRID" hidden="1">
            <a:extLst>
              <a:ext uri="{FF2B5EF4-FFF2-40B4-BE49-F238E27FC236}">
                <a16:creationId xmlns:a16="http://schemas.microsoft.com/office/drawing/2014/main" id="{E897F634-2900-5A61-4160-B0B540BC2A4A}"/>
              </a:ext>
            </a:extLst>
          </p:cNvPr>
          <p:cNvGrpSpPr>
            <a:grpSpLocks noGrp="1" noUngrp="1" noRot="1" noMove="1" noResize="1"/>
          </p:cNvGrpSpPr>
          <p:nvPr/>
        </p:nvGrpSpPr>
        <p:grpSpPr>
          <a:xfrm>
            <a:off x="0" y="0"/>
            <a:ext cx="12192000" cy="6858000"/>
            <a:chOff x="0" y="0"/>
            <a:chExt cx="12192000" cy="6858000"/>
          </a:xfrm>
        </p:grpSpPr>
        <p:grpSp>
          <p:nvGrpSpPr>
            <p:cNvPr id="7" name="ADAPT GRID GUTTERS">
              <a:extLst>
                <a:ext uri="{FF2B5EF4-FFF2-40B4-BE49-F238E27FC236}">
                  <a16:creationId xmlns:a16="http://schemas.microsoft.com/office/drawing/2014/main" id="{CA9147CD-02E4-8078-72EC-66C23A0DB601}"/>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2" name="Rectangle 31">
                <a:extLst>
                  <a:ext uri="{FF2B5EF4-FFF2-40B4-BE49-F238E27FC236}">
                    <a16:creationId xmlns:a16="http://schemas.microsoft.com/office/drawing/2014/main" id="{F40A5450-E1D2-CB70-EFB9-5E38720D055A}"/>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3" name="Rectangle 32">
                <a:extLst>
                  <a:ext uri="{FF2B5EF4-FFF2-40B4-BE49-F238E27FC236}">
                    <a16:creationId xmlns:a16="http://schemas.microsoft.com/office/drawing/2014/main" id="{18FFA2B5-1AF3-B7BC-04A7-A85252E3B94B}"/>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4" name="Rectangle 33">
                <a:extLst>
                  <a:ext uri="{FF2B5EF4-FFF2-40B4-BE49-F238E27FC236}">
                    <a16:creationId xmlns:a16="http://schemas.microsoft.com/office/drawing/2014/main" id="{8CDD19B3-C3BA-062B-714A-1C059FE2C2B2}"/>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5" name="Rectangle 34">
                <a:extLst>
                  <a:ext uri="{FF2B5EF4-FFF2-40B4-BE49-F238E27FC236}">
                    <a16:creationId xmlns:a16="http://schemas.microsoft.com/office/drawing/2014/main" id="{485E1C19-8EBC-45D3-5B04-9DFBFDF3DF28}"/>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6" name="Rectangle 35">
                <a:extLst>
                  <a:ext uri="{FF2B5EF4-FFF2-40B4-BE49-F238E27FC236}">
                    <a16:creationId xmlns:a16="http://schemas.microsoft.com/office/drawing/2014/main" id="{E1338C37-92A6-9CFA-741B-9CA1FDB8AEC9}"/>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7" name="Rectangle 36">
                <a:extLst>
                  <a:ext uri="{FF2B5EF4-FFF2-40B4-BE49-F238E27FC236}">
                    <a16:creationId xmlns:a16="http://schemas.microsoft.com/office/drawing/2014/main" id="{A8327DFF-CD40-E7EB-0266-9265720C2FE2}"/>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8" name="Rectangle 37">
                <a:extLst>
                  <a:ext uri="{FF2B5EF4-FFF2-40B4-BE49-F238E27FC236}">
                    <a16:creationId xmlns:a16="http://schemas.microsoft.com/office/drawing/2014/main" id="{EF864B02-900B-CA35-309C-AB614B6CA39A}"/>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9" name="Rectangle 38">
                <a:extLst>
                  <a:ext uri="{FF2B5EF4-FFF2-40B4-BE49-F238E27FC236}">
                    <a16:creationId xmlns:a16="http://schemas.microsoft.com/office/drawing/2014/main" id="{0F9EC35E-6985-BF81-DBDF-7C94540479C2}"/>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0" name="Rectangle 39">
                <a:extLst>
                  <a:ext uri="{FF2B5EF4-FFF2-40B4-BE49-F238E27FC236}">
                    <a16:creationId xmlns:a16="http://schemas.microsoft.com/office/drawing/2014/main" id="{2CD2691B-1E16-E301-BA1F-05EA25071027}"/>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1" name="Rectangle 40">
                <a:extLst>
                  <a:ext uri="{FF2B5EF4-FFF2-40B4-BE49-F238E27FC236}">
                    <a16:creationId xmlns:a16="http://schemas.microsoft.com/office/drawing/2014/main" id="{6BCF11A8-85A8-FF02-4EAC-9B154ECE82E3}"/>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2" name="Rectangle 41">
                <a:extLst>
                  <a:ext uri="{FF2B5EF4-FFF2-40B4-BE49-F238E27FC236}">
                    <a16:creationId xmlns:a16="http://schemas.microsoft.com/office/drawing/2014/main" id="{A6BEBDCF-094F-842C-3F09-2305D7D0C2BE}"/>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3" name="Rectangle 42">
                <a:extLst>
                  <a:ext uri="{FF2B5EF4-FFF2-40B4-BE49-F238E27FC236}">
                    <a16:creationId xmlns:a16="http://schemas.microsoft.com/office/drawing/2014/main" id="{6F2D976D-63C1-3BD3-DCC0-BAB791098FEA}"/>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4" name="Rectangle 43">
                <a:extLst>
                  <a:ext uri="{FF2B5EF4-FFF2-40B4-BE49-F238E27FC236}">
                    <a16:creationId xmlns:a16="http://schemas.microsoft.com/office/drawing/2014/main" id="{1DFA281C-C8E9-BE30-1686-65B01D46525B}"/>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5" name="Rectangle 44">
                <a:extLst>
                  <a:ext uri="{FF2B5EF4-FFF2-40B4-BE49-F238E27FC236}">
                    <a16:creationId xmlns:a16="http://schemas.microsoft.com/office/drawing/2014/main" id="{570C8339-6616-048B-B0E2-6F88E711A687}"/>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6" name="Rectangle 45">
                <a:extLst>
                  <a:ext uri="{FF2B5EF4-FFF2-40B4-BE49-F238E27FC236}">
                    <a16:creationId xmlns:a16="http://schemas.microsoft.com/office/drawing/2014/main" id="{F4A93FB2-CD09-BD64-2F4E-54B5D6F7947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7" name="Rectangle 46">
                <a:extLst>
                  <a:ext uri="{FF2B5EF4-FFF2-40B4-BE49-F238E27FC236}">
                    <a16:creationId xmlns:a16="http://schemas.microsoft.com/office/drawing/2014/main" id="{6806C12D-FB6F-66A8-CD62-E017F1BBCF41}"/>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9" name="ADAPT GRID MARGIN">
              <a:extLst>
                <a:ext uri="{FF2B5EF4-FFF2-40B4-BE49-F238E27FC236}">
                  <a16:creationId xmlns:a16="http://schemas.microsoft.com/office/drawing/2014/main" id="{440FFA4A-C5A3-7619-B3E5-BF953BF747FF}"/>
                </a:ext>
              </a:extLst>
            </p:cNvPr>
            <p:cNvGrpSpPr>
              <a:grpSpLocks noGrp="1" noUngrp="1" noRot="1" noMove="1" noResize="1"/>
            </p:cNvGrpSpPr>
            <p:nvPr/>
          </p:nvGrpSpPr>
          <p:grpSpPr>
            <a:xfrm>
              <a:off x="0" y="0"/>
              <a:ext cx="12192000" cy="6858000"/>
              <a:chOff x="0" y="0"/>
              <a:chExt cx="12192000" cy="6858000"/>
            </a:xfrm>
          </p:grpSpPr>
          <p:sp>
            <p:nvSpPr>
              <p:cNvPr id="28" name="Rectangle 27">
                <a:extLst>
                  <a:ext uri="{FF2B5EF4-FFF2-40B4-BE49-F238E27FC236}">
                    <a16:creationId xmlns:a16="http://schemas.microsoft.com/office/drawing/2014/main" id="{674CE577-ED70-A0AF-FA85-BE8DB633064D}"/>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29" name="Rectangle 28">
                <a:extLst>
                  <a:ext uri="{FF2B5EF4-FFF2-40B4-BE49-F238E27FC236}">
                    <a16:creationId xmlns:a16="http://schemas.microsoft.com/office/drawing/2014/main" id="{8A72FDDC-CA82-30AF-FE50-A81D323F51D3}"/>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0" name="Rectangle 29">
                <a:extLst>
                  <a:ext uri="{FF2B5EF4-FFF2-40B4-BE49-F238E27FC236}">
                    <a16:creationId xmlns:a16="http://schemas.microsoft.com/office/drawing/2014/main" id="{DCD19F0E-1296-E8C7-D942-A658DD658DBA}"/>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1" name="Rectangle 30">
                <a:extLst>
                  <a:ext uri="{FF2B5EF4-FFF2-40B4-BE49-F238E27FC236}">
                    <a16:creationId xmlns:a16="http://schemas.microsoft.com/office/drawing/2014/main" id="{7664ECDE-BE93-6AC4-5DC9-4DC8D66BCC9D}"/>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10" name="ADAPT GRID 12x6">
              <a:extLst>
                <a:ext uri="{FF2B5EF4-FFF2-40B4-BE49-F238E27FC236}">
                  <a16:creationId xmlns:a16="http://schemas.microsoft.com/office/drawing/2014/main" id="{63A94B57-8AC1-8C0F-553D-CDEC79C28CFB}"/>
                </a:ext>
              </a:extLst>
            </p:cNvPr>
            <p:cNvGrpSpPr>
              <a:grpSpLocks noGrp="1" noUngrp="1" noRot="1" noMove="1" noResize="1"/>
            </p:cNvGrpSpPr>
            <p:nvPr/>
          </p:nvGrpSpPr>
          <p:grpSpPr>
            <a:xfrm>
              <a:off x="575996" y="575999"/>
              <a:ext cx="11040004" cy="5706002"/>
              <a:chOff x="575996" y="575999"/>
              <a:chExt cx="11040004" cy="5706002"/>
            </a:xfrm>
          </p:grpSpPr>
          <p:cxnSp>
            <p:nvCxnSpPr>
              <p:cNvPr id="11" name="Straight Connector 10">
                <a:extLst>
                  <a:ext uri="{FF2B5EF4-FFF2-40B4-BE49-F238E27FC236}">
                    <a16:creationId xmlns:a16="http://schemas.microsoft.com/office/drawing/2014/main" id="{61D20564-774D-02FA-A549-D2BFDFD3E7F8}"/>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0A3A667B-38F6-9662-144E-46DC7AD86311}"/>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3" name="Straight Connector 12">
                <a:extLst>
                  <a:ext uri="{FF2B5EF4-FFF2-40B4-BE49-F238E27FC236}">
                    <a16:creationId xmlns:a16="http://schemas.microsoft.com/office/drawing/2014/main" id="{5F6E3FB2-2689-12D8-9B32-B00CA9027360}"/>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790F8433-B743-5152-0098-CA430C4A0DED}"/>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7334631B-9CB3-8A85-A812-65BE5925C7E2}"/>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3422D65B-41AD-4603-5D5D-35657D1CD064}"/>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05F77401-0495-E3B2-D548-74D15B082F1E}"/>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2ADD2388-550C-0D63-C245-1ACFB4F363D8}"/>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C3DA08DF-7C51-44B9-49AF-5697B66253E1}"/>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B9428B4D-145C-AAAA-B2A4-0453AA359701}"/>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3F85AE3D-2231-0394-AFD2-3C5C97F913D4}"/>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5BB64E9D-0C2E-9DBA-6980-E492E8121920}"/>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FA55D80C-0417-4B3E-F0D4-162D88631BAA}"/>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4ED2473C-3788-9CEE-9373-79C22E42EFED}"/>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F8932CAB-2AC1-5DBC-0316-F9098994B0F8}"/>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5626797E-A4A9-5983-100A-D8AB9480C63A}"/>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7" name="Rectangle 26">
                <a:extLst>
                  <a:ext uri="{FF2B5EF4-FFF2-40B4-BE49-F238E27FC236}">
                    <a16:creationId xmlns:a16="http://schemas.microsoft.com/office/drawing/2014/main" id="{491B4048-614C-48DE-EB9E-B4AFC72C494D}"/>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sp>
        <p:nvSpPr>
          <p:cNvPr id="49" name="TextBox 48">
            <a:extLst>
              <a:ext uri="{FF2B5EF4-FFF2-40B4-BE49-F238E27FC236}">
                <a16:creationId xmlns:a16="http://schemas.microsoft.com/office/drawing/2014/main" id="{522925A9-FEA5-6B82-B843-A7DCA58B3F6D}"/>
              </a:ext>
            </a:extLst>
          </p:cNvPr>
          <p:cNvSpPr txBox="1"/>
          <p:nvPr/>
        </p:nvSpPr>
        <p:spPr>
          <a:xfrm>
            <a:off x="1304084" y="1152855"/>
            <a:ext cx="1209360" cy="307777"/>
          </a:xfrm>
          <a:prstGeom prst="rect">
            <a:avLst/>
          </a:prstGeom>
          <a:noFill/>
        </p:spPr>
        <p:txBody>
          <a:bodyPr wrap="square" rtlCol="0">
            <a:spAutoFit/>
          </a:bodyPr>
          <a:lstStyle/>
          <a:p>
            <a:r>
              <a:rPr lang="en-US" sz="1400" b="1">
                <a:latin typeface="Helvetica" panose="020B0403020202020204" pitchFamily="34" charset="0"/>
              </a:rPr>
              <a:t>Written by</a:t>
            </a:r>
            <a:endParaRPr lang="en-AU" sz="1400" b="1">
              <a:latin typeface="Helvetica" panose="020B0403020202020204" pitchFamily="34" charset="0"/>
            </a:endParaRPr>
          </a:p>
        </p:txBody>
      </p:sp>
      <p:sp>
        <p:nvSpPr>
          <p:cNvPr id="5" name="TextBox 4">
            <a:extLst>
              <a:ext uri="{FF2B5EF4-FFF2-40B4-BE49-F238E27FC236}">
                <a16:creationId xmlns:a16="http://schemas.microsoft.com/office/drawing/2014/main" id="{3351BB91-902A-9355-CC89-83BBD76B2A6C}"/>
              </a:ext>
            </a:extLst>
          </p:cNvPr>
          <p:cNvSpPr txBox="1"/>
          <p:nvPr/>
        </p:nvSpPr>
        <p:spPr>
          <a:xfrm>
            <a:off x="1355657" y="3095903"/>
            <a:ext cx="9684343" cy="1454694"/>
          </a:xfrm>
          <a:prstGeom prst="rect">
            <a:avLst/>
          </a:prstGeom>
          <a:noFill/>
        </p:spPr>
        <p:txBody>
          <a:bodyPr wrap="square" lIns="91440" tIns="45720" rIns="91440" bIns="45720" rtlCol="0" anchor="t">
            <a:spAutoFit/>
          </a:bodyPr>
          <a:lstStyle/>
          <a:p>
            <a:pPr>
              <a:lnSpc>
                <a:spcPts val="1800"/>
              </a:lnSpc>
            </a:pPr>
            <a:r>
              <a:rPr lang="en-US" sz="1200" dirty="0">
                <a:latin typeface="Helvetica"/>
                <a:cs typeface="Helvetica"/>
              </a:rPr>
              <a:t>Nathan is a versatile Data Analyst at ADAPT, skilled in data gathering, processing, and </a:t>
            </a:r>
            <a:r>
              <a:rPr lang="en-US" sz="1200" dirty="0" err="1">
                <a:latin typeface="Helvetica"/>
                <a:cs typeface="Helvetica"/>
              </a:rPr>
              <a:t>visualisation</a:t>
            </a:r>
            <a:r>
              <a:rPr lang="en-US" sz="1200" dirty="0">
                <a:latin typeface="Helvetica"/>
                <a:cs typeface="Helvetica"/>
              </a:rPr>
              <a:t> across multiple platforms. </a:t>
            </a:r>
            <a:br>
              <a:rPr lang="en-US" sz="1200" dirty="0">
                <a:latin typeface="Helvetica" panose="020B0403020202020204" pitchFamily="34" charset="0"/>
              </a:rPr>
            </a:br>
            <a:r>
              <a:rPr lang="en-US" sz="1200" dirty="0">
                <a:latin typeface="Helvetica"/>
                <a:cs typeface="Helvetica"/>
              </a:rPr>
              <a:t>He excels in transforming raw data into insights, with proficiency in SQL, dashboard creation, and automated data collection.</a:t>
            </a:r>
          </a:p>
          <a:p>
            <a:pPr>
              <a:lnSpc>
                <a:spcPts val="1800"/>
              </a:lnSpc>
            </a:pPr>
            <a:endParaRPr lang="en-US" sz="1200" dirty="0">
              <a:latin typeface="Helvetica" panose="020B0403020202020204" pitchFamily="34" charset="0"/>
            </a:endParaRPr>
          </a:p>
          <a:p>
            <a:pPr>
              <a:lnSpc>
                <a:spcPts val="1800"/>
              </a:lnSpc>
            </a:pPr>
            <a:r>
              <a:rPr lang="en-US" sz="1200" dirty="0">
                <a:latin typeface="Helvetica" panose="020B0403020202020204" pitchFamily="34" charset="0"/>
              </a:rPr>
              <a:t>Nathan’s diverse experience spans e-commerce and engineering, allowing him to bring a unique perspective to data analysis. </a:t>
            </a:r>
            <a:br>
              <a:rPr lang="en-US" sz="1200" dirty="0">
                <a:latin typeface="Helvetica" panose="020B0403020202020204" pitchFamily="34" charset="0"/>
              </a:rPr>
            </a:br>
            <a:r>
              <a:rPr lang="en-US" sz="1200" dirty="0">
                <a:latin typeface="Helvetica" panose="020B0403020202020204" pitchFamily="34" charset="0"/>
              </a:rPr>
              <a:t>His ability to distill data into clear, impactful reports plays a crucial role in ADAPT’s commitment to delivering innovative, </a:t>
            </a:r>
            <a:br>
              <a:rPr lang="en-US" sz="1200" dirty="0">
                <a:latin typeface="Helvetica" panose="020B0403020202020204" pitchFamily="34" charset="0"/>
              </a:rPr>
            </a:br>
            <a:r>
              <a:rPr lang="en-US" sz="1200" dirty="0">
                <a:latin typeface="Helvetica" panose="020B0403020202020204" pitchFamily="34" charset="0"/>
              </a:rPr>
              <a:t>data-driven solutions for businesses.</a:t>
            </a:r>
          </a:p>
        </p:txBody>
      </p:sp>
      <p:sp>
        <p:nvSpPr>
          <p:cNvPr id="6" name="TextBox 5">
            <a:extLst>
              <a:ext uri="{FF2B5EF4-FFF2-40B4-BE49-F238E27FC236}">
                <a16:creationId xmlns:a16="http://schemas.microsoft.com/office/drawing/2014/main" id="{FAFC4729-3878-1837-0A4E-8F5A35452B8C}"/>
              </a:ext>
            </a:extLst>
          </p:cNvPr>
          <p:cNvSpPr txBox="1"/>
          <p:nvPr/>
        </p:nvSpPr>
        <p:spPr>
          <a:xfrm>
            <a:off x="2441974" y="2358742"/>
            <a:ext cx="3518550" cy="451406"/>
          </a:xfrm>
          <a:prstGeom prst="rect">
            <a:avLst/>
          </a:prstGeom>
          <a:noFill/>
        </p:spPr>
        <p:txBody>
          <a:bodyPr wrap="square" rtlCol="0">
            <a:spAutoFit/>
          </a:bodyPr>
          <a:lstStyle/>
          <a:p>
            <a:pPr>
              <a:lnSpc>
                <a:spcPts val="1400"/>
              </a:lnSpc>
            </a:pPr>
            <a:r>
              <a:rPr lang="en-US" sz="1200" b="1">
                <a:solidFill>
                  <a:srgbClr val="E7534F"/>
                </a:solidFill>
                <a:latin typeface="Helvetica" panose="020B0403020202020204" pitchFamily="34" charset="0"/>
              </a:rPr>
              <a:t>Nathan Bustamante </a:t>
            </a:r>
          </a:p>
          <a:p>
            <a:pPr>
              <a:lnSpc>
                <a:spcPts val="1400"/>
              </a:lnSpc>
            </a:pPr>
            <a:r>
              <a:rPr lang="en-US" sz="1200">
                <a:latin typeface="Helvetica" panose="020B0403020202020204" pitchFamily="34" charset="0"/>
              </a:rPr>
              <a:t>Junior Data Analyst at ADAPT</a:t>
            </a:r>
          </a:p>
        </p:txBody>
      </p:sp>
    </p:spTree>
    <p:extLst>
      <p:ext uri="{BB962C8B-B14F-4D97-AF65-F5344CB8AC3E}">
        <p14:creationId xmlns:p14="http://schemas.microsoft.com/office/powerpoint/2010/main" val="3057026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About ADAPT</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pic>
        <p:nvPicPr>
          <p:cNvPr id="3" name="Graphic 2">
            <a:extLst>
              <a:ext uri="{FF2B5EF4-FFF2-40B4-BE49-F238E27FC236}">
                <a16:creationId xmlns:a16="http://schemas.microsoft.com/office/drawing/2014/main" id="{F1C1DFBE-8AAE-184B-85F3-C420829F21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6448" y="4100174"/>
            <a:ext cx="1102737" cy="266595"/>
          </a:xfrm>
          <a:prstGeom prst="rect">
            <a:avLst/>
          </a:prstGeom>
        </p:spPr>
      </p:pic>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14B63C-7808-584A-C0F5-F8C7596A708F}"/>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30000" noProof="0">
                <a:ln>
                  <a:noFill/>
                </a:ln>
                <a:solidFill>
                  <a:srgbClr val="000000"/>
                </a:solidFill>
                <a:effectLst/>
                <a:uLnTx/>
                <a:uFillTx/>
                <a:latin typeface="Helvetica Neue" panose="02000503000000020004" pitchFamily="2"/>
                <a:ea typeface="+mn-ea"/>
                <a:cs typeface="+mn-cs"/>
              </a:rPr>
              <a:t>adapt.com.au   |   hello@adapt.com.au  </a:t>
            </a:r>
          </a:p>
        </p:txBody>
      </p: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endPar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spTree>
    <p:extLst>
      <p:ext uri="{BB962C8B-B14F-4D97-AF65-F5344CB8AC3E}">
        <p14:creationId xmlns:p14="http://schemas.microsoft.com/office/powerpoint/2010/main" val="313346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ed Rectangle 40">
            <a:extLst>
              <a:ext uri="{FF2B5EF4-FFF2-40B4-BE49-F238E27FC236}">
                <a16:creationId xmlns:a16="http://schemas.microsoft.com/office/drawing/2014/main" id="{1E3A960A-C979-FCAC-62CA-B155F263DF82}"/>
              </a:ext>
            </a:extLst>
          </p:cNvPr>
          <p:cNvSpPr/>
          <p:nvPr/>
        </p:nvSpPr>
        <p:spPr>
          <a:xfrm>
            <a:off x="-3568" y="0"/>
            <a:ext cx="12191990" cy="1590478"/>
          </a:xfrm>
          <a:prstGeom prst="roundRect">
            <a:avLst>
              <a:gd name="adj" fmla="val 0"/>
            </a:avLst>
          </a:prstGeom>
          <a:solidFill>
            <a:schemeClr val="tx1"/>
          </a:solidFill>
          <a:ln>
            <a:noFill/>
          </a:ln>
          <a:effectLst>
            <a:outerShdw blurRad="317500" dist="38100" dir="5400000" sx="104000" sy="104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object 2"/>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a:latin typeface="Helvetica" panose="020B0604020202020204" pitchFamily="34" charset="0"/>
                <a:cs typeface="Helvetica" panose="020B0604020202020204" pitchFamily="34" charset="0"/>
              </a:rPr>
              <a:t>Additional</a:t>
            </a:r>
            <a:r>
              <a:rPr spc="-20">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resources</a:t>
            </a:r>
            <a:r>
              <a:rPr spc="-15">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you</a:t>
            </a:r>
            <a:r>
              <a:rPr spc="-20">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can</a:t>
            </a:r>
            <a:r>
              <a:rPr spc="-20">
                <a:latin typeface="Helvetica" panose="020B0604020202020204" pitchFamily="34" charset="0"/>
                <a:cs typeface="Helvetica" panose="020B0604020202020204" pitchFamily="34" charset="0"/>
              </a:rPr>
              <a:t> </a:t>
            </a:r>
            <a:r>
              <a:rPr spc="-10">
                <a:latin typeface="Helvetica" panose="020B0604020202020204" pitchFamily="34" charset="0"/>
                <a:cs typeface="Helvetica" panose="020B0604020202020204" pitchFamily="34" charset="0"/>
              </a:rPr>
              <a:t>access</a:t>
            </a:r>
          </a:p>
        </p:txBody>
      </p:sp>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a:lnSpc>
                <a:spcPct val="107100"/>
              </a:lnSpc>
              <a:spcBef>
                <a:spcPts val="100"/>
              </a:spcBef>
            </a:pP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Live</a:t>
            </a:r>
            <a:r>
              <a:rPr lang="en-US" sz="1400" b="1" spc="-8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access</a:t>
            </a:r>
            <a:r>
              <a:rPr lang="en-US" sz="1400" b="1"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to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lang="en-US" sz="1400" b="1"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lang="en-US"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320"/>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Through</a:t>
            </a:r>
            <a:r>
              <a:rPr sz="1200" spc="-5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live</a:t>
            </a:r>
            <a:r>
              <a:rPr sz="1200" spc="-4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spc="-4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market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4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Q&amp;A</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sz="1200">
              <a:solidFill>
                <a:schemeClr val="tx1"/>
              </a:solidFill>
              <a:latin typeface="Helvetica" panose="020B0604020202020204" pitchFamily="34" charset="0"/>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a:lnSpc>
                <a:spcPct val="107100"/>
              </a:lnSpc>
              <a:spcBef>
                <a:spcPts val="100"/>
              </a:spcBef>
            </a:pP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Bespoke</a:t>
            </a:r>
            <a:r>
              <a:rPr lang="en-US" sz="1400" b="1" spc="-9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lang="en-US" sz="1400" b="1" spc="-6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lang="en-US"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data</a:t>
            </a:r>
            <a:endParaRPr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Receive</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custom</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cuts</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data.</a:t>
            </a:r>
            <a:endParaRPr sz="1200">
              <a:solidFill>
                <a:schemeClr val="tx1"/>
              </a:solidFill>
              <a:latin typeface="Helvetica" panose="020B0604020202020204" pitchFamily="34" charset="0"/>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a:lnSpc>
                <a:spcPct val="107100"/>
              </a:lnSpc>
              <a:spcBef>
                <a:spcPts val="100"/>
              </a:spcBef>
            </a:pPr>
            <a:r>
              <a:rPr lang="en-AU"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lang="en-AU"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lang="en-AU" sz="1400" b="1"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Leverage</a:t>
            </a:r>
            <a:r>
              <a:rPr sz="1200"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a:t>
            </a:r>
            <a:r>
              <a:rPr sz="1200"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sz="1200" spc="7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a:t>
            </a:r>
            <a:r>
              <a:rPr sz="1200" spc="7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with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to</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help</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4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sz="1200">
              <a:solidFill>
                <a:schemeClr val="tx1"/>
              </a:solidFill>
              <a:latin typeface="Helvetica" panose="020B0604020202020204" pitchFamily="34" charset="0"/>
              <a:cs typeface="Helvetica" panose="020B0604020202020204" pitchFamily="34" charset="0"/>
            </a:endParaRPr>
          </a:p>
        </p:txBody>
      </p:sp>
      <p:sp>
        <p:nvSpPr>
          <p:cNvPr id="6" name="object 6"/>
          <p:cNvSpPr txBox="1"/>
          <p:nvPr/>
        </p:nvSpPr>
        <p:spPr>
          <a:xfrm>
            <a:off x="4852250" y="1825582"/>
            <a:ext cx="2310550" cy="1029064"/>
          </a:xfrm>
          <a:prstGeom prst="rect">
            <a:avLst/>
          </a:prstGeom>
        </p:spPr>
        <p:txBody>
          <a:bodyPr vert="horz" wrap="square" lIns="0" tIns="31750" rIns="0" bIns="0" rtlCol="0">
            <a:spAutoFit/>
          </a:bodyPr>
          <a:lstStyle/>
          <a:p>
            <a:pPr marL="12700" marR="5080">
              <a:lnSpc>
                <a:spcPct val="133200"/>
              </a:lnSpc>
              <a:spcBef>
                <a:spcPts val="250"/>
              </a:spcBef>
            </a:pPr>
            <a:r>
              <a:rPr sz="1400" b="1">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Market</a:t>
            </a:r>
            <a:r>
              <a:rPr sz="1400" b="1" spc="-4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Trend</a:t>
            </a:r>
            <a:r>
              <a:rPr sz="1400" b="1"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Reports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Access</a:t>
            </a:r>
            <a:r>
              <a:rPr sz="1200"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a:t>
            </a:r>
            <a:r>
              <a:rPr sz="1200"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library</a:t>
            </a:r>
            <a:r>
              <a:rPr sz="1200" spc="3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of</a:t>
            </a:r>
            <a:r>
              <a:rPr sz="1200" spc="4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fact-</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based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sz="1200" spc="4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insights,</a:t>
            </a:r>
            <a:r>
              <a:rPr sz="1200" spc="6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deep</a:t>
            </a:r>
            <a:r>
              <a:rPr sz="1200" spc="6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dives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on</a:t>
            </a:r>
            <a:r>
              <a:rPr sz="1200" spc="-2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ANZ</a:t>
            </a:r>
            <a:r>
              <a:rPr sz="1200" spc="-1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business</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&amp;</a:t>
            </a:r>
            <a:r>
              <a:rPr sz="1200" spc="-1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IT</a:t>
            </a:r>
            <a:r>
              <a:rPr sz="1200" spc="-2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sz="1200">
              <a:solidFill>
                <a:schemeClr val="tx1"/>
              </a:solidFill>
              <a:latin typeface="Helvetica" panose="020B0604020202020204" pitchFamily="34" charset="0"/>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a:lnSpc>
                <a:spcPct val="107100"/>
              </a:lnSpc>
              <a:spcBef>
                <a:spcPts val="100"/>
              </a:spcBef>
            </a:pPr>
            <a:r>
              <a:rPr lang="en-AU"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Premier</a:t>
            </a:r>
            <a:r>
              <a:rPr lang="en-AU"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Unlock</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access</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to</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our</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network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leading</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business</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sz="1200">
              <a:solidFill>
                <a:schemeClr val="tx1"/>
              </a:solidFill>
              <a:latin typeface="Helvetica" panose="020B0604020202020204" pitchFamily="34" charset="0"/>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a:lnSpc>
                <a:spcPct val="107100"/>
              </a:lnSpc>
              <a:spcBef>
                <a:spcPts val="100"/>
              </a:spcBef>
            </a:pP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lang="en-US" sz="1400" b="1"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account</a:t>
            </a:r>
            <a:r>
              <a:rPr lang="en-US" sz="1400" b="1"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manager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lang="en-US"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impact</a:t>
            </a:r>
            <a:r>
              <a:rPr lang="en-US" sz="1400" b="1" spc="-6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sz="1400">
              <a:solidFill>
                <a:schemeClr val="tx1"/>
              </a:solidFill>
              <a:latin typeface="Helvetica" panose="020B0604020202020204" pitchFamily="34" charset="0"/>
              <a:cs typeface="Helvetica" panose="020B0604020202020204" pitchFamily="34" charset="0"/>
            </a:endParaRPr>
          </a:p>
          <a:p>
            <a:pPr marL="12700" marR="5080" algn="just">
              <a:lnSpc>
                <a:spcPct val="131700"/>
              </a:lnSpc>
              <a:spcBef>
                <a:spcPts val="175"/>
              </a:spcBef>
            </a:pP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Account</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Manager</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will</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ensure</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team</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the</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most</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out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sz="1200">
              <a:solidFill>
                <a:schemeClr val="tx1"/>
              </a:solidFill>
              <a:latin typeface="Helvetica" panose="020B0604020202020204" pitchFamily="34" charset="0"/>
              <a:cs typeface="Helvetica" panose="020B0604020202020204" pitchFamily="34" charset="0"/>
            </a:endParaRPr>
          </a:p>
        </p:txBody>
      </p:sp>
      <p:sp>
        <p:nvSpPr>
          <p:cNvPr id="9" name="object 9"/>
          <p:cNvSpPr txBox="1"/>
          <p:nvPr/>
        </p:nvSpPr>
        <p:spPr>
          <a:xfrm>
            <a:off x="945305" y="1900427"/>
            <a:ext cx="3020694" cy="976549"/>
          </a:xfrm>
          <a:prstGeom prst="rect">
            <a:avLst/>
          </a:prstGeom>
        </p:spPr>
        <p:txBody>
          <a:bodyPr vert="horz" wrap="square" lIns="0" tIns="12700" rIns="0" bIns="0" rtlCol="0">
            <a:spAutoFit/>
          </a:bodyPr>
          <a:lstStyle/>
          <a:p>
            <a:pPr marL="12700" marR="1093470">
              <a:lnSpc>
                <a:spcPct val="107100"/>
              </a:lnSpc>
              <a:spcBef>
                <a:spcPts val="100"/>
              </a:spcBef>
            </a:pPr>
            <a:r>
              <a:rPr lang="en-AU"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lang="en-AU" sz="1400" b="1" spc="-3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lang="en-AU" sz="1400" b="1" spc="-2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case </a:t>
            </a:r>
            <a:r>
              <a:rPr lang="en-AU"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studies</a:t>
            </a:r>
            <a:r>
              <a:rPr lang="en-AU" sz="1400" b="1" spc="-3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lang="en-AU"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lang="en-AU" sz="1400" b="1" spc="-1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lang="en-AU"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320"/>
              </a:spcBef>
            </a:pP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sz="1200" spc="1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the </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sz="1200" spc="5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br>
              <a:rPr lang="en-PH" sz="1200" spc="5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b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of</a:t>
            </a:r>
            <a:r>
              <a:rPr sz="1200" spc="4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projects</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sz="1200" spc="4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sz="1200">
              <a:solidFill>
                <a:schemeClr val="tx1"/>
              </a:solidFill>
              <a:latin typeface="Helvetica" panose="020B0604020202020204" pitchFamily="34" charset="0"/>
              <a:cs typeface="Helvetica" panose="020B0604020202020204" pitchFamily="34" charset="0"/>
            </a:endParaRPr>
          </a:p>
        </p:txBody>
      </p:sp>
      <p:sp>
        <p:nvSpPr>
          <p:cNvPr id="10" name="object 10"/>
          <p:cNvSpPr txBox="1"/>
          <p:nvPr/>
        </p:nvSpPr>
        <p:spPr>
          <a:xfrm>
            <a:off x="945305" y="3543300"/>
            <a:ext cx="3020694" cy="966868"/>
          </a:xfrm>
          <a:prstGeom prst="rect">
            <a:avLst/>
          </a:prstGeom>
        </p:spPr>
        <p:txBody>
          <a:bodyPr vert="horz" wrap="square" lIns="0" tIns="12700" rIns="0" bIns="0" rtlCol="0">
            <a:spAutoFit/>
          </a:bodyPr>
          <a:lstStyle/>
          <a:p>
            <a:pPr marL="12700" marR="1464310">
              <a:lnSpc>
                <a:spcPct val="107100"/>
              </a:lnSpc>
              <a:spcBef>
                <a:spcPts val="100"/>
              </a:spcBef>
            </a:pPr>
            <a:r>
              <a:rPr lang="en-AU"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lang="en-AU" sz="1400" b="1">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data</a:t>
            </a:r>
            <a:r>
              <a:rPr lang="en-AU"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lang="en-AU" sz="1400" b="1">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and</a:t>
            </a:r>
            <a:r>
              <a:rPr lang="en-AU" sz="1400" b="1" spc="-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lang="en-AU"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Elevate</a:t>
            </a:r>
            <a:r>
              <a:rPr sz="1200" spc="-1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your</a:t>
            </a:r>
            <a:r>
              <a:rPr sz="1200" spc="-1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business</a:t>
            </a:r>
            <a:r>
              <a:rPr sz="1200"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cases</a:t>
            </a:r>
            <a:r>
              <a:rPr sz="1200" spc="-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with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market</a:t>
            </a:r>
            <a:r>
              <a:rPr sz="1200" spc="3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and</a:t>
            </a:r>
            <a:r>
              <a:rPr sz="1200" spc="3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industry</a:t>
            </a:r>
            <a:r>
              <a:rPr sz="1200" spc="2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data.</a:t>
            </a:r>
            <a:endParaRPr sz="1200">
              <a:solidFill>
                <a:schemeClr val="tx1"/>
              </a:solidFill>
              <a:latin typeface="Helvetica" panose="020B0604020202020204" pitchFamily="34" charset="0"/>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a:lnSpc>
                <a:spcPct val="107100"/>
              </a:lnSpc>
              <a:spcBef>
                <a:spcPts val="100"/>
              </a:spcBef>
            </a:pPr>
            <a:r>
              <a:rPr lang="en-AU" sz="1400" b="1">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Industry</a:t>
            </a:r>
            <a:r>
              <a:rPr lang="en-AU" sz="1400" b="1" spc="-4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lang="en-AU"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sz="1200" spc="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or read</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1-page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sz="1200" spc="-2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sz="1200" spc="-1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from</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our</a:t>
            </a:r>
            <a:r>
              <a:rPr sz="1200" spc="-2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Edge</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sz="1200">
              <a:solidFill>
                <a:schemeClr val="tx1"/>
              </a:solidFill>
              <a:latin typeface="Helvetica" panose="020B0604020202020204" pitchFamily="34" charset="0"/>
              <a:cs typeface="Helvetica" panose="020B0604020202020204" pitchFamily="34" charset="0"/>
            </a:endParaRPr>
          </a:p>
        </p:txBody>
      </p:sp>
      <p:sp>
        <p:nvSpPr>
          <p:cNvPr id="12" name="object 12"/>
          <p:cNvSpPr txBox="1"/>
          <p:nvPr/>
        </p:nvSpPr>
        <p:spPr>
          <a:xfrm>
            <a:off x="9245866" y="6590467"/>
            <a:ext cx="2788285" cy="170815"/>
          </a:xfrm>
          <a:prstGeom prst="rect">
            <a:avLst/>
          </a:prstGeom>
        </p:spPr>
        <p:txBody>
          <a:bodyPr vert="horz" wrap="square" lIns="0" tIns="12700" rIns="0" bIns="0" rtlCol="0">
            <a:spAutoFit/>
          </a:bodyPr>
          <a:lstStyle/>
          <a:p>
            <a:pPr marL="12700">
              <a:lnSpc>
                <a:spcPct val="100000"/>
              </a:lnSpc>
              <a:spcBef>
                <a:spcPts val="100"/>
              </a:spcBef>
            </a:pPr>
            <a:r>
              <a:rPr sz="950" i="1" spc="-25">
                <a:solidFill>
                  <a:srgbClr val="3B3838"/>
                </a:solidFill>
                <a:latin typeface="Arial"/>
                <a:cs typeface="Arial"/>
              </a:rPr>
              <a:t>*Inclusions</a:t>
            </a:r>
            <a:r>
              <a:rPr sz="950" i="1" spc="-5">
                <a:solidFill>
                  <a:srgbClr val="3B3838"/>
                </a:solidFill>
                <a:latin typeface="Arial"/>
                <a:cs typeface="Arial"/>
              </a:rPr>
              <a:t> </a:t>
            </a:r>
            <a:r>
              <a:rPr sz="950" i="1" spc="-40">
                <a:solidFill>
                  <a:srgbClr val="3B3838"/>
                </a:solidFill>
                <a:latin typeface="Arial"/>
                <a:cs typeface="Arial"/>
              </a:rPr>
              <a:t>may</a:t>
            </a:r>
            <a:r>
              <a:rPr sz="950" i="1" spc="-5">
                <a:solidFill>
                  <a:srgbClr val="3B3838"/>
                </a:solidFill>
                <a:latin typeface="Arial"/>
                <a:cs typeface="Arial"/>
              </a:rPr>
              <a:t> </a:t>
            </a:r>
            <a:r>
              <a:rPr sz="950" i="1" spc="-25">
                <a:solidFill>
                  <a:srgbClr val="3B3838"/>
                </a:solidFill>
                <a:latin typeface="Arial"/>
                <a:cs typeface="Arial"/>
              </a:rPr>
              <a:t>vary</a:t>
            </a:r>
            <a:r>
              <a:rPr sz="950" i="1" spc="-5">
                <a:solidFill>
                  <a:srgbClr val="3B3838"/>
                </a:solidFill>
                <a:latin typeface="Arial"/>
                <a:cs typeface="Arial"/>
              </a:rPr>
              <a:t> </a:t>
            </a:r>
            <a:r>
              <a:rPr sz="950" i="1" spc="-10">
                <a:solidFill>
                  <a:srgbClr val="3B3838"/>
                </a:solidFill>
                <a:latin typeface="Arial"/>
                <a:cs typeface="Arial"/>
              </a:rPr>
              <a:t>depending</a:t>
            </a:r>
            <a:r>
              <a:rPr sz="950" i="1" spc="-5">
                <a:solidFill>
                  <a:srgbClr val="3B3838"/>
                </a:solidFill>
                <a:latin typeface="Arial"/>
                <a:cs typeface="Arial"/>
              </a:rPr>
              <a:t> </a:t>
            </a:r>
            <a:r>
              <a:rPr sz="950" i="1" spc="-20">
                <a:solidFill>
                  <a:srgbClr val="3B3838"/>
                </a:solidFill>
                <a:latin typeface="Arial"/>
                <a:cs typeface="Arial"/>
              </a:rPr>
              <a:t>on</a:t>
            </a:r>
            <a:r>
              <a:rPr sz="950" i="1">
                <a:solidFill>
                  <a:srgbClr val="3B3838"/>
                </a:solidFill>
                <a:latin typeface="Arial"/>
                <a:cs typeface="Arial"/>
              </a:rPr>
              <a:t> </a:t>
            </a:r>
            <a:r>
              <a:rPr sz="950" i="1" spc="-20">
                <a:solidFill>
                  <a:srgbClr val="3B3838"/>
                </a:solidFill>
                <a:latin typeface="Arial"/>
                <a:cs typeface="Arial"/>
              </a:rPr>
              <a:t>subscription</a:t>
            </a:r>
            <a:r>
              <a:rPr sz="950" i="1" spc="-5">
                <a:solidFill>
                  <a:srgbClr val="3B3838"/>
                </a:solidFill>
                <a:latin typeface="Arial"/>
                <a:cs typeface="Arial"/>
              </a:rPr>
              <a:t> </a:t>
            </a:r>
            <a:r>
              <a:rPr sz="950" i="1" spc="-10">
                <a:solidFill>
                  <a:srgbClr val="3B3838"/>
                </a:solidFill>
                <a:latin typeface="Arial"/>
                <a:cs typeface="Arial"/>
              </a:rPr>
              <a:t>level.</a:t>
            </a:r>
            <a:endParaRPr sz="950">
              <a:latin typeface="Arial"/>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indent="20955">
              <a:lnSpc>
                <a:spcPct val="137400"/>
              </a:lnSpc>
              <a:spcBef>
                <a:spcPts val="95"/>
              </a:spcBef>
            </a:pPr>
            <a:r>
              <a:rPr sz="1150">
                <a:solidFill>
                  <a:srgbClr val="FFFFFF"/>
                </a:solidFill>
                <a:latin typeface="Helvetica" panose="020B0604020202020204" pitchFamily="34" charset="0"/>
                <a:cs typeface="Helvetica" panose="020B0604020202020204" pitchFamily="34" charset="0"/>
              </a:rPr>
              <a:t>Members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of</a:t>
            </a:r>
            <a:r>
              <a:rPr sz="1150" spc="15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ADAPT’s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Research</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&amp;</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Advisory</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platform</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have</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access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to</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entire</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suite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of</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market</a:t>
            </a:r>
            <a:r>
              <a:rPr sz="1150" spc="15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leading</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content,</a:t>
            </a:r>
            <a:r>
              <a:rPr sz="1150" spc="150">
                <a:solidFill>
                  <a:srgbClr val="FFFFFF"/>
                </a:solidFill>
                <a:latin typeface="Helvetica" panose="020B0604020202020204" pitchFamily="34" charset="0"/>
                <a:cs typeface="Helvetica" panose="020B0604020202020204" pitchFamily="34" charset="0"/>
              </a:rPr>
              <a:t> </a:t>
            </a:r>
            <a:r>
              <a:rPr sz="1150" spc="-10">
                <a:solidFill>
                  <a:srgbClr val="FFFFFF"/>
                </a:solidFill>
                <a:latin typeface="Helvetica" panose="020B0604020202020204" pitchFamily="34" charset="0"/>
                <a:cs typeface="Helvetica" panose="020B0604020202020204" pitchFamily="34" charset="0"/>
              </a:rPr>
              <a:t>insights </a:t>
            </a:r>
            <a:r>
              <a:rPr sz="1150">
                <a:solidFill>
                  <a:srgbClr val="FFFFFF"/>
                </a:solidFill>
                <a:latin typeface="Helvetica" panose="020B0604020202020204" pitchFamily="34" charset="0"/>
                <a:cs typeface="Helvetica" panose="020B0604020202020204" pitchFamily="34" charset="0"/>
              </a:rPr>
              <a:t>and</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resources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to</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help</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a:t>
            </a:r>
            <a:r>
              <a:rPr sz="1150" spc="13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execute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in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role.</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For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any</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assistance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contact</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Account</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Manager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in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the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help</a:t>
            </a:r>
            <a:r>
              <a:rPr sz="1150" spc="145">
                <a:solidFill>
                  <a:srgbClr val="FFFFFF"/>
                </a:solidFill>
                <a:latin typeface="Helvetica" panose="020B0604020202020204" pitchFamily="34" charset="0"/>
                <a:cs typeface="Helvetica" panose="020B0604020202020204" pitchFamily="34" charset="0"/>
              </a:rPr>
              <a:t> </a:t>
            </a:r>
            <a:r>
              <a:rPr sz="1150" spc="-10">
                <a:solidFill>
                  <a:srgbClr val="FFFFFF"/>
                </a:solidFill>
                <a:latin typeface="Helvetica" panose="020B0604020202020204" pitchFamily="34" charset="0"/>
                <a:cs typeface="Helvetica" panose="020B0604020202020204" pitchFamily="34" charset="0"/>
              </a:rPr>
              <a:t>section.</a:t>
            </a:r>
            <a:endParaRPr sz="115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522365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hidden="1">
            <a:extLst>
              <a:ext uri="{FF2B5EF4-FFF2-40B4-BE49-F238E27FC236}">
                <a16:creationId xmlns:a16="http://schemas.microsoft.com/office/drawing/2014/main" id="{D3C32084-1F04-17F2-5C7B-86271720A55A}"/>
              </a:ext>
            </a:extLst>
          </p:cNvPr>
          <p:cNvCxnSpPr/>
          <p:nvPr/>
        </p:nvCxnSpPr>
        <p:spPr>
          <a:xfrm>
            <a:off x="717596" y="0"/>
            <a:ext cx="0" cy="6858000"/>
          </a:xfrm>
          <a:prstGeom prst="line">
            <a:avLst/>
          </a:prstGeom>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983615" y="274867"/>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11FCF814-E50B-7ABF-4261-8BA19AB44C80}"/>
              </a:ext>
            </a:extLst>
          </p:cNvPr>
          <p:cNvSpPr txBox="1"/>
          <p:nvPr/>
        </p:nvSpPr>
        <p:spPr>
          <a:xfrm>
            <a:off x="623000" y="1892473"/>
            <a:ext cx="4129256" cy="3457741"/>
          </a:xfrm>
          <a:prstGeom prst="rect">
            <a:avLst/>
          </a:prstGeom>
          <a:noFill/>
        </p:spPr>
        <p:txBody>
          <a:bodyPr wrap="square" lIns="91440" tIns="45720" rIns="91440" bIns="45720" rtlCol="0" anchor="t">
            <a:spAutoFit/>
          </a:bodyPr>
          <a:lstStyle/>
          <a:p>
            <a:pPr>
              <a:lnSpc>
                <a:spcPct val="125000"/>
              </a:lnSpc>
              <a:spcAft>
                <a:spcPts val="1200"/>
              </a:spcAf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This document </a:t>
            </a:r>
            <a:r>
              <a:rPr lang="en-US" sz="1200" b="1" dirty="0">
                <a:solidFill>
                  <a:prstClr val="black"/>
                </a:solidFill>
                <a:latin typeface="Helvetica"/>
                <a:cs typeface="Helvetica"/>
              </a:rPr>
              <a:t>provides IT initiatives metrics </a:t>
            </a:r>
            <a:br>
              <a:rPr lang="en-US" sz="1200" b="1" dirty="0">
                <a:solidFill>
                  <a:prstClr val="black"/>
                </a:solidFill>
                <a:latin typeface="Helvetica"/>
                <a:cs typeface="Helvetica"/>
              </a:rPr>
            </a:br>
            <a:r>
              <a:rPr lang="en-US" sz="1200" b="1" dirty="0">
                <a:solidFill>
                  <a:prstClr val="black"/>
                </a:solidFill>
                <a:latin typeface="Helvetica"/>
                <a:cs typeface="Helvetica"/>
              </a:rPr>
              <a:t>for</a:t>
            </a:r>
            <a:r>
              <a:rPr kumimoji="0" lang="en-US" sz="1200" b="1" i="0" u="none" strike="noStrike" kern="1200" cap="none" spc="0" normalizeH="0" baseline="0" noProof="0" dirty="0">
                <a:ln>
                  <a:noFill/>
                </a:ln>
                <a:solidFill>
                  <a:prstClr val="black"/>
                </a:solidFill>
                <a:effectLst/>
                <a:uLnTx/>
                <a:uFillTx/>
                <a:latin typeface="Helvetica"/>
                <a:ea typeface="+mn-ea"/>
                <a:cs typeface="Helvetica"/>
              </a:rPr>
              <a:t> Chief Financial Officers (CFOs).</a:t>
            </a:r>
            <a:endParaRPr lang="en-US" dirty="0">
              <a:ea typeface="+mn-ea"/>
            </a:endParaRPr>
          </a:p>
          <a:p>
            <a:pPr marL="0" marR="0" lvl="0" indent="0" algn="l" defTabSz="914400" rtl="0" eaLnBrk="1" fontAlgn="auto" latinLnBrk="0" hangingPunct="1">
              <a:lnSpc>
                <a:spcPct val="125000"/>
              </a:lnSpc>
              <a:spcBef>
                <a:spcPts val="0"/>
              </a:spcBef>
              <a:spcAft>
                <a:spcPts val="1200"/>
              </a:spcAft>
              <a:buClr>
                <a:srgbClr val="E7534F"/>
              </a:buClr>
              <a:buSzTx/>
              <a:buFontTx/>
              <a:buNone/>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The demographic breakdown of </a:t>
            </a:r>
            <a:r>
              <a:rPr kumimoji="0" lang="en-US" sz="1200" b="0" i="0" u="none" strike="noStrike" kern="1200" cap="none" spc="0" normalizeH="0" baseline="0" noProof="0" dirty="0" err="1">
                <a:ln>
                  <a:noFill/>
                </a:ln>
                <a:solidFill>
                  <a:prstClr val="black"/>
                </a:solidFill>
                <a:effectLst/>
                <a:uLnTx/>
                <a:uFillTx/>
                <a:latin typeface="Helvetica"/>
                <a:ea typeface="+mn-ea"/>
                <a:cs typeface="Helvetica"/>
              </a:rPr>
              <a:t>organisations</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is:</a:t>
            </a:r>
            <a:endParaRPr kumimoji="0" lang="en-US"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Helvetica"/>
                <a:ea typeface="+mn-ea"/>
                <a:cs typeface="Helvetica"/>
              </a:rPr>
              <a:t>SMB (&lt;= 500 employees</a:t>
            </a:r>
            <a:r>
              <a:rPr lang="en-GB" sz="1200" dirty="0">
                <a:solidFill>
                  <a:prstClr val="black"/>
                </a:solidFill>
                <a:latin typeface="Helvetica"/>
                <a:cs typeface="Helvetica"/>
              </a:rPr>
              <a:t>)</a:t>
            </a:r>
            <a:endParaRPr lang="en-GB" sz="1200" b="0" i="0" u="none" strike="noStrike" kern="1200" cap="none" spc="0" normalizeH="0" baseline="0" noProof="0" dirty="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Helvetica"/>
                <a:ea typeface="+mn-ea"/>
                <a:cs typeface="Helvetica"/>
              </a:rPr>
              <a:t>Mid-sized organisations (501 to 2,500 employees</a:t>
            </a:r>
            <a:r>
              <a:rPr lang="en-GB" sz="1200" dirty="0">
                <a:solidFill>
                  <a:prstClr val="black"/>
                </a:solidFill>
                <a:latin typeface="Helvetica"/>
                <a:cs typeface="Helvetica"/>
              </a:rPr>
              <a:t>)</a:t>
            </a:r>
            <a:endParaRPr lang="en-GB" sz="1200" b="0" i="0" u="none" strike="noStrike" kern="1200" cap="none" spc="0" normalizeH="0" baseline="0" noProof="0" dirty="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Helvetica"/>
                <a:ea typeface="+mn-ea"/>
                <a:cs typeface="Helvetica"/>
              </a:rPr>
              <a:t>Enterprise organisations (2,501 to 10,000 employees)</a:t>
            </a:r>
            <a:endParaRPr lang="en-GB" sz="1200" b="0" i="0" u="none" strike="noStrike" kern="1200" cap="none" spc="0" normalizeH="0" baseline="0" noProof="0" dirty="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Helvetica"/>
                <a:ea typeface="+mn-ea"/>
                <a:cs typeface="Helvetica"/>
              </a:rPr>
              <a:t>Large </a:t>
            </a:r>
            <a:r>
              <a:rPr kumimoji="0" lang="en-AU" sz="1200" b="0" i="0" u="none" strike="noStrike" kern="1200" cap="none" spc="0" normalizeH="0" baseline="0" noProof="0" dirty="0">
                <a:ln>
                  <a:noFill/>
                </a:ln>
                <a:solidFill>
                  <a:prstClr val="black"/>
                </a:solidFill>
                <a:effectLst/>
                <a:uLnTx/>
                <a:uFillTx/>
                <a:latin typeface="Helvetica"/>
                <a:ea typeface="+mn-ea"/>
                <a:cs typeface="Helvetica"/>
              </a:rPr>
              <a:t>e</a:t>
            </a:r>
            <a:r>
              <a:rPr kumimoji="0" lang="en-GB" sz="1200" b="0" i="0" u="none" strike="noStrike" kern="1200" cap="none" spc="0" normalizeH="0" baseline="0" noProof="0" dirty="0" err="1">
                <a:ln>
                  <a:noFill/>
                </a:ln>
                <a:solidFill>
                  <a:prstClr val="black"/>
                </a:solidFill>
                <a:effectLst/>
                <a:uLnTx/>
                <a:uFillTx/>
                <a:latin typeface="Helvetica"/>
                <a:ea typeface="+mn-ea"/>
                <a:cs typeface="Helvetica"/>
              </a:rPr>
              <a:t>nterprise</a:t>
            </a:r>
            <a:r>
              <a:rPr kumimoji="0" lang="en-GB" sz="1200" b="0" i="0" u="none" strike="noStrike" kern="1200" cap="none" spc="0" normalizeH="0" baseline="0" noProof="0" dirty="0">
                <a:ln>
                  <a:noFill/>
                </a:ln>
                <a:solidFill>
                  <a:prstClr val="black"/>
                </a:solidFill>
                <a:effectLst/>
                <a:uLnTx/>
                <a:uFillTx/>
                <a:latin typeface="Helvetica"/>
                <a:ea typeface="+mn-ea"/>
                <a:cs typeface="Helvetica"/>
              </a:rPr>
              <a:t> organisations (&gt; 10,000)</a:t>
            </a:r>
            <a:endParaRPr lang="en-GB" sz="1200" b="0" i="0" u="none" strike="noStrike" kern="1200" cap="none" spc="0" normalizeH="0" baseline="0" noProof="0" dirty="0">
              <a:ln>
                <a:noFill/>
              </a:ln>
              <a:solidFill>
                <a:prstClr val="black"/>
              </a:solidFill>
              <a:effectLst/>
              <a:uLnTx/>
              <a:uFillTx/>
              <a:latin typeface="Helvetica"/>
              <a:cs typeface="Helvetica"/>
            </a:endParaRPr>
          </a:p>
          <a:p>
            <a:pPr marL="0" marR="0" lvl="0" indent="0" algn="l" defTabSz="914400" rtl="0" eaLnBrk="1" fontAlgn="auto" latinLnBrk="0" hangingPunct="1">
              <a:lnSpc>
                <a:spcPct val="125000"/>
              </a:lnSpc>
              <a:spcBef>
                <a:spcPts val="1200"/>
              </a:spcBef>
              <a:spcAft>
                <a:spcPts val="1200"/>
              </a:spcAft>
              <a:buClr>
                <a:srgbClr val="E7534F"/>
              </a:buClr>
              <a:buSzTx/>
              <a:buFontTx/>
              <a:buNone/>
              <a:tabLst/>
              <a:defRPr/>
            </a:pPr>
            <a:r>
              <a:rPr kumimoji="0" lang="en-GB" sz="1200" b="0" i="0" u="none" strike="noStrike" kern="1200" cap="none" spc="0" normalizeH="0" baseline="0" noProof="0" dirty="0">
                <a:ln>
                  <a:noFill/>
                </a:ln>
                <a:solidFill>
                  <a:prstClr val="black"/>
                </a:solidFill>
                <a:effectLst/>
                <a:uLnTx/>
                <a:uFillTx/>
                <a:latin typeface="Helvetica"/>
                <a:ea typeface="+mn-ea"/>
                <a:cs typeface="Helvetica"/>
              </a:rPr>
              <a:t>The statistics shown in this report cover:</a:t>
            </a:r>
            <a:endParaRPr lang="en-GB" sz="1200" b="0" i="0" u="none" strike="noStrike" kern="1200" cap="none" spc="0" normalizeH="0" baseline="0" noProof="0" dirty="0">
              <a:ln>
                <a:noFill/>
              </a:ln>
              <a:solidFill>
                <a:prstClr val="black"/>
              </a:solidFill>
              <a:effectLst/>
              <a:uLnTx/>
              <a:uFillTx/>
              <a:latin typeface="Helvetica"/>
              <a:cs typeface="Helvetica"/>
            </a:endParaRPr>
          </a:p>
          <a:p>
            <a:pPr marL="171450" indent="-171450">
              <a:lnSpc>
                <a:spcPct val="125000"/>
              </a:lnSpc>
              <a:spcAft>
                <a:spcPts val="600"/>
              </a:spcAft>
              <a:buClr>
                <a:srgbClr val="E7534F"/>
              </a:buClr>
              <a:buFont typeface="Arial" panose="020B0604020202020204" pitchFamily="34" charset="0"/>
              <a:buChar char="•"/>
              <a:defRPr/>
            </a:pPr>
            <a:r>
              <a:rPr lang="en-US" sz="1200" dirty="0">
                <a:solidFill>
                  <a:prstClr val="black"/>
                </a:solidFill>
                <a:latin typeface="Helvetica"/>
                <a:cs typeface="Helvetica"/>
              </a:rPr>
              <a:t>IT Initiative metrics</a:t>
            </a:r>
            <a:endParaRPr lang="en-GB" sz="1200" i="0" u="none" strike="noStrike" kern="1200" cap="none" spc="0" normalizeH="0" baseline="0" noProof="0" dirty="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Investment priorities</a:t>
            </a:r>
            <a:endParaRPr lang="en-US" sz="1200" b="0" i="0" u="none" strike="noStrike" kern="1200" cap="none" spc="0" normalizeH="0" baseline="0" noProof="0" dirty="0">
              <a:ln>
                <a:noFill/>
              </a:ln>
              <a:solidFill>
                <a:prstClr val="black"/>
              </a:solidFill>
              <a:effectLst/>
              <a:uLnTx/>
              <a:uFillTx/>
              <a:latin typeface="Helvetica"/>
              <a:cs typeface="Helvetica"/>
            </a:endParaRPr>
          </a:p>
        </p:txBody>
      </p:sp>
      <p:sp>
        <p:nvSpPr>
          <p:cNvPr id="8" name="Rectangle 7">
            <a:extLst>
              <a:ext uri="{FF2B5EF4-FFF2-40B4-BE49-F238E27FC236}">
                <a16:creationId xmlns:a16="http://schemas.microsoft.com/office/drawing/2014/main" id="{A497A414-2B6A-4C14-A96E-9F120F632DDE}"/>
              </a:ext>
            </a:extLst>
          </p:cNvPr>
          <p:cNvSpPr/>
          <p:nvPr/>
        </p:nvSpPr>
        <p:spPr>
          <a:xfrm>
            <a:off x="623000" y="1357452"/>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Helvetica"/>
                <a:ea typeface="+mn-ea"/>
                <a:cs typeface="Helvetica"/>
              </a:rPr>
              <a:t>Document description</a:t>
            </a:r>
          </a:p>
        </p:txBody>
      </p:sp>
      <p:sp>
        <p:nvSpPr>
          <p:cNvPr id="10" name="Rectangle 9">
            <a:extLst>
              <a:ext uri="{FF2B5EF4-FFF2-40B4-BE49-F238E27FC236}">
                <a16:creationId xmlns:a16="http://schemas.microsoft.com/office/drawing/2014/main" id="{C0552DBC-CB9C-4D1E-2166-B36AC8490FCD}"/>
              </a:ext>
            </a:extLst>
          </p:cNvPr>
          <p:cNvSpPr/>
          <p:nvPr/>
        </p:nvSpPr>
        <p:spPr>
          <a:xfrm>
            <a:off x="623000" y="1049675"/>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E7534F"/>
                </a:solidFill>
                <a:effectLst/>
                <a:uLnTx/>
                <a:uFillTx/>
                <a:latin typeface="Helvetica"/>
                <a:ea typeface="+mn-ea"/>
                <a:cs typeface="Helvetica"/>
              </a:rPr>
              <a:t>CFO demographic</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sp>
        <p:nvSpPr>
          <p:cNvPr id="11" name="TextBox 10">
            <a:extLst>
              <a:ext uri="{FF2B5EF4-FFF2-40B4-BE49-F238E27FC236}">
                <a16:creationId xmlns:a16="http://schemas.microsoft.com/office/drawing/2014/main" id="{BFBE624F-2B67-B1C9-CA6E-762A4CF07A01}"/>
              </a:ext>
            </a:extLst>
          </p:cNvPr>
          <p:cNvSpPr txBox="1"/>
          <p:nvPr/>
        </p:nvSpPr>
        <p:spPr>
          <a:xfrm>
            <a:off x="5449014" y="1112651"/>
            <a:ext cx="6096000" cy="3840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25000"/>
              </a:lnSpc>
              <a:spcBef>
                <a:spcPts val="0"/>
              </a:spcBef>
              <a:spcAft>
                <a:spcPts val="120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IT </a:t>
            </a:r>
            <a:r>
              <a:rPr lang="en-US" sz="1200" b="1">
                <a:solidFill>
                  <a:prstClr val="black"/>
                </a:solidFill>
                <a:latin typeface="Helvetica"/>
                <a:cs typeface="Helvetica"/>
              </a:rPr>
              <a:t>initiative</a:t>
            </a:r>
            <a:r>
              <a:rPr kumimoji="0" lang="en-US" sz="1200" b="1" i="0" u="none" strike="noStrike" kern="1200" cap="none" spc="0" normalizeH="0" baseline="0" noProof="0" dirty="0">
                <a:ln>
                  <a:noFill/>
                </a:ln>
                <a:solidFill>
                  <a:prstClr val="black"/>
                </a:solidFill>
                <a:effectLst/>
                <a:uLnTx/>
                <a:uFillTx/>
                <a:latin typeface="Helvetica"/>
                <a:ea typeface="+mn-ea"/>
                <a:cs typeface="Helvetica"/>
              </a:rPr>
              <a:t> metric</a:t>
            </a:r>
          </a:p>
          <a:p>
            <a:pPr marL="171450" lvl="0" indent="-171450">
              <a:lnSpc>
                <a:spcPct val="125000"/>
              </a:lnSpc>
              <a:spcAft>
                <a:spcPts val="1200"/>
              </a:spcAft>
              <a:buClr>
                <a:srgbClr val="E7534F"/>
              </a:buClr>
              <a:buFont typeface="Arial" panose="020B0604020202020204" pitchFamily="34" charset="0"/>
              <a:buChar char="•"/>
              <a:defRPr/>
            </a:pPr>
            <a:r>
              <a:rPr kumimoji="0" lang="en-US" sz="1200" i="0" u="none" strike="noStrike" kern="1200" cap="none" spc="0" normalizeH="0" baseline="0" noProof="0" dirty="0">
                <a:ln>
                  <a:noFill/>
                </a:ln>
                <a:solidFill>
                  <a:prstClr val="black"/>
                </a:solidFill>
                <a:effectLst/>
                <a:uLnTx/>
                <a:uFillTx/>
                <a:latin typeface="Helvetica"/>
                <a:ea typeface="+mn-ea"/>
                <a:cs typeface="Helvetica"/>
              </a:rPr>
              <a:t>Respondents were asked </a:t>
            </a:r>
            <a:r>
              <a:rPr lang="en-US" sz="1200" dirty="0">
                <a:solidFill>
                  <a:prstClr val="black"/>
                </a:solidFill>
                <a:latin typeface="Helvetica"/>
                <a:cs typeface="Helvetica"/>
              </a:rPr>
              <a:t>‘</a:t>
            </a:r>
            <a:r>
              <a:rPr lang="en-US" sz="1200" b="1" dirty="0">
                <a:solidFill>
                  <a:prstClr val="black"/>
                </a:solidFill>
                <a:latin typeface="Helvetica"/>
                <a:cs typeface="Helvetica"/>
              </a:rPr>
              <a:t>When reviewing major IT initiatives, how important are each of the following metrics in your department's evaluation and approval process?</a:t>
            </a:r>
            <a:r>
              <a:rPr lang="en-US" sz="1200" dirty="0">
                <a:solidFill>
                  <a:prstClr val="black"/>
                </a:solidFill>
                <a:latin typeface="Helvetica"/>
                <a:cs typeface="Helvetica"/>
              </a:rPr>
              <a:t>’ and select from 1 – Not used to 5 – Primary factor</a:t>
            </a:r>
            <a:r>
              <a:rPr kumimoji="0" lang="en-US" sz="1200" i="0" u="none" strike="noStrike" kern="1200" cap="none" spc="0" normalizeH="0" baseline="0" noProof="0" dirty="0">
                <a:ln>
                  <a:noFill/>
                </a:ln>
                <a:solidFill>
                  <a:prstClr val="black"/>
                </a:solidFill>
                <a:effectLst/>
                <a:uLnTx/>
                <a:uFillTx/>
                <a:latin typeface="Helvetica"/>
                <a:ea typeface="+mn-ea"/>
                <a:cs typeface="Helvetica"/>
              </a:rPr>
              <a:t>. </a:t>
            </a:r>
            <a:endParaRPr lang="en-US" sz="1200" i="0" u="none" strike="noStrike" kern="1200" cap="none" spc="0" normalizeH="0" baseline="0" noProof="0" dirty="0">
              <a:ln>
                <a:noFill/>
              </a:ln>
              <a:solidFill>
                <a:prstClr val="black"/>
              </a:solidFill>
              <a:effectLst/>
              <a:uLnTx/>
              <a:uFillTx/>
              <a:latin typeface="Helvetica"/>
              <a:cs typeface="Helvetica"/>
            </a:endParaRPr>
          </a:p>
          <a:p>
            <a:pPr marL="171450" indent="-171450">
              <a:lnSpc>
                <a:spcPct val="125000"/>
              </a:lnSpc>
              <a:spcAft>
                <a:spcPts val="1200"/>
              </a:spcAft>
              <a:buClr>
                <a:srgbClr val="E7534F"/>
              </a:buClr>
              <a:buFont typeface="Arial" panose="020B0604020202020204" pitchFamily="34" charset="0"/>
              <a:buChar char="•"/>
              <a:defRPr/>
            </a:pPr>
            <a:r>
              <a:rPr kumimoji="0" lang="en-US" sz="1200" i="0" u="none" strike="noStrike" kern="1200" cap="none" spc="0" normalizeH="0" baseline="0" noProof="0" dirty="0">
                <a:ln>
                  <a:noFill/>
                </a:ln>
                <a:solidFill>
                  <a:prstClr val="black"/>
                </a:solidFill>
                <a:effectLst/>
                <a:uLnTx/>
                <a:uFillTx/>
                <a:latin typeface="Helvetica"/>
                <a:ea typeface="+mn-ea"/>
                <a:cs typeface="Helvetica"/>
              </a:rPr>
              <a:t>Only </a:t>
            </a:r>
            <a:r>
              <a:rPr lang="en-US" sz="1200" dirty="0">
                <a:solidFill>
                  <a:prstClr val="black"/>
                </a:solidFill>
                <a:latin typeface="Helvetica"/>
                <a:cs typeface="Helvetica"/>
              </a:rPr>
              <a:t>a </a:t>
            </a:r>
            <a:r>
              <a:rPr kumimoji="0" lang="en-US" sz="1200" i="0" u="none" strike="noStrike" kern="1200" cap="none" spc="0" normalizeH="0" baseline="0" noProof="0" dirty="0">
                <a:ln>
                  <a:noFill/>
                </a:ln>
                <a:solidFill>
                  <a:prstClr val="black"/>
                </a:solidFill>
                <a:effectLst/>
                <a:uLnTx/>
                <a:uFillTx/>
                <a:latin typeface="Helvetica"/>
                <a:ea typeface="+mn-ea"/>
                <a:cs typeface="Helvetica"/>
              </a:rPr>
              <a:t>proportion of </a:t>
            </a:r>
            <a:r>
              <a:rPr lang="en-US" sz="1200" dirty="0">
                <a:solidFill>
                  <a:prstClr val="black"/>
                </a:solidFill>
                <a:latin typeface="Helvetica"/>
                <a:cs typeface="Helvetica"/>
              </a:rPr>
              <a:t>the combined</a:t>
            </a:r>
            <a:r>
              <a:rPr kumimoji="0" lang="en-US" sz="1200" i="0" u="none" strike="noStrike" kern="1200" cap="none" spc="0" normalizeH="0" baseline="0" noProof="0" dirty="0">
                <a:ln>
                  <a:noFill/>
                </a:ln>
                <a:solidFill>
                  <a:prstClr val="black"/>
                </a:solidFill>
                <a:effectLst/>
                <a:uLnTx/>
                <a:uFillTx/>
                <a:latin typeface="Helvetica"/>
                <a:ea typeface="+mn-ea"/>
                <a:cs typeface="Helvetica"/>
              </a:rPr>
              <a:t> </a:t>
            </a:r>
            <a:r>
              <a:rPr kumimoji="0" lang="en-US" sz="1200" b="1" i="0" u="none" strike="noStrike" kern="1200" cap="none" spc="0" normalizeH="0" baseline="0" noProof="0" dirty="0">
                <a:ln>
                  <a:noFill/>
                </a:ln>
                <a:solidFill>
                  <a:prstClr val="black"/>
                </a:solidFill>
                <a:effectLst/>
                <a:uLnTx/>
                <a:uFillTx/>
                <a:latin typeface="Helvetica"/>
                <a:ea typeface="+mn-ea"/>
                <a:cs typeface="Helvetica"/>
              </a:rPr>
              <a:t>4 - Key factor </a:t>
            </a:r>
            <a:r>
              <a:rPr kumimoji="0" lang="en-US" sz="1200" i="0" u="none" strike="noStrike" kern="1200" cap="none" spc="0" normalizeH="0" baseline="0" noProof="0" dirty="0">
                <a:ln>
                  <a:noFill/>
                </a:ln>
                <a:solidFill>
                  <a:prstClr val="black"/>
                </a:solidFill>
                <a:effectLst/>
                <a:uLnTx/>
                <a:uFillTx/>
                <a:latin typeface="Helvetica"/>
                <a:ea typeface="+mn-ea"/>
                <a:cs typeface="Helvetica"/>
              </a:rPr>
              <a:t>and </a:t>
            </a:r>
            <a:r>
              <a:rPr kumimoji="0" lang="en-US" sz="1200" b="1" i="0" u="none" strike="noStrike" kern="1200" cap="none" spc="0" normalizeH="0" baseline="0" noProof="0" dirty="0">
                <a:ln>
                  <a:noFill/>
                </a:ln>
                <a:solidFill>
                  <a:prstClr val="black"/>
                </a:solidFill>
                <a:effectLst/>
                <a:uLnTx/>
                <a:uFillTx/>
                <a:latin typeface="Helvetica"/>
                <a:ea typeface="+mn-ea"/>
                <a:cs typeface="Helvetica"/>
              </a:rPr>
              <a:t>5 -</a:t>
            </a:r>
            <a:r>
              <a:rPr kumimoji="0" lang="en-US" sz="1200" i="0" u="none" strike="noStrike" kern="1200" cap="none" spc="0" normalizeH="0" baseline="0" noProof="0" dirty="0">
                <a:ln>
                  <a:noFill/>
                </a:ln>
                <a:solidFill>
                  <a:prstClr val="black"/>
                </a:solidFill>
                <a:effectLst/>
                <a:uLnTx/>
                <a:uFillTx/>
                <a:latin typeface="Helvetica"/>
                <a:ea typeface="+mn-ea"/>
                <a:cs typeface="Helvetica"/>
              </a:rPr>
              <a:t> </a:t>
            </a:r>
            <a:r>
              <a:rPr kumimoji="0" lang="en-US" sz="1200" b="1" i="0" u="none" strike="noStrike" kern="1200" cap="none" spc="0" normalizeH="0" baseline="0" noProof="0" dirty="0">
                <a:ln>
                  <a:noFill/>
                </a:ln>
                <a:solidFill>
                  <a:prstClr val="black"/>
                </a:solidFill>
                <a:effectLst/>
                <a:uLnTx/>
                <a:uFillTx/>
                <a:latin typeface="Helvetica"/>
                <a:ea typeface="+mn-ea"/>
                <a:cs typeface="Helvetica"/>
              </a:rPr>
              <a:t>Primary factor</a:t>
            </a:r>
            <a:r>
              <a:rPr kumimoji="0" lang="en-US" sz="1200" i="0" u="none" strike="noStrike" kern="1200" cap="none" spc="0" normalizeH="0" baseline="0" noProof="0" dirty="0">
                <a:ln>
                  <a:noFill/>
                </a:ln>
                <a:solidFill>
                  <a:prstClr val="black"/>
                </a:solidFill>
                <a:effectLst/>
                <a:uLnTx/>
                <a:uFillTx/>
                <a:latin typeface="Helvetica"/>
                <a:ea typeface="+mn-ea"/>
                <a:cs typeface="Helvetica"/>
              </a:rPr>
              <a:t> </a:t>
            </a:r>
            <a:br>
              <a:rPr kumimoji="0" lang="en-US" sz="1200" i="0" u="none" strike="noStrike" kern="1200" cap="none" spc="0" normalizeH="0" baseline="0" noProof="0" dirty="0">
                <a:ln>
                  <a:noFill/>
                </a:ln>
                <a:solidFill>
                  <a:prstClr val="black"/>
                </a:solidFill>
                <a:effectLst/>
                <a:uLnTx/>
                <a:uFillTx/>
                <a:latin typeface="Helvetica"/>
                <a:ea typeface="+mn-ea"/>
                <a:cs typeface="Helvetica"/>
              </a:rPr>
            </a:br>
            <a:r>
              <a:rPr kumimoji="0" lang="en-US" sz="1200" i="0" u="none" strike="noStrike" kern="1200" cap="none" spc="0" normalizeH="0" baseline="0" noProof="0" dirty="0">
                <a:ln>
                  <a:noFill/>
                </a:ln>
                <a:solidFill>
                  <a:prstClr val="black"/>
                </a:solidFill>
                <a:effectLst/>
                <a:uLnTx/>
                <a:uFillTx/>
                <a:latin typeface="Helvetica"/>
                <a:ea typeface="+mn-ea"/>
                <a:cs typeface="Helvetica"/>
              </a:rPr>
              <a:t>are displayed.</a:t>
            </a:r>
            <a:endParaRPr lang="en-US" sz="1200" i="0" u="none" strike="noStrike" kern="1200" cap="none" spc="0" normalizeH="0" baseline="0" noProof="0" dirty="0">
              <a:ln>
                <a:noFill/>
              </a:ln>
              <a:solidFill>
                <a:prstClr val="black"/>
              </a:solidFill>
              <a:effectLst/>
              <a:uLnTx/>
              <a:uFillTx/>
              <a:latin typeface="Helvetica"/>
              <a:cs typeface="Helvetica"/>
            </a:endParaRPr>
          </a:p>
          <a:p>
            <a:pPr marR="0" lvl="0" algn="l" defTabSz="914400" rtl="0" eaLnBrk="1" fontAlgn="auto" latinLnBrk="0" hangingPunct="1">
              <a:lnSpc>
                <a:spcPct val="125000"/>
              </a:lnSpc>
              <a:spcBef>
                <a:spcPts val="0"/>
              </a:spcBef>
              <a:spcAft>
                <a:spcPts val="1200"/>
              </a:spcAft>
              <a:buClr>
                <a:srgbClr val="E7534F"/>
              </a:buClr>
              <a:buSzTx/>
              <a:tabLst/>
              <a:defRPr/>
            </a:pPr>
            <a:br>
              <a:rPr lang="en-US" sz="1200" b="1" i="0" u="none" strike="noStrike" kern="1200" cap="none" spc="0" normalizeH="0" baseline="0" noProof="0" dirty="0">
                <a:ln>
                  <a:noFill/>
                </a:ln>
                <a:effectLst/>
                <a:uLnTx/>
                <a:uFillTx/>
                <a:latin typeface="Helvetica"/>
                <a:cs typeface="Helvetica"/>
              </a:rPr>
            </a:br>
            <a:r>
              <a:rPr kumimoji="0" lang="en-US" sz="1200" b="1" i="0" u="none" strike="noStrike" kern="1200" cap="none" spc="0" normalizeH="0" baseline="0" noProof="0" dirty="0">
                <a:ln>
                  <a:noFill/>
                </a:ln>
                <a:solidFill>
                  <a:prstClr val="black"/>
                </a:solidFill>
                <a:effectLst/>
                <a:uLnTx/>
                <a:uFillTx/>
                <a:latin typeface="Helvetica"/>
                <a:ea typeface="+mn-ea"/>
                <a:cs typeface="Helvetica"/>
              </a:rPr>
              <a:t>Investment priorities​</a:t>
            </a:r>
            <a:endParaRPr lang="en-US" sz="1200" b="1" i="0" u="none" strike="noStrike" kern="1200" cap="none" spc="0" normalizeH="0" baseline="0" noProof="0" dirty="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US" sz="1200" i="0" u="none" strike="noStrike" kern="1200" cap="none" spc="0" normalizeH="0" baseline="0" noProof="0" dirty="0">
                <a:ln>
                  <a:noFill/>
                </a:ln>
                <a:solidFill>
                  <a:prstClr val="black"/>
                </a:solidFill>
                <a:effectLst/>
                <a:uLnTx/>
                <a:uFillTx/>
                <a:latin typeface="Helvetica"/>
                <a:ea typeface="+mn-ea"/>
                <a:cs typeface="Helvetica"/>
              </a:rPr>
              <a:t>Investment priorities are indicated by respondents' intentions to spend </a:t>
            </a:r>
            <a:br>
              <a:rPr lang="en-US" sz="1200" i="0" u="none" strike="noStrike" kern="1200" cap="none" spc="0" normalizeH="0" baseline="0" noProof="0" dirty="0">
                <a:ln>
                  <a:noFill/>
                </a:ln>
                <a:effectLst/>
                <a:uLnTx/>
                <a:uFillTx/>
                <a:latin typeface="Helvetica"/>
                <a:cs typeface="Helvetica"/>
              </a:rPr>
            </a:br>
            <a:r>
              <a:rPr kumimoji="0" lang="en-US" sz="1200" i="0" u="none" strike="noStrike" kern="1200" cap="none" spc="0" normalizeH="0" baseline="0" noProof="0" dirty="0">
                <a:ln>
                  <a:noFill/>
                </a:ln>
                <a:solidFill>
                  <a:prstClr val="black"/>
                </a:solidFill>
                <a:effectLst/>
                <a:uLnTx/>
                <a:uFillTx/>
                <a:latin typeface="Helvetica"/>
                <a:ea typeface="+mn-ea"/>
                <a:cs typeface="Helvetica"/>
              </a:rPr>
              <a:t>in a given area over the next year.</a:t>
            </a:r>
            <a:endParaRPr lang="en-US" sz="1200" i="0" u="none" strike="noStrike" kern="1200" cap="none" spc="0" normalizeH="0" baseline="0" noProof="0" dirty="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US" sz="1200" i="0" u="none" strike="noStrike" kern="1200" cap="none" spc="0" normalizeH="0" baseline="0" noProof="0" dirty="0">
                <a:ln>
                  <a:noFill/>
                </a:ln>
                <a:solidFill>
                  <a:prstClr val="black"/>
                </a:solidFill>
                <a:effectLst/>
                <a:uLnTx/>
                <a:uFillTx/>
                <a:latin typeface="Helvetica"/>
                <a:ea typeface="+mn-ea"/>
                <a:cs typeface="Helvetica"/>
              </a:rPr>
              <a:t>There are approximately 83 line items of investment priorities. The investment priority statistics represent the top 10 investments by proportion of spending </a:t>
            </a:r>
            <a:br>
              <a:rPr lang="en-US" sz="1200" i="0" u="none" strike="noStrike" kern="1200" cap="none" spc="0" normalizeH="0" baseline="0" noProof="0" dirty="0">
                <a:ln>
                  <a:noFill/>
                </a:ln>
                <a:effectLst/>
                <a:uLnTx/>
                <a:uFillTx/>
                <a:latin typeface="Helvetica"/>
                <a:cs typeface="Helvetica"/>
              </a:rPr>
            </a:br>
            <a:r>
              <a:rPr kumimoji="0" lang="en-US" sz="1200" i="0" u="none" strike="noStrike" kern="1200" cap="none" spc="0" normalizeH="0" baseline="0" noProof="0" dirty="0">
                <a:ln>
                  <a:noFill/>
                </a:ln>
                <a:solidFill>
                  <a:prstClr val="black"/>
                </a:solidFill>
                <a:effectLst/>
                <a:uLnTx/>
                <a:uFillTx/>
                <a:latin typeface="Helvetica"/>
                <a:ea typeface="+mn-ea"/>
                <a:cs typeface="Helvetica"/>
              </a:rPr>
              <a:t>in the next year</a:t>
            </a:r>
            <a:r>
              <a:rPr lang="en-US" sz="1200" dirty="0">
                <a:solidFill>
                  <a:prstClr val="black"/>
                </a:solidFill>
                <a:latin typeface="Helvetica"/>
                <a:cs typeface="Helvetica"/>
              </a:rPr>
              <a:t>.</a:t>
            </a:r>
            <a:endParaRPr lang="en-US" sz="1200" b="0" i="0" u="none" strike="noStrike" kern="1200" cap="none" spc="0" normalizeH="0" baseline="0" noProof="0" dirty="0">
              <a:ln>
                <a:noFill/>
              </a:ln>
              <a:solidFill>
                <a:prstClr val="black"/>
              </a:solidFill>
              <a:effectLst/>
              <a:uLnTx/>
              <a:uFillTx/>
              <a:latin typeface="Helvetica"/>
              <a:cs typeface="Helvetica"/>
            </a:endParaRPr>
          </a:p>
        </p:txBody>
      </p:sp>
    </p:spTree>
    <p:extLst>
      <p:ext uri="{BB962C8B-B14F-4D97-AF65-F5344CB8AC3E}">
        <p14:creationId xmlns:p14="http://schemas.microsoft.com/office/powerpoint/2010/main" val="806042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3127FD3-B0FA-7107-8F82-19E4A137D311}"/>
              </a:ext>
            </a:extLst>
          </p:cNvPr>
          <p:cNvGrpSpPr/>
          <p:nvPr/>
        </p:nvGrpSpPr>
        <p:grpSpPr>
          <a:xfrm>
            <a:off x="3436593" y="2894115"/>
            <a:ext cx="5318811" cy="953583"/>
            <a:chOff x="3436593" y="2894115"/>
            <a:chExt cx="5318811" cy="953583"/>
          </a:xfrm>
        </p:grpSpPr>
        <p:sp>
          <p:nvSpPr>
            <p:cNvPr id="3" name="TextBox 2">
              <a:extLst>
                <a:ext uri="{FF2B5EF4-FFF2-40B4-BE49-F238E27FC236}">
                  <a16:creationId xmlns:a16="http://schemas.microsoft.com/office/drawing/2014/main" id="{5F22884A-B46E-6514-685C-D6AE15CE7035}"/>
                </a:ext>
              </a:extLst>
            </p:cNvPr>
            <p:cNvSpPr txBox="1"/>
            <p:nvPr/>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4" name="Rectangle 3">
              <a:hlinkClick r:id="rId3"/>
              <a:extLst>
                <a:ext uri="{FF2B5EF4-FFF2-40B4-BE49-F238E27FC236}">
                  <a16:creationId xmlns:a16="http://schemas.microsoft.com/office/drawing/2014/main" id="{2B7829DD-A79D-0C2C-1415-8E2ECA54E813}"/>
                </a:ext>
              </a:extLst>
            </p:cNvPr>
            <p:cNvSpPr/>
            <p:nvPr/>
          </p:nvSpPr>
          <p:spPr>
            <a:xfrm>
              <a:off x="4204010" y="3661892"/>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hlinkClick r:id="rId4"/>
              <a:extLst>
                <a:ext uri="{FF2B5EF4-FFF2-40B4-BE49-F238E27FC236}">
                  <a16:creationId xmlns:a16="http://schemas.microsoft.com/office/drawing/2014/main" id="{5DE341C7-A4B1-48ED-80BC-2B3EB00260EB}"/>
                </a:ext>
              </a:extLst>
            </p:cNvPr>
            <p:cNvSpPr/>
            <p:nvPr/>
          </p:nvSpPr>
          <p:spPr>
            <a:xfrm>
              <a:off x="5307980" y="3677847"/>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hlinkClick r:id="rId3"/>
              <a:extLst>
                <a:ext uri="{FF2B5EF4-FFF2-40B4-BE49-F238E27FC236}">
                  <a16:creationId xmlns:a16="http://schemas.microsoft.com/office/drawing/2014/main" id="{783D7293-290E-9ADF-C4AF-E18A7729C87E}"/>
                </a:ext>
              </a:extLst>
            </p:cNvPr>
            <p:cNvSpPr/>
            <p:nvPr/>
          </p:nvSpPr>
          <p:spPr>
            <a:xfrm>
              <a:off x="5386038" y="2905857"/>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logo&#10;&#10;Description automatically generated">
              <a:extLst>
                <a:ext uri="{FF2B5EF4-FFF2-40B4-BE49-F238E27FC236}">
                  <a16:creationId xmlns:a16="http://schemas.microsoft.com/office/drawing/2014/main" id="{D719F935-AC34-0B4C-4080-34F3CA844424}"/>
                </a:ext>
              </a:extLst>
            </p:cNvPr>
            <p:cNvPicPr>
              <a:picLocks noChangeAspect="1"/>
            </p:cNvPicPr>
            <p:nvPr/>
          </p:nvPicPr>
          <p:blipFill>
            <a:blip r:embed="rId5"/>
            <a:stretch>
              <a:fillRect/>
            </a:stretch>
          </p:blipFill>
          <p:spPr>
            <a:xfrm>
              <a:off x="5382183" y="2894115"/>
              <a:ext cx="1427630" cy="347200"/>
            </a:xfrm>
            <a:prstGeom prst="rect">
              <a:avLst/>
            </a:prstGeom>
          </p:spPr>
        </p:pic>
      </p:grpSp>
    </p:spTree>
    <p:extLst>
      <p:ext uri="{BB962C8B-B14F-4D97-AF65-F5344CB8AC3E}">
        <p14:creationId xmlns:p14="http://schemas.microsoft.com/office/powerpoint/2010/main" val="175060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467584-67DF-E8E1-B853-189D62B9A57F}"/>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2C6C00C9-EF06-14DA-037E-28E4F2FF935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99595" y="5993999"/>
            <a:ext cx="3063424" cy="329695"/>
          </a:xfrm>
          <a:prstGeom prst="rect">
            <a:avLst/>
          </a:prstGeom>
        </p:spPr>
      </p:pic>
      <p:sp>
        <p:nvSpPr>
          <p:cNvPr id="4" name="TextBox 3">
            <a:extLst>
              <a:ext uri="{FF2B5EF4-FFF2-40B4-BE49-F238E27FC236}">
                <a16:creationId xmlns:a16="http://schemas.microsoft.com/office/drawing/2014/main" id="{01E0CFCC-5C45-099D-2D0B-C0F9ECA8C617}"/>
              </a:ext>
            </a:extLst>
          </p:cNvPr>
          <p:cNvSpPr txBox="1"/>
          <p:nvPr/>
        </p:nvSpPr>
        <p:spPr>
          <a:xfrm>
            <a:off x="470612" y="2441030"/>
            <a:ext cx="7539256" cy="1338828"/>
          </a:xfrm>
          <a:prstGeom prst="rect">
            <a:avLst/>
          </a:prstGeom>
          <a:noFill/>
        </p:spPr>
        <p:txBody>
          <a:bodyPr wrap="square" lIns="91440" tIns="45720" rIns="91440" bIns="45720" rtlCol="0" anchor="t">
            <a:spAutoFit/>
          </a:bodyPr>
          <a:lstStyle/>
          <a:p>
            <a:pPr>
              <a:spcAft>
                <a:spcPts val="600"/>
              </a:spcAft>
            </a:pPr>
            <a:r>
              <a:rPr lang="en-US" sz="4400" b="1" dirty="0">
                <a:latin typeface="Helvetica"/>
                <a:cs typeface="Helvetica"/>
              </a:rPr>
              <a:t>Large enterprise</a:t>
            </a:r>
          </a:p>
          <a:p>
            <a:pPr>
              <a:spcAft>
                <a:spcPts val="600"/>
              </a:spcAft>
            </a:pPr>
            <a:r>
              <a:rPr lang="en-US" sz="3200" dirty="0">
                <a:latin typeface="Helvetica"/>
                <a:cs typeface="Helvetica"/>
              </a:rPr>
              <a:t>(above 10,000 employees)</a:t>
            </a:r>
          </a:p>
        </p:txBody>
      </p:sp>
      <p:sp>
        <p:nvSpPr>
          <p:cNvPr id="6" name="Rectangle 5">
            <a:extLst>
              <a:ext uri="{FF2B5EF4-FFF2-40B4-BE49-F238E27FC236}">
                <a16:creationId xmlns:a16="http://schemas.microsoft.com/office/drawing/2014/main" id="{35682E61-A1D1-3385-3BB8-429B2356974D}"/>
              </a:ext>
            </a:extLst>
          </p:cNvPr>
          <p:cNvSpPr/>
          <p:nvPr/>
        </p:nvSpPr>
        <p:spPr>
          <a:xfrm>
            <a:off x="616936" y="3955782"/>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239170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a:defRPr/>
            </a:pPr>
            <a:r>
              <a:rPr kumimoji="0" lang="en-US" sz="2400" b="1" i="0" u="none" strike="noStrike" kern="1200" cap="none" spc="0" normalizeH="0" baseline="0" noProof="0">
                <a:ln>
                  <a:noFill/>
                </a:ln>
                <a:solidFill>
                  <a:srgbClr val="000000"/>
                </a:solidFill>
                <a:effectLst/>
                <a:uLnTx/>
                <a:uFillTx/>
                <a:latin typeface="Helvetica"/>
                <a:cs typeface="Helvetica"/>
              </a:rPr>
              <a:t>Percentage investing in the next 12 months</a:t>
            </a:r>
          </a:p>
        </p:txBody>
      </p:sp>
      <p:sp>
        <p:nvSpPr>
          <p:cNvPr id="3" name="TextBox 2">
            <a:extLst>
              <a:ext uri="{FF2B5EF4-FFF2-40B4-BE49-F238E27FC236}">
                <a16:creationId xmlns:a16="http://schemas.microsoft.com/office/drawing/2014/main" id="{F43E6A01-91FC-A186-4C72-138D1B483C7D}"/>
              </a:ext>
            </a:extLst>
          </p:cNvPr>
          <p:cNvSpPr txBox="1"/>
          <p:nvPr/>
        </p:nvSpPr>
        <p:spPr>
          <a:xfrm>
            <a:off x="4402688" y="6577268"/>
            <a:ext cx="7789312" cy="261610"/>
          </a:xfrm>
          <a:prstGeom prst="rect">
            <a:avLst/>
          </a:prstGeom>
          <a:noFill/>
        </p:spPr>
        <p:txBody>
          <a:bodyPr wrap="none">
            <a:spAutoFit/>
          </a:bodyPr>
          <a:lstStyle/>
          <a:p>
            <a:pPr algn="r">
              <a:defRPr sz="1100" i="1">
                <a:latin typeface="Helvetica"/>
              </a:defRPr>
            </a:pPr>
            <a:r>
              <a:rPr dirty="0">
                <a:solidFill>
                  <a:schemeClr val="bg1">
                    <a:lumMod val="65000"/>
                  </a:schemeClr>
                </a:solidFill>
              </a:rPr>
              <a:t>Source : ADAPT </a:t>
            </a:r>
            <a:r>
              <a:rPr lang="en-US" dirty="0">
                <a:solidFill>
                  <a:schemeClr val="bg1">
                    <a:lumMod val="65000"/>
                  </a:schemeClr>
                </a:solidFill>
              </a:rPr>
              <a:t> CFO </a:t>
            </a:r>
            <a:r>
              <a:rPr dirty="0">
                <a:solidFill>
                  <a:schemeClr val="bg1">
                    <a:lumMod val="65000"/>
                  </a:schemeClr>
                </a:solidFill>
              </a:rPr>
              <a:t>Edge Survey in </a:t>
            </a:r>
            <a:r>
              <a:rPr lang="en-US" dirty="0">
                <a:solidFill>
                  <a:schemeClr val="bg1">
                    <a:lumMod val="65000"/>
                  </a:schemeClr>
                </a:solidFill>
              </a:rPr>
              <a:t>Nov</a:t>
            </a:r>
            <a:r>
              <a:rPr dirty="0">
                <a:solidFill>
                  <a:schemeClr val="bg1">
                    <a:lumMod val="65000"/>
                  </a:schemeClr>
                </a:solidFill>
              </a:rPr>
              <a:t> 2025. Sample size : 132 Australian CISOs, 20 Large Enterprise (&gt;10,000 emp.)</a:t>
            </a:r>
          </a:p>
        </p:txBody>
      </p:sp>
      <p:pic>
        <p:nvPicPr>
          <p:cNvPr id="5" name="Graphic 4">
            <a:extLst>
              <a:ext uri="{FF2B5EF4-FFF2-40B4-BE49-F238E27FC236}">
                <a16:creationId xmlns:a16="http://schemas.microsoft.com/office/drawing/2014/main" id="{0B320C28-057E-C9EE-A48A-DF2E014E88F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9000" y="856298"/>
            <a:ext cx="11554000" cy="5446134"/>
          </a:xfrm>
          <a:prstGeom prst="rect">
            <a:avLst/>
          </a:prstGeom>
        </p:spPr>
      </p:pic>
    </p:spTree>
    <p:extLst>
      <p:ext uri="{BB962C8B-B14F-4D97-AF65-F5344CB8AC3E}">
        <p14:creationId xmlns:p14="http://schemas.microsoft.com/office/powerpoint/2010/main" val="339275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a:defRPr/>
            </a:pPr>
            <a:r>
              <a:rPr kumimoji="0" lang="en-AU" sz="2400" b="1" i="0" u="none" strike="noStrike" kern="1200" cap="none" spc="0" normalizeH="0" baseline="0" noProof="0" dirty="0">
                <a:ln>
                  <a:noFill/>
                </a:ln>
                <a:solidFill>
                  <a:srgbClr val="000000"/>
                </a:solidFill>
                <a:effectLst/>
                <a:uLnTx/>
                <a:uFillTx/>
                <a:latin typeface="Helvetica"/>
                <a:cs typeface="Helvetica"/>
              </a:rPr>
              <a:t>IT initiative metrics for l</a:t>
            </a:r>
            <a:r>
              <a:rPr kumimoji="0" lang="en-US" sz="2400" b="1" i="0" u="none" strike="noStrike" kern="1200" cap="none" spc="0" normalizeH="0" baseline="0" noProof="0" dirty="0" err="1">
                <a:ln>
                  <a:noFill/>
                </a:ln>
                <a:solidFill>
                  <a:srgbClr val="000000"/>
                </a:solidFill>
                <a:effectLst/>
                <a:uLnTx/>
                <a:uFillTx/>
                <a:latin typeface="Helvetica"/>
                <a:cs typeface="Helvetica"/>
              </a:rPr>
              <a:t>arge</a:t>
            </a:r>
            <a:r>
              <a:rPr lang="en-US" sz="2400" b="1" dirty="0">
                <a:solidFill>
                  <a:srgbClr val="000000"/>
                </a:solidFill>
                <a:latin typeface="Helvetica"/>
                <a:cs typeface="Helvetica"/>
              </a:rPr>
              <a:t> e</a:t>
            </a:r>
            <a:r>
              <a:rPr kumimoji="0" lang="en-US" sz="2400" b="1" i="0" u="none" strike="noStrike" kern="1200" cap="none" spc="0" normalizeH="0" baseline="0" noProof="0" dirty="0" err="1">
                <a:ln>
                  <a:noFill/>
                </a:ln>
                <a:solidFill>
                  <a:srgbClr val="000000"/>
                </a:solidFill>
                <a:effectLst/>
                <a:uLnTx/>
                <a:uFillTx/>
                <a:latin typeface="Helvetica"/>
                <a:cs typeface="Helvetica"/>
              </a:rPr>
              <a:t>nterprise</a:t>
            </a:r>
            <a:r>
              <a:rPr kumimoji="0" lang="en-US" sz="2400" b="1" i="0" u="none" strike="noStrike" kern="1200" cap="none" spc="0" normalizeH="0" baseline="0" noProof="0" dirty="0">
                <a:ln>
                  <a:noFill/>
                </a:ln>
                <a:solidFill>
                  <a:srgbClr val="000000"/>
                </a:solidFill>
                <a:effectLst/>
                <a:uLnTx/>
                <a:uFillTx/>
                <a:latin typeface="Helvetica"/>
                <a:cs typeface="Helvetica"/>
              </a:rPr>
              <a:t> </a:t>
            </a:r>
            <a:r>
              <a:rPr kumimoji="0" lang="en-US" sz="2400" i="0" u="none" strike="noStrike" kern="1200" cap="none" spc="0" normalizeH="0" baseline="0" noProof="0" dirty="0">
                <a:ln>
                  <a:noFill/>
                </a:ln>
                <a:solidFill>
                  <a:srgbClr val="000000"/>
                </a:solidFill>
                <a:effectLst/>
                <a:uLnTx/>
                <a:uFillTx/>
                <a:latin typeface="Helvetica"/>
                <a:cs typeface="Helvetica"/>
              </a:rPr>
              <a:t>(&gt;10,000 employees)</a:t>
            </a:r>
          </a:p>
        </p:txBody>
      </p:sp>
      <p:sp>
        <p:nvSpPr>
          <p:cNvPr id="13" name="TextBox 12">
            <a:extLst>
              <a:ext uri="{FF2B5EF4-FFF2-40B4-BE49-F238E27FC236}">
                <a16:creationId xmlns:a16="http://schemas.microsoft.com/office/drawing/2014/main" id="{E0CA27C0-ABDF-9345-1D2D-DF90810820B6}"/>
              </a:ext>
            </a:extLst>
          </p:cNvPr>
          <p:cNvSpPr txBox="1"/>
          <p:nvPr/>
        </p:nvSpPr>
        <p:spPr>
          <a:xfrm>
            <a:off x="4636495" y="6596314"/>
            <a:ext cx="7555505"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chemeClr val="bg1">
                    <a:lumMod val="65000"/>
                  </a:schemeClr>
                </a:solidFill>
                <a:effectLst/>
                <a:uLnTx/>
                <a:uFillTx/>
                <a:latin typeface="Helvetica Neue" panose="02000503000000020004" pitchFamily="2"/>
                <a:ea typeface="+mn-ea"/>
                <a:cs typeface="Helvetica Neue" panose="02000503000000020004" pitchFamily="2"/>
              </a:rPr>
              <a:t>Source: ADAPT CFO Edge Survey in </a:t>
            </a:r>
            <a:r>
              <a:rPr lang="en-US" sz="1100" i="1" dirty="0">
                <a:solidFill>
                  <a:schemeClr val="bg1">
                    <a:lumMod val="65000"/>
                  </a:schemeClr>
                </a:solidFill>
                <a:latin typeface="Helvetica Neue" panose="02000503000000020004" pitchFamily="2"/>
                <a:cs typeface="Helvetica Neue" panose="02000503000000020004" pitchFamily="2"/>
              </a:rPr>
              <a:t>Nov</a:t>
            </a:r>
            <a:r>
              <a:rPr kumimoji="0" lang="en-US" sz="1100" b="0" i="1" u="none" strike="noStrike" kern="1200" cap="none" spc="0" normalizeH="0" baseline="0" noProof="0" dirty="0">
                <a:ln>
                  <a:noFill/>
                </a:ln>
                <a:solidFill>
                  <a:schemeClr val="bg1">
                    <a:lumMod val="65000"/>
                  </a:schemeClr>
                </a:solidFill>
                <a:effectLst/>
                <a:uLnTx/>
                <a:uFillTx/>
                <a:latin typeface="Helvetica Neue" panose="02000503000000020004" pitchFamily="2"/>
                <a:ea typeface="+mn-ea"/>
                <a:cs typeface="Helvetica Neue" panose="02000503000000020004" pitchFamily="2"/>
              </a:rPr>
              <a:t> 2025. Sample size: </a:t>
            </a:r>
            <a:r>
              <a:rPr lang="en-US" sz="1100" i="1" dirty="0">
                <a:solidFill>
                  <a:schemeClr val="bg1">
                    <a:lumMod val="65000"/>
                  </a:schemeClr>
                </a:solidFill>
                <a:latin typeface="Helvetica Neue" panose="02000503000000020004" pitchFamily="2"/>
                <a:cs typeface="Helvetica Neue" panose="02000503000000020004" pitchFamily="2"/>
              </a:rPr>
              <a:t>95</a:t>
            </a:r>
            <a:r>
              <a:rPr kumimoji="0" lang="en-US" sz="1100" b="0" i="1" u="none" strike="noStrike" kern="1200" cap="none" spc="0" normalizeH="0" baseline="0" noProof="0" dirty="0">
                <a:ln>
                  <a:noFill/>
                </a:ln>
                <a:solidFill>
                  <a:schemeClr val="bg1">
                    <a:lumMod val="65000"/>
                  </a:schemeClr>
                </a:solidFill>
                <a:effectLst/>
                <a:uLnTx/>
                <a:uFillTx/>
                <a:latin typeface="Helvetica Neue" panose="02000503000000020004" pitchFamily="2"/>
                <a:ea typeface="+mn-ea"/>
                <a:cs typeface="Helvetica Neue" panose="02000503000000020004" pitchFamily="2"/>
              </a:rPr>
              <a:t> Australian CFOs, </a:t>
            </a:r>
            <a:r>
              <a:rPr lang="en-US" sz="1100" i="1" dirty="0">
                <a:solidFill>
                  <a:schemeClr val="bg1">
                    <a:lumMod val="65000"/>
                  </a:schemeClr>
                </a:solidFill>
                <a:latin typeface="Helvetica Neue" panose="02000503000000020004" pitchFamily="2"/>
                <a:cs typeface="Helvetica Neue" panose="02000503000000020004" pitchFamily="2"/>
              </a:rPr>
              <a:t>14 </a:t>
            </a:r>
            <a:r>
              <a:rPr kumimoji="0" lang="en-US" sz="1100" b="0" i="1" u="none" strike="noStrike" kern="1200" cap="none" spc="0" normalizeH="0" baseline="0" noProof="0" dirty="0">
                <a:ln>
                  <a:noFill/>
                </a:ln>
                <a:solidFill>
                  <a:schemeClr val="bg1">
                    <a:lumMod val="65000"/>
                  </a:schemeClr>
                </a:solidFill>
                <a:effectLst/>
                <a:uLnTx/>
                <a:uFillTx/>
                <a:latin typeface="Helvetica Neue" panose="02000503000000020004" pitchFamily="2"/>
                <a:ea typeface="+mn-ea"/>
                <a:cs typeface="Helvetica Neue" panose="02000503000000020004" pitchFamily="2"/>
              </a:rPr>
              <a:t>Large enterprise</a:t>
            </a:r>
          </a:p>
        </p:txBody>
      </p:sp>
      <p:grpSp>
        <p:nvGrpSpPr>
          <p:cNvPr id="31" name="Group 30" hidden="1">
            <a:extLst>
              <a:ext uri="{FF2B5EF4-FFF2-40B4-BE49-F238E27FC236}">
                <a16:creationId xmlns:a16="http://schemas.microsoft.com/office/drawing/2014/main" id="{51E49C93-0706-65B0-F98A-E564CFA1CC9E}"/>
              </a:ext>
            </a:extLst>
          </p:cNvPr>
          <p:cNvGrpSpPr>
            <a:grpSpLocks noGrp="1" noUngrp="1" noRot="1" noMove="1" noResize="1"/>
          </p:cNvGrpSpPr>
          <p:nvPr/>
        </p:nvGrpSpPr>
        <p:grpSpPr>
          <a:xfrm>
            <a:off x="0" y="0"/>
            <a:ext cx="12192000" cy="6857924"/>
            <a:chOff x="0" y="0"/>
            <a:chExt cx="12192000" cy="6857924"/>
          </a:xfrm>
        </p:grpSpPr>
        <p:cxnSp>
          <p:nvCxnSpPr>
            <p:cNvPr id="22" name="Straight Connector 21">
              <a:extLst>
                <a:ext uri="{FF2B5EF4-FFF2-40B4-BE49-F238E27FC236}">
                  <a16:creationId xmlns:a16="http://schemas.microsoft.com/office/drawing/2014/main" id="{063FC868-BF2A-CA02-569A-FE31E3401327}"/>
                </a:ext>
              </a:extLst>
            </p:cNvPr>
            <p:cNvCxnSpPr>
              <a:cxnSpLocks noGrp="1" noRot="1" noMove="1" noResize="1" noEditPoints="1" noAdjustHandles="1" noChangeArrowheads="1" noChangeShapeType="1"/>
            </p:cNvCxnSpPr>
            <p:nvPr/>
          </p:nvCxnSpPr>
          <p:spPr>
            <a:xfrm>
              <a:off x="394390" y="0"/>
              <a:ext cx="0" cy="6857924"/>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0CA91EDD-AAA8-8635-B818-02A7BCBC5076}"/>
                </a:ext>
              </a:extLst>
            </p:cNvPr>
            <p:cNvCxnSpPr>
              <a:cxnSpLocks noGrp="1" noRot="1" noMove="1" noResize="1" noEditPoints="1" noAdjustHandles="1" noChangeArrowheads="1" noChangeShapeType="1"/>
            </p:cNvCxnSpPr>
            <p:nvPr/>
          </p:nvCxnSpPr>
          <p:spPr>
            <a:xfrm>
              <a:off x="867357" y="0"/>
              <a:ext cx="0" cy="6857924"/>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AF655398-286C-EDB2-2EDD-8C1579DDD3D3}"/>
                </a:ext>
              </a:extLst>
            </p:cNvPr>
            <p:cNvCxnSpPr>
              <a:cxnSpLocks noGrp="1" noRot="1" noMove="1" noResize="1" noEditPoints="1" noAdjustHandles="1" noChangeArrowheads="1" noChangeShapeType="1"/>
            </p:cNvCxnSpPr>
            <p:nvPr/>
          </p:nvCxnSpPr>
          <p:spPr>
            <a:xfrm>
              <a:off x="11797610" y="0"/>
              <a:ext cx="0" cy="6857924"/>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52F49F11-28A2-0410-F569-7BA4754D65D6}"/>
                </a:ext>
              </a:extLst>
            </p:cNvPr>
            <p:cNvCxnSpPr>
              <a:cxnSpLocks noGrp="1" noRot="1" noMove="1" noResize="1" noEditPoints="1" noAdjustHandles="1" noChangeArrowheads="1" noChangeShapeType="1"/>
            </p:cNvCxnSpPr>
            <p:nvPr/>
          </p:nvCxnSpPr>
          <p:spPr>
            <a:xfrm>
              <a:off x="0" y="1403130"/>
              <a:ext cx="121920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15FB1C2A-33B8-4EA7-5FE1-6423AAFC32A8}"/>
                </a:ext>
              </a:extLst>
            </p:cNvPr>
            <p:cNvCxnSpPr>
              <a:cxnSpLocks noGrp="1" noRot="1" noMove="1" noResize="1" noEditPoints="1" noAdjustHandles="1" noChangeArrowheads="1" noChangeShapeType="1"/>
            </p:cNvCxnSpPr>
            <p:nvPr/>
          </p:nvCxnSpPr>
          <p:spPr>
            <a:xfrm>
              <a:off x="0" y="5688391"/>
              <a:ext cx="12192000" cy="0"/>
            </a:xfrm>
            <a:prstGeom prst="line">
              <a:avLst/>
            </a:prstGeom>
          </p:spPr>
          <p:style>
            <a:lnRef idx="2">
              <a:schemeClr val="accent1"/>
            </a:lnRef>
            <a:fillRef idx="0">
              <a:schemeClr val="accent1"/>
            </a:fillRef>
            <a:effectRef idx="1">
              <a:schemeClr val="accent1"/>
            </a:effectRef>
            <a:fontRef idx="minor">
              <a:schemeClr val="tx1"/>
            </a:fontRef>
          </p:style>
        </p:cxnSp>
      </p:grpSp>
      <p:pic>
        <p:nvPicPr>
          <p:cNvPr id="10" name="Graphic 9">
            <a:extLst>
              <a:ext uri="{FF2B5EF4-FFF2-40B4-BE49-F238E27FC236}">
                <a16:creationId xmlns:a16="http://schemas.microsoft.com/office/drawing/2014/main" id="{E848E86B-6EC0-4BBD-BDD5-785EF34FBF1E}"/>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303659" y="917712"/>
            <a:ext cx="11584682" cy="5564057"/>
          </a:xfrm>
          <a:prstGeom prst="rect">
            <a:avLst/>
          </a:prstGeom>
        </p:spPr>
      </p:pic>
    </p:spTree>
    <p:extLst>
      <p:ext uri="{BB962C8B-B14F-4D97-AF65-F5344CB8AC3E}">
        <p14:creationId xmlns:p14="http://schemas.microsoft.com/office/powerpoint/2010/main" val="2008964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467584-67DF-E8E1-B853-189D62B9A57F}"/>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80ADFA6B-6867-D274-C118-898FE1D9D783}"/>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99595" y="5993999"/>
            <a:ext cx="3063424" cy="329695"/>
          </a:xfrm>
          <a:prstGeom prst="rect">
            <a:avLst/>
          </a:prstGeom>
        </p:spPr>
      </p:pic>
      <p:sp>
        <p:nvSpPr>
          <p:cNvPr id="4" name="TextBox 3">
            <a:extLst>
              <a:ext uri="{FF2B5EF4-FFF2-40B4-BE49-F238E27FC236}">
                <a16:creationId xmlns:a16="http://schemas.microsoft.com/office/drawing/2014/main" id="{19857488-13B8-EF16-DAE4-8C88639C8EA5}"/>
              </a:ext>
            </a:extLst>
          </p:cNvPr>
          <p:cNvSpPr txBox="1"/>
          <p:nvPr/>
        </p:nvSpPr>
        <p:spPr>
          <a:xfrm>
            <a:off x="470612" y="2441030"/>
            <a:ext cx="7539256" cy="1338828"/>
          </a:xfrm>
          <a:prstGeom prst="rect">
            <a:avLst/>
          </a:prstGeom>
          <a:noFill/>
        </p:spPr>
        <p:txBody>
          <a:bodyPr wrap="square" lIns="91440" tIns="45720" rIns="91440" bIns="45720" rtlCol="0" anchor="t">
            <a:spAutoFit/>
          </a:bodyPr>
          <a:lstStyle/>
          <a:p>
            <a:pPr>
              <a:spcAft>
                <a:spcPts val="600"/>
              </a:spcAft>
            </a:pPr>
            <a:r>
              <a:rPr lang="en-US" sz="4400" b="1" dirty="0">
                <a:latin typeface="Helvetica"/>
                <a:cs typeface="Helvetica"/>
              </a:rPr>
              <a:t>Enterprise</a:t>
            </a:r>
          </a:p>
          <a:p>
            <a:pPr>
              <a:spcAft>
                <a:spcPts val="600"/>
              </a:spcAft>
            </a:pPr>
            <a:r>
              <a:rPr lang="en-US" sz="3200" dirty="0">
                <a:latin typeface="Helvetica"/>
                <a:cs typeface="Helvetica"/>
              </a:rPr>
              <a:t>(2,501 to 10,000 employees)</a:t>
            </a:r>
          </a:p>
        </p:txBody>
      </p:sp>
      <p:sp>
        <p:nvSpPr>
          <p:cNvPr id="6" name="Rectangle 5">
            <a:extLst>
              <a:ext uri="{FF2B5EF4-FFF2-40B4-BE49-F238E27FC236}">
                <a16:creationId xmlns:a16="http://schemas.microsoft.com/office/drawing/2014/main" id="{5075128E-3692-0AB8-7590-6D9779106FF0}"/>
              </a:ext>
            </a:extLst>
          </p:cNvPr>
          <p:cNvSpPr/>
          <p:nvPr/>
        </p:nvSpPr>
        <p:spPr>
          <a:xfrm>
            <a:off x="616936" y="3955782"/>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213448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a:defRPr/>
            </a:pPr>
            <a:r>
              <a:rPr kumimoji="0" lang="en-US" sz="2400" b="1" i="0" u="none" strike="noStrike" kern="1200" cap="none" spc="0" normalizeH="0" baseline="0" noProof="0" dirty="0">
                <a:ln>
                  <a:noFill/>
                </a:ln>
                <a:solidFill>
                  <a:srgbClr val="000000"/>
                </a:solidFill>
                <a:effectLst/>
                <a:uLnTx/>
                <a:uFillTx/>
                <a:latin typeface="Helvetica"/>
                <a:cs typeface="Helvetica"/>
              </a:rPr>
              <a:t>Percentage investing in the next 12 months</a:t>
            </a:r>
          </a:p>
        </p:txBody>
      </p:sp>
      <p:sp>
        <p:nvSpPr>
          <p:cNvPr id="4" name="TextBox 3">
            <a:extLst>
              <a:ext uri="{FF2B5EF4-FFF2-40B4-BE49-F238E27FC236}">
                <a16:creationId xmlns:a16="http://schemas.microsoft.com/office/drawing/2014/main" id="{916C9EF3-F1AC-1716-5BD5-F8CAD0729189}"/>
              </a:ext>
            </a:extLst>
          </p:cNvPr>
          <p:cNvSpPr txBox="1"/>
          <p:nvPr/>
        </p:nvSpPr>
        <p:spPr>
          <a:xfrm>
            <a:off x="4375437" y="6596390"/>
            <a:ext cx="7816563" cy="261610"/>
          </a:xfrm>
          <a:prstGeom prst="rect">
            <a:avLst/>
          </a:prstGeom>
          <a:noFill/>
        </p:spPr>
        <p:txBody>
          <a:bodyPr wrap="none">
            <a:spAutoFit/>
          </a:bodyPr>
          <a:lstStyle/>
          <a:p>
            <a:pPr algn="r">
              <a:defRPr sz="1100" i="1">
                <a:latin typeface="Helvetica"/>
              </a:defRPr>
            </a:pPr>
            <a:r>
              <a:rPr dirty="0">
                <a:solidFill>
                  <a:schemeClr val="bg1">
                    <a:lumMod val="65000"/>
                  </a:schemeClr>
                </a:solidFill>
              </a:rPr>
              <a:t>Source : ADAPT </a:t>
            </a:r>
            <a:r>
              <a:rPr lang="en-US" dirty="0">
                <a:solidFill>
                  <a:schemeClr val="bg1">
                    <a:lumMod val="65000"/>
                  </a:schemeClr>
                </a:solidFill>
              </a:rPr>
              <a:t>CFO</a:t>
            </a:r>
            <a:r>
              <a:rPr dirty="0">
                <a:solidFill>
                  <a:schemeClr val="bg1">
                    <a:lumMod val="65000"/>
                  </a:schemeClr>
                </a:solidFill>
              </a:rPr>
              <a:t> Edge Survey in </a:t>
            </a:r>
            <a:r>
              <a:rPr lang="en-US" dirty="0">
                <a:solidFill>
                  <a:schemeClr val="bg1">
                    <a:lumMod val="65000"/>
                  </a:schemeClr>
                </a:solidFill>
              </a:rPr>
              <a:t>Nov</a:t>
            </a:r>
            <a:r>
              <a:rPr dirty="0">
                <a:solidFill>
                  <a:schemeClr val="bg1">
                    <a:lumMod val="65000"/>
                  </a:schemeClr>
                </a:solidFill>
              </a:rPr>
              <a:t> 2025. Sample size : 132 Australian CISOs, 31 Enterprise (2501 to 10,000 emp.)</a:t>
            </a:r>
          </a:p>
        </p:txBody>
      </p:sp>
      <p:pic>
        <p:nvPicPr>
          <p:cNvPr id="5" name="Graphic 4">
            <a:extLst>
              <a:ext uri="{FF2B5EF4-FFF2-40B4-BE49-F238E27FC236}">
                <a16:creationId xmlns:a16="http://schemas.microsoft.com/office/drawing/2014/main" id="{5AF658A3-549C-FFAE-5EDF-3699CD62C49F}"/>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319000" y="879935"/>
            <a:ext cx="11554000" cy="5398859"/>
          </a:xfrm>
          <a:prstGeom prst="rect">
            <a:avLst/>
          </a:prstGeom>
        </p:spPr>
      </p:pic>
    </p:spTree>
    <p:extLst>
      <p:ext uri="{BB962C8B-B14F-4D97-AF65-F5344CB8AC3E}">
        <p14:creationId xmlns:p14="http://schemas.microsoft.com/office/powerpoint/2010/main" val="639755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a:defRPr/>
            </a:pPr>
            <a:r>
              <a:rPr lang="en-AU" sz="2400" b="1" dirty="0">
                <a:solidFill>
                  <a:srgbClr val="000000"/>
                </a:solidFill>
                <a:latin typeface="Helvetica"/>
                <a:cs typeface="Helvetica"/>
              </a:rPr>
              <a:t>IT initiative metrics for e</a:t>
            </a:r>
            <a:r>
              <a:rPr lang="en-US" sz="2400" b="1" dirty="0" err="1">
                <a:solidFill>
                  <a:srgbClr val="000000"/>
                </a:solidFill>
                <a:latin typeface="Helvetica"/>
                <a:cs typeface="Helvetica"/>
              </a:rPr>
              <a:t>nterprise</a:t>
            </a:r>
            <a:r>
              <a:rPr kumimoji="0" lang="en-US" sz="2400" b="1" i="0" u="none" strike="noStrike" kern="1200" cap="none" spc="0" normalizeH="0" baseline="0" noProof="0" dirty="0">
                <a:ln>
                  <a:noFill/>
                </a:ln>
                <a:solidFill>
                  <a:srgbClr val="000000"/>
                </a:solidFill>
                <a:effectLst/>
                <a:uLnTx/>
                <a:uFillTx/>
                <a:latin typeface="Helvetica"/>
                <a:cs typeface="Helvetica"/>
              </a:rPr>
              <a:t> </a:t>
            </a:r>
            <a:r>
              <a:rPr kumimoji="0" lang="en-US" sz="2400" i="0" u="none" strike="noStrike" kern="1200" cap="none" spc="0" normalizeH="0" baseline="0" noProof="0" dirty="0">
                <a:ln>
                  <a:noFill/>
                </a:ln>
                <a:solidFill>
                  <a:srgbClr val="000000"/>
                </a:solidFill>
                <a:effectLst/>
                <a:uLnTx/>
                <a:uFillTx/>
                <a:latin typeface="Helvetica"/>
                <a:cs typeface="Helvetica"/>
              </a:rPr>
              <a:t>(2501 to 10,000 employees)</a:t>
            </a:r>
          </a:p>
        </p:txBody>
      </p:sp>
      <p:sp>
        <p:nvSpPr>
          <p:cNvPr id="13" name="TextBox 12">
            <a:extLst>
              <a:ext uri="{FF2B5EF4-FFF2-40B4-BE49-F238E27FC236}">
                <a16:creationId xmlns:a16="http://schemas.microsoft.com/office/drawing/2014/main" id="{9E0A8405-8DD9-C6AF-4311-F3EB964FE79D}"/>
              </a:ext>
            </a:extLst>
          </p:cNvPr>
          <p:cNvSpPr txBox="1"/>
          <p:nvPr/>
        </p:nvSpPr>
        <p:spPr>
          <a:xfrm>
            <a:off x="4636495" y="6577268"/>
            <a:ext cx="7555505"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chemeClr val="bg1">
                    <a:lumMod val="65000"/>
                  </a:schemeClr>
                </a:solidFill>
                <a:effectLst/>
                <a:uLnTx/>
                <a:uFillTx/>
                <a:latin typeface="Helvetica Neue" panose="02000503000000020004" pitchFamily="2"/>
                <a:ea typeface="+mn-ea"/>
                <a:cs typeface="Helvetica Neue" panose="02000503000000020004" pitchFamily="2"/>
              </a:rPr>
              <a:t>Source: ADAPT </a:t>
            </a:r>
            <a:r>
              <a:rPr lang="en-US" sz="1100" i="1">
                <a:solidFill>
                  <a:schemeClr val="bg1">
                    <a:lumMod val="65000"/>
                  </a:schemeClr>
                </a:solidFill>
                <a:latin typeface="Helvetica Neue" panose="02000503000000020004" pitchFamily="2"/>
                <a:cs typeface="Helvetica Neue" panose="02000503000000020004" pitchFamily="2"/>
              </a:rPr>
              <a:t>CFO</a:t>
            </a:r>
            <a:r>
              <a:rPr kumimoji="0" lang="en-US" sz="1100" b="0" i="1" u="none" strike="noStrike" kern="1200" cap="none" spc="0" normalizeH="0" baseline="0" noProof="0">
                <a:ln>
                  <a:noFill/>
                </a:ln>
                <a:solidFill>
                  <a:schemeClr val="bg1">
                    <a:lumMod val="65000"/>
                  </a:schemeClr>
                </a:solidFill>
                <a:effectLst/>
                <a:uLnTx/>
                <a:uFillTx/>
                <a:latin typeface="Helvetica Neue" panose="02000503000000020004" pitchFamily="2"/>
                <a:ea typeface="+mn-ea"/>
                <a:cs typeface="Helvetica Neue" panose="02000503000000020004" pitchFamily="2"/>
              </a:rPr>
              <a:t> Edge Survey in April 2025 . Sample size: </a:t>
            </a:r>
            <a:r>
              <a:rPr lang="en-US" sz="1100" i="1">
                <a:solidFill>
                  <a:schemeClr val="bg1">
                    <a:lumMod val="65000"/>
                  </a:schemeClr>
                </a:solidFill>
                <a:latin typeface="Helvetica Neue" panose="02000503000000020004" pitchFamily="2"/>
                <a:cs typeface="Helvetica Neue" panose="02000503000000020004" pitchFamily="2"/>
              </a:rPr>
              <a:t>95</a:t>
            </a:r>
            <a:r>
              <a:rPr kumimoji="0" lang="en-US" sz="1100" b="0" i="1" u="none" strike="noStrike" kern="1200" cap="none" spc="0" normalizeH="0" baseline="0" noProof="0">
                <a:ln>
                  <a:noFill/>
                </a:ln>
                <a:solidFill>
                  <a:schemeClr val="bg1">
                    <a:lumMod val="65000"/>
                  </a:schemeClr>
                </a:solidFill>
                <a:effectLst/>
                <a:uLnTx/>
                <a:uFillTx/>
                <a:latin typeface="Helvetica Neue" panose="02000503000000020004" pitchFamily="2"/>
                <a:ea typeface="+mn-ea"/>
                <a:cs typeface="Helvetica Neue" panose="02000503000000020004" pitchFamily="2"/>
              </a:rPr>
              <a:t> Australian CFOs, </a:t>
            </a:r>
            <a:r>
              <a:rPr lang="en-US" sz="1100" i="1">
                <a:solidFill>
                  <a:schemeClr val="bg1">
                    <a:lumMod val="65000"/>
                  </a:schemeClr>
                </a:solidFill>
                <a:latin typeface="Helvetica Neue" panose="02000503000000020004" pitchFamily="2"/>
                <a:cs typeface="Helvetica Neue" panose="02000503000000020004" pitchFamily="2"/>
              </a:rPr>
              <a:t>25</a:t>
            </a:r>
            <a:r>
              <a:rPr kumimoji="0" lang="en-US" sz="1100" b="0" i="1" u="none" strike="noStrike" kern="1200" cap="none" spc="0" normalizeH="0" baseline="0" noProof="0">
                <a:ln>
                  <a:noFill/>
                </a:ln>
                <a:solidFill>
                  <a:schemeClr val="bg1">
                    <a:lumMod val="65000"/>
                  </a:schemeClr>
                </a:solidFill>
                <a:effectLst/>
                <a:uLnTx/>
                <a:uFillTx/>
                <a:latin typeface="Helvetica Neue" panose="02000503000000020004" pitchFamily="2"/>
                <a:ea typeface="+mn-ea"/>
                <a:cs typeface="Helvetica Neue" panose="02000503000000020004" pitchFamily="2"/>
              </a:rPr>
              <a:t> Enterprise</a:t>
            </a:r>
          </a:p>
        </p:txBody>
      </p:sp>
      <p:grpSp>
        <p:nvGrpSpPr>
          <p:cNvPr id="20" name="Group 19" hidden="1">
            <a:extLst>
              <a:ext uri="{FF2B5EF4-FFF2-40B4-BE49-F238E27FC236}">
                <a16:creationId xmlns:a16="http://schemas.microsoft.com/office/drawing/2014/main" id="{57A474E2-265D-280C-4E78-2A98E479FA71}"/>
              </a:ext>
            </a:extLst>
          </p:cNvPr>
          <p:cNvGrpSpPr>
            <a:grpSpLocks noGrp="1" noUngrp="1" noRot="1" noMove="1" noResize="1"/>
          </p:cNvGrpSpPr>
          <p:nvPr/>
        </p:nvGrpSpPr>
        <p:grpSpPr>
          <a:xfrm>
            <a:off x="0" y="0"/>
            <a:ext cx="12192000" cy="6857924"/>
            <a:chOff x="0" y="0"/>
            <a:chExt cx="12192000" cy="6857924"/>
          </a:xfrm>
        </p:grpSpPr>
        <p:cxnSp>
          <p:nvCxnSpPr>
            <p:cNvPr id="22" name="Straight Connector 21">
              <a:extLst>
                <a:ext uri="{FF2B5EF4-FFF2-40B4-BE49-F238E27FC236}">
                  <a16:creationId xmlns:a16="http://schemas.microsoft.com/office/drawing/2014/main" id="{99220CDB-82FA-9BA1-70D5-8D71851AEAA1}"/>
                </a:ext>
              </a:extLst>
            </p:cNvPr>
            <p:cNvCxnSpPr>
              <a:cxnSpLocks noGrp="1" noRot="1" noMove="1" noResize="1" noEditPoints="1" noAdjustHandles="1" noChangeArrowheads="1" noChangeShapeType="1"/>
            </p:cNvCxnSpPr>
            <p:nvPr/>
          </p:nvCxnSpPr>
          <p:spPr>
            <a:xfrm>
              <a:off x="394390" y="0"/>
              <a:ext cx="0" cy="6857924"/>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952746A3-EBD9-2FD8-4F0B-C1C5D539E2A7}"/>
                </a:ext>
              </a:extLst>
            </p:cNvPr>
            <p:cNvCxnSpPr>
              <a:cxnSpLocks noGrp="1" noRot="1" noMove="1" noResize="1" noEditPoints="1" noAdjustHandles="1" noChangeArrowheads="1" noChangeShapeType="1"/>
            </p:cNvCxnSpPr>
            <p:nvPr/>
          </p:nvCxnSpPr>
          <p:spPr>
            <a:xfrm>
              <a:off x="867357" y="0"/>
              <a:ext cx="0" cy="6857924"/>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33AF4366-C5E9-FC7C-5CB0-E355655A1D3E}"/>
                </a:ext>
              </a:extLst>
            </p:cNvPr>
            <p:cNvCxnSpPr>
              <a:cxnSpLocks noGrp="1" noRot="1" noMove="1" noResize="1" noEditPoints="1" noAdjustHandles="1" noChangeArrowheads="1" noChangeShapeType="1"/>
            </p:cNvCxnSpPr>
            <p:nvPr/>
          </p:nvCxnSpPr>
          <p:spPr>
            <a:xfrm>
              <a:off x="11797610" y="0"/>
              <a:ext cx="0" cy="6857924"/>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76FD16C5-9770-18F0-E3F0-EE076B1D610C}"/>
                </a:ext>
              </a:extLst>
            </p:cNvPr>
            <p:cNvCxnSpPr>
              <a:cxnSpLocks noGrp="1" noRot="1" noMove="1" noResize="1" noEditPoints="1" noAdjustHandles="1" noChangeArrowheads="1" noChangeShapeType="1"/>
            </p:cNvCxnSpPr>
            <p:nvPr/>
          </p:nvCxnSpPr>
          <p:spPr>
            <a:xfrm>
              <a:off x="0" y="1403130"/>
              <a:ext cx="121920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81D299A5-DDA7-B527-CF9B-0C0E75B8B6B8}"/>
                </a:ext>
              </a:extLst>
            </p:cNvPr>
            <p:cNvCxnSpPr>
              <a:cxnSpLocks noGrp="1" noRot="1" noMove="1" noResize="1" noEditPoints="1" noAdjustHandles="1" noChangeArrowheads="1" noChangeShapeType="1"/>
            </p:cNvCxnSpPr>
            <p:nvPr/>
          </p:nvCxnSpPr>
          <p:spPr>
            <a:xfrm>
              <a:off x="0" y="5688391"/>
              <a:ext cx="12192000" cy="0"/>
            </a:xfrm>
            <a:prstGeom prst="line">
              <a:avLst/>
            </a:prstGeom>
          </p:spPr>
          <p:style>
            <a:lnRef idx="2">
              <a:schemeClr val="accent1"/>
            </a:lnRef>
            <a:fillRef idx="0">
              <a:schemeClr val="accent1"/>
            </a:fillRef>
            <a:effectRef idx="1">
              <a:schemeClr val="accent1"/>
            </a:effectRef>
            <a:fontRef idx="minor">
              <a:schemeClr val="tx1"/>
            </a:fontRef>
          </p:style>
        </p:cxnSp>
      </p:grpSp>
      <p:pic>
        <p:nvPicPr>
          <p:cNvPr id="3" name="Graphic 2">
            <a:extLst>
              <a:ext uri="{FF2B5EF4-FFF2-40B4-BE49-F238E27FC236}">
                <a16:creationId xmlns:a16="http://schemas.microsoft.com/office/drawing/2014/main" id="{F74012E8-CC11-E437-BACB-9D72694196F0}"/>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303659" y="939989"/>
            <a:ext cx="11584682" cy="5519503"/>
          </a:xfrm>
          <a:prstGeom prst="rect">
            <a:avLst/>
          </a:prstGeom>
        </p:spPr>
      </p:pic>
    </p:spTree>
    <p:extLst>
      <p:ext uri="{BB962C8B-B14F-4D97-AF65-F5344CB8AC3E}">
        <p14:creationId xmlns:p14="http://schemas.microsoft.com/office/powerpoint/2010/main" val="3763416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467584-67DF-E8E1-B853-189D62B9A57F}"/>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EE7B4918-2E96-8B79-33A3-312C4266E560}"/>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99595" y="5993999"/>
            <a:ext cx="3063424" cy="329695"/>
          </a:xfrm>
          <a:prstGeom prst="rect">
            <a:avLst/>
          </a:prstGeom>
        </p:spPr>
      </p:pic>
      <p:sp>
        <p:nvSpPr>
          <p:cNvPr id="4" name="TextBox 3">
            <a:extLst>
              <a:ext uri="{FF2B5EF4-FFF2-40B4-BE49-F238E27FC236}">
                <a16:creationId xmlns:a16="http://schemas.microsoft.com/office/drawing/2014/main" id="{36D1FD79-8977-8F0F-09D0-30C79A548414}"/>
              </a:ext>
            </a:extLst>
          </p:cNvPr>
          <p:cNvSpPr txBox="1"/>
          <p:nvPr/>
        </p:nvSpPr>
        <p:spPr>
          <a:xfrm>
            <a:off x="470612" y="2441030"/>
            <a:ext cx="7539256" cy="1338828"/>
          </a:xfrm>
          <a:prstGeom prst="rect">
            <a:avLst/>
          </a:prstGeom>
          <a:noFill/>
        </p:spPr>
        <p:txBody>
          <a:bodyPr wrap="square" lIns="91440" tIns="45720" rIns="91440" bIns="45720" rtlCol="0" anchor="t">
            <a:spAutoFit/>
          </a:bodyPr>
          <a:lstStyle/>
          <a:p>
            <a:pPr>
              <a:spcAft>
                <a:spcPts val="600"/>
              </a:spcAft>
            </a:pPr>
            <a:r>
              <a:rPr lang="en-US" sz="4400" b="1" dirty="0">
                <a:latin typeface="Helvetica"/>
                <a:cs typeface="Helvetica"/>
              </a:rPr>
              <a:t>Mid-sized </a:t>
            </a:r>
            <a:r>
              <a:rPr lang="en-US" sz="4400" b="1" dirty="0" err="1">
                <a:latin typeface="Helvetica"/>
                <a:cs typeface="Helvetica"/>
              </a:rPr>
              <a:t>organisations</a:t>
            </a:r>
            <a:endParaRPr lang="en-US" sz="4400" b="1" dirty="0">
              <a:latin typeface="Helvetica"/>
              <a:cs typeface="Helvetica"/>
            </a:endParaRPr>
          </a:p>
          <a:p>
            <a:pPr>
              <a:spcAft>
                <a:spcPts val="600"/>
              </a:spcAft>
            </a:pPr>
            <a:r>
              <a:rPr lang="en-US" sz="3200" dirty="0">
                <a:latin typeface="Helvetica"/>
                <a:cs typeface="Helvetica"/>
              </a:rPr>
              <a:t>(501 to 2,500 employees)</a:t>
            </a:r>
          </a:p>
        </p:txBody>
      </p:sp>
      <p:sp>
        <p:nvSpPr>
          <p:cNvPr id="6" name="Rectangle 5">
            <a:extLst>
              <a:ext uri="{FF2B5EF4-FFF2-40B4-BE49-F238E27FC236}">
                <a16:creationId xmlns:a16="http://schemas.microsoft.com/office/drawing/2014/main" id="{954FE4C8-82CC-1B0A-18B4-5875D73AD13B}"/>
              </a:ext>
            </a:extLst>
          </p:cNvPr>
          <p:cNvSpPr/>
          <p:nvPr/>
        </p:nvSpPr>
        <p:spPr>
          <a:xfrm>
            <a:off x="616936" y="3955782"/>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055406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2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Custom Design">
  <a:themeElements>
    <a:clrScheme name="ADAPT 1">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itle Whit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Black">
  <a:themeElements>
    <a:clrScheme name="ADAPT 1">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Title Whit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3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2" ma:contentTypeDescription="Create a new document." ma:contentTypeScope="" ma:versionID="c072abb42aaca8a5afecb30be56d9061">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bb7dff88ecc81e24d7b1a339654dd762"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6b548529-d317-4b85-942f-248fe0d44d93">
      <UserInfo>
        <DisplayName/>
        <AccountId xsi:nil="true"/>
        <AccountType/>
      </UserInfo>
    </SharedWithUsers>
    <SearchTerms xmlns="507dee17-6aae-496b-8a1e-0f1e47f95f1a" xsi:nil="true"/>
    <Keychallenges xmlns="507dee17-6aae-496b-8a1e-0f1e47f95f1a" xsi:nil="true"/>
    <Indsutry xmlns="507dee17-6aae-496b-8a1e-0f1e47f95f1a" xsi:nil="true"/>
    <year xmlns="507dee17-6aae-496b-8a1e-0f1e47f95f1a" xsi:nil="true"/>
    <TaxCatchAll xmlns="6b548529-d317-4b85-942f-248fe0d44d93" xsi:nil="true"/>
    <lcf76f155ced4ddcb4097134ff3c332f xmlns="507dee17-6aae-496b-8a1e-0f1e47f95f1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6A2609B-20BB-4422-89CE-F886ADC1E4B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b548529-d317-4b85-942f-248fe0d44d93"/>
    <ds:schemaRef ds:uri="507dee17-6aae-496b-8a1e-0f1e47f95f1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175D882-C93A-4A91-8CB3-195D216EE36E}">
  <ds:schemaRefs>
    <ds:schemaRef ds:uri="http://schemas.microsoft.com/sharepoint/v3/contenttype/forms"/>
  </ds:schemaRefs>
</ds:datastoreItem>
</file>

<file path=customXml/itemProps3.xml><?xml version="1.0" encoding="utf-8"?>
<ds:datastoreItem xmlns:ds="http://schemas.openxmlformats.org/officeDocument/2006/customXml" ds:itemID="{4B7A3CD6-1C79-475B-A66D-6990A631EA1F}">
  <ds:schemaRefs>
    <ds:schemaRef ds:uri="http://schemas.microsoft.com/office/infopath/2007/PartnerControls"/>
    <ds:schemaRef ds:uri="http://purl.org/dc/dcmitype/"/>
    <ds:schemaRef ds:uri="http://schemas.openxmlformats.org/package/2006/metadata/core-properties"/>
    <ds:schemaRef ds:uri="http://schemas.microsoft.com/office/2006/metadata/properties"/>
    <ds:schemaRef ds:uri="507dee17-6aae-496b-8a1e-0f1e47f95f1a"/>
    <ds:schemaRef ds:uri="http://schemas.microsoft.com/office/2006/documentManagement/types"/>
    <ds:schemaRef ds:uri="http://purl.org/dc/elements/1.1/"/>
    <ds:schemaRef ds:uri="http://purl.org/dc/terms/"/>
    <ds:schemaRef ds:uri="6b548529-d317-4b85-942f-248fe0d44d93"/>
    <ds:schemaRef ds:uri="http://www.w3.org/XML/1998/namespace"/>
  </ds:schemaRefs>
</ds:datastoreItem>
</file>

<file path=docMetadata/LabelInfo.xml><?xml version="1.0" encoding="utf-8"?>
<clbl:labelList xmlns:clbl="http://schemas.microsoft.com/office/2020/mipLabelMetadata">
  <clbl:label id="{a0f027e4-a701-4a83-ae24-810f60db4cf3}" enabled="0" method="" siteId="{a0f027e4-a701-4a83-ae24-810f60db4cf3}" removed="1"/>
</clbl:labelList>
</file>

<file path=docProps/app.xml><?xml version="1.0" encoding="utf-8"?>
<Properties xmlns="http://schemas.openxmlformats.org/officeDocument/2006/extended-properties" xmlns:vt="http://schemas.openxmlformats.org/officeDocument/2006/docPropsVTypes">
  <Template>office theme</Template>
  <TotalTime>21</TotalTime>
  <Words>1580</Words>
  <Application>Microsoft Office PowerPoint</Application>
  <PresentationFormat>Widescreen</PresentationFormat>
  <Paragraphs>113</Paragraphs>
  <Slides>20</Slides>
  <Notes>17</Notes>
  <HiddenSlides>0</HiddenSlides>
  <MMClips>0</MMClips>
  <ScaleCrop>false</ScaleCrop>
  <HeadingPairs>
    <vt:vector size="4" baseType="variant">
      <vt:variant>
        <vt:lpstr>Theme</vt:lpstr>
      </vt:variant>
      <vt:variant>
        <vt:i4>9</vt:i4>
      </vt:variant>
      <vt:variant>
        <vt:lpstr>Slide Titles</vt:lpstr>
      </vt:variant>
      <vt:variant>
        <vt:i4>20</vt:i4>
      </vt:variant>
    </vt:vector>
  </HeadingPairs>
  <TitlesOfParts>
    <vt:vector size="29" baseType="lpstr">
      <vt:lpstr>2_Custom Design</vt:lpstr>
      <vt:lpstr>Custom Design</vt:lpstr>
      <vt:lpstr>Title White</vt:lpstr>
      <vt:lpstr>4_Office Theme</vt:lpstr>
      <vt:lpstr>Black</vt:lpstr>
      <vt:lpstr>Office Theme</vt:lpstr>
      <vt:lpstr>Title White</vt:lpstr>
      <vt:lpstr>1_Custom Design</vt:lpstr>
      <vt:lpstr>3_Custom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Additional resources you can access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Nathan Paul Bustamante</dc:creator>
  <cp:lastModifiedBy>Francis Olivier</cp:lastModifiedBy>
  <cp:revision>25</cp:revision>
  <dcterms:created xsi:type="dcterms:W3CDTF">2024-05-07T06:41:39Z</dcterms:created>
  <dcterms:modified xsi:type="dcterms:W3CDTF">2026-01-05T04:23:16Z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0x01010003F0E2E35C7FC547A4E113B88C746E98</vt:lpwstr>
  </property>
  <property fmtid="{D5CDD505-2E9C-101B-9397-08002B2CF9AE}" pid="3" name="MediaServiceImageTags">
    <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Order">
    <vt:r8>10900</vt:r8>
  </property>
  <property fmtid="{D5CDD505-2E9C-101B-9397-08002B2CF9AE}" pid="8" name="_activity">
    <vt:lpwstr>{"FileActivityType":"11","FileActivityTimeStamp":"2025-04-11T12:36:32.797Z","FileActivityUsersOnPage":[{"DisplayName":"Francis Olivier","Id":"francis.olivier@adapt.com.au"},{"DisplayName":"Nathan Paul Bustamante","Id":"nathan.bustamante@adapt.com.au"}],"FileActivityNavigationId":null}</vt:lpwstr>
  </property>
</Properties>
</file>