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702" r:id="rId5"/>
  </p:sldMasterIdLst>
  <p:notesMasterIdLst>
    <p:notesMasterId r:id="rId25"/>
  </p:notesMasterIdLst>
  <p:sldIdLst>
    <p:sldId id="2147483612" r:id="rId6"/>
    <p:sldId id="2147483613" r:id="rId7"/>
    <p:sldId id="2147483614" r:id="rId8"/>
    <p:sldId id="2147483620" r:id="rId9"/>
    <p:sldId id="2147377075" r:id="rId10"/>
    <p:sldId id="2147377081" r:id="rId11"/>
    <p:sldId id="2147483616" r:id="rId12"/>
    <p:sldId id="2147483618" r:id="rId13"/>
    <p:sldId id="2147377076" r:id="rId14"/>
    <p:sldId id="2147483625" r:id="rId15"/>
    <p:sldId id="2147377085" r:id="rId16"/>
    <p:sldId id="2147483619" r:id="rId17"/>
    <p:sldId id="2147483599" r:id="rId18"/>
    <p:sldId id="2147376937" r:id="rId19"/>
    <p:sldId id="266" r:id="rId20"/>
    <p:sldId id="263" r:id="rId21"/>
    <p:sldId id="267" r:id="rId22"/>
    <p:sldId id="268" r:id="rId23"/>
    <p:sldId id="269"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8FF026B-0093-C3A2-E8B8-B4BBF1138074}" name="Patricia Allen" initials="PA" userId="S::patricia.allen@adapt.com.au::346380ed-8562-4683-9b3e-72fe32eb1059" providerId="AD"/>
  <p188:author id="{0A938779-8933-6175-DD15-4364687413C9}" name="Joey Meynink" initials="JM" userId="S::Joey.Meynink@adapt.com.au::9f063343-863f-41e7-a609-0855016d31b3" providerId="AD"/>
  <p188:author id="{B666F0A7-BAC1-9A13-4ABF-03AA0276E4F6}" name="Jim Berry" initials="JB" userId="S::jim.berry@adapt.com.au::b82c612f-c1c3-422c-9db6-9873b0756772" providerId="AD"/>
  <p188:author id="{9F08F4DC-2822-8A69-8CD9-383FED73C290}" name="Honey Mari Gay" initials="HG" userId="S::Honey.Gay@adapt.com.au::7c742808-f04d-4bad-b3ab-55b3219eceb2" providerId="AD"/>
  <p188:author id="{223E8AE4-EAE1-E290-D5D2-F800C1B8D50E}" name="Francis Olivier" initials="FO" userId="S::francis.olivier@adapt.com.au::36be19e6-b354-43ca-844b-80a3dd3a80ac"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7534F"/>
    <a:srgbClr val="FFB2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265DF7-3F96-48EB-9208-3268FDB1FECF}" v="7" dt="2025-12-08T07:45:51.774"/>
    <p1510:client id="{4E68C2CA-80CE-1790-C498-3B1BE2A81E33}" v="46" dt="2025-12-08T22:17:25.236"/>
    <p1510:client id="{DDF320CD-F834-4CAB-8DAD-5951DBAC1329}" v="386" dt="2025-12-08T06:35:27.67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868" autoAdjust="0"/>
    <p:restoredTop sz="79477" autoAdjust="0"/>
  </p:normalViewPr>
  <p:slideViewPr>
    <p:cSldViewPr snapToGrid="0">
      <p:cViewPr varScale="1">
        <p:scale>
          <a:sx n="62" d="100"/>
          <a:sy n="62" d="100"/>
        </p:scale>
        <p:origin x="672"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P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6CFCAA-4158-4C94-AAED-F9DEC363EFCB}" type="datetimeFigureOut">
              <a:rPr lang="en-PH" smtClean="0"/>
              <a:t>09/12/2025</a:t>
            </a:fld>
            <a:endParaRPr lang="en-P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P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P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DFCA9C-BE3B-4381-BFCD-EE894EDE1CF5}" type="slidenum">
              <a:rPr lang="en-PH" smtClean="0"/>
              <a:t>‹#›</a:t>
            </a:fld>
            <a:endParaRPr lang="en-PH"/>
          </a:p>
        </p:txBody>
      </p:sp>
    </p:spTree>
    <p:extLst>
      <p:ext uri="{BB962C8B-B14F-4D97-AF65-F5344CB8AC3E}">
        <p14:creationId xmlns:p14="http://schemas.microsoft.com/office/powerpoint/2010/main" val="3895740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5697D4-E7AC-18DB-D32F-AC17C153F5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8AD1B0-9D56-756A-CEDC-9A7CB80476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CCB0C0-ABC6-B49F-238F-0E2C282BA6D3}"/>
              </a:ext>
            </a:extLst>
          </p:cNvPr>
          <p:cNvSpPr>
            <a:spLocks noGrp="1"/>
          </p:cNvSpPr>
          <p:nvPr>
            <p:ph type="body" idx="1"/>
          </p:nvPr>
        </p:nvSpPr>
        <p:spPr/>
        <p:txBody>
          <a:bodyPr/>
          <a:lstStyle/>
          <a:p>
            <a:endParaRPr lang="en-PH" dirty="0"/>
          </a:p>
        </p:txBody>
      </p:sp>
      <p:sp>
        <p:nvSpPr>
          <p:cNvPr id="4" name="Slide Number Placeholder 3">
            <a:extLst>
              <a:ext uri="{FF2B5EF4-FFF2-40B4-BE49-F238E27FC236}">
                <a16:creationId xmlns:a16="http://schemas.microsoft.com/office/drawing/2014/main" id="{6428ECDD-E5F7-BD18-B217-759CA20CB3D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5BC851D-33F2-4469-AEE9-A456F5FA3263}"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432076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5BC851D-33F2-4469-AEE9-A456F5FA3263}"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809548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A9996-8099-0129-5BB6-840690DFE6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5FB327-455F-D7AD-B997-1BBCB1CD0B42}"/>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FCC6BBC5-D0F0-763A-8989-0CE0A97C68AC}"/>
              </a:ext>
            </a:extLst>
          </p:cNvPr>
          <p:cNvSpPr>
            <a:spLocks noGrp="1"/>
          </p:cNvSpPr>
          <p:nvPr>
            <p:ph type="body" idx="1"/>
          </p:nvPr>
        </p:nvSpPr>
        <p:spPr/>
        <p:txBody>
          <a:bodyPr/>
          <a:lstStyle/>
          <a:p>
            <a:endParaRPr lang="en-PH" dirty="0"/>
          </a:p>
        </p:txBody>
      </p:sp>
      <p:sp>
        <p:nvSpPr>
          <p:cNvPr id="4" name="Slide Number Placeholder 3">
            <a:extLst>
              <a:ext uri="{FF2B5EF4-FFF2-40B4-BE49-F238E27FC236}">
                <a16:creationId xmlns:a16="http://schemas.microsoft.com/office/drawing/2014/main" id="{59021354-ACCB-9C46-3A61-376A9BA0B26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PH"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255469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5BC851D-33F2-4469-AEE9-A456F5FA3263}"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54008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1FE5C-5345-701A-1E58-25DB646A43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3AA453-C4F6-5352-850F-E9F01AE5FED8}"/>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6E976C3A-9D1D-EBE2-CFD0-72B0A743807E}"/>
              </a:ext>
            </a:extLst>
          </p:cNvPr>
          <p:cNvSpPr>
            <a:spLocks noGrp="1"/>
          </p:cNvSpPr>
          <p:nvPr>
            <p:ph type="body" idx="1"/>
          </p:nvPr>
        </p:nvSpPr>
        <p:spPr/>
        <p:txBody>
          <a:bodyPr/>
          <a:lstStyle/>
          <a:p>
            <a:endParaRPr lang="en-PH" dirty="0"/>
          </a:p>
        </p:txBody>
      </p:sp>
      <p:sp>
        <p:nvSpPr>
          <p:cNvPr id="4" name="Slide Number Placeholder 3">
            <a:extLst>
              <a:ext uri="{FF2B5EF4-FFF2-40B4-BE49-F238E27FC236}">
                <a16:creationId xmlns:a16="http://schemas.microsoft.com/office/drawing/2014/main" id="{CCE6798C-F426-CB80-710C-96D9F908030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PH"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429204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AF5780-47F3-AF45-AA3F-DCA5F55792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34207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64A1A0-4828-4556-A429-D8D1F97EC206}"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AU"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28608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AU" dirty="0"/>
          </a:p>
        </p:txBody>
      </p:sp>
      <p:sp>
        <p:nvSpPr>
          <p:cNvPr id="3" name="Notes Placeholder 2"/>
          <p:cNvSpPr>
            <a:spLocks noGrp="1"/>
          </p:cNvSpPr>
          <p:nvPr>
            <p:ph type="body" idx="1"/>
          </p:nvPr>
        </p:nvSpPr>
        <p:spPr/>
        <p:txBody>
          <a:bodyPr/>
          <a:lstStyle/>
          <a:p>
            <a:endParaRPr lang="en-AU" sz="18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C82170-454F-4374-A382-D0B66F568786}"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PH"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91463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US" b="0" i="0"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642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2.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hyperlink" Target="mailto:hello@adapt.com.au" TargetMode="External"/><Relationship Id="rId4" Type="http://schemas.openxmlformats.org/officeDocument/2006/relationships/hyperlink" Target="https://adapt.com.au/" TargetMode="Externa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ch Trends_Cover">
    <p:bg>
      <p:bgPr>
        <a:solidFill>
          <a:srgbClr val="000000"/>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3A034F46-EEBD-6B09-CC34-30C655363B2A}"/>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6096000" y="293914"/>
            <a:ext cx="6882944" cy="6688877"/>
          </a:xfrm>
          <a:prstGeom prst="rect">
            <a:avLst/>
          </a:prstGeom>
        </p:spPr>
      </p:pic>
      <p:pic>
        <p:nvPicPr>
          <p:cNvPr id="4" name="Graphic 3">
            <a:extLst>
              <a:ext uri="{FF2B5EF4-FFF2-40B4-BE49-F238E27FC236}">
                <a16:creationId xmlns:a16="http://schemas.microsoft.com/office/drawing/2014/main" id="{DC1939ED-CEBA-FE1E-3144-840F5DBFB671}"/>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780791" y="1889040"/>
            <a:ext cx="2959781" cy="3079920"/>
          </a:xfrm>
          <a:prstGeom prst="rect">
            <a:avLst/>
          </a:prstGeom>
        </p:spPr>
      </p:pic>
    </p:spTree>
    <p:extLst>
      <p:ext uri="{BB962C8B-B14F-4D97-AF65-F5344CB8AC3E}">
        <p14:creationId xmlns:p14="http://schemas.microsoft.com/office/powerpoint/2010/main" val="3354208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_BLACK A">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7863701"/>
      </p:ext>
    </p:extLst>
  </p:cSld>
  <p:clrMapOvr>
    <a:masterClrMapping/>
  </p:clrMapOvr>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ck Header">
    <p:spTree>
      <p:nvGrpSpPr>
        <p:cNvPr id="1" name=""/>
        <p:cNvGrpSpPr/>
        <p:nvPr/>
      </p:nvGrpSpPr>
      <p:grpSpPr>
        <a:xfrm>
          <a:off x="0" y="0"/>
          <a:ext cx="0" cy="0"/>
          <a:chOff x="0" y="0"/>
          <a:chExt cx="0" cy="0"/>
        </a:xfrm>
      </p:grpSpPr>
      <p:sp>
        <p:nvSpPr>
          <p:cNvPr id="2" name="bg object 17">
            <a:extLst>
              <a:ext uri="{FF2B5EF4-FFF2-40B4-BE49-F238E27FC236}">
                <a16:creationId xmlns:a16="http://schemas.microsoft.com/office/drawing/2014/main" id="{85DD7109-79EB-2B50-4ABA-D60CAEFFE27B}"/>
              </a:ext>
            </a:extLst>
          </p:cNvPr>
          <p:cNvSpPr/>
          <p:nvPr userDrawn="1"/>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dirty="0"/>
          </a:p>
        </p:txBody>
      </p:sp>
    </p:spTree>
    <p:extLst>
      <p:ext uri="{BB962C8B-B14F-4D97-AF65-F5344CB8AC3E}">
        <p14:creationId xmlns:p14="http://schemas.microsoft.com/office/powerpoint/2010/main" val="2656547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D Slide_A">
    <p:spTree>
      <p:nvGrpSpPr>
        <p:cNvPr id="1" name=""/>
        <p:cNvGrpSpPr/>
        <p:nvPr/>
      </p:nvGrpSpPr>
      <p:grpSpPr>
        <a:xfrm>
          <a:off x="0" y="0"/>
          <a:ext cx="0" cy="0"/>
          <a:chOff x="0" y="0"/>
          <a:chExt cx="0" cy="0"/>
        </a:xfrm>
      </p:grpSpPr>
      <p:pic>
        <p:nvPicPr>
          <p:cNvPr id="3" name="Picture 2" descr="A picture containing drawing&#10;&#10;Description automatically generated">
            <a:extLst>
              <a:ext uri="{FF2B5EF4-FFF2-40B4-BE49-F238E27FC236}">
                <a16:creationId xmlns:a16="http://schemas.microsoft.com/office/drawing/2014/main" id="{798DF635-47DD-A912-9D0B-3DD123C019C9}"/>
              </a:ext>
            </a:extLst>
          </p:cNvPr>
          <p:cNvPicPr>
            <a:picLocks noChangeAspect="1"/>
          </p:cNvPicPr>
          <p:nvPr userDrawn="1"/>
        </p:nvPicPr>
        <p:blipFill>
          <a:blip r:embed="rId2"/>
          <a:stretch>
            <a:fillRect/>
          </a:stretch>
        </p:blipFill>
        <p:spPr>
          <a:xfrm>
            <a:off x="11775891" y="6288776"/>
            <a:ext cx="269035" cy="432699"/>
          </a:xfrm>
          <a:prstGeom prst="rect">
            <a:avLst/>
          </a:prstGeom>
        </p:spPr>
      </p:pic>
      <p:sp>
        <p:nvSpPr>
          <p:cNvPr id="4" name="Rectangle 3">
            <a:extLst>
              <a:ext uri="{FF2B5EF4-FFF2-40B4-BE49-F238E27FC236}">
                <a16:creationId xmlns:a16="http://schemas.microsoft.com/office/drawing/2014/main" id="{0D2F1CA5-4B0F-2F74-6528-48A4451E8066}"/>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19891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D Slide_Blan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D2F1CA5-4B0F-2F74-6528-48A4451E8066}"/>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01259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LD Cover">
    <p:bg>
      <p:bgPr>
        <a:solidFill>
          <a:schemeClr val="bg1">
            <a:lumMod val="95000"/>
          </a:schemeClr>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r:embed="rId2">
            <a:alphaModFix amt="30000"/>
            <a:extLst>
              <a:ext uri="{96DAC541-7B7A-43D3-8B79-37D633B846F1}">
                <asvg:svgBlip xmlns:asvg="http://schemas.microsoft.com/office/drawing/2016/SVG/main" r:embed="rId3"/>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9425822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White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6887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ch Trends_Slide Cover">
    <p:bg>
      <p:bgPr>
        <a:solidFill>
          <a:schemeClr val="tx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DA6860AC-C485-DCFD-5FB4-D79797D3DD3F}"/>
              </a:ext>
            </a:extLst>
          </p:cNvPr>
          <p:cNvPicPr>
            <a:picLocks noChangeAspect="1"/>
          </p:cNvPicPr>
          <p:nvPr userDrawn="1"/>
        </p:nvPicPr>
        <p:blipFill>
          <a:blip r:embed="rId2">
            <a:extLst>
              <a:ext uri="{96DAC541-7B7A-43D3-8B79-37D633B846F1}">
                <asvg:svgBlip xmlns:asvg="http://schemas.microsoft.com/office/drawing/2016/SVG/main" r:embed="rId3"/>
              </a:ext>
            </a:extLst>
          </a:blip>
          <a:srcRect r="52492" b="7693"/>
          <a:stretch>
            <a:fillRect/>
          </a:stretch>
        </p:blipFill>
        <p:spPr>
          <a:xfrm>
            <a:off x="8603038" y="81280"/>
            <a:ext cx="3588962" cy="6776720"/>
          </a:xfrm>
          <a:prstGeom prst="rect">
            <a:avLst/>
          </a:prstGeom>
        </p:spPr>
      </p:pic>
    </p:spTree>
    <p:extLst>
      <p:ext uri="{BB962C8B-B14F-4D97-AF65-F5344CB8AC3E}">
        <p14:creationId xmlns:p14="http://schemas.microsoft.com/office/powerpoint/2010/main" val="3842467678"/>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ch Trends_Contact">
    <p:bg>
      <p:bgPr>
        <a:solidFill>
          <a:schemeClr val="tx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F74186C-47A5-EF14-0B9B-0C97ACF6CA7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382184" y="2913787"/>
            <a:ext cx="1427630" cy="345141"/>
          </a:xfrm>
          <a:prstGeom prst="rect">
            <a:avLst/>
          </a:prstGeom>
        </p:spPr>
      </p:pic>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bg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bg1"/>
              </a:solidFill>
              <a:effectLst/>
              <a:uLnTx/>
              <a:uFillTx/>
              <a:latin typeface="Helvetica Light" panose="020B0403020202020204" pitchFamily="34" charset="0"/>
              <a:ea typeface="+mn-ea"/>
              <a:cs typeface="+mn-cs"/>
            </a:endParaRPr>
          </a:p>
        </p:txBody>
      </p:sp>
      <p:sp>
        <p:nvSpPr>
          <p:cNvPr id="13" name="Rectangle 12">
            <a:hlinkClick r:id="rId4"/>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5"/>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4"/>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a:extLst>
              <a:ext uri="{FF2B5EF4-FFF2-40B4-BE49-F238E27FC236}">
                <a16:creationId xmlns:a16="http://schemas.microsoft.com/office/drawing/2014/main" id="{8C1CFDB7-7A7D-4925-BACB-37F697499F8A}"/>
              </a:ext>
            </a:extLst>
          </p:cNvPr>
          <p:cNvPicPr>
            <a:picLocks noChangeAspect="1"/>
          </p:cNvPicPr>
          <p:nvPr userDrawn="1"/>
        </p:nvPicPr>
        <p:blipFill>
          <a:blip r:embed="rId6">
            <a:extLst>
              <a:ext uri="{96DAC541-7B7A-43D3-8B79-37D633B846F1}">
                <asvg:svgBlip xmlns:asvg="http://schemas.microsoft.com/office/drawing/2016/SVG/main" r:embed="rId7"/>
              </a:ext>
            </a:extLst>
          </a:blip>
          <a:srcRect r="52492" b="7693"/>
          <a:stretch>
            <a:fillRect/>
          </a:stretch>
        </p:blipFill>
        <p:spPr>
          <a:xfrm>
            <a:off x="8603038" y="81280"/>
            <a:ext cx="3588962" cy="6776720"/>
          </a:xfrm>
          <a:prstGeom prst="rect">
            <a:avLst/>
          </a:prstGeom>
        </p:spPr>
      </p:pic>
    </p:spTree>
    <p:extLst>
      <p:ext uri="{BB962C8B-B14F-4D97-AF65-F5344CB8AC3E}">
        <p14:creationId xmlns:p14="http://schemas.microsoft.com/office/powerpoint/2010/main" val="41535949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_WHITE ADAPT">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AE6B5283-282F-DC1F-9511-8D081556E414}"/>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99CABAB0-3815-6795-59F2-D2486BD31E3A}"/>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21141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_WHITE ADAPT">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AE6B5283-282F-DC1F-9511-8D081556E414}"/>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99CABAB0-3815-6795-59F2-D2486BD31E3A}"/>
              </a:ext>
            </a:extLst>
          </p:cNvPr>
          <p:cNvCxnSpPr>
            <a:cxnSpLocks/>
          </p:cNvCxnSpPr>
          <p:nvPr userDrawn="1"/>
        </p:nvCxnSpPr>
        <p:spPr>
          <a:xfrm>
            <a:off x="328246" y="83180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46544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_BLACK ADAPT">
    <p:bg>
      <p:bgPr>
        <a:solidFill>
          <a:schemeClr val="tx1"/>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710C989-E96B-14D0-0860-5B0D676F7A6C}"/>
              </a:ext>
            </a:extLst>
          </p:cNvPr>
          <p:cNvCxnSpPr>
            <a:cxnSpLocks/>
          </p:cNvCxnSpPr>
          <p:nvPr userDrawn="1"/>
        </p:nvCxnSpPr>
        <p:spPr>
          <a:xfrm>
            <a:off x="328246" y="701172"/>
            <a:ext cx="1153550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text, clipart&#10;&#10;Description automatically generated">
            <a:extLst>
              <a:ext uri="{FF2B5EF4-FFF2-40B4-BE49-F238E27FC236}">
                <a16:creationId xmlns:a16="http://schemas.microsoft.com/office/drawing/2014/main" id="{5362870E-FDD1-C1CA-D4DF-B35A03735D2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2024651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WHITE_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568537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CK_A">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4BD2AE6-C080-7868-ED28-2F2A901C59B9}"/>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1777012" y="6288776"/>
            <a:ext cx="266793" cy="432699"/>
          </a:xfrm>
          <a:prstGeom prst="rect">
            <a:avLst/>
          </a:prstGeom>
        </p:spPr>
      </p:pic>
    </p:spTree>
    <p:extLst>
      <p:ext uri="{BB962C8B-B14F-4D97-AF65-F5344CB8AC3E}">
        <p14:creationId xmlns:p14="http://schemas.microsoft.com/office/powerpoint/2010/main" val="403256061"/>
      </p:ext>
    </p:extLst>
  </p:cSld>
  <p:clrMapOvr>
    <a:masterClrMapping/>
  </p:clrMapOvr>
  <p:hf sldNum="0" hd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_WHITE A">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18979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232129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E060D809-485C-9039-7A79-5EE5D2BB4518}"/>
              </a:ext>
            </a:extLst>
          </p:cNvPr>
          <p:cNvSpPr>
            <a:spLocks noGrp="1"/>
          </p:cNvSpPr>
          <p:nvPr>
            <p:ph type="sldNum" sz="quarter" idx="4"/>
          </p:nvPr>
        </p:nvSpPr>
        <p:spPr>
          <a:xfrm>
            <a:off x="90678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Helvetica" panose="020B0403020202020204" pitchFamily="34" charset="0"/>
              </a:defRPr>
            </a:lvl1pPr>
          </a:lstStyle>
          <a:p>
            <a:fld id="{382A61F1-CF47-C748-AB4B-CD3294508500}" type="slidenum">
              <a:rPr lang="en-US" smtClean="0"/>
              <a:pPr/>
              <a:t>‹#›</a:t>
            </a:fld>
            <a:endParaRPr lang="en-US" dirty="0"/>
          </a:p>
        </p:txBody>
      </p:sp>
    </p:spTree>
    <p:extLst>
      <p:ext uri="{BB962C8B-B14F-4D97-AF65-F5344CB8AC3E}">
        <p14:creationId xmlns:p14="http://schemas.microsoft.com/office/powerpoint/2010/main" val="1864626463"/>
      </p:ext>
    </p:extLst>
  </p:cSld>
  <p:clrMap bg1="lt1" tx1="dk1" bg2="lt2" tx2="dk2" accent1="accent1" accent2="accent2" accent3="accent3" accent4="accent4" accent5="accent5" accent6="accent6" hlink="hlink" folHlink="folHlink"/>
  <p:sldLayoutIdLst>
    <p:sldLayoutId id="2147483703" r:id="rId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29.svg"/></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15.xml"/><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1.png"/><Relationship Id="rId18" Type="http://schemas.openxmlformats.org/officeDocument/2006/relationships/image" Target="../media/image46.png"/><Relationship Id="rId3" Type="http://schemas.openxmlformats.org/officeDocument/2006/relationships/hyperlink" Target="https://research.adapt.com.au/filter-types/market-trend-reports" TargetMode="External"/><Relationship Id="rId7" Type="http://schemas.openxmlformats.org/officeDocument/2006/relationships/image" Target="../media/image35.png"/><Relationship Id="rId12" Type="http://schemas.openxmlformats.org/officeDocument/2006/relationships/image" Target="../media/image40.png"/><Relationship Id="rId17" Type="http://schemas.openxmlformats.org/officeDocument/2006/relationships/image" Target="../media/image45.png"/><Relationship Id="rId2" Type="http://schemas.openxmlformats.org/officeDocument/2006/relationships/hyperlink" Target="mailto:success@adapt.com.au" TargetMode="External"/><Relationship Id="rId16" Type="http://schemas.openxmlformats.org/officeDocument/2006/relationships/image" Target="../media/image44.png"/><Relationship Id="rId1" Type="http://schemas.openxmlformats.org/officeDocument/2006/relationships/slideLayout" Target="../slideLayouts/slideLayout11.xml"/><Relationship Id="rId6" Type="http://schemas.openxmlformats.org/officeDocument/2006/relationships/hyperlink" Target="https://research.adapt.com.au/filter-types/expert-presentations/" TargetMode="External"/><Relationship Id="rId11" Type="http://schemas.openxmlformats.org/officeDocument/2006/relationships/image" Target="../media/image39.png"/><Relationship Id="rId5" Type="http://schemas.openxmlformats.org/officeDocument/2006/relationships/hyperlink" Target="https://research.adapt.com.au/data-insights/" TargetMode="External"/><Relationship Id="rId15" Type="http://schemas.openxmlformats.org/officeDocument/2006/relationships/image" Target="../media/image43.png"/><Relationship Id="rId10" Type="http://schemas.openxmlformats.org/officeDocument/2006/relationships/image" Target="../media/image38.png"/><Relationship Id="rId19" Type="http://schemas.openxmlformats.org/officeDocument/2006/relationships/image" Target="../media/image47.png"/><Relationship Id="rId4" Type="http://schemas.openxmlformats.org/officeDocument/2006/relationships/hyperlink" Target="https://research.adapt.com.au/filter-types/community-interviews" TargetMode="External"/><Relationship Id="rId9" Type="http://schemas.openxmlformats.org/officeDocument/2006/relationships/image" Target="../media/image37.png"/><Relationship Id="rId14" Type="http://schemas.openxmlformats.org/officeDocument/2006/relationships/image" Target="../media/image42.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17.sv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19.svg"/></Relationships>
</file>

<file path=ppt/slides/_rels/slide6.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s://secorp1.sharepoint.com/:p:/s/ARCAdaptResourceCentre/IQDLSfkGkg1HTr5REoxZWT6OAWZSJEN3aPWCpIT84JRbghE?e=yo82M0" TargetMode="External"/><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hyperlink" Target="https://secorp1.sharepoint.com/:p:/s/ARCAdaptResourceCentre/IQDSqHRkxfG3SqNPHOOrYrhEAQZXSuo4lJFrnH6tehEcvBA?e=dXxg7e"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23.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C07349C-1B91-6612-D006-52239098395B}"/>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F5C5E737-715A-FB54-751A-62FE4E5DC117}"/>
              </a:ext>
            </a:extLst>
          </p:cNvPr>
          <p:cNvSpPr txBox="1"/>
          <p:nvPr/>
        </p:nvSpPr>
        <p:spPr>
          <a:xfrm>
            <a:off x="549439" y="2475980"/>
            <a:ext cx="5688075" cy="2062103"/>
          </a:xfrm>
          <a:prstGeom prst="rect">
            <a:avLst/>
          </a:prstGeom>
          <a:noFill/>
        </p:spPr>
        <p:txBody>
          <a:bodyPr wrap="square" lIns="91440" tIns="45720" rIns="91440" bIns="45720" rtlCol="0" anchor="t">
            <a:spAutoFit/>
          </a:bodyPr>
          <a:lstStyle/>
          <a:p>
            <a:pPr>
              <a:spcAft>
                <a:spcPts val="2400"/>
              </a:spcAft>
              <a:defRPr/>
            </a:pPr>
            <a:r>
              <a:rPr kumimoji="0" lang="en-US" sz="3200" i="0" u="none" strike="noStrike" kern="1200" cap="none" spc="0" normalizeH="0" baseline="0" noProof="0" dirty="0">
                <a:ln>
                  <a:noFill/>
                </a:ln>
                <a:solidFill>
                  <a:prstClr val="white"/>
                </a:solidFill>
                <a:effectLst/>
                <a:uLnTx/>
                <a:uFillTx/>
                <a:latin typeface="Helvetica"/>
                <a:ea typeface="+mn-ea"/>
                <a:cs typeface="Helvetica"/>
              </a:rPr>
              <a:t>How CFOs </a:t>
            </a:r>
            <a:r>
              <a:rPr lang="en-US" sz="3200" dirty="0">
                <a:solidFill>
                  <a:prstClr val="white"/>
                </a:solidFill>
                <a:latin typeface="Helvetica"/>
                <a:cs typeface="Helvetica"/>
              </a:rPr>
              <a:t>Evaluate</a:t>
            </a:r>
            <a:r>
              <a:rPr kumimoji="0" lang="en-US" sz="3200" i="0" u="none" strike="noStrike" kern="1200" cap="none" spc="0" normalizeH="0" baseline="0" noProof="0" dirty="0">
                <a:ln>
                  <a:noFill/>
                </a:ln>
                <a:solidFill>
                  <a:prstClr val="white"/>
                </a:solidFill>
                <a:effectLst/>
                <a:uLnTx/>
                <a:uFillTx/>
                <a:latin typeface="Helvetica"/>
                <a:ea typeface="+mn-ea"/>
                <a:cs typeface="Helvetica"/>
              </a:rPr>
              <a:t>, </a:t>
            </a:r>
            <a:r>
              <a:rPr lang="en-US" sz="3200" dirty="0">
                <a:solidFill>
                  <a:prstClr val="white"/>
                </a:solidFill>
                <a:latin typeface="Helvetica"/>
                <a:cs typeface="Helvetica"/>
              </a:rPr>
              <a:t>Fund</a:t>
            </a:r>
            <a:r>
              <a:rPr kumimoji="0" lang="en-US" sz="3200" i="0" u="none" strike="noStrike" kern="1200" cap="none" spc="0" normalizeH="0" baseline="0" noProof="0" dirty="0">
                <a:ln>
                  <a:noFill/>
                </a:ln>
                <a:solidFill>
                  <a:prstClr val="white"/>
                </a:solidFill>
                <a:effectLst/>
                <a:uLnTx/>
                <a:uFillTx/>
                <a:latin typeface="Helvetica"/>
                <a:ea typeface="+mn-ea"/>
                <a:cs typeface="Helvetica"/>
              </a:rPr>
              <a:t> and </a:t>
            </a:r>
            <a:r>
              <a:rPr lang="en-US" sz="3200" dirty="0">
                <a:solidFill>
                  <a:prstClr val="white"/>
                </a:solidFill>
                <a:latin typeface="Helvetica"/>
                <a:cs typeface="Helvetica"/>
              </a:rPr>
              <a:t>Accelerate</a:t>
            </a:r>
            <a:r>
              <a:rPr kumimoji="0" lang="en-US" sz="3200" i="0" u="none" strike="noStrike" kern="1200" cap="none" spc="0" normalizeH="0" baseline="0" noProof="0" dirty="0">
                <a:ln>
                  <a:noFill/>
                </a:ln>
                <a:solidFill>
                  <a:prstClr val="white"/>
                </a:solidFill>
                <a:effectLst/>
                <a:uLnTx/>
                <a:uFillTx/>
                <a:latin typeface="Helvetica"/>
                <a:ea typeface="+mn-ea"/>
                <a:cs typeface="Helvetica"/>
              </a:rPr>
              <a:t> </a:t>
            </a:r>
            <a:r>
              <a:rPr lang="en-US" sz="3200" dirty="0">
                <a:solidFill>
                  <a:prstClr val="white"/>
                </a:solidFill>
                <a:latin typeface="Helvetica"/>
                <a:cs typeface="Helvetica"/>
              </a:rPr>
              <a:t>Technology</a:t>
            </a:r>
            <a:r>
              <a:rPr kumimoji="0" lang="en-US" sz="3200" i="0" u="none" strike="noStrike" kern="1200" cap="none" spc="0" normalizeH="0" baseline="0" noProof="0" dirty="0">
                <a:ln>
                  <a:noFill/>
                </a:ln>
                <a:solidFill>
                  <a:prstClr val="white"/>
                </a:solidFill>
                <a:effectLst/>
                <a:uLnTx/>
                <a:uFillTx/>
                <a:latin typeface="Helvetica"/>
                <a:ea typeface="+mn-ea"/>
                <a:cs typeface="Helvetica"/>
              </a:rPr>
              <a:t>: Insights on </a:t>
            </a:r>
            <a:r>
              <a:rPr lang="en-US" sz="3200" dirty="0">
                <a:solidFill>
                  <a:prstClr val="white"/>
                </a:solidFill>
                <a:latin typeface="Helvetica"/>
                <a:cs typeface="Helvetica"/>
              </a:rPr>
              <a:t>Value</a:t>
            </a:r>
            <a:r>
              <a:rPr kumimoji="0" lang="en-US" sz="3200" i="0" u="none" strike="noStrike" kern="1200" cap="none" spc="0" normalizeH="0" baseline="0" noProof="0" dirty="0">
                <a:ln>
                  <a:noFill/>
                </a:ln>
                <a:solidFill>
                  <a:prstClr val="white"/>
                </a:solidFill>
                <a:effectLst/>
                <a:uLnTx/>
                <a:uFillTx/>
                <a:latin typeface="Helvetica"/>
                <a:ea typeface="+mn-ea"/>
                <a:cs typeface="Helvetica"/>
              </a:rPr>
              <a:t>, </a:t>
            </a:r>
            <a:r>
              <a:rPr lang="en-US" sz="3200" dirty="0">
                <a:solidFill>
                  <a:prstClr val="white"/>
                </a:solidFill>
                <a:latin typeface="Helvetica"/>
                <a:cs typeface="Helvetica"/>
              </a:rPr>
              <a:t>Adoption</a:t>
            </a:r>
            <a:r>
              <a:rPr kumimoji="0" lang="en-US" sz="3200" i="0" u="none" strike="noStrike" kern="1200" cap="none" spc="0" normalizeH="0" baseline="0" noProof="0" dirty="0">
                <a:ln>
                  <a:noFill/>
                </a:ln>
                <a:solidFill>
                  <a:prstClr val="white"/>
                </a:solidFill>
                <a:effectLst/>
                <a:uLnTx/>
                <a:uFillTx/>
                <a:latin typeface="Helvetica"/>
                <a:ea typeface="+mn-ea"/>
                <a:cs typeface="Helvetica"/>
              </a:rPr>
              <a:t> </a:t>
            </a:r>
            <a:r>
              <a:rPr lang="en-US" sz="3200" dirty="0">
                <a:solidFill>
                  <a:prstClr val="white"/>
                </a:solidFill>
                <a:latin typeface="Helvetica"/>
                <a:cs typeface="Helvetica"/>
              </a:rPr>
              <a:t>and </a:t>
            </a:r>
            <a:r>
              <a:rPr lang="en-US" sz="3200" dirty="0" err="1">
                <a:solidFill>
                  <a:prstClr val="white"/>
                </a:solidFill>
                <a:latin typeface="Helvetica"/>
                <a:cs typeface="Helvetica"/>
              </a:rPr>
              <a:t>Modernisation</a:t>
            </a:r>
          </a:p>
        </p:txBody>
      </p:sp>
      <p:sp>
        <p:nvSpPr>
          <p:cNvPr id="8" name="TextBox 7">
            <a:extLst>
              <a:ext uri="{FF2B5EF4-FFF2-40B4-BE49-F238E27FC236}">
                <a16:creationId xmlns:a16="http://schemas.microsoft.com/office/drawing/2014/main" id="{C2A563F6-8774-736F-803C-1D88819CBAC0}"/>
              </a:ext>
            </a:extLst>
          </p:cNvPr>
          <p:cNvSpPr txBox="1"/>
          <p:nvPr/>
        </p:nvSpPr>
        <p:spPr>
          <a:xfrm>
            <a:off x="565580" y="2109969"/>
            <a:ext cx="3486157" cy="338554"/>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dirty="0">
                <a:ln>
                  <a:noFill/>
                </a:ln>
                <a:solidFill>
                  <a:srgbClr val="E7534F"/>
                </a:solidFill>
                <a:effectLst/>
                <a:uLnTx/>
                <a:uFillTx/>
                <a:latin typeface="Helvetica"/>
                <a:ea typeface="+mn-ea"/>
                <a:cs typeface="Helvetica"/>
              </a:rPr>
              <a:t>ADAPT Technology Trends</a:t>
            </a:r>
          </a:p>
        </p:txBody>
      </p:sp>
      <p:pic>
        <p:nvPicPr>
          <p:cNvPr id="10" name="Graphic 9">
            <a:extLst>
              <a:ext uri="{FF2B5EF4-FFF2-40B4-BE49-F238E27FC236}">
                <a16:creationId xmlns:a16="http://schemas.microsoft.com/office/drawing/2014/main" id="{07790D33-9133-925C-97D1-5791DB9C614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9440" y="698999"/>
            <a:ext cx="3486157" cy="375192"/>
          </a:xfrm>
          <a:prstGeom prst="rect">
            <a:avLst/>
          </a:prstGeom>
        </p:spPr>
      </p:pic>
    </p:spTree>
    <p:extLst>
      <p:ext uri="{BB962C8B-B14F-4D97-AF65-F5344CB8AC3E}">
        <p14:creationId xmlns:p14="http://schemas.microsoft.com/office/powerpoint/2010/main" val="3489097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FD9FE-193F-6B71-9CCE-68DC6C722F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E4B929-2F37-AB91-A7DD-F24600256BEE}"/>
              </a:ext>
            </a:extLst>
          </p:cNvPr>
          <p:cNvSpPr>
            <a:spLocks noGrp="1"/>
          </p:cNvSpPr>
          <p:nvPr>
            <p:ph type="title" idx="4294967295"/>
          </p:nvPr>
        </p:nvSpPr>
        <p:spPr>
          <a:xfrm>
            <a:off x="236485" y="63064"/>
            <a:ext cx="9459308" cy="720725"/>
          </a:xfrm>
          <a:prstGeom prst="rect">
            <a:avLst/>
          </a:prstGeom>
        </p:spPr>
        <p:txBody>
          <a:bodyPr>
            <a:normAutofit/>
          </a:bodyPr>
          <a:lstStyle/>
          <a:p>
            <a:pPr algn="l">
              <a:defRPr sz="1800" b="1">
                <a:latin typeface="Helvetica"/>
              </a:defRPr>
            </a:pPr>
            <a:r>
              <a:rPr dirty="0"/>
              <a:t>How effectively does your technology department support the following capabilities to accelerate financial transformation?</a:t>
            </a:r>
          </a:p>
        </p:txBody>
      </p:sp>
      <p:sp>
        <p:nvSpPr>
          <p:cNvPr id="6" name="TextBox 5">
            <a:extLst>
              <a:ext uri="{FF2B5EF4-FFF2-40B4-BE49-F238E27FC236}">
                <a16:creationId xmlns:a16="http://schemas.microsoft.com/office/drawing/2014/main" id="{60E0F1EE-5065-1D62-C0AC-1BDC1E8F8F32}"/>
              </a:ext>
            </a:extLst>
          </p:cNvPr>
          <p:cNvSpPr txBox="1"/>
          <p:nvPr/>
        </p:nvSpPr>
        <p:spPr>
          <a:xfrm>
            <a:off x="5679675" y="6593977"/>
            <a:ext cx="6276077" cy="253916"/>
          </a:xfrm>
          <a:prstGeom prst="rect">
            <a:avLst/>
          </a:prstGeom>
          <a:noFill/>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sz="1100" i="1">
                <a:latin typeface="Helvetica"/>
              </a:defRPr>
            </a:pPr>
            <a:r>
              <a:rPr kumimoji="0" sz="1050" b="0" i="1" u="none" strike="noStrike" kern="1200" cap="none" spc="0" normalizeH="0" baseline="0" noProof="0" dirty="0">
                <a:ln>
                  <a:noFill/>
                </a:ln>
                <a:solidFill>
                  <a:schemeClr val="bg1">
                    <a:lumMod val="50000"/>
                  </a:schemeClr>
                </a:solidFill>
                <a:effectLst/>
                <a:uLnTx/>
                <a:uFillTx/>
                <a:latin typeface="Helvetica"/>
                <a:ea typeface="+mn-ea"/>
                <a:cs typeface="+mn-cs"/>
              </a:rPr>
              <a:t>Source : ADAPT CFO Edge Survey in Nov 2025. Sample size : </a:t>
            </a:r>
            <a:r>
              <a:rPr kumimoji="0" lang="en-US" sz="1050" b="0" i="1" u="none" strike="noStrike" kern="1200" cap="none" spc="0" normalizeH="0" baseline="0" noProof="0" dirty="0">
                <a:ln>
                  <a:noFill/>
                </a:ln>
                <a:solidFill>
                  <a:schemeClr val="bg1">
                    <a:lumMod val="50000"/>
                  </a:schemeClr>
                </a:solidFill>
                <a:effectLst/>
                <a:uLnTx/>
                <a:uFillTx/>
                <a:latin typeface="Helvetica"/>
                <a:ea typeface="+mn-ea"/>
                <a:cs typeface="+mn-cs"/>
              </a:rPr>
              <a:t>125</a:t>
            </a:r>
            <a:r>
              <a:rPr kumimoji="0" sz="1050" b="0" i="1" u="none" strike="noStrike" kern="1200" cap="none" spc="0" normalizeH="0" baseline="0" noProof="0" dirty="0">
                <a:ln>
                  <a:noFill/>
                </a:ln>
                <a:solidFill>
                  <a:schemeClr val="bg1">
                    <a:lumMod val="50000"/>
                  </a:schemeClr>
                </a:solidFill>
                <a:effectLst/>
                <a:uLnTx/>
                <a:uFillTx/>
                <a:latin typeface="Helvetica"/>
                <a:ea typeface="+mn-ea"/>
                <a:cs typeface="+mn-cs"/>
              </a:rPr>
              <a:t> Australian Chief Financial Officers</a:t>
            </a:r>
          </a:p>
        </p:txBody>
      </p:sp>
      <p:pic>
        <p:nvPicPr>
          <p:cNvPr id="24" name="Graphic 23">
            <a:extLst>
              <a:ext uri="{FF2B5EF4-FFF2-40B4-BE49-F238E27FC236}">
                <a16:creationId xmlns:a16="http://schemas.microsoft.com/office/drawing/2014/main" id="{F1BC0C54-AC22-0B9D-653E-C93097AEB3D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33388" y="812468"/>
            <a:ext cx="11725225" cy="5872339"/>
          </a:xfrm>
          <a:prstGeom prst="rect">
            <a:avLst/>
          </a:prstGeom>
        </p:spPr>
      </p:pic>
    </p:spTree>
    <p:extLst>
      <p:ext uri="{BB962C8B-B14F-4D97-AF65-F5344CB8AC3E}">
        <p14:creationId xmlns:p14="http://schemas.microsoft.com/office/powerpoint/2010/main" val="1372582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D4114339-EF4A-7952-95A2-9231566A8AB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25732" y="969933"/>
            <a:ext cx="11734797" cy="5486399"/>
          </a:xfrm>
          <a:prstGeom prst="rect">
            <a:avLst/>
          </a:prstGeom>
        </p:spPr>
      </p:pic>
      <p:sp>
        <p:nvSpPr>
          <p:cNvPr id="2" name="Title 1"/>
          <p:cNvSpPr>
            <a:spLocks noGrp="1"/>
          </p:cNvSpPr>
          <p:nvPr>
            <p:ph type="title" idx="4294967295"/>
          </p:nvPr>
        </p:nvSpPr>
        <p:spPr>
          <a:xfrm>
            <a:off x="236490" y="78830"/>
            <a:ext cx="7535910" cy="720725"/>
          </a:xfrm>
          <a:prstGeom prst="rect">
            <a:avLst/>
          </a:prstGeom>
        </p:spPr>
        <p:txBody>
          <a:bodyPr/>
          <a:lstStyle/>
          <a:p>
            <a:pPr algn="l">
              <a:defRPr sz="1800" b="1">
                <a:latin typeface="Helvetica"/>
              </a:defRPr>
            </a:pPr>
            <a:r>
              <a:rPr sz="1800" dirty="0"/>
              <a:t>What best describes your </a:t>
            </a:r>
            <a:r>
              <a:rPr sz="1800" dirty="0" err="1"/>
              <a:t>organisation’s</a:t>
            </a:r>
            <a:r>
              <a:rPr sz="1800" dirty="0"/>
              <a:t> current approach to ERP and core finance system </a:t>
            </a:r>
            <a:r>
              <a:rPr sz="1800" dirty="0" err="1"/>
              <a:t>modernisation</a:t>
            </a:r>
            <a:r>
              <a:rPr sz="1800" dirty="0"/>
              <a:t>?</a:t>
            </a:r>
          </a:p>
        </p:txBody>
      </p:sp>
      <p:sp>
        <p:nvSpPr>
          <p:cNvPr id="6" name="TextBox 5"/>
          <p:cNvSpPr txBox="1"/>
          <p:nvPr/>
        </p:nvSpPr>
        <p:spPr>
          <a:xfrm>
            <a:off x="5693871" y="6583680"/>
            <a:ext cx="6276077" cy="253916"/>
          </a:xfrm>
          <a:prstGeom prst="rect">
            <a:avLst/>
          </a:prstGeom>
          <a:noFill/>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sz="1100" i="1">
                <a:latin typeface="Helvetica"/>
              </a:defRPr>
            </a:pPr>
            <a:r>
              <a:rPr kumimoji="0" sz="1050" b="0" i="1" u="none" strike="noStrike" kern="1200" cap="none" spc="0" normalizeH="0" baseline="0" noProof="0" dirty="0">
                <a:ln>
                  <a:noFill/>
                </a:ln>
                <a:solidFill>
                  <a:schemeClr val="bg1">
                    <a:lumMod val="50000"/>
                  </a:schemeClr>
                </a:solidFill>
                <a:effectLst/>
                <a:uLnTx/>
                <a:uFillTx/>
                <a:latin typeface="Helvetica"/>
                <a:ea typeface="+mn-ea"/>
                <a:cs typeface="+mn-cs"/>
              </a:rPr>
              <a:t>Source : ADAPT CFO Edge Survey in Nov 2025. Sample size : </a:t>
            </a:r>
            <a:r>
              <a:rPr kumimoji="0" lang="en-US" sz="1050" b="0" i="1" u="none" strike="noStrike" kern="1200" cap="none" spc="0" normalizeH="0" baseline="0" noProof="0" dirty="0">
                <a:ln>
                  <a:noFill/>
                </a:ln>
                <a:solidFill>
                  <a:schemeClr val="bg1">
                    <a:lumMod val="50000"/>
                  </a:schemeClr>
                </a:solidFill>
                <a:effectLst/>
                <a:uLnTx/>
                <a:uFillTx/>
                <a:latin typeface="Helvetica"/>
                <a:ea typeface="+mn-ea"/>
                <a:cs typeface="+mn-cs"/>
              </a:rPr>
              <a:t>126</a:t>
            </a:r>
            <a:r>
              <a:rPr kumimoji="0" sz="1050" b="0" i="1" u="none" strike="noStrike" kern="1200" cap="none" spc="0" normalizeH="0" baseline="0" noProof="0" dirty="0">
                <a:ln>
                  <a:noFill/>
                </a:ln>
                <a:solidFill>
                  <a:schemeClr val="bg1">
                    <a:lumMod val="50000"/>
                  </a:schemeClr>
                </a:solidFill>
                <a:effectLst/>
                <a:uLnTx/>
                <a:uFillTx/>
                <a:latin typeface="Helvetica"/>
                <a:ea typeface="+mn-ea"/>
                <a:cs typeface="+mn-cs"/>
              </a:rPr>
              <a:t> Australian Chief Financial Officers</a:t>
            </a:r>
          </a:p>
        </p:txBody>
      </p:sp>
    </p:spTree>
    <p:extLst>
      <p:ext uri="{BB962C8B-B14F-4D97-AF65-F5344CB8AC3E}">
        <p14:creationId xmlns:p14="http://schemas.microsoft.com/office/powerpoint/2010/main" val="1968408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42785-560F-E42B-5D96-23F06E8E1B1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D5531B2-E51C-7261-80DC-C7F29676994E}"/>
              </a:ext>
            </a:extLst>
          </p:cNvPr>
          <p:cNvSpPr txBox="1"/>
          <p:nvPr/>
        </p:nvSpPr>
        <p:spPr>
          <a:xfrm>
            <a:off x="562690" y="2436145"/>
            <a:ext cx="3854849" cy="2609112"/>
          </a:xfrm>
          <a:prstGeom prst="rect">
            <a:avLst/>
          </a:prstGeom>
          <a:noFill/>
        </p:spPr>
        <p:txBody>
          <a:bodyPr wrap="square" lIns="91440" tIns="45720" rIns="91440" bIns="45720" rtlCol="0" anchor="t">
            <a:spAutoFit/>
          </a:bodyPr>
          <a:lstStyle/>
          <a:p>
            <a:pPr lvl="0">
              <a:lnSpc>
                <a:spcPct val="125000"/>
              </a:lnSpc>
              <a:spcAft>
                <a:spcPts val="600"/>
              </a:spcAft>
              <a:buClr>
                <a:srgbClr val="E7534F"/>
              </a:buClr>
              <a:defRPr/>
            </a:pPr>
            <a:r>
              <a:rPr lang="en-US" sz="1200" b="1" dirty="0">
                <a:solidFill>
                  <a:srgbClr val="000000"/>
                </a:solidFill>
                <a:latin typeface="Helvetica"/>
                <a:cs typeface="Helvetica"/>
              </a:rPr>
              <a:t>On average, 61% of </a:t>
            </a:r>
            <a:r>
              <a:rPr lang="en-US" sz="1200" b="1" dirty="0" err="1">
                <a:solidFill>
                  <a:srgbClr val="000000"/>
                </a:solidFill>
                <a:latin typeface="Helvetica"/>
                <a:cs typeface="Helvetica"/>
              </a:rPr>
              <a:t>organisations'</a:t>
            </a:r>
            <a:r>
              <a:rPr lang="en-US" sz="1200" b="1" dirty="0">
                <a:solidFill>
                  <a:srgbClr val="000000"/>
                </a:solidFill>
                <a:latin typeface="Helvetica"/>
                <a:cs typeface="Helvetica"/>
              </a:rPr>
              <a:t> current tech capabilities are adopted and in use</a:t>
            </a:r>
            <a:r>
              <a:rPr kumimoji="0" lang="en-US" sz="1200" b="1" i="0" u="none" strike="noStrike" kern="1200" cap="none" spc="0" normalizeH="0" baseline="0" noProof="0" dirty="0">
                <a:ln>
                  <a:noFill/>
                </a:ln>
                <a:solidFill>
                  <a:srgbClr val="000000"/>
                </a:solidFill>
                <a:effectLst/>
                <a:uLnTx/>
                <a:uFillTx/>
                <a:latin typeface="Helvetica"/>
                <a:ea typeface="+mn-ea"/>
                <a:cs typeface="Helvetica"/>
              </a:rPr>
              <a:t>. </a:t>
            </a:r>
          </a:p>
          <a:p>
            <a:pPr marL="171450" lvl="0" indent="-171450">
              <a:lnSpc>
                <a:spcPct val="125000"/>
              </a:lnSpc>
              <a:spcAft>
                <a:spcPts val="600"/>
              </a:spcAft>
              <a:buClr>
                <a:srgbClr val="E7534F"/>
              </a:buClr>
              <a:buFont typeface="Arial" panose="020B0604020202020204" pitchFamily="34" charset="0"/>
              <a:buChar char="•"/>
              <a:defRPr/>
            </a:pPr>
            <a:r>
              <a:rPr lang="en-US" sz="1200" dirty="0">
                <a:solidFill>
                  <a:srgbClr val="000000"/>
                </a:solidFill>
                <a:latin typeface="Helvetica"/>
                <a:cs typeface="Helvetica"/>
              </a:rPr>
              <a:t>About 54% of CFOs show the highest confidence </a:t>
            </a:r>
            <a:br>
              <a:rPr lang="en-US" sz="1200" dirty="0">
                <a:solidFill>
                  <a:srgbClr val="000000"/>
                </a:solidFill>
                <a:latin typeface="Helvetica"/>
                <a:cs typeface="Helvetica"/>
              </a:rPr>
            </a:br>
            <a:r>
              <a:rPr lang="en-US" sz="1200" dirty="0">
                <a:solidFill>
                  <a:srgbClr val="000000"/>
                </a:solidFill>
                <a:latin typeface="Helvetica"/>
                <a:cs typeface="Helvetica"/>
              </a:rPr>
              <a:t>in cyber security and operational resilience, followed by 39% of CFOs who indicate effectiveness in cloud infrastructure.</a:t>
            </a:r>
          </a:p>
          <a:p>
            <a:pPr marL="171450" lvl="0" indent="-171450">
              <a:lnSpc>
                <a:spcPct val="125000"/>
              </a:lnSpc>
              <a:spcAft>
                <a:spcPts val="600"/>
              </a:spcAft>
              <a:buClr>
                <a:srgbClr val="E7534F"/>
              </a:buClr>
              <a:buFont typeface="Arial" panose="020B0604020202020204" pitchFamily="34" charset="0"/>
              <a:buChar char="•"/>
              <a:defRPr/>
            </a:pPr>
            <a:r>
              <a:rPr lang="en-US" sz="1200" dirty="0">
                <a:solidFill>
                  <a:srgbClr val="000000"/>
                </a:solidFill>
                <a:latin typeface="Helvetica"/>
                <a:cs typeface="Helvetica"/>
              </a:rPr>
              <a:t>Most tech departments are moderately effective </a:t>
            </a:r>
            <a:br>
              <a:rPr lang="en-US" sz="1200" dirty="0">
                <a:solidFill>
                  <a:srgbClr val="000000"/>
                </a:solidFill>
                <a:latin typeface="Helvetica"/>
                <a:cs typeface="Helvetica"/>
              </a:rPr>
            </a:br>
            <a:r>
              <a:rPr lang="en-US" sz="1200" dirty="0">
                <a:solidFill>
                  <a:srgbClr val="000000"/>
                </a:solidFill>
                <a:latin typeface="Helvetica"/>
                <a:cs typeface="Helvetica"/>
              </a:rPr>
              <a:t>in data quality control and governance.</a:t>
            </a:r>
          </a:p>
          <a:p>
            <a:pPr marL="171450" lvl="0" indent="-171450">
              <a:lnSpc>
                <a:spcPct val="125000"/>
              </a:lnSpc>
              <a:spcAft>
                <a:spcPts val="600"/>
              </a:spcAft>
              <a:buClr>
                <a:srgbClr val="E7534F"/>
              </a:buClr>
              <a:buFont typeface="Arial" panose="020B0604020202020204" pitchFamily="34" charset="0"/>
              <a:buChar char="•"/>
              <a:defRPr/>
            </a:pPr>
            <a:r>
              <a:rPr lang="en-US" sz="1200" dirty="0">
                <a:solidFill>
                  <a:srgbClr val="000000"/>
                </a:solidFill>
                <a:latin typeface="Helvetica"/>
                <a:cs typeface="Helvetica"/>
              </a:rPr>
              <a:t>About 62% of </a:t>
            </a:r>
            <a:r>
              <a:rPr lang="en-US" sz="1200" dirty="0" err="1">
                <a:solidFill>
                  <a:srgbClr val="000000"/>
                </a:solidFill>
                <a:latin typeface="Helvetica"/>
                <a:cs typeface="Helvetica"/>
              </a:rPr>
              <a:t>organisations</a:t>
            </a:r>
            <a:r>
              <a:rPr lang="en-US" sz="1200" dirty="0">
                <a:solidFill>
                  <a:srgbClr val="000000"/>
                </a:solidFill>
                <a:latin typeface="Helvetica"/>
                <a:cs typeface="Helvetica"/>
              </a:rPr>
              <a:t> are progressing in </a:t>
            </a:r>
            <a:br>
              <a:rPr lang="en-US" sz="1200" dirty="0">
                <a:solidFill>
                  <a:srgbClr val="000000"/>
                </a:solidFill>
                <a:latin typeface="Helvetica"/>
                <a:cs typeface="Helvetica"/>
              </a:rPr>
            </a:br>
            <a:r>
              <a:rPr lang="en-US" sz="1200" dirty="0">
                <a:solidFill>
                  <a:srgbClr val="000000"/>
                </a:solidFill>
                <a:latin typeface="Helvetica"/>
                <a:cs typeface="Helvetica"/>
              </a:rPr>
              <a:t>their ERP and core finance system </a:t>
            </a:r>
            <a:r>
              <a:rPr lang="en-US" sz="1200" dirty="0" err="1">
                <a:solidFill>
                  <a:srgbClr val="000000"/>
                </a:solidFill>
                <a:latin typeface="Helvetica"/>
                <a:cs typeface="Helvetica"/>
              </a:rPr>
              <a:t>modernisation</a:t>
            </a:r>
            <a:r>
              <a:rPr lang="en-US" sz="1200" dirty="0">
                <a:solidFill>
                  <a:srgbClr val="000000"/>
                </a:solidFill>
                <a:latin typeface="Helvetica"/>
                <a:cs typeface="Helvetica"/>
              </a:rPr>
              <a:t>.</a:t>
            </a:r>
          </a:p>
        </p:txBody>
      </p:sp>
      <p:sp>
        <p:nvSpPr>
          <p:cNvPr id="3" name="Rectangle 2">
            <a:extLst>
              <a:ext uri="{FF2B5EF4-FFF2-40B4-BE49-F238E27FC236}">
                <a16:creationId xmlns:a16="http://schemas.microsoft.com/office/drawing/2014/main" id="{26D34A98-7F31-AA54-BE50-19E72086C300}"/>
              </a:ext>
            </a:extLst>
          </p:cNvPr>
          <p:cNvSpPr/>
          <p:nvPr/>
        </p:nvSpPr>
        <p:spPr>
          <a:xfrm>
            <a:off x="562691" y="1085699"/>
            <a:ext cx="3630732" cy="120032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50" normalizeH="0" baseline="0" noProof="0" dirty="0">
                <a:ln>
                  <a:noFill/>
                </a:ln>
                <a:solidFill>
                  <a:prstClr val="black"/>
                </a:solidFill>
                <a:effectLst/>
                <a:uLnTx/>
                <a:uFillTx/>
                <a:latin typeface="Helvetica"/>
                <a:ea typeface="+mn-ea"/>
                <a:cs typeface="Helvetica"/>
              </a:rPr>
              <a:t>Assessing </a:t>
            </a:r>
            <a:r>
              <a:rPr lang="en-US" sz="2400" b="1" spc="-50" dirty="0">
                <a:solidFill>
                  <a:prstClr val="black"/>
                </a:solidFill>
                <a:latin typeface="Helvetica"/>
                <a:cs typeface="Helvetica"/>
              </a:rPr>
              <a:t>technology</a:t>
            </a:r>
            <a:r>
              <a:rPr kumimoji="0" lang="en-US" sz="2400" b="1" i="0" u="none" strike="noStrike" kern="1200" cap="none" spc="-50" normalizeH="0" baseline="0" noProof="0" dirty="0">
                <a:ln>
                  <a:noFill/>
                </a:ln>
                <a:solidFill>
                  <a:prstClr val="black"/>
                </a:solidFill>
                <a:effectLst/>
                <a:uLnTx/>
                <a:uFillTx/>
                <a:latin typeface="Helvetica"/>
                <a:ea typeface="+mn-ea"/>
                <a:cs typeface="Helvetica"/>
              </a:rPr>
              <a:t> </a:t>
            </a:r>
            <a:r>
              <a:rPr lang="en-US" sz="2400" b="1" spc="-50" dirty="0">
                <a:solidFill>
                  <a:prstClr val="black"/>
                </a:solidFill>
                <a:latin typeface="Helvetica"/>
                <a:cs typeface="Helvetica"/>
              </a:rPr>
              <a:t>performance</a:t>
            </a:r>
            <a:r>
              <a:rPr kumimoji="0" lang="en-US" sz="2400" b="1" i="0" u="none" strike="noStrike" kern="1200" cap="none" spc="-50" normalizeH="0" baseline="0" noProof="0" dirty="0">
                <a:ln>
                  <a:noFill/>
                </a:ln>
                <a:solidFill>
                  <a:prstClr val="black"/>
                </a:solidFill>
                <a:effectLst/>
                <a:uLnTx/>
                <a:uFillTx/>
                <a:latin typeface="Helvetica"/>
                <a:ea typeface="+mn-ea"/>
                <a:cs typeface="Helvetica"/>
              </a:rPr>
              <a:t> and </a:t>
            </a:r>
            <a:r>
              <a:rPr lang="en-US" sz="2400" b="1" spc="-50" dirty="0">
                <a:solidFill>
                  <a:prstClr val="black"/>
                </a:solidFill>
                <a:latin typeface="Helvetica"/>
                <a:cs typeface="Helvetica"/>
              </a:rPr>
              <a:t>finance-ready</a:t>
            </a:r>
            <a:r>
              <a:rPr kumimoji="0" lang="en-US" sz="2400" b="1" i="0" u="none" strike="noStrike" kern="1200" cap="none" spc="-50" normalizeH="0" baseline="0" noProof="0" dirty="0">
                <a:ln>
                  <a:noFill/>
                </a:ln>
                <a:solidFill>
                  <a:prstClr val="black"/>
                </a:solidFill>
                <a:effectLst/>
                <a:uLnTx/>
                <a:uFillTx/>
                <a:latin typeface="Helvetica"/>
                <a:ea typeface="+mn-ea"/>
                <a:cs typeface="Helvetica"/>
              </a:rPr>
              <a:t> </a:t>
            </a:r>
            <a:r>
              <a:rPr lang="en-US" sz="2400" b="1" spc="-50" dirty="0">
                <a:solidFill>
                  <a:prstClr val="black"/>
                </a:solidFill>
                <a:latin typeface="Helvetica"/>
                <a:cs typeface="Helvetica"/>
              </a:rPr>
              <a:t>capability</a:t>
            </a:r>
            <a:endParaRPr kumimoji="0" lang="en-US" sz="2400" b="1" i="0" u="none" strike="noStrike" kern="1200" cap="none" spc="-50" normalizeH="0" baseline="0" noProof="0" dirty="0">
              <a:ln>
                <a:noFill/>
              </a:ln>
              <a:solidFill>
                <a:prstClr val="black"/>
              </a:solidFill>
              <a:effectLst/>
              <a:uLnTx/>
              <a:uFillTx/>
              <a:latin typeface="Helvetica"/>
              <a:ea typeface="+mn-ea"/>
              <a:cs typeface="Helvetica"/>
            </a:endParaRPr>
          </a:p>
        </p:txBody>
      </p:sp>
      <p:sp>
        <p:nvSpPr>
          <p:cNvPr id="6" name="Rectangle 5">
            <a:extLst>
              <a:ext uri="{FF2B5EF4-FFF2-40B4-BE49-F238E27FC236}">
                <a16:creationId xmlns:a16="http://schemas.microsoft.com/office/drawing/2014/main" id="{E3FE26BE-6BC7-8217-3CF1-67528DEE0F1E}"/>
              </a:ext>
            </a:extLst>
          </p:cNvPr>
          <p:cNvSpPr/>
          <p:nvPr/>
        </p:nvSpPr>
        <p:spPr>
          <a:xfrm>
            <a:off x="562690" y="777922"/>
            <a:ext cx="3630732"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E7534F"/>
                </a:solidFill>
                <a:effectLst/>
                <a:uLnTx/>
                <a:uFillTx/>
                <a:latin typeface="Helvetica"/>
                <a:ea typeface="Calibri" panose="020F0502020204030204"/>
                <a:cs typeface="Helvetica"/>
              </a:rPr>
              <a:t>Technology Trends</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71F174AC-84BE-FC53-0168-EAB6971A5C17}"/>
              </a:ext>
            </a:extLst>
          </p:cNvPr>
          <p:cNvCxnSpPr>
            <a:cxnSpLocks/>
          </p:cNvCxnSpPr>
          <p:nvPr/>
        </p:nvCxnSpPr>
        <p:spPr>
          <a:xfrm flipV="1">
            <a:off x="4543673" y="189000"/>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FF293304-DABC-1C33-277D-E6F0459DE3ED}"/>
              </a:ext>
            </a:extLst>
          </p:cNvPr>
          <p:cNvSpPr txBox="1"/>
          <p:nvPr/>
        </p:nvSpPr>
        <p:spPr>
          <a:xfrm>
            <a:off x="4792716" y="777922"/>
            <a:ext cx="6936237" cy="5302157"/>
          </a:xfrm>
          <a:prstGeom prst="rect">
            <a:avLst/>
          </a:prstGeom>
          <a:noFill/>
        </p:spPr>
        <p:txBody>
          <a:bodyPr wrap="square" lIns="91440" tIns="45720" rIns="91440" bIns="45720" anchor="t">
            <a:spAutoFit/>
          </a:bodyPr>
          <a:lstStyle/>
          <a:p>
            <a:pPr lvl="0">
              <a:lnSpc>
                <a:spcPct val="125000"/>
              </a:lnSpc>
              <a:spcAft>
                <a:spcPts val="600"/>
              </a:spcAft>
              <a:buClr>
                <a:srgbClr val="E7534F"/>
              </a:buClr>
              <a:defRPr/>
            </a:pPr>
            <a:r>
              <a:rPr lang="en-US" sz="1200" b="1" dirty="0">
                <a:solidFill>
                  <a:prstClr val="black"/>
                </a:solidFill>
                <a:latin typeface="Helvetica"/>
                <a:cs typeface="Helvetica"/>
              </a:rPr>
              <a:t>A significant portion of </a:t>
            </a:r>
            <a:r>
              <a:rPr lang="en-US" sz="1200" b="1" dirty="0" err="1">
                <a:solidFill>
                  <a:prstClr val="black"/>
                </a:solidFill>
                <a:latin typeface="Helvetica"/>
                <a:cs typeface="Helvetica"/>
              </a:rPr>
              <a:t>organisational</a:t>
            </a:r>
            <a:r>
              <a:rPr lang="en-US" sz="1200" b="1" dirty="0">
                <a:solidFill>
                  <a:prstClr val="black"/>
                </a:solidFill>
                <a:latin typeface="Helvetica"/>
                <a:cs typeface="Helvetica"/>
              </a:rPr>
              <a:t> technology remains underused</a:t>
            </a:r>
            <a:endParaRPr kumimoji="0" lang="en-US" sz="1200" b="1" i="0" u="none" strike="noStrike" kern="1200" cap="none" spc="0" normalizeH="0" baseline="0" noProof="0" dirty="0">
              <a:ln>
                <a:noFill/>
              </a:ln>
              <a:solidFill>
                <a:prstClr val="black"/>
              </a:solidFill>
              <a:effectLst/>
              <a:uLnTx/>
              <a:uFillTx/>
              <a:latin typeface="Helvetica"/>
              <a:ea typeface="+mn-ea"/>
              <a:cs typeface="Helvetica"/>
            </a:endParaRPr>
          </a:p>
          <a:p>
            <a:pPr marL="174625" indent="-174625">
              <a:lnSpc>
                <a:spcPct val="125000"/>
              </a:lnSpc>
              <a:spcAft>
                <a:spcPts val="600"/>
              </a:spcAft>
              <a:buClr>
                <a:srgbClr val="E7534F"/>
              </a:buClr>
              <a:buFont typeface="Arial" panose="020B0604020202020204" pitchFamily="34" charset="0"/>
              <a:buChar char="•"/>
              <a:defRPr/>
            </a:pPr>
            <a:r>
              <a:rPr lang="en-US" sz="1200" dirty="0">
                <a:solidFill>
                  <a:prstClr val="black"/>
                </a:solidFill>
                <a:latin typeface="Helvetica"/>
                <a:cs typeface="Helvetica"/>
              </a:rPr>
              <a:t>CFOs report that tech capability adoption improved by 1% from 2024 to 2025, yet a significant portion remains underused. While adoption is rising, most </a:t>
            </a:r>
            <a:r>
              <a:rPr lang="en-US" sz="1200" dirty="0" err="1">
                <a:solidFill>
                  <a:prstClr val="black"/>
                </a:solidFill>
                <a:latin typeface="Helvetica"/>
                <a:cs typeface="Helvetica"/>
              </a:rPr>
              <a:t>organisations</a:t>
            </a:r>
            <a:r>
              <a:rPr lang="en-US" sz="1200" dirty="0">
                <a:solidFill>
                  <a:prstClr val="black"/>
                </a:solidFill>
                <a:latin typeface="Helvetica"/>
                <a:cs typeface="Helvetica"/>
              </a:rPr>
              <a:t> are still far from fully leveraging the systems, tools, and platforms they have invested in.</a:t>
            </a:r>
            <a:endParaRPr lang="en-US" sz="1200" b="0" i="0" u="none" strike="noStrike" kern="1200" cap="none" spc="0" normalizeH="0" baseline="0" noProof="0" dirty="0">
              <a:ln>
                <a:noFill/>
              </a:ln>
              <a:solidFill>
                <a:prstClr val="black"/>
              </a:solidFill>
              <a:effectLst/>
              <a:uLnTx/>
              <a:uFillTx/>
              <a:latin typeface="Helvetica"/>
              <a:cs typeface="Helvetica"/>
            </a:endParaRPr>
          </a:p>
          <a:p>
            <a:pPr lvl="0">
              <a:lnSpc>
                <a:spcPct val="125000"/>
              </a:lnSpc>
              <a:spcBef>
                <a:spcPts val="1200"/>
              </a:spcBef>
              <a:spcAft>
                <a:spcPts val="600"/>
              </a:spcAft>
              <a:buClr>
                <a:srgbClr val="E7534F"/>
              </a:buClr>
              <a:defRPr/>
            </a:pPr>
            <a:r>
              <a:rPr lang="en-US" sz="1200" b="1" dirty="0">
                <a:solidFill>
                  <a:prstClr val="black"/>
                </a:solidFill>
                <a:latin typeface="Helvetica"/>
                <a:cs typeface="Helvetica"/>
              </a:rPr>
              <a:t>Tech functions excel in cyber security and resilience, but struggle in finance</a:t>
            </a:r>
            <a:endParaRPr kumimoji="0" lang="en-US" sz="1200" b="1" i="0" u="none" strike="noStrike" kern="1200" cap="none" spc="0" normalizeH="0" baseline="0" noProof="0" dirty="0">
              <a:ln>
                <a:noFill/>
              </a:ln>
              <a:solidFill>
                <a:prstClr val="black"/>
              </a:solidFill>
              <a:effectLst/>
              <a:uLnTx/>
              <a:uFillTx/>
              <a:latin typeface="Helvetica"/>
              <a:ea typeface="+mn-ea"/>
              <a:cs typeface="Helvetica"/>
            </a:endParaRPr>
          </a:p>
          <a:p>
            <a:pPr marL="174625" lvl="0" indent="-174625">
              <a:lnSpc>
                <a:spcPct val="125000"/>
              </a:lnSpc>
              <a:spcAft>
                <a:spcPts val="600"/>
              </a:spcAft>
              <a:buClr>
                <a:srgbClr val="E7534F"/>
              </a:buClr>
              <a:buFont typeface="Arial" panose="020B0604020202020204" pitchFamily="34" charset="0"/>
              <a:buChar char="•"/>
              <a:defRPr/>
            </a:pPr>
            <a:r>
              <a:rPr lang="en-US" sz="1200" dirty="0">
                <a:solidFill>
                  <a:prstClr val="black"/>
                </a:solidFill>
                <a:latin typeface="Helvetica"/>
                <a:cs typeface="Helvetica"/>
              </a:rPr>
              <a:t>CFOs see their tech departments performing strongly in foundational infrastructure and security, but lagging in finance-centric, insight-generating, and value-measurement capabilities, which are the most critical areas to drive modern financial transformation.</a:t>
            </a:r>
          </a:p>
          <a:p>
            <a:pPr lvl="0">
              <a:lnSpc>
                <a:spcPct val="125000"/>
              </a:lnSpc>
              <a:spcBef>
                <a:spcPts val="1200"/>
              </a:spcBef>
              <a:spcAft>
                <a:spcPts val="600"/>
              </a:spcAft>
              <a:buClr>
                <a:srgbClr val="E7534F"/>
              </a:buClr>
              <a:defRPr/>
            </a:pPr>
            <a:r>
              <a:rPr lang="en-US" sz="1200" b="1" dirty="0">
                <a:solidFill>
                  <a:prstClr val="black"/>
                </a:solidFill>
                <a:latin typeface="Helvetica"/>
                <a:cs typeface="Helvetica"/>
              </a:rPr>
              <a:t>Data quality and governance is moderately effective</a:t>
            </a:r>
          </a:p>
          <a:p>
            <a:pPr marL="174625" lvl="0" indent="-174625">
              <a:lnSpc>
                <a:spcPct val="125000"/>
              </a:lnSpc>
              <a:spcAft>
                <a:spcPts val="600"/>
              </a:spcAft>
              <a:buClr>
                <a:srgbClr val="E7534F"/>
              </a:buClr>
              <a:buFont typeface="Arial" panose="020B0604020202020204" pitchFamily="34" charset="0"/>
              <a:buChar char="•"/>
              <a:defRPr/>
            </a:pPr>
            <a:r>
              <a:rPr lang="en-US" sz="1200" dirty="0">
                <a:solidFill>
                  <a:prstClr val="black"/>
                </a:solidFill>
                <a:latin typeface="Helvetica"/>
                <a:cs typeface="Helvetica"/>
              </a:rPr>
              <a:t>Tech departments are stronger in cyber security, cloud, and GRC than in finance-specific data capabilities, leading CFOs to rate data quality and governance as only moderately effective. High-quality data requires ERP integration, achieved in just 14% of </a:t>
            </a:r>
            <a:r>
              <a:rPr lang="en-US" sz="1200" dirty="0" err="1">
                <a:solidFill>
                  <a:prstClr val="black"/>
                </a:solidFill>
                <a:latin typeface="Helvetica"/>
                <a:cs typeface="Helvetica"/>
              </a:rPr>
              <a:t>organisations</a:t>
            </a:r>
            <a:r>
              <a:rPr lang="en-US" sz="1200" dirty="0">
                <a:solidFill>
                  <a:prstClr val="black"/>
                </a:solidFill>
                <a:latin typeface="Helvetica"/>
                <a:cs typeface="Helvetica"/>
              </a:rPr>
              <a:t> that have fully integrated ERP with their broader tech stack.</a:t>
            </a:r>
            <a:endParaRPr lang="en-US" sz="1200" b="1" dirty="0">
              <a:solidFill>
                <a:prstClr val="black"/>
              </a:solidFill>
              <a:latin typeface="Helvetica"/>
              <a:cs typeface="Helvetica"/>
            </a:endParaRPr>
          </a:p>
          <a:p>
            <a:pPr lvl="0">
              <a:lnSpc>
                <a:spcPct val="125000"/>
              </a:lnSpc>
              <a:spcBef>
                <a:spcPts val="1200"/>
              </a:spcBef>
              <a:spcAft>
                <a:spcPts val="600"/>
              </a:spcAft>
              <a:buClr>
                <a:srgbClr val="E7534F"/>
              </a:buClr>
              <a:defRPr/>
            </a:pPr>
            <a:r>
              <a:rPr lang="en-US" sz="1200" b="1" dirty="0">
                <a:solidFill>
                  <a:prstClr val="black"/>
                </a:solidFill>
                <a:latin typeface="Helvetica"/>
                <a:cs typeface="Helvetica"/>
              </a:rPr>
              <a:t>ERP modernization progress</a:t>
            </a:r>
          </a:p>
          <a:p>
            <a:pPr marL="174625" lvl="0" indent="-174625">
              <a:lnSpc>
                <a:spcPct val="125000"/>
              </a:lnSpc>
              <a:spcAft>
                <a:spcPts val="600"/>
              </a:spcAft>
              <a:buClr>
                <a:srgbClr val="E7534F"/>
              </a:buClr>
              <a:buFont typeface="Arial" panose="020B0604020202020204" pitchFamily="34" charset="0"/>
              <a:buChar char="•"/>
              <a:defRPr/>
            </a:pPr>
            <a:r>
              <a:rPr lang="en-US" sz="1200" dirty="0">
                <a:solidFill>
                  <a:prstClr val="black"/>
                </a:solidFill>
                <a:latin typeface="Helvetica"/>
                <a:cs typeface="Helvetica"/>
              </a:rPr>
              <a:t>Most </a:t>
            </a:r>
            <a:r>
              <a:rPr lang="en-US" sz="1200" dirty="0" err="1">
                <a:solidFill>
                  <a:prstClr val="black"/>
                </a:solidFill>
                <a:latin typeface="Helvetica"/>
                <a:cs typeface="Helvetica"/>
              </a:rPr>
              <a:t>organisations</a:t>
            </a:r>
            <a:r>
              <a:rPr lang="en-US" sz="1200" dirty="0">
                <a:solidFill>
                  <a:prstClr val="black"/>
                </a:solidFill>
                <a:latin typeface="Helvetica"/>
                <a:cs typeface="Helvetica"/>
              </a:rPr>
              <a:t> have advanced in </a:t>
            </a:r>
            <a:r>
              <a:rPr lang="en-US" sz="1200" dirty="0" err="1">
                <a:solidFill>
                  <a:prstClr val="black"/>
                </a:solidFill>
                <a:latin typeface="Helvetica"/>
                <a:cs typeface="Helvetica"/>
              </a:rPr>
              <a:t>modernising</a:t>
            </a:r>
            <a:r>
              <a:rPr lang="en-US" sz="1200" dirty="0">
                <a:solidFill>
                  <a:prstClr val="black"/>
                </a:solidFill>
                <a:latin typeface="Helvetica"/>
                <a:cs typeface="Helvetica"/>
              </a:rPr>
              <a:t> ERP and core finance systems, aligning with CFOs’ #4 initiative priority. While tech </a:t>
            </a:r>
            <a:r>
              <a:rPr lang="en-US" sz="1200" dirty="0" err="1">
                <a:solidFill>
                  <a:prstClr val="black"/>
                </a:solidFill>
                <a:latin typeface="Helvetica"/>
                <a:cs typeface="Helvetica"/>
              </a:rPr>
              <a:t>modernisation</a:t>
            </a:r>
            <a:r>
              <a:rPr lang="en-US" sz="1200" dirty="0">
                <a:solidFill>
                  <a:prstClr val="black"/>
                </a:solidFill>
                <a:latin typeface="Helvetica"/>
                <a:cs typeface="Helvetica"/>
              </a:rPr>
              <a:t> is no longer a standalone strategic goal, ERP </a:t>
            </a:r>
            <a:r>
              <a:rPr lang="en-US" sz="1200" dirty="0" err="1">
                <a:solidFill>
                  <a:prstClr val="black"/>
                </a:solidFill>
                <a:latin typeface="Helvetica"/>
                <a:cs typeface="Helvetica"/>
              </a:rPr>
              <a:t>modernisation</a:t>
            </a:r>
            <a:r>
              <a:rPr lang="en-US" sz="1200" dirty="0">
                <a:solidFill>
                  <a:prstClr val="black"/>
                </a:solidFill>
                <a:latin typeface="Helvetica"/>
                <a:cs typeface="Helvetica"/>
              </a:rPr>
              <a:t> remains essential. Without it, CFOs will struggle to execute growth initiatives. </a:t>
            </a:r>
          </a:p>
          <a:p>
            <a:pPr marL="174625" lvl="0" indent="-174625">
              <a:lnSpc>
                <a:spcPct val="125000"/>
              </a:lnSpc>
              <a:spcAft>
                <a:spcPts val="600"/>
              </a:spcAft>
              <a:buClr>
                <a:srgbClr val="E7534F"/>
              </a:buClr>
              <a:buFont typeface="Arial" panose="020B0604020202020204" pitchFamily="34" charset="0"/>
              <a:buChar char="•"/>
              <a:defRPr/>
            </a:pPr>
            <a:r>
              <a:rPr lang="en-US" sz="1200" dirty="0">
                <a:solidFill>
                  <a:prstClr val="black"/>
                </a:solidFill>
                <a:latin typeface="Helvetica"/>
                <a:cs typeface="Helvetica"/>
              </a:rPr>
              <a:t>As AI strategy rises as a top CFO goal, a modern ERP becomes even more critical.</a:t>
            </a:r>
          </a:p>
        </p:txBody>
      </p:sp>
    </p:spTree>
    <p:extLst>
      <p:ext uri="{BB962C8B-B14F-4D97-AF65-F5344CB8AC3E}">
        <p14:creationId xmlns:p14="http://schemas.microsoft.com/office/powerpoint/2010/main" val="2636516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162F48DF-9D6C-3228-21A2-820D6D67B240}"/>
            </a:ext>
          </a:extLst>
        </p:cNvPr>
        <p:cNvGrpSpPr/>
        <p:nvPr/>
      </p:nvGrpSpPr>
      <p:grpSpPr>
        <a:xfrm>
          <a:off x="0" y="0"/>
          <a:ext cx="0" cy="0"/>
          <a:chOff x="0" y="0"/>
          <a:chExt cx="0" cy="0"/>
        </a:xfrm>
      </p:grpSpPr>
      <p:pic>
        <p:nvPicPr>
          <p:cNvPr id="6" name="Graphic 5">
            <a:extLst>
              <a:ext uri="{FF2B5EF4-FFF2-40B4-BE49-F238E27FC236}">
                <a16:creationId xmlns:a16="http://schemas.microsoft.com/office/drawing/2014/main" id="{9EAED369-5220-5C53-BB8C-7BE5404A7CA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80027" y="6005622"/>
            <a:ext cx="2157900" cy="232240"/>
          </a:xfrm>
          <a:prstGeom prst="rect">
            <a:avLst/>
          </a:prstGeom>
        </p:spPr>
      </p:pic>
      <p:grpSp>
        <p:nvGrpSpPr>
          <p:cNvPr id="3" name="Group 2">
            <a:extLst>
              <a:ext uri="{FF2B5EF4-FFF2-40B4-BE49-F238E27FC236}">
                <a16:creationId xmlns:a16="http://schemas.microsoft.com/office/drawing/2014/main" id="{B5030ADD-D7DE-D2DD-E7F7-72203FE42E8B}"/>
              </a:ext>
            </a:extLst>
          </p:cNvPr>
          <p:cNvGrpSpPr/>
          <p:nvPr/>
        </p:nvGrpSpPr>
        <p:grpSpPr>
          <a:xfrm>
            <a:off x="549439" y="2770335"/>
            <a:ext cx="8184657" cy="833424"/>
            <a:chOff x="549439" y="2483125"/>
            <a:chExt cx="7838475" cy="833424"/>
          </a:xfrm>
        </p:grpSpPr>
        <p:sp>
          <p:nvSpPr>
            <p:cNvPr id="4" name="TextBox 3">
              <a:extLst>
                <a:ext uri="{FF2B5EF4-FFF2-40B4-BE49-F238E27FC236}">
                  <a16:creationId xmlns:a16="http://schemas.microsoft.com/office/drawing/2014/main" id="{8F920605-5558-9098-0408-4DD2BA0879BE}"/>
                </a:ext>
              </a:extLst>
            </p:cNvPr>
            <p:cNvSpPr txBox="1"/>
            <p:nvPr/>
          </p:nvSpPr>
          <p:spPr>
            <a:xfrm>
              <a:off x="549439" y="2483125"/>
              <a:ext cx="7838475" cy="707886"/>
            </a:xfrm>
            <a:prstGeom prst="rect">
              <a:avLst/>
            </a:prstGeom>
            <a:noFill/>
          </p:spPr>
          <p:txBody>
            <a:bodyPr wrap="square" lIns="91440" tIns="45720" rIns="91440" bIns="45720" rtlCol="0" anchor="t">
              <a:spAutoFit/>
            </a:bodyPr>
            <a:lstStyle/>
            <a:p>
              <a:pPr lvl="0">
                <a:spcAft>
                  <a:spcPts val="2400"/>
                </a:spcAft>
                <a:defRPr/>
              </a:pPr>
              <a:r>
                <a:rPr lang="en-US" sz="4000" dirty="0">
                  <a:solidFill>
                    <a:prstClr val="white"/>
                  </a:solidFill>
                  <a:latin typeface="Helvetica"/>
                  <a:cs typeface="Helvetica"/>
                </a:rPr>
                <a:t>Survey demographics</a:t>
              </a:r>
            </a:p>
          </p:txBody>
        </p:sp>
        <p:sp>
          <p:nvSpPr>
            <p:cNvPr id="8" name="Rectangle 7">
              <a:extLst>
                <a:ext uri="{FF2B5EF4-FFF2-40B4-BE49-F238E27FC236}">
                  <a16:creationId xmlns:a16="http://schemas.microsoft.com/office/drawing/2014/main" id="{3D08CE0C-936E-47A6-7493-D8B2C50896EC}"/>
                </a:ext>
              </a:extLst>
            </p:cNvPr>
            <p:cNvSpPr/>
            <p:nvPr/>
          </p:nvSpPr>
          <p:spPr>
            <a:xfrm>
              <a:off x="678831" y="3254075"/>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251702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DE49BFB-E3EB-C243-87B5-487BC7D0170B}"/>
              </a:ext>
            </a:extLst>
          </p:cNvPr>
          <p:cNvSpPr/>
          <p:nvPr/>
        </p:nvSpPr>
        <p:spPr>
          <a:xfrm>
            <a:off x="315901" y="136358"/>
            <a:ext cx="7115859" cy="461665"/>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Helvetica Neue" panose="02000503000000020004"/>
                <a:ea typeface="+mn-ea"/>
                <a:cs typeface="Helvetica"/>
              </a:rPr>
              <a:t>Survey demographics: Australian CFOs in 2025</a:t>
            </a:r>
            <a:endParaRPr kumimoji="0" lang="en-AU" sz="2400" b="1" i="0" u="none" strike="noStrike" kern="1200" cap="none" spc="0" normalizeH="0" baseline="0" noProof="0" dirty="0">
              <a:ln>
                <a:noFill/>
              </a:ln>
              <a:solidFill>
                <a:srgbClr val="000000"/>
              </a:solidFill>
              <a:effectLst/>
              <a:uLnTx/>
              <a:uFillTx/>
              <a:latin typeface="Helvetica Neue" panose="02000503000000020004"/>
              <a:ea typeface="+mn-ea"/>
              <a:cs typeface="Helvetica"/>
            </a:endParaRPr>
          </a:p>
        </p:txBody>
      </p:sp>
      <p:pic>
        <p:nvPicPr>
          <p:cNvPr id="7" name="Graphic 6">
            <a:extLst>
              <a:ext uri="{FF2B5EF4-FFF2-40B4-BE49-F238E27FC236}">
                <a16:creationId xmlns:a16="http://schemas.microsoft.com/office/drawing/2014/main" id="{B38534A9-9E45-30E8-32F9-2C610782363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7894" y="732978"/>
            <a:ext cx="11749177" cy="5710799"/>
          </a:xfrm>
          <a:prstGeom prst="rect">
            <a:avLst/>
          </a:prstGeom>
        </p:spPr>
      </p:pic>
    </p:spTree>
    <p:extLst>
      <p:ext uri="{BB962C8B-B14F-4D97-AF65-F5344CB8AC3E}">
        <p14:creationId xmlns:p14="http://schemas.microsoft.com/office/powerpoint/2010/main" val="339241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517813" y="1630613"/>
            <a:ext cx="3851381" cy="415671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1" i="0" u="none" strike="noStrike" kern="1200" cap="none" spc="0" normalizeH="0" baseline="0" noProof="0" dirty="0">
                <a:ln>
                  <a:noFill/>
                </a:ln>
                <a:solidFill>
                  <a:prstClr val="black"/>
                </a:solidFill>
                <a:effectLst/>
                <a:uLnTx/>
                <a:uFillTx/>
                <a:latin typeface="Helvetica"/>
                <a:ea typeface="+mn-ea"/>
                <a:cs typeface="Helvetica"/>
              </a:rPr>
              <a:t>Why does sample size matter?</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dirty="0">
                <a:ln>
                  <a:noFill/>
                </a:ln>
                <a:solidFill>
                  <a:prstClr val="black"/>
                </a:solidFill>
                <a:effectLst/>
                <a:uLnTx/>
                <a:uFillTx/>
                <a:latin typeface="Helvetica"/>
                <a:ea typeface="+mn-ea"/>
                <a:cs typeface="Helvetica"/>
              </a:rPr>
              <a:t>Each set of statistics is unique with measures, </a:t>
            </a:r>
            <a:br>
              <a:rPr kumimoji="0" lang="en-GB" sz="1100" b="0" i="0" u="none" strike="noStrike" kern="1200" cap="none" spc="0" normalizeH="0" baseline="0" noProof="0" dirty="0">
                <a:ln>
                  <a:noFill/>
                </a:ln>
                <a:solidFill>
                  <a:prstClr val="black"/>
                </a:solidFill>
                <a:effectLst/>
                <a:uLnTx/>
                <a:uFillTx/>
                <a:latin typeface="Helvetica"/>
                <a:ea typeface="+mn-ea"/>
                <a:cs typeface="Helvetica"/>
              </a:rPr>
            </a:br>
            <a:r>
              <a:rPr kumimoji="0" lang="en-GB" sz="1100" b="0" i="0" u="none" strike="noStrike" kern="1200" cap="none" spc="0" normalizeH="0" baseline="0" noProof="0" dirty="0">
                <a:ln>
                  <a:noFill/>
                </a:ln>
                <a:solidFill>
                  <a:prstClr val="black"/>
                </a:solidFill>
                <a:effectLst/>
                <a:uLnTx/>
                <a:uFillTx/>
                <a:latin typeface="Helvetica"/>
                <a:ea typeface="+mn-ea"/>
                <a:cs typeface="Helvetica"/>
              </a:rPr>
              <a:t>distribution, variance and sample size. </a:t>
            </a:r>
            <a:r>
              <a:rPr kumimoji="0" lang="en-US" sz="1100" b="0" i="0" u="none" strike="noStrike" kern="1200" cap="none" spc="0" normalizeH="0" baseline="0" noProof="0" dirty="0">
                <a:ln>
                  <a:noFill/>
                </a:ln>
                <a:solidFill>
                  <a:prstClr val="black"/>
                </a:solidFill>
                <a:effectLst/>
                <a:uLnTx/>
                <a:uFillTx/>
                <a:latin typeface="Helvetica"/>
                <a:ea typeface="+mn-ea"/>
                <a:cs typeface="Helvetica"/>
              </a:rPr>
              <a:t>It is generally accepted in statistics that as sample size increases, analysts make fewer assumptions about the data, resulting in statistics that more accurately represent the truth</a:t>
            </a:r>
            <a:r>
              <a:rPr kumimoji="0" lang="en-GB" sz="1100" b="0" i="0" u="none" strike="noStrike" kern="1200" cap="none" spc="0" normalizeH="0" baseline="0" noProof="0" dirty="0">
                <a:ln>
                  <a:noFill/>
                </a:ln>
                <a:solidFill>
                  <a:prstClr val="black"/>
                </a:solidFill>
                <a:effectLst/>
                <a:uLnTx/>
                <a:uFillTx/>
                <a:latin typeface="Helvetica"/>
                <a:ea typeface="+mn-ea"/>
                <a:cs typeface="Helvetica"/>
              </a:rPr>
              <a:t>.</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dirty="0">
                <a:ln>
                  <a:noFill/>
                </a:ln>
                <a:solidFill>
                  <a:prstClr val="black"/>
                </a:solidFill>
                <a:effectLst/>
                <a:uLnTx/>
                <a:uFillTx/>
                <a:latin typeface="Helvetica"/>
                <a:ea typeface="+mn-ea"/>
                <a:cs typeface="Helvetica"/>
              </a:rPr>
              <a:t>ADAPT endeavours to provide transparency of sample size, whereby we provide a source on data slides with </a:t>
            </a:r>
            <a:br>
              <a:rPr kumimoji="0" lang="en-GB" sz="1100" b="0" i="0" u="none" strike="noStrike" kern="1200" cap="none" spc="0" normalizeH="0" baseline="0" noProof="0" dirty="0">
                <a:ln>
                  <a:noFill/>
                </a:ln>
                <a:solidFill>
                  <a:prstClr val="black"/>
                </a:solidFill>
                <a:effectLst/>
                <a:uLnTx/>
                <a:uFillTx/>
                <a:latin typeface="Helvetica"/>
                <a:ea typeface="+mn-ea"/>
                <a:cs typeface="Helvetica"/>
              </a:rPr>
            </a:br>
            <a:r>
              <a:rPr kumimoji="0" lang="en-GB" sz="1100" b="0" i="0" u="none" strike="noStrike" kern="1200" cap="none" spc="0" normalizeH="0" baseline="0" noProof="0" dirty="0">
                <a:ln>
                  <a:noFill/>
                </a:ln>
                <a:solidFill>
                  <a:prstClr val="black"/>
                </a:solidFill>
                <a:effectLst/>
                <a:uLnTx/>
                <a:uFillTx/>
                <a:latin typeface="Helvetica"/>
                <a:ea typeface="+mn-ea"/>
                <a:cs typeface="Helvetica"/>
              </a:rPr>
              <a:t>the number of respondents and the survey where those respondents come from. In data and insights slide decks, ADAPT usually provides some insight on the breakdown </a:t>
            </a:r>
            <a:br>
              <a:rPr kumimoji="0" lang="en-GB" sz="1100" b="0" i="0" u="none" strike="noStrike" kern="1200" cap="none" spc="0" normalizeH="0" baseline="0" noProof="0" dirty="0">
                <a:ln>
                  <a:noFill/>
                </a:ln>
                <a:solidFill>
                  <a:prstClr val="black"/>
                </a:solidFill>
                <a:effectLst/>
                <a:uLnTx/>
                <a:uFillTx/>
                <a:latin typeface="Helvetica"/>
                <a:ea typeface="+mn-ea"/>
                <a:cs typeface="Helvetica"/>
              </a:rPr>
            </a:br>
            <a:r>
              <a:rPr kumimoji="0" lang="en-GB" sz="1100" b="0" i="0" u="none" strike="noStrike" kern="1200" cap="none" spc="0" normalizeH="0" baseline="0" noProof="0" dirty="0">
                <a:ln>
                  <a:noFill/>
                </a:ln>
                <a:solidFill>
                  <a:prstClr val="black"/>
                </a:solidFill>
                <a:effectLst/>
                <a:uLnTx/>
                <a:uFillTx/>
                <a:latin typeface="Helvetica"/>
                <a:ea typeface="+mn-ea"/>
                <a:cs typeface="Helvetica"/>
              </a:rPr>
              <a:t>of the demographics at the end of the slide deck. </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GB" sz="1100" b="0" i="0" u="none" strike="noStrike" kern="1200" cap="none" spc="0" normalizeH="0" baseline="0" noProof="0" dirty="0">
                <a:ln>
                  <a:noFill/>
                </a:ln>
                <a:solidFill>
                  <a:prstClr val="black"/>
                </a:solidFill>
                <a:effectLst/>
                <a:uLnTx/>
                <a:uFillTx/>
                <a:latin typeface="Helvetica"/>
                <a:ea typeface="+mn-ea"/>
                <a:cs typeface="Helvetica"/>
              </a:rPr>
              <a:t>To protect privacy, ADAPT does not release lists </a:t>
            </a:r>
            <a:br>
              <a:rPr kumimoji="0" lang="en-GB" sz="1100" b="0" i="0" u="none" strike="noStrike" kern="1200" cap="none" spc="0" normalizeH="0" baseline="0" noProof="0" dirty="0">
                <a:ln>
                  <a:noFill/>
                </a:ln>
                <a:solidFill>
                  <a:prstClr val="black"/>
                </a:solidFill>
                <a:effectLst/>
                <a:uLnTx/>
                <a:uFillTx/>
                <a:latin typeface="Helvetica"/>
                <a:ea typeface="+mn-ea"/>
                <a:cs typeface="Helvetica"/>
              </a:rPr>
            </a:br>
            <a:r>
              <a:rPr kumimoji="0" lang="en-GB" sz="1100" b="0" i="0" u="none" strike="noStrike" kern="1200" cap="none" spc="0" normalizeH="0" baseline="0" noProof="0" dirty="0">
                <a:ln>
                  <a:noFill/>
                </a:ln>
                <a:solidFill>
                  <a:prstClr val="black"/>
                </a:solidFill>
                <a:effectLst/>
                <a:uLnTx/>
                <a:uFillTx/>
                <a:latin typeface="Helvetica"/>
                <a:ea typeface="+mn-ea"/>
                <a:cs typeface="Helvetica"/>
              </a:rPr>
              <a:t>of individual respondents to surveys. </a:t>
            </a:r>
          </a:p>
        </p:txBody>
      </p:sp>
      <p:grpSp>
        <p:nvGrpSpPr>
          <p:cNvPr id="2" name="Group 1">
            <a:extLst>
              <a:ext uri="{FF2B5EF4-FFF2-40B4-BE49-F238E27FC236}">
                <a16:creationId xmlns:a16="http://schemas.microsoft.com/office/drawing/2014/main" id="{AA848627-DABB-AC47-DF8D-97A1B8C124AF}"/>
              </a:ext>
            </a:extLst>
          </p:cNvPr>
          <p:cNvGrpSpPr/>
          <p:nvPr/>
        </p:nvGrpSpPr>
        <p:grpSpPr>
          <a:xfrm>
            <a:off x="517813" y="783413"/>
            <a:ext cx="4129258" cy="769442"/>
            <a:chOff x="819810" y="1621037"/>
            <a:chExt cx="4129258"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1" y="1928814"/>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Helvetica"/>
                  <a:ea typeface="+mn-ea"/>
                  <a:cs typeface="Helvetica"/>
                </a:rPr>
                <a:t>Notes on sample sizes</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E7534F"/>
                  </a:solidFill>
                  <a:effectLst/>
                  <a:uLnTx/>
                  <a:uFillTx/>
                  <a:latin typeface="Helvetica"/>
                  <a:ea typeface="+mn-ea"/>
                  <a:cs typeface="Helvetica"/>
                </a:rPr>
                <a:t>ADAPT Data Analytics: </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525529" y="274866"/>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4636911" y="199473"/>
            <a:ext cx="7504706" cy="44337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dirty="0">
                <a:ln>
                  <a:noFill/>
                </a:ln>
                <a:solidFill>
                  <a:prstClr val="black"/>
                </a:solidFill>
                <a:effectLst/>
                <a:uLnTx/>
                <a:uFillTx/>
                <a:latin typeface="Helvetica"/>
                <a:ea typeface="+mn-ea"/>
                <a:cs typeface="Helvetica"/>
              </a:rPr>
              <a:t>For sector, segment and persona comparisons</a:t>
            </a: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dirty="0">
                <a:ln>
                  <a:noFill/>
                </a:ln>
                <a:solidFill>
                  <a:prstClr val="black"/>
                </a:solidFill>
                <a:effectLst/>
                <a:uLnTx/>
                <a:uFillTx/>
                <a:latin typeface="Helvetica"/>
                <a:ea typeface="+mn-ea"/>
                <a:cs typeface="Helvetica"/>
              </a:rPr>
              <a:t>Central limit theorem a fundamental concept in statistics that determines when a sample size is large enough </a:t>
            </a:r>
            <a:br>
              <a:rPr kumimoji="0" lang="en-US" sz="1100" b="0" i="0" u="none" strike="noStrike" kern="1200" cap="none" spc="0" normalizeH="0" baseline="0" noProof="0" dirty="0">
                <a:ln>
                  <a:noFill/>
                </a:ln>
                <a:solidFill>
                  <a:prstClr val="black"/>
                </a:solidFill>
                <a:effectLst/>
                <a:uLnTx/>
                <a:uFillTx/>
                <a:latin typeface="Helvetica"/>
                <a:ea typeface="+mn-ea"/>
                <a:cs typeface="Helvetica"/>
              </a:rPr>
            </a:br>
            <a:r>
              <a:rPr kumimoji="0" lang="en-US" sz="1100" b="0" i="0" u="none" strike="noStrike" kern="1200" cap="none" spc="0" normalizeH="0" baseline="0" noProof="0" dirty="0">
                <a:ln>
                  <a:noFill/>
                </a:ln>
                <a:solidFill>
                  <a:prstClr val="black"/>
                </a:solidFill>
                <a:effectLst/>
                <a:uLnTx/>
                <a:uFillTx/>
                <a:latin typeface="Helvetica"/>
                <a:ea typeface="+mn-ea"/>
                <a:cs typeface="Helvetica"/>
              </a:rPr>
              <a:t>to be considered reliable. There are different formulas and some debate amongst statisticians about the appropriate sample size. For industry comparisons or other subset analyses, a sample size of ( n &gt; 20 ) is generally considered acceptable for drawing meaningful insights. This threshold aligns with common statistical practices, where a </a:t>
            </a:r>
            <a:br>
              <a:rPr kumimoji="0" lang="en-US" sz="1100" b="0" i="0" u="none" strike="noStrike" kern="1200" cap="none" spc="0" normalizeH="0" baseline="0" noProof="0" dirty="0">
                <a:ln>
                  <a:noFill/>
                </a:ln>
                <a:solidFill>
                  <a:prstClr val="black"/>
                </a:solidFill>
                <a:effectLst/>
                <a:uLnTx/>
                <a:uFillTx/>
                <a:latin typeface="Helvetica"/>
                <a:ea typeface="+mn-ea"/>
                <a:cs typeface="Helvetica"/>
              </a:rPr>
            </a:br>
            <a:r>
              <a:rPr kumimoji="0" lang="en-US" sz="1100" b="0" i="0" u="none" strike="noStrike" kern="1200" cap="none" spc="0" normalizeH="0" baseline="0" noProof="0" dirty="0">
                <a:ln>
                  <a:noFill/>
                </a:ln>
                <a:solidFill>
                  <a:prstClr val="black"/>
                </a:solidFill>
                <a:effectLst/>
                <a:uLnTx/>
                <a:uFillTx/>
                <a:latin typeface="Helvetica"/>
                <a:ea typeface="+mn-ea"/>
                <a:cs typeface="Helvetica"/>
              </a:rPr>
              <a:t>sample size of 20 to 30 is generally the minimum needed to assume a normal distribution of the data.</a:t>
            </a: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dirty="0">
                <a:ln>
                  <a:noFill/>
                </a:ln>
                <a:solidFill>
                  <a:prstClr val="black"/>
                </a:solidFill>
                <a:effectLst/>
                <a:uLnTx/>
                <a:uFillTx/>
                <a:latin typeface="Helvetica"/>
                <a:ea typeface="+mn-ea"/>
                <a:cs typeface="Helvetica"/>
              </a:rPr>
              <a:t>Sample sizes below 20, but equal to or greater than 15</a:t>
            </a:r>
            <a:endParaRPr kumimoji="0" lang="en-US" sz="1100" b="0" i="0" u="none" strike="noStrike" kern="1200" cap="none" spc="0" normalizeH="0" baseline="0" noProof="0" dirty="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dirty="0">
                <a:ln>
                  <a:noFill/>
                </a:ln>
                <a:solidFill>
                  <a:prstClr val="black"/>
                </a:solidFill>
                <a:effectLst/>
                <a:uLnTx/>
                <a:uFillTx/>
                <a:latin typeface="Helvetica"/>
                <a:ea typeface="+mn-ea"/>
                <a:cs typeface="Helvetica"/>
              </a:rPr>
              <a:t>When the sample size is between 15 and 20, while not fully representative, it can still offer valuable insights </a:t>
            </a:r>
            <a:br>
              <a:rPr kumimoji="0" lang="en-US" sz="1100" b="0" i="0" u="none" strike="noStrike" kern="1200" cap="none" spc="0" normalizeH="0" baseline="0" noProof="0" dirty="0">
                <a:ln>
                  <a:noFill/>
                </a:ln>
                <a:solidFill>
                  <a:prstClr val="black"/>
                </a:solidFill>
                <a:effectLst/>
                <a:uLnTx/>
                <a:uFillTx/>
                <a:latin typeface="Helvetica"/>
                <a:ea typeface="+mn-ea"/>
                <a:cs typeface="Helvetica"/>
              </a:rPr>
            </a:br>
            <a:r>
              <a:rPr kumimoji="0" lang="en-US" sz="1100" b="0" i="0" u="none" strike="noStrike" kern="1200" cap="none" spc="0" normalizeH="0" baseline="0" noProof="0" dirty="0">
                <a:ln>
                  <a:noFill/>
                </a:ln>
                <a:solidFill>
                  <a:prstClr val="black"/>
                </a:solidFill>
                <a:effectLst/>
                <a:uLnTx/>
                <a:uFillTx/>
                <a:latin typeface="Helvetica"/>
                <a:ea typeface="+mn-ea"/>
                <a:cs typeface="Helvetica"/>
              </a:rPr>
              <a:t>into trends. These statistics should be viewed as indicative, highlighting general directions in industry efforts </a:t>
            </a:r>
            <a:br>
              <a:rPr kumimoji="0" lang="en-US" sz="1100" b="0" i="0" u="none" strike="noStrike" kern="1200" cap="none" spc="0" normalizeH="0" baseline="0" noProof="0" dirty="0">
                <a:ln>
                  <a:noFill/>
                </a:ln>
                <a:solidFill>
                  <a:prstClr val="black"/>
                </a:solidFill>
                <a:effectLst/>
                <a:uLnTx/>
                <a:uFillTx/>
                <a:latin typeface="Helvetica"/>
                <a:ea typeface="+mn-ea"/>
                <a:cs typeface="Helvetica"/>
              </a:rPr>
            </a:br>
            <a:r>
              <a:rPr kumimoji="0" lang="en-US" sz="1100" b="0" i="0" u="none" strike="noStrike" kern="1200" cap="none" spc="0" normalizeH="0" baseline="0" noProof="0" dirty="0">
                <a:ln>
                  <a:noFill/>
                </a:ln>
                <a:solidFill>
                  <a:prstClr val="black"/>
                </a:solidFill>
                <a:effectLst/>
                <a:uLnTx/>
                <a:uFillTx/>
                <a:latin typeface="Helvetica"/>
                <a:ea typeface="+mn-ea"/>
                <a:cs typeface="Helvetica"/>
              </a:rPr>
              <a:t>or barriers to investment but treated with some caution due to the smaller number of observations. </a:t>
            </a:r>
            <a:endParaRPr kumimoji="0" lang="en-US" sz="1100" b="1" i="0" u="none" strike="noStrike" kern="1200" cap="none" spc="0" normalizeH="0" baseline="0" noProof="0" dirty="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dirty="0">
                <a:ln>
                  <a:noFill/>
                </a:ln>
                <a:solidFill>
                  <a:prstClr val="black"/>
                </a:solidFill>
                <a:effectLst/>
                <a:uLnTx/>
                <a:uFillTx/>
                <a:latin typeface="Helvetica"/>
                <a:ea typeface="+mn-ea"/>
                <a:cs typeface="Helvetica"/>
              </a:rPr>
              <a:t>Sample sizes less than 15, but greater or equal to 10</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0" i="0" u="none" strike="noStrike" kern="1200" cap="none" spc="0" normalizeH="0" baseline="0" noProof="0" dirty="0">
                <a:ln>
                  <a:noFill/>
                </a:ln>
                <a:solidFill>
                  <a:prstClr val="black"/>
                </a:solidFill>
                <a:effectLst/>
                <a:uLnTx/>
                <a:uFillTx/>
                <a:latin typeface="Helvetica"/>
                <a:ea typeface="+mn-ea"/>
                <a:cs typeface="Helvetica"/>
              </a:rPr>
              <a:t>For samples between 10 and 15, the data provides a snapshot guideline only. While such small samples can </a:t>
            </a:r>
            <a:br>
              <a:rPr kumimoji="0" lang="en-US" sz="1100" b="0" i="0" u="none" strike="noStrike" kern="1200" cap="none" spc="0" normalizeH="0" baseline="0" noProof="0" dirty="0">
                <a:ln>
                  <a:noFill/>
                </a:ln>
                <a:solidFill>
                  <a:prstClr val="black"/>
                </a:solidFill>
                <a:effectLst/>
                <a:uLnTx/>
                <a:uFillTx/>
                <a:latin typeface="Helvetica"/>
                <a:ea typeface="+mn-ea"/>
                <a:cs typeface="Helvetica"/>
              </a:rPr>
            </a:br>
            <a:r>
              <a:rPr kumimoji="0" lang="en-US" sz="1100" b="0" i="0" u="none" strike="noStrike" kern="1200" cap="none" spc="0" normalizeH="0" baseline="0" noProof="0" dirty="0">
                <a:ln>
                  <a:noFill/>
                </a:ln>
                <a:solidFill>
                  <a:prstClr val="black"/>
                </a:solidFill>
                <a:effectLst/>
                <a:uLnTx/>
                <a:uFillTx/>
                <a:latin typeface="Helvetica"/>
                <a:ea typeface="+mn-ea"/>
                <a:cs typeface="Helvetica"/>
              </a:rPr>
              <a:t>show early trends, it's important to recognise that this doesn't guarantee future respondents will reflect the same trends. For instance, while 100% of respondents in a sample of 10 might invest in AI, it'd be unrealistic to assume this pattern will hold as the sample size grows. However, if the sample size increases to 20, it's unlikely </a:t>
            </a:r>
            <a:br>
              <a:rPr kumimoji="0" lang="en-US" sz="1100" b="0" i="0" u="none" strike="noStrike" kern="1200" cap="none" spc="0" normalizeH="0" baseline="0" noProof="0" dirty="0">
                <a:ln>
                  <a:noFill/>
                </a:ln>
                <a:solidFill>
                  <a:prstClr val="black"/>
                </a:solidFill>
                <a:effectLst/>
                <a:uLnTx/>
                <a:uFillTx/>
                <a:latin typeface="Helvetica"/>
                <a:ea typeface="+mn-ea"/>
                <a:cs typeface="Helvetica"/>
              </a:rPr>
            </a:br>
            <a:r>
              <a:rPr kumimoji="0" lang="en-US" sz="1100" b="0" i="0" u="none" strike="noStrike" kern="1200" cap="none" spc="0" normalizeH="0" baseline="0" noProof="0" dirty="0">
                <a:ln>
                  <a:noFill/>
                </a:ln>
                <a:solidFill>
                  <a:prstClr val="black"/>
                </a:solidFill>
                <a:effectLst/>
                <a:uLnTx/>
                <a:uFillTx/>
                <a:latin typeface="Helvetica"/>
                <a:ea typeface="+mn-ea"/>
                <a:cs typeface="Helvetica"/>
              </a:rPr>
              <a:t>that the trend will change drastically, and the next 10 respondents will have no investment.</a:t>
            </a:r>
            <a:endParaRPr kumimoji="0" lang="en-GB" sz="1100" b="0" i="0" u="none" strike="noStrike" kern="1200" cap="none" spc="0" normalizeH="0" baseline="0" noProof="0" dirty="0">
              <a:ln>
                <a:noFill/>
              </a:ln>
              <a:solidFill>
                <a:prstClr val="black"/>
              </a:solidFill>
              <a:effectLst/>
              <a:uLnTx/>
              <a:uFillTx/>
              <a:latin typeface="Helvetica"/>
              <a:ea typeface="+mn-ea"/>
              <a:cs typeface="Helvetica"/>
            </a:endParaRPr>
          </a:p>
        </p:txBody>
      </p:sp>
      <p:pic>
        <p:nvPicPr>
          <p:cNvPr id="1026" name="Picture 2" descr="Output image">
            <a:extLst>
              <a:ext uri="{FF2B5EF4-FFF2-40B4-BE49-F238E27FC236}">
                <a16:creationId xmlns:a16="http://schemas.microsoft.com/office/drawing/2014/main" id="{D892AF15-2132-86E8-5C67-A1936113F1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6501" y="4761268"/>
            <a:ext cx="3442247" cy="1937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0934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4" name="Picture 53" descr="A person smiling at camera&#10;&#10;AI-generated content may be incorrect.">
            <a:extLst>
              <a:ext uri="{FF2B5EF4-FFF2-40B4-BE49-F238E27FC236}">
                <a16:creationId xmlns:a16="http://schemas.microsoft.com/office/drawing/2014/main" id="{7ADCB9D6-8C34-7139-1DF8-130F374BA016}"/>
              </a:ext>
            </a:extLst>
          </p:cNvPr>
          <p:cNvPicPr>
            <a:picLocks noChangeAspect="1"/>
          </p:cNvPicPr>
          <p:nvPr/>
        </p:nvPicPr>
        <p:blipFill>
          <a:blip r:embed="rId3" cstate="print">
            <a:extLst>
              <a:ext uri="{28A0092B-C50C-407E-A947-70E740481C1C}">
                <a14:useLocalDpi xmlns:a14="http://schemas.microsoft.com/office/drawing/2010/main" val="0"/>
              </a:ext>
            </a:extLst>
          </a:blip>
          <a:srcRect l="20507" t="4349" r="13592" b="29138"/>
          <a:stretch/>
        </p:blipFill>
        <p:spPr>
          <a:xfrm>
            <a:off x="6803078" y="923286"/>
            <a:ext cx="937996" cy="1076898"/>
          </a:xfrm>
          <a:prstGeom prst="rect">
            <a:avLst/>
          </a:prstGeom>
        </p:spPr>
      </p:pic>
      <p:pic>
        <p:nvPicPr>
          <p:cNvPr id="48" name="Picture 47">
            <a:extLst>
              <a:ext uri="{FF2B5EF4-FFF2-40B4-BE49-F238E27FC236}">
                <a16:creationId xmlns:a16="http://schemas.microsoft.com/office/drawing/2014/main" id="{1A93C0ED-8CB4-AEF9-A97B-A73A195020E4}"/>
              </a:ext>
            </a:extLst>
          </p:cNvPr>
          <p:cNvPicPr>
            <a:picLocks noChangeAspect="1"/>
          </p:cNvPicPr>
          <p:nvPr/>
        </p:nvPicPr>
        <p:blipFill>
          <a:blip r:embed="rId4" cstate="print">
            <a:extLst>
              <a:ext uri="{28A0092B-C50C-407E-A947-70E740481C1C}">
                <a14:useLocalDpi xmlns:a14="http://schemas.microsoft.com/office/drawing/2010/main" val="0"/>
              </a:ext>
            </a:extLst>
          </a:blip>
          <a:srcRect l="24707" t="11792" r="23761" b="32008"/>
          <a:stretch/>
        </p:blipFill>
        <p:spPr>
          <a:xfrm>
            <a:off x="1381993" y="924677"/>
            <a:ext cx="937994" cy="1076898"/>
          </a:xfrm>
          <a:prstGeom prst="rect">
            <a:avLst/>
          </a:prstGeom>
        </p:spPr>
      </p:pic>
      <p:grpSp>
        <p:nvGrpSpPr>
          <p:cNvPr id="3" name="ADAPT WHITE GRID" hidden="1">
            <a:extLst>
              <a:ext uri="{FF2B5EF4-FFF2-40B4-BE49-F238E27FC236}">
                <a16:creationId xmlns:a16="http://schemas.microsoft.com/office/drawing/2014/main" id="{1E4FEDBB-1810-8FE3-6406-430031A3030D}"/>
              </a:ext>
            </a:extLst>
          </p:cNvPr>
          <p:cNvGrpSpPr>
            <a:grpSpLocks noGrp="1" noUngrp="1" noRot="1" noMove="1" noResize="1"/>
          </p:cNvGrpSpPr>
          <p:nvPr/>
        </p:nvGrpSpPr>
        <p:grpSpPr>
          <a:xfrm>
            <a:off x="0" y="0"/>
            <a:ext cx="12192000" cy="6858000"/>
            <a:chOff x="0" y="0"/>
            <a:chExt cx="12192000" cy="6858000"/>
          </a:xfrm>
        </p:grpSpPr>
        <p:grpSp>
          <p:nvGrpSpPr>
            <p:cNvPr id="7" name="ADAPT GRID GUTTERS">
              <a:extLst>
                <a:ext uri="{FF2B5EF4-FFF2-40B4-BE49-F238E27FC236}">
                  <a16:creationId xmlns:a16="http://schemas.microsoft.com/office/drawing/2014/main" id="{38DBA368-BC2C-EB2F-AD3E-0C54019CFD30}"/>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2" name="Rectangle 31">
                <a:extLst>
                  <a:ext uri="{FF2B5EF4-FFF2-40B4-BE49-F238E27FC236}">
                    <a16:creationId xmlns:a16="http://schemas.microsoft.com/office/drawing/2014/main" id="{B70D2B80-8CBB-5C81-B81C-E1715D01DA49}"/>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9488BE62-3962-5749-E542-E4B1CDAB49B8}"/>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sp>
            <p:nvSpPr>
              <p:cNvPr id="34" name="Rectangle 33">
                <a:extLst>
                  <a:ext uri="{FF2B5EF4-FFF2-40B4-BE49-F238E27FC236}">
                    <a16:creationId xmlns:a16="http://schemas.microsoft.com/office/drawing/2014/main" id="{E7A5F061-EB41-BDD2-B3F6-B11A6BD8A538}"/>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689197EA-1786-84E8-2754-89104C322F5B}"/>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03CC7B3D-2607-F5DA-A610-DE0EF56CA884}"/>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1A7169B3-2005-D9AF-00C7-812259C70DB7}"/>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1398F091-A6C5-A6A3-8AF1-1BD24E71CE68}"/>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7976AE95-7F9D-FDFD-A1F2-80EA5864BDD5}"/>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9265B219-4F0B-47F4-E55E-B3EE9C4EC7E7}"/>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E551EA3F-B655-F1BC-1D5C-75730F2EDDA0}"/>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C295544A-BA02-26FC-C79F-68815C3F81F4}"/>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4C7C1736-9047-08F2-3468-C68D548BF65D}"/>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90688C21-3E1C-9FC8-0960-E40C01903E7C}"/>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0C56A0EE-F245-B27B-EDD4-E9FD4A3BB98F}"/>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3532F1CF-38B3-3EEA-7C49-723D4E8919D7}"/>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EEBC908D-C237-5324-2074-626CC855128E}"/>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grpSp>
        <p:grpSp>
          <p:nvGrpSpPr>
            <p:cNvPr id="9" name="ADAPT GRID MARGIN">
              <a:extLst>
                <a:ext uri="{FF2B5EF4-FFF2-40B4-BE49-F238E27FC236}">
                  <a16:creationId xmlns:a16="http://schemas.microsoft.com/office/drawing/2014/main" id="{647B2356-339A-93F0-951A-58BCB892F65B}"/>
                </a:ext>
              </a:extLst>
            </p:cNvPr>
            <p:cNvGrpSpPr>
              <a:grpSpLocks noGrp="1" noUngrp="1" noRot="1" noMove="1" noResize="1"/>
            </p:cNvGrpSpPr>
            <p:nvPr/>
          </p:nvGrpSpPr>
          <p:grpSpPr>
            <a:xfrm>
              <a:off x="0" y="0"/>
              <a:ext cx="12192000" cy="6858000"/>
              <a:chOff x="0" y="0"/>
              <a:chExt cx="12192000" cy="6858000"/>
            </a:xfrm>
          </p:grpSpPr>
          <p:sp>
            <p:nvSpPr>
              <p:cNvPr id="28" name="Rectangle 27">
                <a:extLst>
                  <a:ext uri="{FF2B5EF4-FFF2-40B4-BE49-F238E27FC236}">
                    <a16:creationId xmlns:a16="http://schemas.microsoft.com/office/drawing/2014/main" id="{DF2F5C8E-D79B-6A53-F752-29733E1E753D}"/>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sp>
            <p:nvSpPr>
              <p:cNvPr id="29" name="Rectangle 28">
                <a:extLst>
                  <a:ext uri="{FF2B5EF4-FFF2-40B4-BE49-F238E27FC236}">
                    <a16:creationId xmlns:a16="http://schemas.microsoft.com/office/drawing/2014/main" id="{61651C09-BF63-B4DF-C5E6-E773E450B2F5}"/>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sp>
            <p:nvSpPr>
              <p:cNvPr id="30" name="Rectangle 29">
                <a:extLst>
                  <a:ext uri="{FF2B5EF4-FFF2-40B4-BE49-F238E27FC236}">
                    <a16:creationId xmlns:a16="http://schemas.microsoft.com/office/drawing/2014/main" id="{93FD0842-459F-2833-322F-68D393190C2C}"/>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BCC5A0A8-7B6B-1B03-E34D-9213D415E6E1}"/>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Helvetica" panose="020B0403020202020204" pitchFamily="34" charset="0"/>
                  <a:ea typeface="+mn-ea"/>
                  <a:cs typeface="+mn-cs"/>
                </a:endParaRPr>
              </a:p>
            </p:txBody>
          </p:sp>
        </p:grpSp>
        <p:grpSp>
          <p:nvGrpSpPr>
            <p:cNvPr id="10" name="ADAPT GRID 12x6">
              <a:extLst>
                <a:ext uri="{FF2B5EF4-FFF2-40B4-BE49-F238E27FC236}">
                  <a16:creationId xmlns:a16="http://schemas.microsoft.com/office/drawing/2014/main" id="{1DAE6817-3DE2-BF79-3EA4-1299A89CF16D}"/>
                </a:ext>
              </a:extLst>
            </p:cNvPr>
            <p:cNvGrpSpPr>
              <a:grpSpLocks noGrp="1" noUngrp="1" noRot="1" noMove="1" noResize="1"/>
            </p:cNvGrpSpPr>
            <p:nvPr/>
          </p:nvGrpSpPr>
          <p:grpSpPr>
            <a:xfrm>
              <a:off x="575996" y="575999"/>
              <a:ext cx="11040004" cy="5706002"/>
              <a:chOff x="575996" y="575999"/>
              <a:chExt cx="11040004" cy="5706002"/>
            </a:xfrm>
          </p:grpSpPr>
          <p:cxnSp>
            <p:nvCxnSpPr>
              <p:cNvPr id="11" name="Straight Connector 10">
                <a:extLst>
                  <a:ext uri="{FF2B5EF4-FFF2-40B4-BE49-F238E27FC236}">
                    <a16:creationId xmlns:a16="http://schemas.microsoft.com/office/drawing/2014/main" id="{4E528B3F-81EE-12F5-A14E-EDA1A3910CD9}"/>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2" name="Straight Connector 11">
                <a:extLst>
                  <a:ext uri="{FF2B5EF4-FFF2-40B4-BE49-F238E27FC236}">
                    <a16:creationId xmlns:a16="http://schemas.microsoft.com/office/drawing/2014/main" id="{A03ADBC3-647F-3E53-E04D-DEB4E5E856F6}"/>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3" name="Straight Connector 12">
                <a:extLst>
                  <a:ext uri="{FF2B5EF4-FFF2-40B4-BE49-F238E27FC236}">
                    <a16:creationId xmlns:a16="http://schemas.microsoft.com/office/drawing/2014/main" id="{5274AC4D-7B8D-235A-682D-F453CBC03CCF}"/>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456B7E83-A203-14E3-4AF8-FDC7AE810A96}"/>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2FC2A393-0033-9778-F1F1-4632042CC254}"/>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42EEFBAB-2CD7-514A-4C42-C96968C308BA}"/>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A920ACC4-5834-42E9-6341-89FD78A5C345}"/>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E54E0BEA-41E0-E9B9-E5D9-6DA65714D331}"/>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9B1EF11F-0C47-0B34-035D-A2E9FCDA62BF}"/>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FC0931D6-5992-F01D-C1F3-D506330E91E8}"/>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561977CF-4859-0AFC-5D13-94A3D63FDD62}"/>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7739B898-3325-A493-01C6-3801C583DCD3}"/>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E0EE4EFD-46BA-8954-51C6-471D2ACE967F}"/>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FE1D6AC2-4789-1786-721D-4A6D2EC69B9E}"/>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38FDD2B5-2D22-01BD-4546-B957A46286B3}"/>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F1ED7091-F40B-8847-9935-9E50E291C680}"/>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7" name="Rectangle 26">
                <a:extLst>
                  <a:ext uri="{FF2B5EF4-FFF2-40B4-BE49-F238E27FC236}">
                    <a16:creationId xmlns:a16="http://schemas.microsoft.com/office/drawing/2014/main" id="{31D65793-CF5B-89E2-188D-8902998E29C4}"/>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grpSp>
      <p:sp>
        <p:nvSpPr>
          <p:cNvPr id="49" name="TextBox 48">
            <a:extLst>
              <a:ext uri="{FF2B5EF4-FFF2-40B4-BE49-F238E27FC236}">
                <a16:creationId xmlns:a16="http://schemas.microsoft.com/office/drawing/2014/main" id="{391F0A9C-D7A6-F3D0-9718-F78897F9516A}"/>
              </a:ext>
            </a:extLst>
          </p:cNvPr>
          <p:cNvSpPr txBox="1"/>
          <p:nvPr/>
        </p:nvSpPr>
        <p:spPr>
          <a:xfrm>
            <a:off x="1304084" y="517183"/>
            <a:ext cx="120936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Helvetica" panose="020B0403020202020204" pitchFamily="34" charset="0"/>
                <a:ea typeface="+mn-ea"/>
                <a:cs typeface="+mn-cs"/>
              </a:rPr>
              <a:t>Written by</a:t>
            </a:r>
            <a:endParaRPr kumimoji="0" lang="en-AU" sz="1400" b="1" i="0" u="none" strike="noStrike" kern="1200" cap="none" spc="0" normalizeH="0" baseline="0" noProof="0" dirty="0">
              <a:ln>
                <a:noFill/>
              </a:ln>
              <a:solidFill>
                <a:prstClr val="black"/>
              </a:solidFill>
              <a:effectLst/>
              <a:uLnTx/>
              <a:uFillTx/>
              <a:latin typeface="Helvetica" panose="020B0403020202020204" pitchFamily="34" charset="0"/>
              <a:ea typeface="+mn-ea"/>
              <a:cs typeface="+mn-cs"/>
            </a:endParaRPr>
          </a:p>
        </p:txBody>
      </p:sp>
      <p:sp>
        <p:nvSpPr>
          <p:cNvPr id="50" name="TextBox 49">
            <a:extLst>
              <a:ext uri="{FF2B5EF4-FFF2-40B4-BE49-F238E27FC236}">
                <a16:creationId xmlns:a16="http://schemas.microsoft.com/office/drawing/2014/main" id="{4F410112-4AF6-FB66-2721-2FE791170FB4}"/>
              </a:ext>
            </a:extLst>
          </p:cNvPr>
          <p:cNvSpPr txBox="1"/>
          <p:nvPr/>
        </p:nvSpPr>
        <p:spPr>
          <a:xfrm>
            <a:off x="1304084" y="2346966"/>
            <a:ext cx="4280287" cy="353218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Helvetica" panose="020B0403020202020204" pitchFamily="34" charset="0"/>
                <a:ea typeface="+mn-ea"/>
                <a:cs typeface="+mn-cs"/>
              </a:rPr>
              <a:t>Gabby’s primary role is managing ADAPT’s overall strategy for Data Analytics. He has extensive experience in using data to identify trends in technology that help shape Australian organisations. Using modern data science techniques, he ensures the accuracy and validity of the information that supports ADAPT’s research, advisory services, and events, giving both ADAPT and its customers greater confidence in the insights provided. </a:t>
            </a:r>
          </a:p>
          <a:p>
            <a:pPr marL="0" marR="0" lvl="0" indent="0" algn="l" defTabSz="914400" rtl="0" eaLnBrk="1" fontAlgn="auto" latinLnBrk="0" hangingPunct="1">
              <a:lnSpc>
                <a:spcPts val="18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Helvetica" panose="020B0403020202020204" pitchFamily="34" charset="0"/>
              <a:ea typeface="+mn-ea"/>
              <a:cs typeface="+mn-cs"/>
            </a:endParaRPr>
          </a:p>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Helvetica"/>
                <a:ea typeface="+mn-ea"/>
                <a:cs typeface="Helvetica"/>
              </a:rPr>
              <a:t>With a passion for creating stories with data, Gabby is consistently rated as one of the top speakers at ADAPT Events. In round table discussions, he specialises in using statistics to initiate thought-provoking discussions. Gabby is effective in translating information into insights, enabling ADAPT’s customers to become more data-driven.</a:t>
            </a:r>
          </a:p>
        </p:txBody>
      </p:sp>
      <p:sp>
        <p:nvSpPr>
          <p:cNvPr id="51" name="TextBox 50">
            <a:extLst>
              <a:ext uri="{FF2B5EF4-FFF2-40B4-BE49-F238E27FC236}">
                <a16:creationId xmlns:a16="http://schemas.microsoft.com/office/drawing/2014/main" id="{2E8A588A-8854-6268-EC08-271CAE43F276}"/>
              </a:ext>
            </a:extLst>
          </p:cNvPr>
          <p:cNvSpPr txBox="1"/>
          <p:nvPr/>
        </p:nvSpPr>
        <p:spPr>
          <a:xfrm>
            <a:off x="2390401" y="1609805"/>
            <a:ext cx="3518550" cy="451406"/>
          </a:xfrm>
          <a:prstGeom prst="rect">
            <a:avLst/>
          </a:prstGeom>
          <a:noFill/>
        </p:spPr>
        <p:txBody>
          <a:bodyPr wrap="square" rtlCol="0">
            <a:spAutoFit/>
          </a:bodyPr>
          <a:lstStyle/>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E7534F"/>
                </a:solidFill>
                <a:effectLst/>
                <a:uLnTx/>
                <a:uFillTx/>
                <a:latin typeface="Helvetica" panose="020B0403020202020204" pitchFamily="34" charset="0"/>
                <a:ea typeface="+mn-ea"/>
                <a:cs typeface="+mn-cs"/>
              </a:rPr>
              <a:t>Gabby Fredkin</a:t>
            </a:r>
          </a:p>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Helvetica" panose="020B0403020202020204" pitchFamily="34" charset="0"/>
                <a:ea typeface="+mn-ea"/>
                <a:cs typeface="+mn-cs"/>
              </a:rPr>
              <a:t>Head of Data and Analytics at ADAPT</a:t>
            </a:r>
          </a:p>
        </p:txBody>
      </p:sp>
      <p:sp>
        <p:nvSpPr>
          <p:cNvPr id="52" name="Rectangle 51">
            <a:extLst>
              <a:ext uri="{FF2B5EF4-FFF2-40B4-BE49-F238E27FC236}">
                <a16:creationId xmlns:a16="http://schemas.microsoft.com/office/drawing/2014/main" id="{F4FF4CF8-D608-DDEA-E904-12F71FFFE477}"/>
              </a:ext>
            </a:extLst>
          </p:cNvPr>
          <p:cNvSpPr/>
          <p:nvPr/>
        </p:nvSpPr>
        <p:spPr>
          <a:xfrm rot="5400000">
            <a:off x="-3276601" y="3276601"/>
            <a:ext cx="6858002"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56E1C003-99AB-45C5-9813-A8168ACB1D19}"/>
              </a:ext>
            </a:extLst>
          </p:cNvPr>
          <p:cNvSpPr txBox="1"/>
          <p:nvPr/>
        </p:nvSpPr>
        <p:spPr>
          <a:xfrm>
            <a:off x="6725169" y="2346966"/>
            <a:ext cx="4280287" cy="2842188"/>
          </a:xfrm>
          <a:prstGeom prst="rect">
            <a:avLst/>
          </a:prstGeom>
          <a:noFill/>
        </p:spPr>
        <p:txBody>
          <a:bodyPr wrap="square" rtlCol="0">
            <a:spAutoFit/>
          </a:bodyPr>
          <a:lstStyle/>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Helvetica" panose="020B0403020202020204" pitchFamily="34" charset="0"/>
                <a:ea typeface="+mn-ea"/>
                <a:cs typeface="+mn-cs"/>
              </a:rPr>
              <a:t>As a Junior Data Analyst at ADAPT, Mari enables the discovery and definition of market trends through visually meaningful statistics. She ensures data presentations are accurate and aligned with modern statistical standards.</a:t>
            </a:r>
          </a:p>
          <a:p>
            <a:pPr marL="0" marR="0" lvl="0" indent="0" algn="l" defTabSz="914400" rtl="0" eaLnBrk="1" fontAlgn="auto" latinLnBrk="0" hangingPunct="1">
              <a:lnSpc>
                <a:spcPts val="18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Helvetica" panose="020B0403020202020204" pitchFamily="34" charset="0"/>
              <a:ea typeface="+mn-ea"/>
              <a:cs typeface="+mn-cs"/>
            </a:endParaRPr>
          </a:p>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Helvetica" panose="020B0403020202020204" pitchFamily="34" charset="0"/>
                <a:ea typeface="+mn-ea"/>
                <a:cs typeface="+mn-cs"/>
              </a:rPr>
              <a:t>Mari is passionate about data and transforming it into actionable insights. With over three years of experience in project management and academic research, she has led end-to-end survey and research projects, processed and analysed data using a range of statistical tools and techniques, and provided clients with statistical </a:t>
            </a:r>
            <a:br>
              <a:rPr kumimoji="0" lang="en-US" sz="1200" b="0" i="0" u="none" strike="noStrike" kern="1200" cap="none" spc="0" normalizeH="0" baseline="0" noProof="0" dirty="0">
                <a:ln>
                  <a:noFill/>
                </a:ln>
                <a:solidFill>
                  <a:prstClr val="black"/>
                </a:solidFill>
                <a:effectLst/>
                <a:uLnTx/>
                <a:uFillTx/>
                <a:latin typeface="Helvetica" panose="020B0403020202020204" pitchFamily="34" charset="0"/>
                <a:ea typeface="+mn-ea"/>
                <a:cs typeface="+mn-cs"/>
              </a:rPr>
            </a:br>
            <a:r>
              <a:rPr kumimoji="0" lang="en-US" sz="1200" b="0" i="0" u="none" strike="noStrike" kern="1200" cap="none" spc="0" normalizeH="0" baseline="0" noProof="0" dirty="0">
                <a:ln>
                  <a:noFill/>
                </a:ln>
                <a:solidFill>
                  <a:prstClr val="black"/>
                </a:solidFill>
                <a:effectLst/>
                <a:uLnTx/>
                <a:uFillTx/>
                <a:latin typeface="Helvetica" panose="020B0403020202020204" pitchFamily="34" charset="0"/>
                <a:ea typeface="+mn-ea"/>
                <a:cs typeface="+mn-cs"/>
              </a:rPr>
              <a:t>consultation and insights.</a:t>
            </a:r>
          </a:p>
        </p:txBody>
      </p:sp>
      <p:sp>
        <p:nvSpPr>
          <p:cNvPr id="6" name="TextBox 5">
            <a:extLst>
              <a:ext uri="{FF2B5EF4-FFF2-40B4-BE49-F238E27FC236}">
                <a16:creationId xmlns:a16="http://schemas.microsoft.com/office/drawing/2014/main" id="{842282AC-9D27-A809-29B3-95F032F95287}"/>
              </a:ext>
            </a:extLst>
          </p:cNvPr>
          <p:cNvSpPr txBox="1"/>
          <p:nvPr/>
        </p:nvSpPr>
        <p:spPr>
          <a:xfrm>
            <a:off x="7811486" y="1609805"/>
            <a:ext cx="3518550" cy="451406"/>
          </a:xfrm>
          <a:prstGeom prst="rect">
            <a:avLst/>
          </a:prstGeom>
          <a:noFill/>
        </p:spPr>
        <p:txBody>
          <a:bodyPr wrap="square" rtlCol="0">
            <a:spAutoFit/>
          </a:bodyPr>
          <a:lstStyle/>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E7534F"/>
                </a:solidFill>
                <a:effectLst/>
                <a:uLnTx/>
                <a:uFillTx/>
                <a:latin typeface="Helvetica" panose="020B0403020202020204" pitchFamily="34" charset="0"/>
                <a:ea typeface="+mn-ea"/>
                <a:cs typeface="+mn-cs"/>
              </a:rPr>
              <a:t>Honey Mari Gay</a:t>
            </a:r>
          </a:p>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Helvetica" panose="020B0403020202020204" pitchFamily="34" charset="0"/>
                <a:ea typeface="+mn-ea"/>
                <a:cs typeface="+mn-cs"/>
              </a:rPr>
              <a:t>Junior Data Analyst at ADAPT</a:t>
            </a:r>
          </a:p>
        </p:txBody>
      </p:sp>
    </p:spTree>
    <p:extLst>
      <p:ext uri="{BB962C8B-B14F-4D97-AF65-F5344CB8AC3E}">
        <p14:creationId xmlns:p14="http://schemas.microsoft.com/office/powerpoint/2010/main" val="3302970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4C42335-3FD8-4EDA-2E5C-1E6001BA24EF}"/>
              </a:ext>
            </a:extLst>
          </p:cNvPr>
          <p:cNvSpPr/>
          <p:nvPr/>
        </p:nvSpPr>
        <p:spPr>
          <a:xfrm>
            <a:off x="643103" y="986390"/>
            <a:ext cx="2763287"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E7534F"/>
                </a:solidFill>
                <a:effectLst/>
                <a:uLnTx/>
                <a:uFillTx/>
                <a:latin typeface="Helvetica"/>
                <a:ea typeface="Calibri" panose="020F0502020204030204"/>
                <a:cs typeface="Helvetica"/>
              </a:rPr>
              <a:t>About ADAPT</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Calibri"/>
            </a:endParaRPr>
          </a:p>
        </p:txBody>
      </p:sp>
      <p:pic>
        <p:nvPicPr>
          <p:cNvPr id="3" name="Graphic 2">
            <a:extLst>
              <a:ext uri="{FF2B5EF4-FFF2-40B4-BE49-F238E27FC236}">
                <a16:creationId xmlns:a16="http://schemas.microsoft.com/office/drawing/2014/main" id="{F1C1DFBE-8AAE-184B-85F3-C420829F21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6448" y="4100174"/>
            <a:ext cx="1102737" cy="266595"/>
          </a:xfrm>
          <a:prstGeom prst="rect">
            <a:avLst/>
          </a:prstGeom>
        </p:spPr>
      </p:pic>
      <p:cxnSp>
        <p:nvCxnSpPr>
          <p:cNvPr id="12" name="Straight Connector 11">
            <a:extLst>
              <a:ext uri="{FF2B5EF4-FFF2-40B4-BE49-F238E27FC236}">
                <a16:creationId xmlns:a16="http://schemas.microsoft.com/office/drawing/2014/main" id="{4DF16FEA-89C2-7EF9-2A3F-98C32E5C8F99}"/>
              </a:ext>
            </a:extLst>
          </p:cNvPr>
          <p:cNvCxnSpPr>
            <a:cxnSpLocks/>
          </p:cNvCxnSpPr>
          <p:nvPr/>
        </p:nvCxnSpPr>
        <p:spPr>
          <a:xfrm>
            <a:off x="736304" y="5004079"/>
            <a:ext cx="11130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4914B63C-7808-584A-C0F5-F8C7596A708F}"/>
              </a:ext>
            </a:extLst>
          </p:cNvPr>
          <p:cNvSpPr/>
          <p:nvPr/>
        </p:nvSpPr>
        <p:spPr>
          <a:xfrm>
            <a:off x="643103" y="4510264"/>
            <a:ext cx="2903965" cy="33380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30000" noProof="0" dirty="0">
                <a:ln>
                  <a:noFill/>
                </a:ln>
                <a:solidFill>
                  <a:srgbClr val="000000"/>
                </a:solidFill>
                <a:effectLst/>
                <a:uLnTx/>
                <a:uFillTx/>
                <a:latin typeface="Helvetica Neue" panose="02000503000000020004" pitchFamily="2"/>
                <a:ea typeface="+mn-ea"/>
                <a:cs typeface="+mn-cs"/>
              </a:rPr>
              <a:t>adapt.com.au   |   hello@adapt.com.au  </a:t>
            </a:r>
          </a:p>
        </p:txBody>
      </p:sp>
      <p:sp>
        <p:nvSpPr>
          <p:cNvPr id="2" name="TextBox 1">
            <a:extLst>
              <a:ext uri="{FF2B5EF4-FFF2-40B4-BE49-F238E27FC236}">
                <a16:creationId xmlns:a16="http://schemas.microsoft.com/office/drawing/2014/main" id="{A5D71141-9890-C21A-07E0-7CA9BFD79C8C}"/>
              </a:ext>
            </a:extLst>
          </p:cNvPr>
          <p:cNvSpPr txBox="1"/>
          <p:nvPr/>
        </p:nvSpPr>
        <p:spPr>
          <a:xfrm>
            <a:off x="643103" y="1419222"/>
            <a:ext cx="7897996" cy="199965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Helvetica" panose="020B0403020202020204" pitchFamily="34" charset="0"/>
                <a:ea typeface="+mn-ea"/>
                <a:cs typeface="Helvetica"/>
              </a:rPr>
              <a:t>ADAPT is a specialist Research &amp; Advisory firm providing local market insights and benchmarking data </a:t>
            </a:r>
            <a:br>
              <a:rPr kumimoji="0" lang="en-US" sz="1200" b="0" i="0" u="none" strike="noStrike" kern="1200" cap="none" spc="0" normalizeH="0" baseline="0" noProof="0" dirty="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dirty="0">
                <a:ln>
                  <a:noFill/>
                </a:ln>
                <a:solidFill>
                  <a:srgbClr val="000000"/>
                </a:solidFill>
                <a:effectLst/>
                <a:uLnTx/>
                <a:uFillTx/>
                <a:latin typeface="Helvetica" panose="020B0403020202020204" pitchFamily="34" charset="0"/>
                <a:ea typeface="+mn-ea"/>
                <a:cs typeface="Helvetica"/>
              </a:rPr>
              <a:t>to Australia and New Zealand’s senior technology and business community. </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Helvetica" panose="020B0403020202020204" pitchFamily="34" charset="0"/>
                <a:ea typeface="+mn-ea"/>
                <a:cs typeface="Helvetica"/>
              </a:rPr>
              <a:t>Since 2011, we’ve been empowering the leaders of the region’s top enterprise and government organisations </a:t>
            </a:r>
            <a:br>
              <a:rPr kumimoji="0" lang="en-US" sz="1200" b="0" i="0" u="none" strike="noStrike" kern="1200" cap="none" spc="0" normalizeH="0" baseline="0" noProof="0" dirty="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dirty="0">
                <a:ln>
                  <a:noFill/>
                </a:ln>
                <a:solidFill>
                  <a:srgbClr val="000000"/>
                </a:solidFill>
                <a:effectLst/>
                <a:uLnTx/>
                <a:uFillTx/>
                <a:latin typeface="Helvetica" panose="020B0403020202020204" pitchFamily="34" charset="0"/>
                <a:ea typeface="+mn-ea"/>
                <a:cs typeface="Helvetica"/>
              </a:rPr>
              <a:t>to stay at the forefront of modern trends and build for the future. Our industry leading conferences, private roundtable events and custom research projects equip business leaders with the knowledge, relationships, inspiration and tools they need to make better strategic decisions.</a:t>
            </a:r>
            <a:endParaRPr kumimoji="0" lang="en-AU" sz="1200" b="0" i="0" u="none" strike="noStrike" kern="1200" cap="none" spc="0" normalizeH="0" baseline="0" noProof="0" dirty="0">
              <a:ln>
                <a:noFill/>
              </a:ln>
              <a:solidFill>
                <a:srgbClr val="000000"/>
              </a:solidFill>
              <a:effectLst/>
              <a:uLnTx/>
              <a:uFillTx/>
              <a:latin typeface="Helvetica" panose="020B0403020202020204" pitchFamily="34" charset="0"/>
              <a:ea typeface="+mn-ea"/>
              <a:cs typeface="Helvetica"/>
            </a:endParaRPr>
          </a:p>
        </p:txBody>
      </p:sp>
      <p:sp>
        <p:nvSpPr>
          <p:cNvPr id="7" name="TextBox 6">
            <a:extLst>
              <a:ext uri="{FF2B5EF4-FFF2-40B4-BE49-F238E27FC236}">
                <a16:creationId xmlns:a16="http://schemas.microsoft.com/office/drawing/2014/main" id="{15FED3C1-DC81-FA3E-F2A5-917737CFEFF8}"/>
              </a:ext>
            </a:extLst>
          </p:cNvPr>
          <p:cNvSpPr txBox="1"/>
          <p:nvPr/>
        </p:nvSpPr>
        <p:spPr>
          <a:xfrm>
            <a:off x="653150" y="5117644"/>
            <a:ext cx="11254145" cy="156966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FFFFFF">
                    <a:lumMod val="65000"/>
                  </a:srgbClr>
                </a:solidFill>
                <a:effectLst/>
                <a:uLnTx/>
                <a:uFillTx/>
                <a:latin typeface="Helvetica" panose="020B0403020202020204" pitchFamily="34" charset="0"/>
                <a:ea typeface="+mn-ea"/>
                <a:cs typeface="Helvetica"/>
              </a:rPr>
              <a:t>Data Validation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FFFFFF">
                    <a:lumMod val="65000"/>
                  </a:srgbClr>
                </a:solidFill>
                <a:effectLst/>
                <a:uLnTx/>
                <a:uFillTx/>
                <a:latin typeface="Helvetica" panose="020B0403020202020204" pitchFamily="34" charset="0"/>
                <a:ea typeface="+mn-ea"/>
                <a:cs typeface="Helvetica"/>
              </a:rPr>
              <a:t>Results contained in this report (Report) are based on survey responses as provided by our clients and publicly available information. ADAPT does not subject the data contained in the Report to audit or review procedures or any other testing to validate the accuracy or reasonableness of the data provided by the participating clients. While we do not manipulate the survey responses, we do make an effort to identify outlier data or conflicting results that could lead to misinterpretations before the preparation of the Report.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FFFFFF">
                    <a:lumMod val="65000"/>
                  </a:srgbClr>
                </a:solidFill>
                <a:effectLst/>
                <a:uLnTx/>
                <a:uFillTx/>
                <a:latin typeface="Helvetica" panose="020B0403020202020204" pitchFamily="34" charset="0"/>
                <a:ea typeface="+mn-ea"/>
                <a:cs typeface="Helvetica"/>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FFFFFF">
                    <a:lumMod val="65000"/>
                  </a:srgbClr>
                </a:solidFill>
                <a:effectLst/>
                <a:uLnTx/>
                <a:uFillTx/>
                <a:latin typeface="Helvetica" panose="020B0403020202020204" pitchFamily="34" charset="0"/>
                <a:ea typeface="+mn-ea"/>
                <a:cs typeface="Helvetica"/>
              </a:rPr>
              <a:t>Intended Use of the Report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FFFFFF">
                    <a:lumMod val="65000"/>
                  </a:srgbClr>
                </a:solidFill>
                <a:effectLst/>
                <a:uLnTx/>
                <a:uFillTx/>
                <a:latin typeface="Helvetica" panose="020B0403020202020204" pitchFamily="34" charset="0"/>
                <a:ea typeface="+mn-ea"/>
                <a:cs typeface="Helvetica"/>
              </a:rPr>
              <a:t>The Report is designed to help technology executives in Australia and New Zealand make independent decisions regarding financial, resourcing and operational performance matters. The information and data contained in the Report are provided as is and are for information purposes only. They are not intended or implied to be recommendations and in no event will ADAPT be liable for any decisions or actions taken in reliance of the results obtained through the use of the information and/or data contained in the Report.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FFFFFF">
                  <a:lumMod val="65000"/>
                </a:srgbClr>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FFFFFF">
                    <a:lumMod val="65000"/>
                  </a:srgbClr>
                </a:solidFill>
                <a:effectLst/>
                <a:uLnTx/>
                <a:uFillTx/>
                <a:latin typeface="Helvetica" panose="020B0403020202020204" pitchFamily="34" charset="0"/>
                <a:ea typeface="+mn-ea"/>
                <a:cs typeface="Helvetica"/>
              </a:rPr>
              <a:t>Research MSA and Privacy Policy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FFFFFF">
                    <a:lumMod val="65000"/>
                  </a:srgbClr>
                </a:solidFill>
                <a:effectLst/>
                <a:uLnTx/>
                <a:uFillTx/>
                <a:latin typeface="Helvetica" panose="020B0403020202020204" pitchFamily="34" charset="0"/>
                <a:ea typeface="+mn-ea"/>
                <a:cs typeface="Helvetica"/>
              </a:rPr>
              <a:t>The Report and any other information provided by ADAPT is subject to the Research and Advisory Master Services Agreement and the ADAPT Privacy Policy.</a:t>
            </a:r>
          </a:p>
        </p:txBody>
      </p:sp>
    </p:spTree>
    <p:extLst>
      <p:ext uri="{BB962C8B-B14F-4D97-AF65-F5344CB8AC3E}">
        <p14:creationId xmlns:p14="http://schemas.microsoft.com/office/powerpoint/2010/main" val="3133465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8950287" y="1900427"/>
            <a:ext cx="2425700" cy="1005205"/>
          </a:xfrm>
          <a:prstGeom prst="rect">
            <a:avLst/>
          </a:prstGeom>
        </p:spPr>
        <p:txBody>
          <a:bodyPr vert="horz" wrap="square" lIns="0" tIns="12700" rIns="0" bIns="0" rtlCol="0">
            <a:spAutoFit/>
          </a:bodyPr>
          <a:lstStyle/>
          <a:p>
            <a:pPr marL="12700" marR="1010285" lvl="0" indent="0" algn="l" defTabSz="914400" rtl="0" eaLnBrk="1" fontAlgn="auto" latinLnBrk="0" hangingPunct="1">
              <a:lnSpc>
                <a:spcPct val="107100"/>
              </a:lnSpc>
              <a:spcBef>
                <a:spcPts val="10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Live</a:t>
            </a:r>
            <a:r>
              <a:rPr kumimoji="0" lang="en-US" sz="1400" b="1" i="0" u="none" strike="noStrike" kern="1200" cap="none" spc="-8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access</a:t>
            </a:r>
            <a:r>
              <a:rPr kumimoji="0" lang="en-US" sz="1400" b="1" i="0" u="none" strike="noStrike" kern="1200" cap="none" spc="-2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to </a:t>
            </a:r>
            <a:r>
              <a:rPr kumimoji="0" lang="en-US" sz="14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US" sz="1400" b="1" i="0" u="none" strike="noStrike" kern="1200" cap="none" spc="-6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analysts</a:t>
            </a:r>
            <a:endParaRPr kumimoji="0" lang="en-US" sz="14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320"/>
              </a:spcBef>
              <a:spcAft>
                <a:spcPts val="0"/>
              </a:spcAft>
              <a:buClrTx/>
              <a:buSzTx/>
              <a:buFontTx/>
              <a:buNone/>
              <a:tabLst/>
              <a:defRPr/>
            </a:pP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Through</a:t>
            </a:r>
            <a:r>
              <a:rPr kumimoji="0" sz="1200" b="0" i="0" u="none" strike="noStrike" kern="1200" cap="none" spc="-5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live</a:t>
            </a:r>
            <a:r>
              <a:rPr kumimoji="0" sz="1200" b="0" i="0" u="none" strike="noStrike" kern="1200" cap="none" spc="-4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sz="1200" b="0" i="0" u="none" strike="noStrike" kern="1200" cap="none" spc="-4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sz="1200" b="0" i="0" u="none" strike="noStrike" kern="1200" cap="none" spc="-3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market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briefings</a:t>
            </a:r>
            <a:r>
              <a:rPr kumimoji="0" sz="1200" b="0" i="0" u="none" strike="noStrike" kern="1200" cap="none" spc="3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sz="1200" b="0" i="0" u="none" strike="noStrike" kern="1200" cap="none" spc="4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Q&amp;A</a:t>
            </a:r>
            <a:r>
              <a:rPr kumimoji="0" sz="1200" b="0" i="0" u="none" strike="noStrike" kern="1200" cap="none" spc="3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sessions</a:t>
            </a:r>
            <a:endPar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4" name="object 4"/>
          <p:cNvSpPr txBox="1"/>
          <p:nvPr/>
        </p:nvSpPr>
        <p:spPr>
          <a:xfrm>
            <a:off x="8950287" y="3543300"/>
            <a:ext cx="2340610" cy="993140"/>
          </a:xfrm>
          <a:prstGeom prst="rect">
            <a:avLst/>
          </a:prstGeom>
        </p:spPr>
        <p:txBody>
          <a:bodyPr vert="horz" wrap="square" lIns="0" tIns="12700" rIns="0" bIns="0" rtlCol="0">
            <a:spAutoFit/>
          </a:bodyPr>
          <a:lstStyle/>
          <a:p>
            <a:pPr marL="12700" marR="809625" lvl="0" indent="0" algn="l" defTabSz="914400" rtl="0" eaLnBrk="1" fontAlgn="auto" latinLnBrk="0" hangingPunct="1">
              <a:lnSpc>
                <a:spcPct val="107100"/>
              </a:lnSpc>
              <a:spcBef>
                <a:spcPts val="10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Bespoke</a:t>
            </a:r>
            <a:r>
              <a:rPr kumimoji="0" lang="en-US" sz="1400" b="1" i="0" u="none" strike="noStrike" kern="1200" cap="none" spc="-9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kumimoji="0" lang="en-US" sz="14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lang="en-US" sz="1400" b="1" i="0" u="none" strike="noStrike" kern="1200" cap="none" spc="-6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US" sz="1400" b="1"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2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data</a:t>
            </a:r>
            <a:endParaRPr kumimoji="0" sz="14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Receive</a:t>
            </a:r>
            <a:r>
              <a:rPr kumimoji="0" sz="1200" b="0" i="0" u="none" strike="noStrike" kern="1200" cap="none" spc="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custom</a:t>
            </a:r>
            <a:r>
              <a:rPr kumimoji="0"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cuts</a:t>
            </a:r>
            <a:r>
              <a:rPr kumimoji="0" sz="1200" b="0"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sz="1200" b="0" i="0" u="none" strike="noStrike" kern="1200" cap="none" spc="2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sz="1200" b="0" i="0" u="none" strike="noStrike" kern="1200" cap="none" spc="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proprietary </a:t>
            </a:r>
            <a:r>
              <a:rPr kumimoji="0"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data.</a:t>
            </a:r>
            <a:endPar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5" name="object 5"/>
          <p:cNvSpPr txBox="1"/>
          <p:nvPr/>
        </p:nvSpPr>
        <p:spPr>
          <a:xfrm>
            <a:off x="8950287" y="5164835"/>
            <a:ext cx="2402840" cy="1227455"/>
          </a:xfrm>
          <a:prstGeom prst="rect">
            <a:avLst/>
          </a:prstGeom>
        </p:spPr>
        <p:txBody>
          <a:bodyPr vert="horz" wrap="square" lIns="0" tIns="12700" rIns="0" bIns="0" rtlCol="0">
            <a:spAutoFit/>
          </a:bodyPr>
          <a:lstStyle/>
          <a:p>
            <a:pPr marL="12700" marR="102235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 </a:t>
            </a:r>
            <a:r>
              <a:rPr kumimoji="0" lang="en-AU" sz="14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lang="en-AU" sz="1400" b="1" i="0" u="none" strike="noStrike" kern="1200" cap="none" spc="-3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a:t>
            </a:r>
            <a:endParaRPr kumimoji="0" sz="14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175"/>
              </a:spcBef>
              <a:spcAft>
                <a:spcPts val="0"/>
              </a:spcAft>
              <a:buClrTx/>
              <a:buSzTx/>
              <a:buFontTx/>
              <a:buNone/>
              <a:tabLst/>
              <a:defRPr/>
            </a:pP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Leverage</a:t>
            </a:r>
            <a:r>
              <a:rPr kumimoji="0" sz="1200" b="0" i="0" u="none" strike="noStrike" kern="1200" cap="none" spc="6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a:t>
            </a:r>
            <a:r>
              <a:rPr kumimoji="0" sz="1200" b="0" i="0" u="none" strike="noStrike" kern="1200" cap="none" spc="6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kumimoji="0" sz="1200" b="0" i="0" u="none" strike="noStrike" kern="1200" cap="none" spc="7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a:t>
            </a:r>
            <a:r>
              <a:rPr kumimoji="0" sz="1200" b="0" i="0" u="none" strike="noStrike" kern="1200" cap="none" spc="7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with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t>
            </a:r>
            <a:r>
              <a:rPr kumimoji="0" sz="1200" b="0" i="0" u="none" strike="noStrike" kern="1200" cap="none" spc="-2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sz="1200" b="0" i="0" u="none" strike="noStrike" kern="1200" cap="none" spc="-2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sz="1200" b="0"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to</a:t>
            </a:r>
            <a:r>
              <a:rPr kumimoji="0" sz="1200" b="0"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help</a:t>
            </a:r>
            <a:r>
              <a:rPr kumimoji="0" sz="1200" b="0"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validate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4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strategies.</a:t>
            </a:r>
            <a:endPar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6" name="object 6"/>
          <p:cNvSpPr txBox="1"/>
          <p:nvPr/>
        </p:nvSpPr>
        <p:spPr>
          <a:xfrm>
            <a:off x="4852250" y="1825582"/>
            <a:ext cx="2310550" cy="1029064"/>
          </a:xfrm>
          <a:prstGeom prst="rect">
            <a:avLst/>
          </a:prstGeom>
        </p:spPr>
        <p:txBody>
          <a:bodyPr vert="horz" wrap="square" lIns="0" tIns="31750" rIns="0" bIns="0" rtlCol="0">
            <a:spAutoFit/>
          </a:bodyPr>
          <a:lstStyle/>
          <a:p>
            <a:pPr marL="12700" marR="5080" lvl="0" indent="0" algn="l" defTabSz="914400" rtl="0" eaLnBrk="1" fontAlgn="auto" latinLnBrk="0" hangingPunct="1">
              <a:lnSpc>
                <a:spcPct val="133200"/>
              </a:lnSpc>
              <a:spcBef>
                <a:spcPts val="250"/>
              </a:spcBef>
              <a:spcAft>
                <a:spcPts val="0"/>
              </a:spcAft>
              <a:buClrTx/>
              <a:buSzTx/>
              <a:buFontTx/>
              <a:buNone/>
              <a:tabLst/>
              <a:defRPr/>
            </a:pPr>
            <a:r>
              <a:rPr kumimoji="0" sz="14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Market</a:t>
            </a:r>
            <a:r>
              <a:rPr kumimoji="0" sz="1400" b="1" i="0" u="none" strike="noStrike" kern="1200" cap="none" spc="-4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400" b="1"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Trend</a:t>
            </a:r>
            <a:r>
              <a:rPr kumimoji="0" sz="1400" b="1" i="0" u="none" strike="noStrike" kern="1200" cap="none" spc="-3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400" b="1"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Reports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Access</a:t>
            </a:r>
            <a:r>
              <a:rPr kumimoji="0" sz="1200" b="0" i="0" u="none" strike="noStrike" kern="1200" cap="none" spc="3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a:t>
            </a:r>
            <a:r>
              <a:rPr kumimoji="0" sz="1200" b="0" i="0" u="none" strike="noStrike" kern="1200" cap="none" spc="3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library</a:t>
            </a:r>
            <a:r>
              <a:rPr kumimoji="0" sz="1200" b="0" i="0" u="none" strike="noStrike" kern="1200" cap="none" spc="3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of</a:t>
            </a:r>
            <a:r>
              <a:rPr kumimoji="0" sz="1200" b="0" i="0" u="none" strike="noStrike" kern="1200" cap="none" spc="4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fact-</a:t>
            </a:r>
            <a:r>
              <a:rPr kumimoji="0" sz="1200" b="0" i="0" u="none" strike="noStrike" kern="1200" cap="none" spc="-2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based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actionable</a:t>
            </a:r>
            <a:r>
              <a:rPr kumimoji="0" sz="1200" b="0" i="0" u="none" strike="noStrike" kern="1200" cap="none" spc="4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insights,</a:t>
            </a:r>
            <a:r>
              <a:rPr kumimoji="0" sz="1200" b="0" i="0" u="none" strike="noStrike" kern="1200" cap="none" spc="6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deep</a:t>
            </a:r>
            <a:r>
              <a:rPr kumimoji="0" sz="1200" b="0" i="0" u="none" strike="noStrike" kern="1200" cap="none" spc="6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2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dives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on</a:t>
            </a:r>
            <a:r>
              <a:rPr kumimoji="0" sz="1200" b="0" i="0" u="none" strike="noStrike" kern="1200" cap="none" spc="-2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ANZ</a:t>
            </a:r>
            <a:r>
              <a:rPr kumimoji="0" sz="1200" b="0"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business</a:t>
            </a:r>
            <a:r>
              <a:rPr kumimoji="0" sz="1200" b="0" i="0" u="none" strike="noStrike" kern="1200" cap="none" spc="-2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&amp;</a:t>
            </a:r>
            <a:r>
              <a:rPr kumimoji="0" sz="1200" b="0"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IT</a:t>
            </a:r>
            <a:r>
              <a:rPr kumimoji="0" sz="1200" b="0" i="0" u="none" strike="noStrike" kern="1200" cap="none" spc="-2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trends.</a:t>
            </a:r>
            <a:endPar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7" name="object 7"/>
          <p:cNvSpPr txBox="1"/>
          <p:nvPr/>
        </p:nvSpPr>
        <p:spPr>
          <a:xfrm>
            <a:off x="945305" y="5164835"/>
            <a:ext cx="2710180" cy="1227455"/>
          </a:xfrm>
          <a:prstGeom prst="rect">
            <a:avLst/>
          </a:prstGeom>
        </p:spPr>
        <p:txBody>
          <a:bodyPr vert="horz" wrap="square" lIns="0" tIns="12700" rIns="0" bIns="0" rtlCol="0">
            <a:spAutoFit/>
          </a:bodyPr>
          <a:lstStyle/>
          <a:p>
            <a:pPr marL="12700" marR="114935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Premier</a:t>
            </a:r>
            <a:r>
              <a:rPr kumimoji="0" lang="en-AU" sz="1400" b="1"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executive community</a:t>
            </a:r>
            <a:endParaRPr kumimoji="0" sz="14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175"/>
              </a:spcBef>
              <a:spcAft>
                <a:spcPts val="0"/>
              </a:spcAft>
              <a:buClrTx/>
              <a:buSzTx/>
              <a:buFontTx/>
              <a:buNone/>
              <a:tabLst/>
              <a:defRPr/>
            </a:pP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Unlock</a:t>
            </a:r>
            <a:r>
              <a:rPr kumimoji="0" sz="1200" b="0"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access</a:t>
            </a:r>
            <a:r>
              <a:rPr kumimoji="0" sz="1200" b="0"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to</a:t>
            </a:r>
            <a:r>
              <a:rPr kumimoji="0"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our</a:t>
            </a:r>
            <a:r>
              <a:rPr kumimoji="0"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exclusive</a:t>
            </a:r>
            <a:r>
              <a:rPr kumimoji="0" sz="1200" b="0"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network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sz="1200" b="0"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Australia’s</a:t>
            </a:r>
            <a:r>
              <a:rPr kumimoji="0"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leading</a:t>
            </a:r>
            <a:r>
              <a:rPr kumimoji="0" sz="1200" b="0"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technology</a:t>
            </a:r>
            <a:r>
              <a:rPr kumimoji="0" sz="1200" b="0"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business</a:t>
            </a:r>
            <a:r>
              <a:rPr kumimoji="0"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executives.</a:t>
            </a:r>
            <a:endPar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8" name="object 8"/>
          <p:cNvSpPr txBox="1"/>
          <p:nvPr/>
        </p:nvSpPr>
        <p:spPr>
          <a:xfrm>
            <a:off x="4852250" y="5164835"/>
            <a:ext cx="2667000" cy="1227455"/>
          </a:xfrm>
          <a:prstGeom prst="rect">
            <a:avLst/>
          </a:prstGeom>
        </p:spPr>
        <p:txBody>
          <a:bodyPr vert="horz" wrap="square" lIns="0" tIns="12700" rIns="0" bIns="0" rtlCol="0">
            <a:spAutoFit/>
          </a:bodyPr>
          <a:lstStyle/>
          <a:p>
            <a:pPr marL="12700" marR="272415" lvl="0" indent="0" algn="l" defTabSz="914400" rtl="0" eaLnBrk="1" fontAlgn="auto" latinLnBrk="0" hangingPunct="1">
              <a:lnSpc>
                <a:spcPct val="107100"/>
              </a:lnSpc>
              <a:spcBef>
                <a:spcPts val="100"/>
              </a:spcBef>
              <a:spcAft>
                <a:spcPts val="0"/>
              </a:spcAft>
              <a:buClrTx/>
              <a:buSzTx/>
              <a:buFontTx/>
              <a:buNone/>
              <a:tabLst/>
              <a:defRPr/>
            </a:pPr>
            <a:r>
              <a:rPr kumimoji="0" lang="en-US" sz="1400" b="1"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kumimoji="0" lang="en-US" sz="1400" b="1" i="0" u="none" strike="noStrike" kern="1200" cap="none" spc="-6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account</a:t>
            </a:r>
            <a:r>
              <a:rPr kumimoji="0" lang="en-US" sz="1400" b="1" i="0" u="none" strike="noStrike" kern="1200" cap="none" spc="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manager </a:t>
            </a:r>
            <a:r>
              <a:rPr kumimoji="0" lang="en-US" sz="14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lang="en-US" sz="1400" b="1"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impact</a:t>
            </a:r>
            <a:r>
              <a:rPr kumimoji="0" lang="en-US" sz="1400" b="1" i="0" u="none" strike="noStrike" kern="1200" cap="none" spc="-6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assessments</a:t>
            </a:r>
            <a:endParaRPr kumimoji="0" sz="14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just" defTabSz="914400" rtl="0" eaLnBrk="1" fontAlgn="auto" latinLnBrk="0" hangingPunct="1">
              <a:lnSpc>
                <a:spcPct val="131700"/>
              </a:lnSpc>
              <a:spcBef>
                <a:spcPts val="175"/>
              </a:spcBef>
              <a:spcAft>
                <a:spcPts val="0"/>
              </a:spcAft>
              <a:buClrTx/>
              <a:buSzTx/>
              <a:buFontTx/>
              <a:buNone/>
              <a:tabLst/>
              <a:defRPr/>
            </a:pPr>
            <a:r>
              <a:rPr kumimoji="0"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2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Account</a:t>
            </a:r>
            <a:r>
              <a:rPr kumimoji="0" sz="1200" b="0" i="0" u="none" strike="noStrike" kern="1200" cap="none" spc="-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Manager</a:t>
            </a:r>
            <a:r>
              <a:rPr kumimoji="0" sz="1200" b="0"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will</a:t>
            </a:r>
            <a:r>
              <a:rPr kumimoji="0"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ensure</a:t>
            </a:r>
            <a:r>
              <a:rPr kumimoji="0" sz="1200" b="0" i="0" u="none" strike="noStrike" kern="1200" cap="none" spc="-2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sz="1200" b="0" i="0" u="none" strike="noStrike" kern="1200" cap="none" spc="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team</a:t>
            </a:r>
            <a:r>
              <a:rPr kumimoji="0" sz="1200" b="0" i="0" u="none" strike="noStrike" kern="1200" cap="none" spc="-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are getting</a:t>
            </a:r>
            <a:r>
              <a:rPr kumimoji="0" sz="1200" b="0" i="0" u="none" strike="noStrike" kern="1200" cap="none" spc="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the</a:t>
            </a:r>
            <a:r>
              <a:rPr kumimoji="0" sz="1200" b="0" i="0" u="none" strike="noStrike" kern="1200" cap="none" spc="-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most</a:t>
            </a:r>
            <a:r>
              <a:rPr kumimoji="0"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out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sz="1200" b="0" i="0" u="none" strike="noStrike" kern="1200" cap="none" spc="-2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2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subscription.</a:t>
            </a:r>
            <a:endPar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9" name="object 9"/>
          <p:cNvSpPr txBox="1"/>
          <p:nvPr/>
        </p:nvSpPr>
        <p:spPr>
          <a:xfrm>
            <a:off x="945305" y="1900427"/>
            <a:ext cx="3020694" cy="976549"/>
          </a:xfrm>
          <a:prstGeom prst="rect">
            <a:avLst/>
          </a:prstGeom>
        </p:spPr>
        <p:txBody>
          <a:bodyPr vert="horz" wrap="square" lIns="0" tIns="12700" rIns="0" bIns="0" rtlCol="0">
            <a:spAutoFit/>
          </a:bodyPr>
          <a:lstStyle/>
          <a:p>
            <a:pPr marL="12700" marR="109347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Community</a:t>
            </a:r>
            <a:r>
              <a:rPr kumimoji="0" lang="en-AU" sz="1400" b="1" i="0" u="none" strike="noStrike" kern="1200" cap="none" spc="-3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2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case </a:t>
            </a:r>
            <a:r>
              <a:rPr kumimoji="0" lang="en-AU" sz="14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studies</a:t>
            </a:r>
            <a:r>
              <a:rPr kumimoji="0" lang="en-AU" sz="1400" b="1" i="0" u="none" strike="noStrike" kern="1200" cap="none" spc="-3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lang="en-AU" sz="1400" b="1"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interviews</a:t>
            </a:r>
            <a:endParaRPr kumimoji="0" lang="en-AU" sz="14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320"/>
              </a:spcBef>
              <a:spcAft>
                <a:spcPts val="0"/>
              </a:spcAft>
              <a:buClrTx/>
              <a:buSzTx/>
              <a:buFontTx/>
              <a:buNone/>
              <a:tabLst/>
              <a:defRPr/>
            </a:pP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Case studies</a:t>
            </a:r>
            <a:r>
              <a:rPr kumimoji="0"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detailing</a:t>
            </a:r>
            <a:r>
              <a:rPr kumimoji="0" sz="1200" b="0"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the </a:t>
            </a:r>
            <a:r>
              <a:rPr kumimoji="0"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successes</a:t>
            </a:r>
            <a:r>
              <a:rPr kumimoji="0" sz="1200" b="0" i="0" u="none" strike="noStrike" kern="1200" cap="none" spc="50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br>
              <a:rPr kumimoji="0" lang="en-PH" sz="1200" b="0" i="0" u="none" strike="noStrike" kern="1200" cap="none" spc="50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b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sz="1200" b="0" i="0" u="none" strike="noStrike" kern="1200" cap="none" spc="4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challenges</a:t>
            </a:r>
            <a:r>
              <a:rPr kumimoji="0" sz="1200" b="0" i="0" u="none" strike="noStrike" kern="1200" cap="none" spc="4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of</a:t>
            </a:r>
            <a:r>
              <a:rPr kumimoji="0" sz="1200" b="0" i="0" u="none" strike="noStrike" kern="1200" cap="none" spc="4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projects</a:t>
            </a:r>
            <a:r>
              <a:rPr kumimoji="0" sz="1200" b="0" i="0" u="none" strike="noStrike" kern="1200" cap="none" spc="4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sz="1200" b="0" i="0" u="none" strike="noStrike" kern="1200" cap="none" spc="4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initiatives.</a:t>
            </a:r>
            <a:endPar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0" name="object 10"/>
          <p:cNvSpPr txBox="1"/>
          <p:nvPr/>
        </p:nvSpPr>
        <p:spPr>
          <a:xfrm>
            <a:off x="945305" y="3543300"/>
            <a:ext cx="3020694" cy="966868"/>
          </a:xfrm>
          <a:prstGeom prst="rect">
            <a:avLst/>
          </a:prstGeom>
        </p:spPr>
        <p:txBody>
          <a:bodyPr vert="horz" wrap="square" lIns="0" tIns="12700" rIns="0" bIns="0" rtlCol="0">
            <a:spAutoFit/>
          </a:bodyPr>
          <a:lstStyle/>
          <a:p>
            <a:pPr marL="12700" marR="146431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Downloadable </a:t>
            </a:r>
            <a:r>
              <a:rPr kumimoji="0" lang="en-AU" sz="14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data</a:t>
            </a:r>
            <a:r>
              <a:rPr kumimoji="0" lang="en-AU" sz="1400" b="1"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and</a:t>
            </a:r>
            <a:r>
              <a:rPr kumimoji="0" lang="en-AU" sz="1400" b="1" i="0" u="none" strike="noStrike" kern="1200" cap="none" spc="-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insights</a:t>
            </a:r>
            <a:endParaRPr kumimoji="0" lang="en-AU" sz="14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Elevate</a:t>
            </a:r>
            <a:r>
              <a:rPr kumimoji="0" sz="1200" b="0"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your</a:t>
            </a:r>
            <a:r>
              <a:rPr kumimoji="0" sz="1200" b="0"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business</a:t>
            </a:r>
            <a:r>
              <a:rPr kumimoji="0"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cases</a:t>
            </a:r>
            <a:r>
              <a:rPr kumimoji="0" sz="1200" b="0" i="0" u="none" strike="noStrike" kern="1200" cap="none" spc="-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2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with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downloadable</a:t>
            </a:r>
            <a:r>
              <a:rPr kumimoji="0" sz="1200" b="0" i="0" u="none" strike="noStrike" kern="1200" cap="none" spc="2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market</a:t>
            </a:r>
            <a:r>
              <a:rPr kumimoji="0" sz="1200" b="0" i="0" u="none" strike="noStrike" kern="1200" cap="none" spc="3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and</a:t>
            </a:r>
            <a:r>
              <a:rPr kumimoji="0" sz="1200" b="0" i="0" u="none" strike="noStrike" kern="1200" cap="none" spc="3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industry</a:t>
            </a:r>
            <a:r>
              <a:rPr kumimoji="0" sz="1200" b="0" i="0" u="none" strike="noStrike" kern="1200" cap="none" spc="2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2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data.</a:t>
            </a:r>
            <a:endPar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1" name="object 11"/>
          <p:cNvSpPr txBox="1"/>
          <p:nvPr/>
        </p:nvSpPr>
        <p:spPr>
          <a:xfrm>
            <a:off x="4852250" y="3543300"/>
            <a:ext cx="3020695" cy="993140"/>
          </a:xfrm>
          <a:prstGeom prst="rect">
            <a:avLst/>
          </a:prstGeom>
        </p:spPr>
        <p:txBody>
          <a:bodyPr vert="horz" wrap="square" lIns="0" tIns="12700" rIns="0" bIns="0" rtlCol="0">
            <a:spAutoFit/>
          </a:bodyPr>
          <a:lstStyle/>
          <a:p>
            <a:pPr marL="12700" marR="169926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Industry</a:t>
            </a:r>
            <a:r>
              <a:rPr kumimoji="0" lang="en-AU" sz="1400" b="1" i="0" u="none" strike="noStrike" kern="1200" cap="none" spc="-4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expert presentations</a:t>
            </a:r>
            <a:endParaRPr kumimoji="0" lang="en-AU" sz="14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Watch keynotes</a:t>
            </a:r>
            <a:r>
              <a:rPr kumimoji="0" sz="1200" b="0" i="0" u="none" strike="noStrike" kern="1200" cap="none" spc="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or read</a:t>
            </a:r>
            <a:r>
              <a:rPr kumimoji="0"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distilled</a:t>
            </a:r>
            <a:r>
              <a:rPr kumimoji="0"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2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1-page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executive</a:t>
            </a:r>
            <a:r>
              <a:rPr kumimoji="0" sz="1200" b="0" i="0" u="none" strike="noStrike" kern="1200" cap="none" spc="-2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summaries</a:t>
            </a:r>
            <a:r>
              <a:rPr kumimoji="0" sz="1200" b="0" i="0" u="none" strike="noStrike" kern="1200" cap="none" spc="-1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from</a:t>
            </a:r>
            <a:r>
              <a:rPr kumimoji="0" sz="1200" b="0" i="0" u="none" strike="noStrike" kern="1200" cap="none" spc="-2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our</a:t>
            </a:r>
            <a:r>
              <a:rPr kumimoji="0" sz="1200" b="0" i="0" u="none" strike="noStrike" kern="1200" cap="none" spc="-25"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Edge</a:t>
            </a:r>
            <a:r>
              <a:rPr kumimoji="0" sz="1200" b="0" i="0" u="none" strike="noStrike" kern="1200" cap="none" spc="-2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1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Events.</a:t>
            </a:r>
            <a:endParaRPr kumimoji="0" sz="120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2" name="object 12"/>
          <p:cNvSpPr txBox="1"/>
          <p:nvPr/>
        </p:nvSpPr>
        <p:spPr>
          <a:xfrm>
            <a:off x="9245866" y="6590467"/>
            <a:ext cx="2788285" cy="17081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950" b="0" i="1" u="none" strike="noStrike" kern="1200" cap="none" spc="-25" normalizeH="0" baseline="0" noProof="0" dirty="0">
                <a:ln>
                  <a:noFill/>
                </a:ln>
                <a:solidFill>
                  <a:srgbClr val="3B3838"/>
                </a:solidFill>
                <a:effectLst/>
                <a:uLnTx/>
                <a:uFillTx/>
                <a:latin typeface="Arial"/>
                <a:ea typeface="+mn-ea"/>
                <a:cs typeface="Arial"/>
              </a:rPr>
              <a:t>*Inclusions</a:t>
            </a:r>
            <a:r>
              <a:rPr kumimoji="0" sz="950" b="0" i="1" u="none" strike="noStrike" kern="1200" cap="none" spc="-5" normalizeH="0" baseline="0" noProof="0" dirty="0">
                <a:ln>
                  <a:noFill/>
                </a:ln>
                <a:solidFill>
                  <a:srgbClr val="3B3838"/>
                </a:solidFill>
                <a:effectLst/>
                <a:uLnTx/>
                <a:uFillTx/>
                <a:latin typeface="Arial"/>
                <a:ea typeface="+mn-ea"/>
                <a:cs typeface="Arial"/>
              </a:rPr>
              <a:t> </a:t>
            </a:r>
            <a:r>
              <a:rPr kumimoji="0" sz="950" b="0" i="1" u="none" strike="noStrike" kern="1200" cap="none" spc="-40" normalizeH="0" baseline="0" noProof="0" dirty="0">
                <a:ln>
                  <a:noFill/>
                </a:ln>
                <a:solidFill>
                  <a:srgbClr val="3B3838"/>
                </a:solidFill>
                <a:effectLst/>
                <a:uLnTx/>
                <a:uFillTx/>
                <a:latin typeface="Arial"/>
                <a:ea typeface="+mn-ea"/>
                <a:cs typeface="Arial"/>
              </a:rPr>
              <a:t>may</a:t>
            </a:r>
            <a:r>
              <a:rPr kumimoji="0" sz="950" b="0" i="1" u="none" strike="noStrike" kern="1200" cap="none" spc="-5" normalizeH="0" baseline="0" noProof="0" dirty="0">
                <a:ln>
                  <a:noFill/>
                </a:ln>
                <a:solidFill>
                  <a:srgbClr val="3B3838"/>
                </a:solidFill>
                <a:effectLst/>
                <a:uLnTx/>
                <a:uFillTx/>
                <a:latin typeface="Arial"/>
                <a:ea typeface="+mn-ea"/>
                <a:cs typeface="Arial"/>
              </a:rPr>
              <a:t> </a:t>
            </a:r>
            <a:r>
              <a:rPr kumimoji="0" sz="950" b="0" i="1" u="none" strike="noStrike" kern="1200" cap="none" spc="-25" normalizeH="0" baseline="0" noProof="0" dirty="0">
                <a:ln>
                  <a:noFill/>
                </a:ln>
                <a:solidFill>
                  <a:srgbClr val="3B3838"/>
                </a:solidFill>
                <a:effectLst/>
                <a:uLnTx/>
                <a:uFillTx/>
                <a:latin typeface="Arial"/>
                <a:ea typeface="+mn-ea"/>
                <a:cs typeface="Arial"/>
              </a:rPr>
              <a:t>vary</a:t>
            </a:r>
            <a:r>
              <a:rPr kumimoji="0" sz="950" b="0" i="1" u="none" strike="noStrike" kern="1200" cap="none" spc="-5" normalizeH="0" baseline="0" noProof="0" dirty="0">
                <a:ln>
                  <a:noFill/>
                </a:ln>
                <a:solidFill>
                  <a:srgbClr val="3B3838"/>
                </a:solidFill>
                <a:effectLst/>
                <a:uLnTx/>
                <a:uFillTx/>
                <a:latin typeface="Arial"/>
                <a:ea typeface="+mn-ea"/>
                <a:cs typeface="Arial"/>
              </a:rPr>
              <a:t> </a:t>
            </a:r>
            <a:r>
              <a:rPr kumimoji="0" sz="950" b="0" i="1" u="none" strike="noStrike" kern="1200" cap="none" spc="-10" normalizeH="0" baseline="0" noProof="0" dirty="0">
                <a:ln>
                  <a:noFill/>
                </a:ln>
                <a:solidFill>
                  <a:srgbClr val="3B3838"/>
                </a:solidFill>
                <a:effectLst/>
                <a:uLnTx/>
                <a:uFillTx/>
                <a:latin typeface="Arial"/>
                <a:ea typeface="+mn-ea"/>
                <a:cs typeface="Arial"/>
              </a:rPr>
              <a:t>depending</a:t>
            </a:r>
            <a:r>
              <a:rPr kumimoji="0" sz="950" b="0" i="1" u="none" strike="noStrike" kern="1200" cap="none" spc="-5" normalizeH="0" baseline="0" noProof="0" dirty="0">
                <a:ln>
                  <a:noFill/>
                </a:ln>
                <a:solidFill>
                  <a:srgbClr val="3B3838"/>
                </a:solidFill>
                <a:effectLst/>
                <a:uLnTx/>
                <a:uFillTx/>
                <a:latin typeface="Arial"/>
                <a:ea typeface="+mn-ea"/>
                <a:cs typeface="Arial"/>
              </a:rPr>
              <a:t> </a:t>
            </a:r>
            <a:r>
              <a:rPr kumimoji="0" sz="950" b="0" i="1" u="none" strike="noStrike" kern="1200" cap="none" spc="-20" normalizeH="0" baseline="0" noProof="0" dirty="0">
                <a:ln>
                  <a:noFill/>
                </a:ln>
                <a:solidFill>
                  <a:srgbClr val="3B3838"/>
                </a:solidFill>
                <a:effectLst/>
                <a:uLnTx/>
                <a:uFillTx/>
                <a:latin typeface="Arial"/>
                <a:ea typeface="+mn-ea"/>
                <a:cs typeface="Arial"/>
              </a:rPr>
              <a:t>on</a:t>
            </a:r>
            <a:r>
              <a:rPr kumimoji="0" sz="950" b="0" i="1" u="none" strike="noStrike" kern="1200" cap="none" spc="0" normalizeH="0" baseline="0" noProof="0" dirty="0">
                <a:ln>
                  <a:noFill/>
                </a:ln>
                <a:solidFill>
                  <a:srgbClr val="3B3838"/>
                </a:solidFill>
                <a:effectLst/>
                <a:uLnTx/>
                <a:uFillTx/>
                <a:latin typeface="Arial"/>
                <a:ea typeface="+mn-ea"/>
                <a:cs typeface="Arial"/>
              </a:rPr>
              <a:t> </a:t>
            </a:r>
            <a:r>
              <a:rPr kumimoji="0" sz="950" b="0" i="1" u="none" strike="noStrike" kern="1200" cap="none" spc="-20" normalizeH="0" baseline="0" noProof="0" dirty="0">
                <a:ln>
                  <a:noFill/>
                </a:ln>
                <a:solidFill>
                  <a:srgbClr val="3B3838"/>
                </a:solidFill>
                <a:effectLst/>
                <a:uLnTx/>
                <a:uFillTx/>
                <a:latin typeface="Arial"/>
                <a:ea typeface="+mn-ea"/>
                <a:cs typeface="Arial"/>
              </a:rPr>
              <a:t>subscription</a:t>
            </a:r>
            <a:r>
              <a:rPr kumimoji="0" sz="950" b="0" i="1" u="none" strike="noStrike" kern="1200" cap="none" spc="-5" normalizeH="0" baseline="0" noProof="0" dirty="0">
                <a:ln>
                  <a:noFill/>
                </a:ln>
                <a:solidFill>
                  <a:srgbClr val="3B3838"/>
                </a:solidFill>
                <a:effectLst/>
                <a:uLnTx/>
                <a:uFillTx/>
                <a:latin typeface="Arial"/>
                <a:ea typeface="+mn-ea"/>
                <a:cs typeface="Arial"/>
              </a:rPr>
              <a:t> </a:t>
            </a:r>
            <a:r>
              <a:rPr kumimoji="0" sz="950" b="0" i="1" u="none" strike="noStrike" kern="1200" cap="none" spc="-10" normalizeH="0" baseline="0" noProof="0" dirty="0">
                <a:ln>
                  <a:noFill/>
                </a:ln>
                <a:solidFill>
                  <a:srgbClr val="3B3838"/>
                </a:solidFill>
                <a:effectLst/>
                <a:uLnTx/>
                <a:uFillTx/>
                <a:latin typeface="Arial"/>
                <a:ea typeface="+mn-ea"/>
                <a:cs typeface="Arial"/>
              </a:rPr>
              <a:t>level.</a:t>
            </a:r>
            <a:endParaRPr kumimoji="0" sz="950" b="0" i="0" u="none" strike="noStrike" kern="1200" cap="none" spc="0" normalizeH="0" baseline="0" noProof="0" dirty="0">
              <a:ln>
                <a:noFill/>
              </a:ln>
              <a:solidFill>
                <a:prstClr val="black"/>
              </a:solidFill>
              <a:effectLst/>
              <a:uLnTx/>
              <a:uFillTx/>
              <a:latin typeface="Arial"/>
              <a:ea typeface="+mn-ea"/>
              <a:cs typeface="Arial"/>
            </a:endParaRPr>
          </a:p>
        </p:txBody>
      </p:sp>
      <p:grpSp>
        <p:nvGrpSpPr>
          <p:cNvPr id="13" name="object 13"/>
          <p:cNvGrpSpPr/>
          <p:nvPr/>
        </p:nvGrpSpPr>
        <p:grpSpPr>
          <a:xfrm>
            <a:off x="656730" y="1947100"/>
            <a:ext cx="8185150" cy="180340"/>
            <a:chOff x="656730" y="1947100"/>
            <a:chExt cx="8185150" cy="180340"/>
          </a:xfrm>
        </p:grpSpPr>
        <p:pic>
          <p:nvPicPr>
            <p:cNvPr id="14" name="object 14"/>
            <p:cNvPicPr/>
            <p:nvPr/>
          </p:nvPicPr>
          <p:blipFill>
            <a:blip r:embed="rId7" cstate="print"/>
            <a:stretch>
              <a:fillRect/>
            </a:stretch>
          </p:blipFill>
          <p:spPr>
            <a:xfrm>
              <a:off x="656730" y="1947100"/>
              <a:ext cx="179999" cy="179997"/>
            </a:xfrm>
            <a:prstGeom prst="rect">
              <a:avLst/>
            </a:prstGeom>
          </p:spPr>
        </p:pic>
        <p:pic>
          <p:nvPicPr>
            <p:cNvPr id="15" name="object 15"/>
            <p:cNvPicPr/>
            <p:nvPr/>
          </p:nvPicPr>
          <p:blipFill>
            <a:blip r:embed="rId8" cstate="print"/>
            <a:stretch>
              <a:fillRect/>
            </a:stretch>
          </p:blipFill>
          <p:spPr>
            <a:xfrm>
              <a:off x="701040" y="1990344"/>
              <a:ext cx="94487" cy="94487"/>
            </a:xfrm>
            <a:prstGeom prst="rect">
              <a:avLst/>
            </a:prstGeom>
          </p:spPr>
        </p:pic>
        <p:pic>
          <p:nvPicPr>
            <p:cNvPr id="16" name="object 16"/>
            <p:cNvPicPr/>
            <p:nvPr/>
          </p:nvPicPr>
          <p:blipFill>
            <a:blip r:embed="rId7" cstate="print"/>
            <a:stretch>
              <a:fillRect/>
            </a:stretch>
          </p:blipFill>
          <p:spPr>
            <a:xfrm>
              <a:off x="4567643" y="1947100"/>
              <a:ext cx="180009" cy="179997"/>
            </a:xfrm>
            <a:prstGeom prst="rect">
              <a:avLst/>
            </a:prstGeom>
          </p:spPr>
        </p:pic>
        <p:pic>
          <p:nvPicPr>
            <p:cNvPr id="17" name="object 17"/>
            <p:cNvPicPr/>
            <p:nvPr/>
          </p:nvPicPr>
          <p:blipFill>
            <a:blip r:embed="rId9" cstate="print"/>
            <a:stretch>
              <a:fillRect/>
            </a:stretch>
          </p:blipFill>
          <p:spPr>
            <a:xfrm>
              <a:off x="4611624" y="1990344"/>
              <a:ext cx="94487" cy="94487"/>
            </a:xfrm>
            <a:prstGeom prst="rect">
              <a:avLst/>
            </a:prstGeom>
          </p:spPr>
        </p:pic>
        <p:pic>
          <p:nvPicPr>
            <p:cNvPr id="18" name="object 18"/>
            <p:cNvPicPr/>
            <p:nvPr/>
          </p:nvPicPr>
          <p:blipFill>
            <a:blip r:embed="rId10" cstate="print"/>
            <a:stretch>
              <a:fillRect/>
            </a:stretch>
          </p:blipFill>
          <p:spPr>
            <a:xfrm>
              <a:off x="8661691" y="1947100"/>
              <a:ext cx="179997" cy="179997"/>
            </a:xfrm>
            <a:prstGeom prst="rect">
              <a:avLst/>
            </a:prstGeom>
          </p:spPr>
        </p:pic>
        <p:pic>
          <p:nvPicPr>
            <p:cNvPr id="19" name="object 19"/>
            <p:cNvPicPr/>
            <p:nvPr/>
          </p:nvPicPr>
          <p:blipFill>
            <a:blip r:embed="rId11" cstate="print"/>
            <a:stretch>
              <a:fillRect/>
            </a:stretch>
          </p:blipFill>
          <p:spPr>
            <a:xfrm>
              <a:off x="8705087" y="1990344"/>
              <a:ext cx="94488" cy="94487"/>
            </a:xfrm>
            <a:prstGeom prst="rect">
              <a:avLst/>
            </a:prstGeom>
          </p:spPr>
        </p:pic>
      </p:grpSp>
      <p:grpSp>
        <p:nvGrpSpPr>
          <p:cNvPr id="20" name="object 20"/>
          <p:cNvGrpSpPr/>
          <p:nvPr/>
        </p:nvGrpSpPr>
        <p:grpSpPr>
          <a:xfrm>
            <a:off x="656730" y="3595674"/>
            <a:ext cx="180340" cy="180340"/>
            <a:chOff x="656730" y="3595674"/>
            <a:chExt cx="180340" cy="180340"/>
          </a:xfrm>
        </p:grpSpPr>
        <p:pic>
          <p:nvPicPr>
            <p:cNvPr id="21" name="object 21"/>
            <p:cNvPicPr/>
            <p:nvPr/>
          </p:nvPicPr>
          <p:blipFill>
            <a:blip r:embed="rId12" cstate="print"/>
            <a:stretch>
              <a:fillRect/>
            </a:stretch>
          </p:blipFill>
          <p:spPr>
            <a:xfrm>
              <a:off x="656730" y="3595674"/>
              <a:ext cx="179999" cy="179997"/>
            </a:xfrm>
            <a:prstGeom prst="rect">
              <a:avLst/>
            </a:prstGeom>
          </p:spPr>
        </p:pic>
        <p:pic>
          <p:nvPicPr>
            <p:cNvPr id="22" name="object 22"/>
            <p:cNvPicPr/>
            <p:nvPr/>
          </p:nvPicPr>
          <p:blipFill>
            <a:blip r:embed="rId13" cstate="print"/>
            <a:stretch>
              <a:fillRect/>
            </a:stretch>
          </p:blipFill>
          <p:spPr>
            <a:xfrm>
              <a:off x="701040" y="3639311"/>
              <a:ext cx="94487" cy="94487"/>
            </a:xfrm>
            <a:prstGeom prst="rect">
              <a:avLst/>
            </a:prstGeom>
          </p:spPr>
        </p:pic>
      </p:grpSp>
      <p:grpSp>
        <p:nvGrpSpPr>
          <p:cNvPr id="23" name="object 23"/>
          <p:cNvGrpSpPr/>
          <p:nvPr/>
        </p:nvGrpSpPr>
        <p:grpSpPr>
          <a:xfrm>
            <a:off x="656730" y="5205095"/>
            <a:ext cx="180340" cy="180340"/>
            <a:chOff x="656730" y="5205095"/>
            <a:chExt cx="180340" cy="180340"/>
          </a:xfrm>
        </p:grpSpPr>
        <p:pic>
          <p:nvPicPr>
            <p:cNvPr id="24" name="object 24"/>
            <p:cNvPicPr/>
            <p:nvPr/>
          </p:nvPicPr>
          <p:blipFill>
            <a:blip r:embed="rId7" cstate="print"/>
            <a:stretch>
              <a:fillRect/>
            </a:stretch>
          </p:blipFill>
          <p:spPr>
            <a:xfrm>
              <a:off x="656730" y="5205095"/>
              <a:ext cx="179999" cy="179997"/>
            </a:xfrm>
            <a:prstGeom prst="rect">
              <a:avLst/>
            </a:prstGeom>
          </p:spPr>
        </p:pic>
        <p:pic>
          <p:nvPicPr>
            <p:cNvPr id="25" name="object 25"/>
            <p:cNvPicPr/>
            <p:nvPr/>
          </p:nvPicPr>
          <p:blipFill>
            <a:blip r:embed="rId14" cstate="print"/>
            <a:stretch>
              <a:fillRect/>
            </a:stretch>
          </p:blipFill>
          <p:spPr>
            <a:xfrm>
              <a:off x="701040" y="5248656"/>
              <a:ext cx="94487" cy="94487"/>
            </a:xfrm>
            <a:prstGeom prst="rect">
              <a:avLst/>
            </a:prstGeom>
          </p:spPr>
        </p:pic>
      </p:grpSp>
      <p:sp>
        <p:nvSpPr>
          <p:cNvPr id="26" name="object 26"/>
          <p:cNvSpPr/>
          <p:nvPr/>
        </p:nvSpPr>
        <p:spPr>
          <a:xfrm>
            <a:off x="-6" y="3269208"/>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7" name="object 27"/>
          <p:cNvSpPr/>
          <p:nvPr/>
        </p:nvSpPr>
        <p:spPr>
          <a:xfrm>
            <a:off x="-6" y="4861115"/>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grpSp>
        <p:nvGrpSpPr>
          <p:cNvPr id="28" name="object 28"/>
          <p:cNvGrpSpPr/>
          <p:nvPr/>
        </p:nvGrpSpPr>
        <p:grpSpPr>
          <a:xfrm>
            <a:off x="4567644" y="3595674"/>
            <a:ext cx="180340" cy="180340"/>
            <a:chOff x="4567644" y="3595674"/>
            <a:chExt cx="180340" cy="180340"/>
          </a:xfrm>
        </p:grpSpPr>
        <p:pic>
          <p:nvPicPr>
            <p:cNvPr id="29" name="object 29"/>
            <p:cNvPicPr/>
            <p:nvPr/>
          </p:nvPicPr>
          <p:blipFill>
            <a:blip r:embed="rId12" cstate="print"/>
            <a:stretch>
              <a:fillRect/>
            </a:stretch>
          </p:blipFill>
          <p:spPr>
            <a:xfrm>
              <a:off x="4567644" y="3595674"/>
              <a:ext cx="180009" cy="179997"/>
            </a:xfrm>
            <a:prstGeom prst="rect">
              <a:avLst/>
            </a:prstGeom>
          </p:spPr>
        </p:pic>
        <p:pic>
          <p:nvPicPr>
            <p:cNvPr id="30" name="object 30"/>
            <p:cNvPicPr/>
            <p:nvPr/>
          </p:nvPicPr>
          <p:blipFill>
            <a:blip r:embed="rId15" cstate="print"/>
            <a:stretch>
              <a:fillRect/>
            </a:stretch>
          </p:blipFill>
          <p:spPr>
            <a:xfrm>
              <a:off x="4611624" y="3639311"/>
              <a:ext cx="94487" cy="94487"/>
            </a:xfrm>
            <a:prstGeom prst="rect">
              <a:avLst/>
            </a:prstGeom>
          </p:spPr>
        </p:pic>
      </p:grpSp>
      <p:grpSp>
        <p:nvGrpSpPr>
          <p:cNvPr id="31" name="object 31"/>
          <p:cNvGrpSpPr/>
          <p:nvPr/>
        </p:nvGrpSpPr>
        <p:grpSpPr>
          <a:xfrm>
            <a:off x="4567644" y="5205095"/>
            <a:ext cx="180340" cy="180340"/>
            <a:chOff x="4567644" y="5205095"/>
            <a:chExt cx="180340" cy="180340"/>
          </a:xfrm>
        </p:grpSpPr>
        <p:pic>
          <p:nvPicPr>
            <p:cNvPr id="32" name="object 32"/>
            <p:cNvPicPr/>
            <p:nvPr/>
          </p:nvPicPr>
          <p:blipFill>
            <a:blip r:embed="rId7" cstate="print"/>
            <a:stretch>
              <a:fillRect/>
            </a:stretch>
          </p:blipFill>
          <p:spPr>
            <a:xfrm>
              <a:off x="4567644" y="5205095"/>
              <a:ext cx="180009" cy="179997"/>
            </a:xfrm>
            <a:prstGeom prst="rect">
              <a:avLst/>
            </a:prstGeom>
          </p:spPr>
        </p:pic>
        <p:pic>
          <p:nvPicPr>
            <p:cNvPr id="33" name="object 33"/>
            <p:cNvPicPr/>
            <p:nvPr/>
          </p:nvPicPr>
          <p:blipFill>
            <a:blip r:embed="rId16" cstate="print"/>
            <a:stretch>
              <a:fillRect/>
            </a:stretch>
          </p:blipFill>
          <p:spPr>
            <a:xfrm>
              <a:off x="4611624" y="5248656"/>
              <a:ext cx="94487" cy="94487"/>
            </a:xfrm>
            <a:prstGeom prst="rect">
              <a:avLst/>
            </a:prstGeom>
          </p:spPr>
        </p:pic>
      </p:grpSp>
      <p:grpSp>
        <p:nvGrpSpPr>
          <p:cNvPr id="34" name="object 34"/>
          <p:cNvGrpSpPr/>
          <p:nvPr/>
        </p:nvGrpSpPr>
        <p:grpSpPr>
          <a:xfrm>
            <a:off x="8661692" y="3595674"/>
            <a:ext cx="180340" cy="180340"/>
            <a:chOff x="8661692" y="3595674"/>
            <a:chExt cx="180340" cy="180340"/>
          </a:xfrm>
        </p:grpSpPr>
        <p:pic>
          <p:nvPicPr>
            <p:cNvPr id="35" name="object 35"/>
            <p:cNvPicPr/>
            <p:nvPr/>
          </p:nvPicPr>
          <p:blipFill>
            <a:blip r:embed="rId17" cstate="print"/>
            <a:stretch>
              <a:fillRect/>
            </a:stretch>
          </p:blipFill>
          <p:spPr>
            <a:xfrm>
              <a:off x="8661692" y="3595674"/>
              <a:ext cx="179997" cy="179997"/>
            </a:xfrm>
            <a:prstGeom prst="rect">
              <a:avLst/>
            </a:prstGeom>
          </p:spPr>
        </p:pic>
        <p:pic>
          <p:nvPicPr>
            <p:cNvPr id="36" name="object 36"/>
            <p:cNvPicPr/>
            <p:nvPr/>
          </p:nvPicPr>
          <p:blipFill>
            <a:blip r:embed="rId18" cstate="print"/>
            <a:stretch>
              <a:fillRect/>
            </a:stretch>
          </p:blipFill>
          <p:spPr>
            <a:xfrm>
              <a:off x="8705088" y="3639311"/>
              <a:ext cx="94488" cy="94487"/>
            </a:xfrm>
            <a:prstGeom prst="rect">
              <a:avLst/>
            </a:prstGeom>
          </p:spPr>
        </p:pic>
      </p:grpSp>
      <p:grpSp>
        <p:nvGrpSpPr>
          <p:cNvPr id="37" name="object 37"/>
          <p:cNvGrpSpPr/>
          <p:nvPr/>
        </p:nvGrpSpPr>
        <p:grpSpPr>
          <a:xfrm>
            <a:off x="8661692" y="5205095"/>
            <a:ext cx="180340" cy="180340"/>
            <a:chOff x="8661692" y="5205095"/>
            <a:chExt cx="180340" cy="180340"/>
          </a:xfrm>
        </p:grpSpPr>
        <p:pic>
          <p:nvPicPr>
            <p:cNvPr id="38" name="object 38"/>
            <p:cNvPicPr/>
            <p:nvPr/>
          </p:nvPicPr>
          <p:blipFill>
            <a:blip r:embed="rId10" cstate="print"/>
            <a:stretch>
              <a:fillRect/>
            </a:stretch>
          </p:blipFill>
          <p:spPr>
            <a:xfrm>
              <a:off x="8661692" y="5205095"/>
              <a:ext cx="179997" cy="179997"/>
            </a:xfrm>
            <a:prstGeom prst="rect">
              <a:avLst/>
            </a:prstGeom>
          </p:spPr>
        </p:pic>
        <p:pic>
          <p:nvPicPr>
            <p:cNvPr id="39" name="object 39"/>
            <p:cNvPicPr/>
            <p:nvPr/>
          </p:nvPicPr>
          <p:blipFill>
            <a:blip r:embed="rId19" cstate="print"/>
            <a:stretch>
              <a:fillRect/>
            </a:stretch>
          </p:blipFill>
          <p:spPr>
            <a:xfrm>
              <a:off x="8705088" y="5248656"/>
              <a:ext cx="94488" cy="94487"/>
            </a:xfrm>
            <a:prstGeom prst="rect">
              <a:avLst/>
            </a:prstGeom>
          </p:spPr>
        </p:pic>
      </p:grpSp>
      <p:sp>
        <p:nvSpPr>
          <p:cNvPr id="40" name="object 40"/>
          <p:cNvSpPr txBox="1"/>
          <p:nvPr/>
        </p:nvSpPr>
        <p:spPr>
          <a:xfrm>
            <a:off x="2187016" y="795244"/>
            <a:ext cx="8032115" cy="470000"/>
          </a:xfrm>
          <a:prstGeom prst="rect">
            <a:avLst/>
          </a:prstGeom>
        </p:spPr>
        <p:txBody>
          <a:bodyPr vert="horz" wrap="square" lIns="0" tIns="12065" rIns="0" bIns="0" rtlCol="0">
            <a:spAutoFit/>
          </a:bodyPr>
          <a:lstStyle/>
          <a:p>
            <a:pPr marL="12700" marR="5080" lvl="0" indent="20955" algn="l" defTabSz="914400" rtl="0" eaLnBrk="1" fontAlgn="auto" latinLnBrk="0" hangingPunct="1">
              <a:lnSpc>
                <a:spcPct val="137400"/>
              </a:lnSpc>
              <a:spcBef>
                <a:spcPts val="95"/>
              </a:spcBef>
              <a:spcAft>
                <a:spcPts val="0"/>
              </a:spcAft>
              <a:buClrTx/>
              <a:buSzTx/>
              <a:buFontTx/>
              <a:buNone/>
              <a:tabLst/>
              <a:defRPr/>
            </a:pPr>
            <a:r>
              <a:rPr kumimoji="0"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Members</a:t>
            </a:r>
            <a:r>
              <a:rPr kumimoji="0" sz="1150" b="0" i="0" u="none" strike="noStrike" kern="1200" cap="none" spc="14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of</a:t>
            </a:r>
            <a:r>
              <a:rPr kumimoji="0" sz="1150" b="0" i="0" u="none" strike="noStrike" kern="1200" cap="none" spc="155"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ADAPT’s</a:t>
            </a:r>
            <a:r>
              <a:rPr kumimoji="0" sz="1150" b="0" i="0" u="none" strike="noStrike" kern="1200" cap="none" spc="14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Research</a:t>
            </a:r>
            <a:r>
              <a:rPr kumimoji="0" sz="1150" b="0" i="0" u="none" strike="noStrike" kern="1200" cap="none" spc="14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&amp;</a:t>
            </a:r>
            <a:r>
              <a:rPr kumimoji="0" sz="1150" b="0" i="0" u="none" strike="noStrike" kern="1200" cap="none" spc="145"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Advisory</a:t>
            </a:r>
            <a:r>
              <a:rPr kumimoji="0" sz="1150" b="0" i="0" u="none" strike="noStrike" kern="1200" cap="none" spc="14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platform</a:t>
            </a:r>
            <a:r>
              <a:rPr kumimoji="0" sz="1150" b="0" i="0" u="none" strike="noStrike" kern="1200" cap="none" spc="145"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have</a:t>
            </a:r>
            <a:r>
              <a:rPr kumimoji="0" sz="1150" b="0" i="0" u="none" strike="noStrike" kern="1200" cap="none" spc="14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access</a:t>
            </a:r>
            <a:r>
              <a:rPr kumimoji="0" sz="1150" b="0" i="0" u="none" strike="noStrike" kern="1200" cap="none" spc="14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to</a:t>
            </a:r>
            <a:r>
              <a:rPr kumimoji="0" sz="1150" b="0" i="0" u="none" strike="noStrike" kern="1200" cap="none" spc="14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an</a:t>
            </a:r>
            <a:r>
              <a:rPr kumimoji="0" sz="1150" b="0" i="0" u="none" strike="noStrike" kern="1200" cap="none" spc="135"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entire</a:t>
            </a:r>
            <a:r>
              <a:rPr kumimoji="0" sz="1150" b="0" i="0" u="none" strike="noStrike" kern="1200" cap="none" spc="14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suite</a:t>
            </a:r>
            <a:r>
              <a:rPr kumimoji="0" sz="1150" b="0" i="0" u="none" strike="noStrike" kern="1200" cap="none" spc="135"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of</a:t>
            </a:r>
            <a:r>
              <a:rPr kumimoji="0" sz="1150" b="0" i="0" u="none" strike="noStrike" kern="1200" cap="none" spc="15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market</a:t>
            </a:r>
            <a:r>
              <a:rPr kumimoji="0" sz="1150" b="0" i="0" u="none" strike="noStrike" kern="1200" cap="none" spc="155"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leading</a:t>
            </a:r>
            <a:r>
              <a:rPr kumimoji="0" sz="1150" b="0" i="0" u="none" strike="noStrike" kern="1200" cap="none" spc="15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content,</a:t>
            </a:r>
            <a:r>
              <a:rPr kumimoji="0" sz="1150" b="0" i="0" u="none" strike="noStrike" kern="1200" cap="none" spc="15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1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insights </a:t>
            </a:r>
            <a:r>
              <a:rPr kumimoji="0"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and</a:t>
            </a:r>
            <a:r>
              <a:rPr kumimoji="0" sz="1150" b="0" i="0" u="none" strike="noStrike" kern="1200" cap="none" spc="145"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resources</a:t>
            </a:r>
            <a:r>
              <a:rPr kumimoji="0" sz="1150" b="0" i="0" u="none" strike="noStrike" kern="1200" cap="none" spc="14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to</a:t>
            </a:r>
            <a:r>
              <a:rPr kumimoji="0" sz="1150" b="0" i="0" u="none" strike="noStrike" kern="1200" cap="none" spc="135"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help</a:t>
            </a:r>
            <a:r>
              <a:rPr kumimoji="0" sz="1150" b="0" i="0" u="none" strike="noStrike" kern="1200" cap="none" spc="15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you</a:t>
            </a:r>
            <a:r>
              <a:rPr kumimoji="0" sz="1150" b="0" i="0" u="none" strike="noStrike" kern="1200" cap="none" spc="13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execute</a:t>
            </a:r>
            <a:r>
              <a:rPr kumimoji="0" sz="1150" b="0" i="0" u="none" strike="noStrike" kern="1200" cap="none" spc="135"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in</a:t>
            </a:r>
            <a:r>
              <a:rPr kumimoji="0" sz="1150" b="0" i="0" u="none" strike="noStrike" kern="1200" cap="none" spc="135"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your</a:t>
            </a:r>
            <a:r>
              <a:rPr kumimoji="0" sz="1150" b="0" i="0" u="none" strike="noStrike" kern="1200" cap="none" spc="14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role.</a:t>
            </a:r>
            <a:r>
              <a:rPr kumimoji="0" sz="1150" b="0" i="0" u="none" strike="noStrike" kern="1200" cap="none" spc="15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For</a:t>
            </a:r>
            <a:r>
              <a:rPr kumimoji="0" sz="1150" b="0" i="0" u="none" strike="noStrike" kern="1200" cap="none" spc="14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any</a:t>
            </a:r>
            <a:r>
              <a:rPr kumimoji="0" sz="1150" b="0" i="0" u="none" strike="noStrike" kern="1200" cap="none" spc="14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assistance</a:t>
            </a:r>
            <a:r>
              <a:rPr kumimoji="0" sz="1150" b="0" i="0" u="none" strike="noStrike" kern="1200" cap="none" spc="135"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contact</a:t>
            </a:r>
            <a:r>
              <a:rPr kumimoji="0" sz="1150" b="0" i="0" u="none" strike="noStrike" kern="1200" cap="none" spc="145"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your</a:t>
            </a:r>
            <a:r>
              <a:rPr kumimoji="0" sz="1150" b="0" i="0" u="none" strike="noStrike" kern="1200" cap="none" spc="14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Account</a:t>
            </a:r>
            <a:r>
              <a:rPr kumimoji="0" sz="1150" b="0" i="0" u="none" strike="noStrike" kern="1200" cap="none" spc="15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Manager</a:t>
            </a:r>
            <a:r>
              <a:rPr kumimoji="0" sz="1150" b="0" i="0" u="none" strike="noStrike" kern="1200" cap="none" spc="14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in</a:t>
            </a:r>
            <a:r>
              <a:rPr kumimoji="0" sz="1150" b="0" i="0" u="none" strike="noStrike" kern="1200" cap="none" spc="135"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the</a:t>
            </a:r>
            <a:r>
              <a:rPr kumimoji="0" sz="1150" b="0" i="0" u="none" strike="noStrike" kern="1200" cap="none" spc="135"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help</a:t>
            </a:r>
            <a:r>
              <a:rPr kumimoji="0" sz="1150" b="0" i="0" u="none" strike="noStrike" kern="1200" cap="none" spc="145"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10" normalizeH="0" baseline="0" noProof="0" dirty="0">
                <a:ln>
                  <a:noFill/>
                </a:ln>
                <a:solidFill>
                  <a:srgbClr val="FFFFFF"/>
                </a:solidFill>
                <a:effectLst/>
                <a:uLnTx/>
                <a:uFillTx/>
                <a:latin typeface="Helvetica" panose="020B0604020202020204" pitchFamily="34" charset="0"/>
                <a:ea typeface="+mn-ea"/>
                <a:cs typeface="Helvetica" panose="020B0604020202020204" pitchFamily="34" charset="0"/>
              </a:rPr>
              <a:t>section.</a:t>
            </a:r>
            <a:endParaRPr kumimoji="0" sz="1150" b="0"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44" name="object 2">
            <a:extLst>
              <a:ext uri="{FF2B5EF4-FFF2-40B4-BE49-F238E27FC236}">
                <a16:creationId xmlns:a16="http://schemas.microsoft.com/office/drawing/2014/main" id="{5047A1A9-BDA7-8A8B-56E4-A2A0AF7F4181}"/>
              </a:ext>
            </a:extLst>
          </p:cNvPr>
          <p:cNvSpPr txBox="1">
            <a:spLocks/>
          </p:cNvSpPr>
          <p:nvPr/>
        </p:nvSpPr>
        <p:spPr>
          <a:xfrm>
            <a:off x="3395268" y="334771"/>
            <a:ext cx="5401462" cy="391159"/>
          </a:xfrm>
          <a:prstGeom prst="rect">
            <a:avLst/>
          </a:prstGeom>
        </p:spPr>
        <p:txBody>
          <a:bodyPr vert="horz" wrap="square" lIns="0" tIns="12700" rIns="0" bIns="0" rtlCol="0">
            <a:spAutoFit/>
          </a:bodyPr>
          <a:lstStyle>
            <a:lvl1pPr>
              <a:defRPr sz="2400" b="1" i="0">
                <a:solidFill>
                  <a:schemeClr val="bg1"/>
                </a:solidFill>
                <a:latin typeface="Arial"/>
                <a:ea typeface="+mj-ea"/>
                <a:cs typeface="Arial"/>
              </a:defRPr>
            </a:lvl1p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en-US" sz="2400" b="1" i="0" u="none" strike="noStrike" kern="0" cap="none" spc="0" normalizeH="0" baseline="0" noProof="0" dirty="0">
                <a:ln>
                  <a:noFill/>
                </a:ln>
                <a:solidFill>
                  <a:prstClr val="white"/>
                </a:solidFill>
                <a:effectLst/>
                <a:uLnTx/>
                <a:uFillTx/>
                <a:latin typeface="Helvetica" panose="020B0604020202020204" pitchFamily="34" charset="0"/>
                <a:ea typeface="+mj-ea"/>
                <a:cs typeface="Helvetica" panose="020B0604020202020204" pitchFamily="34" charset="0"/>
              </a:rPr>
              <a:t>Additional</a:t>
            </a:r>
            <a:r>
              <a:rPr kumimoji="0" lang="en-US" sz="2400" b="1" i="0" u="none" strike="noStrike" kern="0" cap="none" spc="-20" normalizeH="0" baseline="0" noProof="0" dirty="0">
                <a:ln>
                  <a:noFill/>
                </a:ln>
                <a:solidFill>
                  <a:prstClr val="white"/>
                </a:solidFill>
                <a:effectLst/>
                <a:uLnTx/>
                <a:uFillTx/>
                <a:latin typeface="Helvetica" panose="020B0604020202020204" pitchFamily="34" charset="0"/>
                <a:ea typeface="+mj-ea"/>
                <a:cs typeface="Helvetica" panose="020B0604020202020204" pitchFamily="34" charset="0"/>
              </a:rPr>
              <a:t> </a:t>
            </a:r>
            <a:r>
              <a:rPr kumimoji="0" lang="en-US" sz="2400" b="1" i="0" u="none" strike="noStrike" kern="0" cap="none" spc="0" normalizeH="0" baseline="0" noProof="0" dirty="0">
                <a:ln>
                  <a:noFill/>
                </a:ln>
                <a:solidFill>
                  <a:prstClr val="white"/>
                </a:solidFill>
                <a:effectLst/>
                <a:uLnTx/>
                <a:uFillTx/>
                <a:latin typeface="Helvetica" panose="020B0604020202020204" pitchFamily="34" charset="0"/>
                <a:ea typeface="+mj-ea"/>
                <a:cs typeface="Helvetica" panose="020B0604020202020204" pitchFamily="34" charset="0"/>
              </a:rPr>
              <a:t>resources</a:t>
            </a:r>
            <a:r>
              <a:rPr kumimoji="0" lang="en-US" sz="2400" b="1" i="0" u="none" strike="noStrike" kern="0" cap="none" spc="-15" normalizeH="0" baseline="0" noProof="0" dirty="0">
                <a:ln>
                  <a:noFill/>
                </a:ln>
                <a:solidFill>
                  <a:prstClr val="white"/>
                </a:solidFill>
                <a:effectLst/>
                <a:uLnTx/>
                <a:uFillTx/>
                <a:latin typeface="Helvetica" panose="020B0604020202020204" pitchFamily="34" charset="0"/>
                <a:ea typeface="+mj-ea"/>
                <a:cs typeface="Helvetica" panose="020B0604020202020204" pitchFamily="34" charset="0"/>
              </a:rPr>
              <a:t> </a:t>
            </a:r>
            <a:r>
              <a:rPr kumimoji="0" lang="en-US" sz="2400" b="1" i="0" u="none" strike="noStrike" kern="0" cap="none" spc="0" normalizeH="0" baseline="0" noProof="0" dirty="0">
                <a:ln>
                  <a:noFill/>
                </a:ln>
                <a:solidFill>
                  <a:prstClr val="white"/>
                </a:solidFill>
                <a:effectLst/>
                <a:uLnTx/>
                <a:uFillTx/>
                <a:latin typeface="Helvetica" panose="020B0604020202020204" pitchFamily="34" charset="0"/>
                <a:ea typeface="+mj-ea"/>
                <a:cs typeface="Helvetica" panose="020B0604020202020204" pitchFamily="34" charset="0"/>
              </a:rPr>
              <a:t>you</a:t>
            </a:r>
            <a:r>
              <a:rPr kumimoji="0" lang="en-US" sz="2400" b="1" i="0" u="none" strike="noStrike" kern="0" cap="none" spc="-20" normalizeH="0" baseline="0" noProof="0" dirty="0">
                <a:ln>
                  <a:noFill/>
                </a:ln>
                <a:solidFill>
                  <a:prstClr val="white"/>
                </a:solidFill>
                <a:effectLst/>
                <a:uLnTx/>
                <a:uFillTx/>
                <a:latin typeface="Helvetica" panose="020B0604020202020204" pitchFamily="34" charset="0"/>
                <a:ea typeface="+mj-ea"/>
                <a:cs typeface="Helvetica" panose="020B0604020202020204" pitchFamily="34" charset="0"/>
              </a:rPr>
              <a:t> </a:t>
            </a:r>
            <a:r>
              <a:rPr kumimoji="0" lang="en-US" sz="2400" b="1" i="0" u="none" strike="noStrike" kern="0" cap="none" spc="0" normalizeH="0" baseline="0" noProof="0" dirty="0">
                <a:ln>
                  <a:noFill/>
                </a:ln>
                <a:solidFill>
                  <a:prstClr val="white"/>
                </a:solidFill>
                <a:effectLst/>
                <a:uLnTx/>
                <a:uFillTx/>
                <a:latin typeface="Helvetica" panose="020B0604020202020204" pitchFamily="34" charset="0"/>
                <a:ea typeface="+mj-ea"/>
                <a:cs typeface="Helvetica" panose="020B0604020202020204" pitchFamily="34" charset="0"/>
              </a:rPr>
              <a:t>can</a:t>
            </a:r>
            <a:r>
              <a:rPr kumimoji="0" lang="en-US" sz="2400" b="1" i="0" u="none" strike="noStrike" kern="0" cap="none" spc="-20" normalizeH="0" baseline="0" noProof="0" dirty="0">
                <a:ln>
                  <a:noFill/>
                </a:ln>
                <a:solidFill>
                  <a:prstClr val="white"/>
                </a:solidFill>
                <a:effectLst/>
                <a:uLnTx/>
                <a:uFillTx/>
                <a:latin typeface="Helvetica" panose="020B0604020202020204" pitchFamily="34" charset="0"/>
                <a:ea typeface="+mj-ea"/>
                <a:cs typeface="Helvetica" panose="020B0604020202020204" pitchFamily="34" charset="0"/>
              </a:rPr>
              <a:t> </a:t>
            </a:r>
            <a:r>
              <a:rPr kumimoji="0" lang="en-US" sz="2400" b="1" i="0" u="none" strike="noStrike" kern="0" cap="none" spc="-10" normalizeH="0" baseline="0" noProof="0" dirty="0">
                <a:ln>
                  <a:noFill/>
                </a:ln>
                <a:solidFill>
                  <a:prstClr val="white"/>
                </a:solidFill>
                <a:effectLst/>
                <a:uLnTx/>
                <a:uFillTx/>
                <a:latin typeface="Helvetica" panose="020B0604020202020204" pitchFamily="34" charset="0"/>
                <a:ea typeface="+mj-ea"/>
                <a:cs typeface="Helvetica" panose="020B0604020202020204" pitchFamily="34" charset="0"/>
              </a:rPr>
              <a:t>access</a:t>
            </a:r>
          </a:p>
        </p:txBody>
      </p:sp>
    </p:spTree>
    <p:extLst>
      <p:ext uri="{BB962C8B-B14F-4D97-AF65-F5344CB8AC3E}">
        <p14:creationId xmlns:p14="http://schemas.microsoft.com/office/powerpoint/2010/main" val="1485126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2997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579234" y="2326473"/>
            <a:ext cx="3655131" cy="2070503"/>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25000"/>
              </a:lnSpc>
              <a:spcBef>
                <a:spcPts val="0"/>
              </a:spcBef>
              <a:spcAft>
                <a:spcPts val="600"/>
              </a:spcAft>
              <a:buClr>
                <a:srgbClr val="E7534F"/>
              </a:buClr>
              <a:buSzTx/>
              <a:buFontTx/>
              <a:buNone/>
              <a:tabLst/>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ADAPT’s CFO Edge Survey </a:t>
            </a:r>
            <a:br>
              <a:rPr kumimoji="0" lang="en-US" sz="1200" b="1" i="0" u="none" strike="noStrike" kern="1200" cap="none" spc="0" normalizeH="0" baseline="0" noProof="0" dirty="0">
                <a:ln>
                  <a:noFill/>
                </a:ln>
                <a:solidFill>
                  <a:prstClr val="black"/>
                </a:solidFill>
                <a:effectLst/>
                <a:uLnTx/>
                <a:uFillTx/>
                <a:latin typeface="Helvetica"/>
                <a:ea typeface="+mn-ea"/>
                <a:cs typeface="Helvetica"/>
              </a:rPr>
            </a:br>
            <a:r>
              <a:rPr kumimoji="0" lang="en-US" sz="1200" b="1" i="0" u="none" strike="noStrike" kern="1200" cap="none" spc="0" normalizeH="0" baseline="0" noProof="0" dirty="0">
                <a:ln>
                  <a:noFill/>
                </a:ln>
                <a:solidFill>
                  <a:prstClr val="black"/>
                </a:solidFill>
                <a:effectLst/>
                <a:uLnTx/>
                <a:uFillTx/>
                <a:latin typeface="Helvetica"/>
                <a:ea typeface="+mn-ea"/>
                <a:cs typeface="Helvetica"/>
              </a:rPr>
              <a:t>(Nov 11, 2025) presents Australian </a:t>
            </a:r>
            <a:br>
              <a:rPr kumimoji="0" lang="en-US" sz="1200" b="1" i="0" u="none" strike="noStrike" kern="1200" cap="none" spc="0" normalizeH="0" baseline="0" noProof="0" dirty="0">
                <a:ln>
                  <a:noFill/>
                </a:ln>
                <a:solidFill>
                  <a:prstClr val="black"/>
                </a:solidFill>
                <a:effectLst/>
                <a:uLnTx/>
                <a:uFillTx/>
                <a:latin typeface="Helvetica"/>
                <a:ea typeface="+mn-ea"/>
                <a:cs typeface="Helvetica"/>
              </a:rPr>
            </a:br>
            <a:r>
              <a:rPr kumimoji="0" lang="en-US" sz="1200" b="1" i="0" u="none" strike="noStrike" kern="1200" cap="none" spc="0" normalizeH="0" baseline="0" noProof="0" dirty="0">
                <a:ln>
                  <a:noFill/>
                </a:ln>
                <a:solidFill>
                  <a:prstClr val="black"/>
                </a:solidFill>
                <a:effectLst/>
                <a:uLnTx/>
                <a:uFillTx/>
                <a:latin typeface="Helvetica"/>
                <a:ea typeface="+mn-ea"/>
                <a:cs typeface="Helvetica"/>
              </a:rPr>
              <a:t>CFOs’ views on</a:t>
            </a:r>
            <a:r>
              <a:rPr lang="en-US" sz="1200" b="1" dirty="0">
                <a:solidFill>
                  <a:prstClr val="black"/>
                </a:solidFill>
                <a:latin typeface="Helvetica"/>
                <a:cs typeface="Helvetica"/>
              </a:rPr>
              <a:t>:</a:t>
            </a:r>
            <a:endParaRPr kumimoji="0" lang="en-US" sz="12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a:p>
            <a:pPr marL="171450" marR="0" lvl="0" indent="-171450" algn="l" defTabSz="914400" rtl="0" eaLnBrk="1" fontAlgn="auto" latinLnBrk="0" hangingPunct="1">
              <a:lnSpc>
                <a:spcPct val="125000"/>
              </a:lnSpc>
              <a:spcBef>
                <a:spcPts val="0"/>
              </a:spcBef>
              <a:spcAft>
                <a:spcPts val="600"/>
              </a:spcAft>
              <a:buClr>
                <a:schemeClr val="accent1"/>
              </a:buClr>
              <a:buSzTx/>
              <a:buFont typeface="Arial"/>
              <a:buChar char="•"/>
              <a:tabLst/>
              <a:defRPr/>
            </a:pPr>
            <a:r>
              <a:rPr lang="en-US" sz="1200" dirty="0">
                <a:solidFill>
                  <a:prstClr val="black"/>
                </a:solidFill>
                <a:latin typeface="Helvetica"/>
                <a:cs typeface="Helvetica"/>
              </a:rPr>
              <a:t>major IT &amp; business initiatives, including their top critical evaluation metrics, value timelines and IT funding barriers</a:t>
            </a:r>
          </a:p>
          <a:p>
            <a:pPr marL="171450" marR="0" lvl="0" indent="-171450" algn="l" defTabSz="914400" rtl="0" eaLnBrk="1" fontAlgn="auto" latinLnBrk="0" hangingPunct="1">
              <a:lnSpc>
                <a:spcPct val="125000"/>
              </a:lnSpc>
              <a:spcBef>
                <a:spcPts val="0"/>
              </a:spcBef>
              <a:spcAft>
                <a:spcPts val="600"/>
              </a:spcAft>
              <a:buClr>
                <a:schemeClr val="accent1"/>
              </a:buClr>
              <a:buSzTx/>
              <a:buFont typeface="Arial"/>
              <a:buChar char="•"/>
              <a:tabLst/>
              <a:defRPr/>
            </a:pPr>
            <a:r>
              <a:rPr lang="en-US" sz="1200" dirty="0">
                <a:solidFill>
                  <a:prstClr val="black"/>
                </a:solidFill>
                <a:latin typeface="Helvetica"/>
                <a:cs typeface="Helvetica"/>
              </a:rPr>
              <a:t>technology</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 performance and digital capabilities to accelerate financial </a:t>
            </a:r>
            <a:r>
              <a:rPr lang="en-US" sz="1200" dirty="0">
                <a:solidFill>
                  <a:prstClr val="black"/>
                </a:solidFill>
                <a:latin typeface="Helvetica"/>
                <a:cs typeface="Helvetica"/>
              </a:rPr>
              <a:t>transformations.</a:t>
            </a:r>
            <a:endParaRPr lang="en-US" sz="1200" b="0" i="0" u="none" strike="noStrike" kern="1200" cap="none" spc="0" normalizeH="0" baseline="0" noProof="0" dirty="0">
              <a:ln>
                <a:noFill/>
              </a:ln>
              <a:solidFill>
                <a:prstClr val="black"/>
              </a:solidFill>
              <a:effectLst/>
              <a:uLnTx/>
              <a:uFillTx/>
              <a:latin typeface="Helvetica"/>
              <a:cs typeface="Helvetica"/>
            </a:endParaRPr>
          </a:p>
        </p:txBody>
      </p:sp>
      <p:sp>
        <p:nvSpPr>
          <p:cNvPr id="3" name="Rectangle 2">
            <a:extLst>
              <a:ext uri="{FF2B5EF4-FFF2-40B4-BE49-F238E27FC236}">
                <a16:creationId xmlns:a16="http://schemas.microsoft.com/office/drawing/2014/main" id="{FCDB4BEB-E898-C416-1F0D-8AA44DED8E6F}"/>
              </a:ext>
            </a:extLst>
          </p:cNvPr>
          <p:cNvSpPr/>
          <p:nvPr/>
        </p:nvSpPr>
        <p:spPr>
          <a:xfrm>
            <a:off x="579233" y="1678751"/>
            <a:ext cx="365513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Helvetica"/>
                <a:ea typeface="+mn-ea"/>
                <a:cs typeface="Helvetica"/>
              </a:rPr>
              <a:t>Key takeaways</a:t>
            </a:r>
          </a:p>
        </p:txBody>
      </p:sp>
      <p:sp>
        <p:nvSpPr>
          <p:cNvPr id="6" name="Rectangle 5">
            <a:extLst>
              <a:ext uri="{FF2B5EF4-FFF2-40B4-BE49-F238E27FC236}">
                <a16:creationId xmlns:a16="http://schemas.microsoft.com/office/drawing/2014/main" id="{24C42335-3FD8-4EDA-2E5C-1E6001BA24EF}"/>
              </a:ext>
            </a:extLst>
          </p:cNvPr>
          <p:cNvSpPr/>
          <p:nvPr/>
        </p:nvSpPr>
        <p:spPr>
          <a:xfrm>
            <a:off x="579234" y="1370974"/>
            <a:ext cx="3655139" cy="292388"/>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E7534F"/>
                </a:solidFill>
                <a:effectLst/>
                <a:uLnTx/>
                <a:uFillTx/>
                <a:latin typeface="Helvetica"/>
                <a:ea typeface="Calibri" panose="020F0502020204030204"/>
                <a:cs typeface="Helvetica"/>
              </a:rPr>
              <a:t>Technology Trends: Finance</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478766" y="274867"/>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08621083-34B6-99C8-D6D3-38A366B56DF7}"/>
              </a:ext>
            </a:extLst>
          </p:cNvPr>
          <p:cNvSpPr txBox="1"/>
          <p:nvPr/>
        </p:nvSpPr>
        <p:spPr>
          <a:xfrm>
            <a:off x="4695001" y="1338700"/>
            <a:ext cx="7144898" cy="3919406"/>
          </a:xfrm>
          <a:prstGeom prst="rect">
            <a:avLst/>
          </a:prstGeom>
          <a:noFill/>
        </p:spPr>
        <p:txBody>
          <a:bodyPr wrap="square" lIns="91440" tIns="45720" rIns="91440" bIns="45720" anchor="t">
            <a:spAutoFit/>
          </a:bodyPr>
          <a:lstStyle/>
          <a:p>
            <a:pPr>
              <a:lnSpc>
                <a:spcPct val="125000"/>
              </a:lnSpc>
              <a:spcAft>
                <a:spcPts val="600"/>
              </a:spcAft>
              <a:buClr>
                <a:srgbClr val="E7534F"/>
              </a:buClr>
              <a:defRPr/>
            </a:pPr>
            <a:r>
              <a:rPr lang="en-US" sz="1200" spc="-50" dirty="0">
                <a:solidFill>
                  <a:srgbClr val="000000"/>
                </a:solidFill>
                <a:latin typeface="Helvetica"/>
                <a:cs typeface="Helvetica"/>
              </a:rPr>
              <a:t>The following key points describe CFOs’ perspectives on IT / business initiatives and finance functions.</a:t>
            </a:r>
            <a:endParaRPr lang="en-US" sz="1200" i="0" u="none" strike="noStrike" kern="1200" cap="none" spc="-50" normalizeH="0" baseline="0" noProof="0" dirty="0">
              <a:ln>
                <a:noFill/>
              </a:ln>
              <a:solidFill>
                <a:srgbClr val="000000"/>
              </a:solidFill>
              <a:effectLst/>
              <a:uLnTx/>
              <a:uFillTx/>
              <a:latin typeface="Helvetica"/>
              <a:cs typeface="Helvetica"/>
            </a:endParaRPr>
          </a:p>
          <a:p>
            <a:pPr marL="228600" lvl="0" indent="-228600">
              <a:lnSpc>
                <a:spcPct val="125000"/>
              </a:lnSpc>
              <a:spcBef>
                <a:spcPts val="1200"/>
              </a:spcBef>
              <a:spcAft>
                <a:spcPts val="600"/>
              </a:spcAft>
              <a:buClr>
                <a:srgbClr val="E7534F"/>
              </a:buClr>
              <a:buFont typeface="+mj-lt"/>
              <a:buAutoNum type="arabicPeriod"/>
              <a:defRPr/>
            </a:pPr>
            <a:r>
              <a:rPr lang="en-US" sz="1200" b="1" spc="-50" dirty="0">
                <a:solidFill>
                  <a:srgbClr val="000000"/>
                </a:solidFill>
                <a:latin typeface="Helvetica"/>
                <a:cs typeface="Helvetica"/>
              </a:rPr>
              <a:t>CFOs agree with CIO IT metrics and value timelines, yet CIOs struggle to secure budget approval</a:t>
            </a:r>
            <a:endParaRPr kumimoji="0" lang="en-US" sz="1200" b="0" i="0" u="none" strike="noStrike" kern="1200" cap="none" spc="0" normalizeH="0" baseline="0" noProof="0" dirty="0">
              <a:ln>
                <a:noFill/>
              </a:ln>
              <a:solidFill>
                <a:prstClr val="black"/>
              </a:solidFill>
              <a:effectLst/>
              <a:uLnTx/>
              <a:uFillTx/>
              <a:latin typeface="Helvetica"/>
              <a:ea typeface="+mn-ea"/>
              <a:cs typeface="Helvetica"/>
            </a:endParaRPr>
          </a:p>
          <a:p>
            <a:pPr marL="355600" lvl="0" indent="-172720">
              <a:lnSpc>
                <a:spcPct val="125000"/>
              </a:lnSpc>
              <a:spcAft>
                <a:spcPts val="600"/>
              </a:spcAft>
              <a:buClr>
                <a:srgbClr val="E7534F"/>
              </a:buClr>
              <a:buFont typeface="Arial" panose="020B0604020202020204" pitchFamily="34" charset="0"/>
              <a:buChar char="•"/>
              <a:defRPr/>
            </a:pPr>
            <a:r>
              <a:rPr lang="en-US" sz="1200" dirty="0">
                <a:solidFill>
                  <a:prstClr val="black"/>
                </a:solidFill>
                <a:latin typeface="Helvetica"/>
                <a:cs typeface="Helvetica"/>
              </a:rPr>
              <a:t>CFOs and CIOs use similar frameworks to evaluate IT and business initiatives, but CFOs </a:t>
            </a:r>
            <a:r>
              <a:rPr lang="en-US" sz="1200" dirty="0" err="1">
                <a:solidFill>
                  <a:prstClr val="black"/>
                </a:solidFill>
                <a:latin typeface="Helvetica"/>
                <a:cs typeface="Helvetica"/>
              </a:rPr>
              <a:t>prioritise</a:t>
            </a:r>
            <a:r>
              <a:rPr lang="en-US" sz="1200" dirty="0">
                <a:solidFill>
                  <a:prstClr val="black"/>
                </a:solidFill>
                <a:latin typeface="Helvetica"/>
                <a:cs typeface="Helvetica"/>
              </a:rPr>
              <a:t> risk reduction more than CIOs, who focus more on cost savings. </a:t>
            </a:r>
          </a:p>
          <a:p>
            <a:pPr marL="355600" lvl="0" indent="-172720">
              <a:lnSpc>
                <a:spcPct val="125000"/>
              </a:lnSpc>
              <a:spcAft>
                <a:spcPts val="600"/>
              </a:spcAft>
              <a:buClr>
                <a:srgbClr val="E7534F"/>
              </a:buClr>
              <a:buFont typeface="Arial" panose="020B0604020202020204" pitchFamily="34" charset="0"/>
              <a:buChar char="•"/>
              <a:defRPr/>
            </a:pPr>
            <a:r>
              <a:rPr lang="en-US" sz="1200" dirty="0">
                <a:solidFill>
                  <a:prstClr val="black"/>
                </a:solidFill>
                <a:latin typeface="Helvetica"/>
                <a:cs typeface="Helvetica"/>
              </a:rPr>
              <a:t>CIOs often face budget constraints when seeking approval for funding from CFOs.</a:t>
            </a:r>
          </a:p>
          <a:p>
            <a:pPr marL="355600" indent="-172720">
              <a:lnSpc>
                <a:spcPct val="125000"/>
              </a:lnSpc>
              <a:spcAft>
                <a:spcPts val="600"/>
              </a:spcAft>
              <a:buClr>
                <a:srgbClr val="E7534F"/>
              </a:buClr>
              <a:buFont typeface="Arial" panose="020B0604020202020204" pitchFamily="34" charset="0"/>
              <a:buChar char="•"/>
              <a:defRPr/>
            </a:pPr>
            <a:r>
              <a:rPr lang="en-US" sz="1200" dirty="0">
                <a:solidFill>
                  <a:prstClr val="black"/>
                </a:solidFill>
                <a:latin typeface="Helvetica"/>
                <a:cs typeface="Helvetica"/>
              </a:rPr>
              <a:t>Both CFOs and CIOs place less emphasis on delivery speed and employee experience as primary metrics, expecting instead to realise measurable value from these initiatives within a year.</a:t>
            </a:r>
            <a:endParaRPr lang="en-US" sz="1200" b="0" i="0" u="none" strike="noStrike" kern="1200" cap="none" spc="0" normalizeH="0" baseline="0" noProof="0" dirty="0">
              <a:ln>
                <a:noFill/>
              </a:ln>
              <a:solidFill>
                <a:prstClr val="black"/>
              </a:solidFill>
              <a:effectLst/>
              <a:uLnTx/>
              <a:uFillTx/>
              <a:latin typeface="Helvetica"/>
              <a:cs typeface="Helvetica"/>
            </a:endParaRPr>
          </a:p>
          <a:p>
            <a:pPr marL="228600" lvl="0" indent="-228600">
              <a:lnSpc>
                <a:spcPct val="125000"/>
              </a:lnSpc>
              <a:spcBef>
                <a:spcPts val="1200"/>
              </a:spcBef>
              <a:spcAft>
                <a:spcPts val="600"/>
              </a:spcAft>
              <a:buClr>
                <a:srgbClr val="E7534F"/>
              </a:buClr>
              <a:buFont typeface="+mj-lt"/>
              <a:buAutoNum type="arabicPeriod" startAt="2"/>
              <a:defRPr/>
            </a:pPr>
            <a:r>
              <a:rPr lang="en-US" sz="1200" b="1" spc="-50" dirty="0">
                <a:solidFill>
                  <a:srgbClr val="000000"/>
                </a:solidFill>
                <a:latin typeface="Helvetica"/>
                <a:cs typeface="Helvetica"/>
              </a:rPr>
              <a:t>Finance systems improving, yet  tech waste persists</a:t>
            </a:r>
            <a:endParaRPr kumimoji="0" lang="en-US" sz="1200" b="1" i="0" u="none" strike="noStrike" kern="1200" cap="none" spc="0" normalizeH="0" baseline="0" noProof="0" dirty="0">
              <a:ln>
                <a:noFill/>
              </a:ln>
              <a:solidFill>
                <a:prstClr val="black"/>
              </a:solidFill>
              <a:effectLst/>
              <a:uLnTx/>
              <a:uFillTx/>
              <a:latin typeface="Helvetica"/>
              <a:ea typeface="+mn-ea"/>
              <a:cs typeface="Helvetica"/>
            </a:endParaRPr>
          </a:p>
          <a:p>
            <a:pPr marL="355600" lvl="0" indent="-172720">
              <a:lnSpc>
                <a:spcPct val="125000"/>
              </a:lnSpc>
              <a:spcAft>
                <a:spcPts val="600"/>
              </a:spcAft>
              <a:buClr>
                <a:srgbClr val="E7534F"/>
              </a:buClr>
              <a:buFont typeface="Arial" panose="020B0604020202020204" pitchFamily="34" charset="0"/>
              <a:buChar char="•"/>
              <a:defRPr/>
            </a:pPr>
            <a:r>
              <a:rPr lang="en-US" sz="1200" dirty="0">
                <a:solidFill>
                  <a:prstClr val="black"/>
                </a:solidFill>
                <a:latin typeface="Helvetica"/>
                <a:cs typeface="Helvetica"/>
              </a:rPr>
              <a:t>Despite most </a:t>
            </a:r>
            <a:r>
              <a:rPr lang="en-US" sz="1200" dirty="0" err="1">
                <a:solidFill>
                  <a:prstClr val="black"/>
                </a:solidFill>
                <a:latin typeface="Helvetica"/>
                <a:cs typeface="Helvetica"/>
              </a:rPr>
              <a:t>organisations</a:t>
            </a:r>
            <a:r>
              <a:rPr lang="en-US" sz="1200" dirty="0">
                <a:solidFill>
                  <a:prstClr val="black"/>
                </a:solidFill>
                <a:latin typeface="Helvetica"/>
                <a:cs typeface="Helvetica"/>
              </a:rPr>
              <a:t> having made progress in </a:t>
            </a:r>
            <a:r>
              <a:rPr lang="en-US" sz="1200" dirty="0" err="1">
                <a:solidFill>
                  <a:prstClr val="black"/>
                </a:solidFill>
                <a:latin typeface="Helvetica"/>
                <a:cs typeface="Helvetica"/>
              </a:rPr>
              <a:t>modernising</a:t>
            </a:r>
            <a:r>
              <a:rPr lang="en-US" sz="1200" dirty="0">
                <a:solidFill>
                  <a:prstClr val="black"/>
                </a:solidFill>
                <a:latin typeface="Helvetica"/>
                <a:cs typeface="Helvetica"/>
              </a:rPr>
              <a:t> ERP and core finance systems, around 39% of technology spend is still wasted. </a:t>
            </a:r>
          </a:p>
          <a:p>
            <a:pPr marL="355600" lvl="0" indent="-172720">
              <a:lnSpc>
                <a:spcPct val="125000"/>
              </a:lnSpc>
              <a:spcAft>
                <a:spcPts val="600"/>
              </a:spcAft>
              <a:buClr>
                <a:srgbClr val="E7534F"/>
              </a:buClr>
              <a:buFont typeface="Arial" panose="020B0604020202020204" pitchFamily="34" charset="0"/>
              <a:buChar char="•"/>
              <a:defRPr/>
            </a:pPr>
            <a:r>
              <a:rPr lang="en-US" sz="1200" dirty="0">
                <a:solidFill>
                  <a:prstClr val="black"/>
                </a:solidFill>
                <a:latin typeface="Helvetica"/>
                <a:cs typeface="Helvetica"/>
              </a:rPr>
              <a:t>When accelerating financial transformation, tech departments tend to excel at cyber security </a:t>
            </a:r>
            <a:br>
              <a:rPr lang="en-US" sz="1200" dirty="0">
                <a:solidFill>
                  <a:prstClr val="black"/>
                </a:solidFill>
                <a:latin typeface="Helvetica"/>
                <a:cs typeface="Helvetica"/>
              </a:rPr>
            </a:br>
            <a:r>
              <a:rPr lang="en-US" sz="1200" dirty="0">
                <a:solidFill>
                  <a:prstClr val="black"/>
                </a:solidFill>
                <a:latin typeface="Helvetica"/>
                <a:cs typeface="Helvetica"/>
              </a:rPr>
              <a:t>and resilience but struggle to operate effectively within finance functions.</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a:t>
            </a:r>
          </a:p>
        </p:txBody>
      </p:sp>
    </p:spTree>
    <p:extLst>
      <p:ext uri="{BB962C8B-B14F-4D97-AF65-F5344CB8AC3E}">
        <p14:creationId xmlns:p14="http://schemas.microsoft.com/office/powerpoint/2010/main" val="2143694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6449976F-3F37-2124-BDCB-614B1C94D558}"/>
            </a:ext>
          </a:extLst>
        </p:cNvPr>
        <p:cNvGrpSpPr/>
        <p:nvPr/>
      </p:nvGrpSpPr>
      <p:grpSpPr>
        <a:xfrm>
          <a:off x="0" y="0"/>
          <a:ext cx="0" cy="0"/>
          <a:chOff x="0" y="0"/>
          <a:chExt cx="0" cy="0"/>
        </a:xfrm>
      </p:grpSpPr>
      <p:pic>
        <p:nvPicPr>
          <p:cNvPr id="6" name="Graphic 5">
            <a:extLst>
              <a:ext uri="{FF2B5EF4-FFF2-40B4-BE49-F238E27FC236}">
                <a16:creationId xmlns:a16="http://schemas.microsoft.com/office/drawing/2014/main" id="{8CDDF79D-B05B-7BAF-9BB4-FE3FC267C59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80027" y="6005622"/>
            <a:ext cx="2157900" cy="232240"/>
          </a:xfrm>
          <a:prstGeom prst="rect">
            <a:avLst/>
          </a:prstGeom>
        </p:spPr>
      </p:pic>
      <p:grpSp>
        <p:nvGrpSpPr>
          <p:cNvPr id="3" name="Group 2">
            <a:extLst>
              <a:ext uri="{FF2B5EF4-FFF2-40B4-BE49-F238E27FC236}">
                <a16:creationId xmlns:a16="http://schemas.microsoft.com/office/drawing/2014/main" id="{8AB8E1F4-85C4-CE99-1D4A-15A6E737B8D3}"/>
              </a:ext>
            </a:extLst>
          </p:cNvPr>
          <p:cNvGrpSpPr/>
          <p:nvPr/>
        </p:nvGrpSpPr>
        <p:grpSpPr>
          <a:xfrm>
            <a:off x="549440" y="2483125"/>
            <a:ext cx="7446480" cy="1508497"/>
            <a:chOff x="549440" y="2483125"/>
            <a:chExt cx="7131520" cy="1508497"/>
          </a:xfrm>
        </p:grpSpPr>
        <p:sp>
          <p:nvSpPr>
            <p:cNvPr id="4" name="TextBox 3">
              <a:extLst>
                <a:ext uri="{FF2B5EF4-FFF2-40B4-BE49-F238E27FC236}">
                  <a16:creationId xmlns:a16="http://schemas.microsoft.com/office/drawing/2014/main" id="{C6C0F50D-7A1E-836E-E850-C1C9DB6F7349}"/>
                </a:ext>
              </a:extLst>
            </p:cNvPr>
            <p:cNvSpPr txBox="1"/>
            <p:nvPr/>
          </p:nvSpPr>
          <p:spPr>
            <a:xfrm>
              <a:off x="549440" y="2483125"/>
              <a:ext cx="7131520" cy="132343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240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Helvetica"/>
                  <a:ea typeface="+mn-ea"/>
                  <a:cs typeface="Helvetica"/>
                </a:rPr>
                <a:t>Critical </a:t>
              </a:r>
              <a:r>
                <a:rPr lang="en-US" sz="4000" dirty="0">
                  <a:solidFill>
                    <a:prstClr val="white"/>
                  </a:solidFill>
                  <a:latin typeface="Helvetica"/>
                  <a:cs typeface="Helvetica"/>
                </a:rPr>
                <a:t>metrics</a:t>
              </a:r>
              <a:r>
                <a:rPr kumimoji="0" lang="en-US" sz="4000" b="0" i="0" u="none" strike="noStrike" kern="1200" cap="none" spc="0" normalizeH="0" baseline="0" noProof="0" dirty="0">
                  <a:ln>
                    <a:noFill/>
                  </a:ln>
                  <a:solidFill>
                    <a:prstClr val="white"/>
                  </a:solidFill>
                  <a:effectLst/>
                  <a:uLnTx/>
                  <a:uFillTx/>
                  <a:latin typeface="Helvetica"/>
                  <a:ea typeface="+mn-ea"/>
                  <a:cs typeface="Helvetica"/>
                </a:rPr>
                <a:t>, </a:t>
              </a:r>
              <a:r>
                <a:rPr lang="en-US" sz="4000" dirty="0">
                  <a:solidFill>
                    <a:prstClr val="white"/>
                  </a:solidFill>
                  <a:latin typeface="Helvetica"/>
                  <a:cs typeface="Helvetica"/>
                </a:rPr>
                <a:t>value</a:t>
              </a:r>
              <a:r>
                <a:rPr kumimoji="0" lang="en-US" sz="4000" b="0" i="0" u="none" strike="noStrike" kern="1200" cap="none" spc="0" normalizeH="0" baseline="0" noProof="0" dirty="0">
                  <a:ln>
                    <a:noFill/>
                  </a:ln>
                  <a:solidFill>
                    <a:prstClr val="white"/>
                  </a:solidFill>
                  <a:effectLst/>
                  <a:uLnTx/>
                  <a:uFillTx/>
                  <a:latin typeface="Helvetica"/>
                  <a:ea typeface="+mn-ea"/>
                  <a:cs typeface="Helvetica"/>
                </a:rPr>
                <a:t> </a:t>
              </a:r>
              <a:r>
                <a:rPr lang="en-US" sz="4000" dirty="0">
                  <a:solidFill>
                    <a:prstClr val="white"/>
                  </a:solidFill>
                  <a:latin typeface="Helvetica"/>
                  <a:cs typeface="Helvetica"/>
                </a:rPr>
                <a:t>timelines</a:t>
              </a:r>
              <a:r>
                <a:rPr kumimoji="0" lang="en-US" sz="4000" b="0" i="0" u="none" strike="noStrike" kern="1200" cap="none" spc="0" normalizeH="0" baseline="0" noProof="0" dirty="0">
                  <a:ln>
                    <a:noFill/>
                  </a:ln>
                  <a:solidFill>
                    <a:prstClr val="white"/>
                  </a:solidFill>
                  <a:effectLst/>
                  <a:uLnTx/>
                  <a:uFillTx/>
                  <a:latin typeface="Helvetica"/>
                  <a:ea typeface="+mn-ea"/>
                  <a:cs typeface="Helvetica"/>
                </a:rPr>
                <a:t> and CIO </a:t>
              </a:r>
              <a:r>
                <a:rPr lang="en-US" sz="4000" dirty="0">
                  <a:solidFill>
                    <a:prstClr val="white"/>
                  </a:solidFill>
                  <a:latin typeface="Helvetica"/>
                  <a:cs typeface="Helvetica"/>
                </a:rPr>
                <a:t>funding</a:t>
              </a:r>
              <a:r>
                <a:rPr kumimoji="0" lang="en-US" sz="4000" b="0" i="0" u="none" strike="noStrike" kern="1200" cap="none" spc="0" normalizeH="0" baseline="0" noProof="0" dirty="0">
                  <a:ln>
                    <a:noFill/>
                  </a:ln>
                  <a:solidFill>
                    <a:prstClr val="white"/>
                  </a:solidFill>
                  <a:effectLst/>
                  <a:uLnTx/>
                  <a:uFillTx/>
                  <a:latin typeface="Helvetica"/>
                  <a:ea typeface="+mn-ea"/>
                  <a:cs typeface="Helvetica"/>
                </a:rPr>
                <a:t> </a:t>
              </a:r>
              <a:r>
                <a:rPr lang="en-US" sz="4000" dirty="0">
                  <a:solidFill>
                    <a:prstClr val="white"/>
                  </a:solidFill>
                  <a:latin typeface="Helvetica"/>
                  <a:cs typeface="Helvetica"/>
                </a:rPr>
                <a:t>barriers</a:t>
              </a:r>
              <a:endParaRPr kumimoji="0" lang="en-US" sz="4000" b="0" i="0" u="none" strike="noStrike" kern="1200" cap="none" spc="0" normalizeH="0" baseline="0" noProof="0" dirty="0">
                <a:ln>
                  <a:noFill/>
                </a:ln>
                <a:solidFill>
                  <a:prstClr val="white"/>
                </a:solidFill>
                <a:effectLst/>
                <a:uLnTx/>
                <a:uFillTx/>
                <a:latin typeface="Helvetica"/>
                <a:ea typeface="+mn-ea"/>
                <a:cs typeface="Helvetica"/>
              </a:endParaRPr>
            </a:p>
          </p:txBody>
        </p:sp>
        <p:sp>
          <p:nvSpPr>
            <p:cNvPr id="8" name="Rectangle 7">
              <a:extLst>
                <a:ext uri="{FF2B5EF4-FFF2-40B4-BE49-F238E27FC236}">
                  <a16:creationId xmlns:a16="http://schemas.microsoft.com/office/drawing/2014/main" id="{B9FA346C-E931-F2B0-C289-8C4946691E45}"/>
                </a:ext>
              </a:extLst>
            </p:cNvPr>
            <p:cNvSpPr/>
            <p:nvPr/>
          </p:nvSpPr>
          <p:spPr>
            <a:xfrm>
              <a:off x="678831" y="3929148"/>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605414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B1D25D-A5FF-E69C-3C6F-6E1F52716F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AD6894-48DB-5A28-980D-7A7C3E907046}"/>
              </a:ext>
            </a:extLst>
          </p:cNvPr>
          <p:cNvSpPr>
            <a:spLocks noGrp="1"/>
          </p:cNvSpPr>
          <p:nvPr>
            <p:ph type="title" idx="4294967295"/>
          </p:nvPr>
        </p:nvSpPr>
        <p:spPr>
          <a:xfrm>
            <a:off x="268019" y="74613"/>
            <a:ext cx="7646272" cy="720725"/>
          </a:xfrm>
          <a:prstGeom prst="rect">
            <a:avLst/>
          </a:prstGeom>
        </p:spPr>
        <p:txBody>
          <a:bodyPr lIns="91440" tIns="45720" rIns="91440" bIns="45720" anchor="t">
            <a:normAutofit/>
          </a:bodyPr>
          <a:lstStyle/>
          <a:p>
            <a:pPr algn="l">
              <a:defRPr sz="1800" b="1">
                <a:latin typeface="Helvetica"/>
              </a:defRPr>
            </a:pPr>
            <a:r>
              <a:rPr dirty="0"/>
              <a:t>When reviewing major IT initiatives, how important </a:t>
            </a:r>
            <a:r>
              <a:rPr lang="en-US" dirty="0"/>
              <a:t>is each metric</a:t>
            </a:r>
            <a:r>
              <a:rPr dirty="0"/>
              <a:t> </a:t>
            </a:r>
            <a:r>
              <a:rPr lang="en-US" dirty="0"/>
              <a:t>for </a:t>
            </a:r>
            <a:r>
              <a:rPr dirty="0"/>
              <a:t>your</a:t>
            </a:r>
            <a:r>
              <a:rPr lang="en-US" dirty="0"/>
              <a:t> </a:t>
            </a:r>
            <a:r>
              <a:rPr dirty="0"/>
              <a:t>evaluation and approval process?</a:t>
            </a:r>
            <a:r>
              <a:rPr lang="en-US" dirty="0"/>
              <a:t> (CFOs and CIOs)</a:t>
            </a:r>
            <a:endParaRPr dirty="0">
              <a:highlight>
                <a:srgbClr val="00FF00"/>
              </a:highlight>
            </a:endParaRPr>
          </a:p>
        </p:txBody>
      </p:sp>
      <p:sp>
        <p:nvSpPr>
          <p:cNvPr id="6" name="TextBox 5">
            <a:extLst>
              <a:ext uri="{FF2B5EF4-FFF2-40B4-BE49-F238E27FC236}">
                <a16:creationId xmlns:a16="http://schemas.microsoft.com/office/drawing/2014/main" id="{0ABC8B7D-8DA3-6425-8A8C-499F759F6998}"/>
              </a:ext>
            </a:extLst>
          </p:cNvPr>
          <p:cNvSpPr txBox="1"/>
          <p:nvPr/>
        </p:nvSpPr>
        <p:spPr>
          <a:xfrm>
            <a:off x="4739992" y="6593977"/>
            <a:ext cx="7258718" cy="261610"/>
          </a:xfrm>
          <a:prstGeom prst="rect">
            <a:avLst/>
          </a:prstGeom>
          <a:noFill/>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sz="1100" i="1">
                <a:latin typeface="Helvetica"/>
              </a:defRPr>
            </a:pPr>
            <a:r>
              <a:rPr kumimoji="0" sz="1050" b="0" i="1" u="none" strike="noStrike" kern="1200" cap="none" spc="0" normalizeH="0" baseline="0" noProof="0" dirty="0">
                <a:ln>
                  <a:noFill/>
                </a:ln>
                <a:solidFill>
                  <a:schemeClr val="bg1">
                    <a:lumMod val="50000"/>
                  </a:schemeClr>
                </a:solidFill>
                <a:effectLst/>
                <a:uLnTx/>
                <a:uFillTx/>
                <a:latin typeface="Helvetica"/>
                <a:ea typeface="+mn-ea"/>
                <a:cs typeface="+mn-cs"/>
              </a:rPr>
              <a:t>Source : ADAPT </a:t>
            </a:r>
            <a:r>
              <a:rPr kumimoji="0" lang="en-US" sz="1050" b="0" i="1" u="none" strike="noStrike" kern="1200" cap="none" spc="0" normalizeH="0" baseline="0" noProof="0" dirty="0">
                <a:ln>
                  <a:noFill/>
                </a:ln>
                <a:solidFill>
                  <a:schemeClr val="bg1">
                    <a:lumMod val="50000"/>
                  </a:schemeClr>
                </a:solidFill>
                <a:effectLst/>
                <a:uLnTx/>
                <a:uFillTx/>
                <a:latin typeface="Helvetica"/>
                <a:ea typeface="+mn-ea"/>
                <a:cs typeface="+mn-cs"/>
              </a:rPr>
              <a:t>CIO and </a:t>
            </a:r>
            <a:r>
              <a:rPr kumimoji="0" sz="1050" b="0" i="1" u="none" strike="noStrike" kern="1200" cap="none" spc="0" normalizeH="0" baseline="0" noProof="0" dirty="0">
                <a:ln>
                  <a:noFill/>
                </a:ln>
                <a:solidFill>
                  <a:schemeClr val="bg1">
                    <a:lumMod val="50000"/>
                  </a:schemeClr>
                </a:solidFill>
                <a:effectLst/>
                <a:uLnTx/>
                <a:uFillTx/>
                <a:latin typeface="Helvetica"/>
                <a:ea typeface="+mn-ea"/>
                <a:cs typeface="+mn-cs"/>
              </a:rPr>
              <a:t>CFO Edge Survey</a:t>
            </a:r>
            <a:r>
              <a:rPr kumimoji="0" lang="en-US" sz="1050" b="0" i="1" u="none" strike="noStrike" kern="1200" cap="none" spc="0" normalizeH="0" baseline="0" noProof="0" dirty="0">
                <a:ln>
                  <a:noFill/>
                </a:ln>
                <a:solidFill>
                  <a:schemeClr val="bg1">
                    <a:lumMod val="50000"/>
                  </a:schemeClr>
                </a:solidFill>
                <a:effectLst/>
                <a:uLnTx/>
                <a:uFillTx/>
                <a:latin typeface="Helvetica"/>
                <a:ea typeface="+mn-ea"/>
                <a:cs typeface="+mn-cs"/>
              </a:rPr>
              <a:t>s</a:t>
            </a:r>
            <a:r>
              <a:rPr kumimoji="0" sz="1050" b="0" i="1" u="none" strike="noStrike" kern="1200" cap="none" spc="0" normalizeH="0" baseline="0" noProof="0" dirty="0">
                <a:ln>
                  <a:noFill/>
                </a:ln>
                <a:solidFill>
                  <a:schemeClr val="bg1">
                    <a:lumMod val="50000"/>
                  </a:schemeClr>
                </a:solidFill>
                <a:effectLst/>
                <a:uLnTx/>
                <a:uFillTx/>
                <a:latin typeface="Helvetica"/>
                <a:ea typeface="+mn-ea"/>
                <a:cs typeface="+mn-cs"/>
              </a:rPr>
              <a:t> in </a:t>
            </a:r>
            <a:r>
              <a:rPr kumimoji="0" lang="en-US" sz="1050" b="0" i="1" u="none" strike="noStrike" kern="1200" cap="none" spc="0" normalizeH="0" baseline="0" noProof="0" dirty="0">
                <a:ln>
                  <a:noFill/>
                </a:ln>
                <a:solidFill>
                  <a:schemeClr val="bg1">
                    <a:lumMod val="50000"/>
                  </a:schemeClr>
                </a:solidFill>
                <a:effectLst/>
                <a:uLnTx/>
                <a:uFillTx/>
                <a:latin typeface="Helvetica"/>
                <a:ea typeface="+mn-ea"/>
                <a:cs typeface="+mn-cs"/>
              </a:rPr>
              <a:t>Aug and </a:t>
            </a:r>
            <a:r>
              <a:rPr kumimoji="0" sz="1050" b="0" i="1" u="none" strike="noStrike" kern="1200" cap="none" spc="0" normalizeH="0" baseline="0" noProof="0" dirty="0">
                <a:ln>
                  <a:noFill/>
                </a:ln>
                <a:solidFill>
                  <a:schemeClr val="bg1">
                    <a:lumMod val="50000"/>
                  </a:schemeClr>
                </a:solidFill>
                <a:effectLst/>
                <a:uLnTx/>
                <a:uFillTx/>
                <a:latin typeface="Helvetica"/>
                <a:ea typeface="+mn-ea"/>
                <a:cs typeface="+mn-cs"/>
              </a:rPr>
              <a:t>Nov 2025. Sample size : </a:t>
            </a:r>
            <a:r>
              <a:rPr kumimoji="0" lang="en-US" sz="1050" b="0" i="1" u="none" strike="noStrike" kern="1200" cap="none" spc="0" normalizeH="0" baseline="0" noProof="0" dirty="0">
                <a:ln>
                  <a:noFill/>
                </a:ln>
                <a:solidFill>
                  <a:schemeClr val="bg1">
                    <a:lumMod val="50000"/>
                  </a:schemeClr>
                </a:solidFill>
                <a:effectLst/>
                <a:uLnTx/>
                <a:uFillTx/>
                <a:latin typeface="Helvetica"/>
                <a:ea typeface="+mn-ea"/>
                <a:cs typeface="+mn-cs"/>
              </a:rPr>
              <a:t>277</a:t>
            </a:r>
            <a:r>
              <a:rPr kumimoji="0" sz="1050" b="0" i="1" u="none" strike="noStrike" kern="1200" cap="none" spc="0" normalizeH="0" baseline="0" noProof="0" dirty="0">
                <a:ln>
                  <a:noFill/>
                </a:ln>
                <a:solidFill>
                  <a:schemeClr val="bg1">
                    <a:lumMod val="50000"/>
                  </a:schemeClr>
                </a:solidFill>
                <a:effectLst/>
                <a:uLnTx/>
                <a:uFillTx/>
                <a:latin typeface="Helvetica"/>
                <a:ea typeface="+mn-ea"/>
                <a:cs typeface="+mn-cs"/>
              </a:rPr>
              <a:t> Australian </a:t>
            </a:r>
            <a:r>
              <a:rPr kumimoji="0" lang="en-US" sz="1050" b="0" i="1" u="none" strike="noStrike" kern="1200" cap="none" spc="0" normalizeH="0" baseline="0" noProof="0" dirty="0">
                <a:ln>
                  <a:noFill/>
                </a:ln>
                <a:solidFill>
                  <a:schemeClr val="bg1">
                    <a:lumMod val="50000"/>
                  </a:schemeClr>
                </a:solidFill>
                <a:effectLst/>
                <a:uLnTx/>
                <a:uFillTx/>
                <a:latin typeface="Helvetica"/>
                <a:ea typeface="+mn-ea"/>
                <a:cs typeface="+mn-cs"/>
              </a:rPr>
              <a:t>CIOs and CFOs</a:t>
            </a:r>
            <a:endParaRPr kumimoji="0" sz="1050" b="0" i="1" u="none" strike="noStrike" kern="1200" cap="none" spc="0" normalizeH="0" baseline="0" noProof="0" dirty="0">
              <a:ln>
                <a:noFill/>
              </a:ln>
              <a:solidFill>
                <a:schemeClr val="bg1">
                  <a:lumMod val="50000"/>
                </a:schemeClr>
              </a:solidFill>
              <a:effectLst/>
              <a:uLnTx/>
              <a:uFillTx/>
              <a:latin typeface="Helvetica"/>
              <a:ea typeface="+mn-ea"/>
              <a:cs typeface="+mn-cs"/>
            </a:endParaRPr>
          </a:p>
        </p:txBody>
      </p:sp>
      <p:pic>
        <p:nvPicPr>
          <p:cNvPr id="8" name="Graphic 7">
            <a:extLst>
              <a:ext uri="{FF2B5EF4-FFF2-40B4-BE49-F238E27FC236}">
                <a16:creationId xmlns:a16="http://schemas.microsoft.com/office/drawing/2014/main" id="{0293C464-2A1F-A28E-A5AB-052889CAECB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77791" y="812468"/>
            <a:ext cx="11636418" cy="5814069"/>
          </a:xfrm>
          <a:prstGeom prst="rect">
            <a:avLst/>
          </a:prstGeom>
        </p:spPr>
      </p:pic>
    </p:spTree>
    <p:extLst>
      <p:ext uri="{BB962C8B-B14F-4D97-AF65-F5344CB8AC3E}">
        <p14:creationId xmlns:p14="http://schemas.microsoft.com/office/powerpoint/2010/main" val="4229042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945205-EBD8-436C-2444-2DEC855F8A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2DB533-DA87-9B4E-DF10-046C352FFAA9}"/>
              </a:ext>
            </a:extLst>
          </p:cNvPr>
          <p:cNvSpPr>
            <a:spLocks noGrp="1"/>
          </p:cNvSpPr>
          <p:nvPr>
            <p:ph type="title" idx="4294967295"/>
          </p:nvPr>
        </p:nvSpPr>
        <p:spPr>
          <a:xfrm>
            <a:off x="268020" y="63064"/>
            <a:ext cx="7646271" cy="720725"/>
          </a:xfrm>
          <a:prstGeom prst="rect">
            <a:avLst/>
          </a:prstGeom>
        </p:spPr>
        <p:txBody>
          <a:bodyPr/>
          <a:lstStyle/>
          <a:p>
            <a:pPr algn="l">
              <a:defRPr sz="1800" b="1">
                <a:latin typeface="Helvetica"/>
              </a:defRPr>
            </a:pPr>
            <a:r>
              <a:rPr dirty="0"/>
              <a:t>When does your department expect to realise measurable value after major IT initiatives </a:t>
            </a:r>
            <a:r>
              <a:rPr lang="en-US" dirty="0"/>
              <a:t>go </a:t>
            </a:r>
            <a:r>
              <a:rPr dirty="0"/>
              <a:t>live?</a:t>
            </a:r>
            <a:r>
              <a:rPr lang="en-US" dirty="0"/>
              <a:t> (CFOs and CIOs)</a:t>
            </a:r>
            <a:endParaRPr lang="en-US" dirty="0">
              <a:highlight>
                <a:srgbClr val="00FF00"/>
              </a:highlight>
              <a:cs typeface="Helvetica"/>
            </a:endParaRPr>
          </a:p>
        </p:txBody>
      </p:sp>
      <p:sp>
        <p:nvSpPr>
          <p:cNvPr id="6" name="TextBox 5">
            <a:extLst>
              <a:ext uri="{FF2B5EF4-FFF2-40B4-BE49-F238E27FC236}">
                <a16:creationId xmlns:a16="http://schemas.microsoft.com/office/drawing/2014/main" id="{38B50E2D-134A-3FF9-116E-4252A4EE34DC}"/>
              </a:ext>
            </a:extLst>
          </p:cNvPr>
          <p:cNvSpPr txBox="1"/>
          <p:nvPr/>
        </p:nvSpPr>
        <p:spPr>
          <a:xfrm>
            <a:off x="5020077" y="6593977"/>
            <a:ext cx="6984604" cy="253916"/>
          </a:xfrm>
          <a:prstGeom prst="rect">
            <a:avLst/>
          </a:prstGeom>
          <a:noFill/>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sz="1100" i="1">
                <a:latin typeface="Helvetica"/>
              </a:defRPr>
            </a:pPr>
            <a:r>
              <a:rPr kumimoji="0" lang="en-US" sz="1050" b="0" i="1" u="none" strike="noStrike" kern="1200" cap="none" spc="0" normalizeH="0" baseline="0" noProof="0">
                <a:ln>
                  <a:noFill/>
                </a:ln>
                <a:solidFill>
                  <a:schemeClr val="bg1">
                    <a:lumMod val="50000"/>
                  </a:schemeClr>
                </a:solidFill>
                <a:effectLst/>
                <a:uLnTx/>
                <a:uFillTx/>
                <a:latin typeface="Helvetica"/>
                <a:ea typeface="+mn-ea"/>
                <a:cs typeface="+mn-cs"/>
              </a:rPr>
              <a:t>Source : ADAPT CIO and CFO Edge Surveys in Aug and Nov 2025. Sample size : 277 Australian CIOs and CFOs</a:t>
            </a:r>
          </a:p>
        </p:txBody>
      </p:sp>
      <p:pic>
        <p:nvPicPr>
          <p:cNvPr id="4" name="Graphic 3">
            <a:extLst>
              <a:ext uri="{FF2B5EF4-FFF2-40B4-BE49-F238E27FC236}">
                <a16:creationId xmlns:a16="http://schemas.microsoft.com/office/drawing/2014/main" id="{945C01EC-0EE8-8AA2-4AB9-0253A6A2590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2565" y="902524"/>
            <a:ext cx="11390293" cy="5437010"/>
          </a:xfrm>
          <a:prstGeom prst="rect">
            <a:avLst/>
          </a:prstGeom>
        </p:spPr>
      </p:pic>
    </p:spTree>
    <p:extLst>
      <p:ext uri="{BB962C8B-B14F-4D97-AF65-F5344CB8AC3E}">
        <p14:creationId xmlns:p14="http://schemas.microsoft.com/office/powerpoint/2010/main" val="4119337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36489" y="63058"/>
            <a:ext cx="8686794" cy="720725"/>
          </a:xfrm>
          <a:prstGeom prst="rect">
            <a:avLst/>
          </a:prstGeom>
        </p:spPr>
        <p:txBody>
          <a:bodyPr/>
          <a:lstStyle/>
          <a:p>
            <a:pPr algn="l">
              <a:defRPr sz="1800" b="1">
                <a:latin typeface="Helvetica"/>
              </a:defRPr>
            </a:pPr>
            <a:r>
              <a:rPr dirty="0"/>
              <a:t>What do you see as the biggest challenge CIOs and technology leaders face in securing budget approval from CFOs?</a:t>
            </a:r>
          </a:p>
        </p:txBody>
      </p:sp>
      <p:sp>
        <p:nvSpPr>
          <p:cNvPr id="6" name="TextBox 5"/>
          <p:cNvSpPr txBox="1"/>
          <p:nvPr/>
        </p:nvSpPr>
        <p:spPr>
          <a:xfrm>
            <a:off x="6767969" y="6593977"/>
            <a:ext cx="5232522" cy="253916"/>
          </a:xfrm>
          <a:prstGeom prst="rect">
            <a:avLst/>
          </a:prstGeom>
          <a:noFill/>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sz="1100" i="1">
                <a:latin typeface="Helvetica"/>
              </a:defRPr>
            </a:pPr>
            <a:r>
              <a:rPr kumimoji="0" sz="1050" b="0" i="1" u="none" strike="noStrike" kern="1200" cap="none" spc="0" normalizeH="0" baseline="0" noProof="0" dirty="0">
                <a:ln>
                  <a:noFill/>
                </a:ln>
                <a:solidFill>
                  <a:schemeClr val="bg1">
                    <a:lumMod val="50000"/>
                  </a:schemeClr>
                </a:solidFill>
                <a:effectLst/>
                <a:uLnTx/>
                <a:uFillTx/>
                <a:latin typeface="Helvetica"/>
                <a:ea typeface="+mn-ea"/>
                <a:cs typeface="+mn-cs"/>
              </a:rPr>
              <a:t>Source : ADAPT CFO Edge Survey in Nov 2025. Sample size : </a:t>
            </a:r>
            <a:r>
              <a:rPr kumimoji="0" lang="en-US" sz="1050" b="0" i="1" u="none" strike="noStrike" kern="1200" cap="none" spc="0" normalizeH="0" baseline="0" noProof="0" dirty="0">
                <a:ln>
                  <a:noFill/>
                </a:ln>
                <a:solidFill>
                  <a:schemeClr val="bg1">
                    <a:lumMod val="50000"/>
                  </a:schemeClr>
                </a:solidFill>
                <a:effectLst/>
                <a:uLnTx/>
                <a:uFillTx/>
                <a:latin typeface="Helvetica"/>
                <a:ea typeface="+mn-ea"/>
                <a:cs typeface="+mn-cs"/>
              </a:rPr>
              <a:t>124</a:t>
            </a:r>
            <a:r>
              <a:rPr kumimoji="0" sz="1050" b="0" i="1" u="none" strike="noStrike" kern="1200" cap="none" spc="0" normalizeH="0" baseline="0" noProof="0" dirty="0">
                <a:ln>
                  <a:noFill/>
                </a:ln>
                <a:solidFill>
                  <a:schemeClr val="bg1">
                    <a:lumMod val="50000"/>
                  </a:schemeClr>
                </a:solidFill>
                <a:effectLst/>
                <a:uLnTx/>
                <a:uFillTx/>
                <a:latin typeface="Helvetica"/>
                <a:ea typeface="+mn-ea"/>
                <a:cs typeface="+mn-cs"/>
              </a:rPr>
              <a:t> Australian </a:t>
            </a:r>
            <a:r>
              <a:rPr kumimoji="0" lang="en-PH" sz="1050" b="0" i="1" u="none" strike="noStrike" kern="1200" cap="none" spc="0" normalizeH="0" baseline="0" noProof="0" dirty="0">
                <a:ln>
                  <a:noFill/>
                </a:ln>
                <a:solidFill>
                  <a:schemeClr val="bg1">
                    <a:lumMod val="50000"/>
                  </a:schemeClr>
                </a:solidFill>
                <a:effectLst/>
                <a:uLnTx/>
                <a:uFillTx/>
                <a:latin typeface="Helvetica"/>
                <a:ea typeface="+mn-ea"/>
                <a:cs typeface="+mn-cs"/>
              </a:rPr>
              <a:t>CFOs</a:t>
            </a:r>
            <a:endParaRPr kumimoji="0" sz="1050" b="0" i="1" u="none" strike="noStrike" kern="1200" cap="none" spc="0" normalizeH="0" baseline="0" noProof="0" dirty="0">
              <a:ln>
                <a:noFill/>
              </a:ln>
              <a:solidFill>
                <a:schemeClr val="bg1">
                  <a:lumMod val="50000"/>
                </a:schemeClr>
              </a:solidFill>
              <a:effectLst/>
              <a:uLnTx/>
              <a:uFillTx/>
              <a:latin typeface="Helvetica"/>
              <a:ea typeface="+mn-ea"/>
              <a:cs typeface="+mn-cs"/>
            </a:endParaRPr>
          </a:p>
        </p:txBody>
      </p:sp>
      <p:pic>
        <p:nvPicPr>
          <p:cNvPr id="8" name="Graphic 7">
            <a:extLst>
              <a:ext uri="{FF2B5EF4-FFF2-40B4-BE49-F238E27FC236}">
                <a16:creationId xmlns:a16="http://schemas.microsoft.com/office/drawing/2014/main" id="{B43B255A-2EE0-4379-0873-ED2704D73AE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36489" y="982352"/>
            <a:ext cx="11717638" cy="5413055"/>
          </a:xfrm>
          <a:prstGeom prst="rect">
            <a:avLst/>
          </a:prstGeom>
        </p:spPr>
      </p:pic>
    </p:spTree>
    <p:extLst>
      <p:ext uri="{BB962C8B-B14F-4D97-AF65-F5344CB8AC3E}">
        <p14:creationId xmlns:p14="http://schemas.microsoft.com/office/powerpoint/2010/main" val="782390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70A356-7892-7615-15CA-83E3411EEB7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6EF5152-1631-5904-5EC3-CC4CA3ED258F}"/>
              </a:ext>
            </a:extLst>
          </p:cNvPr>
          <p:cNvSpPr txBox="1"/>
          <p:nvPr/>
        </p:nvSpPr>
        <p:spPr>
          <a:xfrm>
            <a:off x="562691" y="2309324"/>
            <a:ext cx="3772826" cy="3917163"/>
          </a:xfrm>
          <a:prstGeom prst="rect">
            <a:avLst/>
          </a:prstGeom>
          <a:noFill/>
        </p:spPr>
        <p:txBody>
          <a:bodyPr wrap="square" lIns="91440" tIns="45720" rIns="91440" bIns="45720" rtlCol="0" anchor="t">
            <a:spAutoFit/>
          </a:bodyPr>
          <a:lstStyle/>
          <a:p>
            <a:pPr lvl="0">
              <a:lnSpc>
                <a:spcPct val="125000"/>
              </a:lnSpc>
              <a:spcAft>
                <a:spcPts val="600"/>
              </a:spcAft>
              <a:buClr>
                <a:srgbClr val="E7534F"/>
              </a:buClr>
              <a:defRPr/>
            </a:pPr>
            <a:r>
              <a:rPr lang="en-US" sz="1200" b="1" dirty="0">
                <a:solidFill>
                  <a:srgbClr val="000000"/>
                </a:solidFill>
                <a:latin typeface="Helvetica"/>
                <a:cs typeface="Helvetica"/>
              </a:rPr>
              <a:t>When evaluating IT initiatives, CFOs </a:t>
            </a:r>
            <a:r>
              <a:rPr lang="en-US" sz="1200" b="1" dirty="0" err="1">
                <a:solidFill>
                  <a:srgbClr val="000000"/>
                </a:solidFill>
                <a:latin typeface="Helvetica"/>
                <a:cs typeface="Helvetica"/>
              </a:rPr>
              <a:t>prioritise</a:t>
            </a:r>
            <a:r>
              <a:rPr lang="en-US" sz="1200" b="1" dirty="0">
                <a:solidFill>
                  <a:srgbClr val="000000"/>
                </a:solidFill>
                <a:latin typeface="Helvetica"/>
                <a:cs typeface="Helvetica"/>
              </a:rPr>
              <a:t> risk reduction, while CIOs focus on cost savings and cost avoidance</a:t>
            </a:r>
            <a:r>
              <a:rPr kumimoji="0" lang="en-US" sz="1200" b="1" i="0" u="none" strike="noStrike" kern="1200" cap="none" spc="0" normalizeH="0" baseline="0" noProof="0" dirty="0">
                <a:ln>
                  <a:noFill/>
                </a:ln>
                <a:solidFill>
                  <a:srgbClr val="000000"/>
                </a:solidFill>
                <a:effectLst/>
                <a:uLnTx/>
                <a:uFillTx/>
                <a:latin typeface="Helvetica"/>
                <a:ea typeface="+mn-ea"/>
                <a:cs typeface="Helvetica"/>
              </a:rPr>
              <a:t>. </a:t>
            </a:r>
          </a:p>
          <a:p>
            <a:pPr marL="171450" indent="-171450">
              <a:lnSpc>
                <a:spcPct val="125000"/>
              </a:lnSpc>
              <a:spcAft>
                <a:spcPts val="600"/>
              </a:spcAft>
              <a:buClr>
                <a:srgbClr val="E7534F"/>
              </a:buClr>
              <a:buFont typeface="Arial" panose="020B0604020202020204" pitchFamily="34" charset="0"/>
              <a:buChar char="•"/>
              <a:defRPr/>
            </a:pPr>
            <a:r>
              <a:rPr lang="en-US" sz="1200" dirty="0">
                <a:solidFill>
                  <a:srgbClr val="000000"/>
                </a:solidFill>
                <a:latin typeface="Helvetica"/>
                <a:cs typeface="Helvetica"/>
              </a:rPr>
              <a:t>More than half of CFOs and CIOs expect IT initiatives to deliver measurable value within one year.</a:t>
            </a:r>
          </a:p>
          <a:p>
            <a:pPr marL="171450" lvl="0" indent="-171450">
              <a:lnSpc>
                <a:spcPct val="125000"/>
              </a:lnSpc>
              <a:spcAft>
                <a:spcPts val="600"/>
              </a:spcAft>
              <a:buClr>
                <a:srgbClr val="E7534F"/>
              </a:buClr>
              <a:buFont typeface="Arial" panose="020B0604020202020204" pitchFamily="34" charset="0"/>
              <a:buChar char="•"/>
              <a:defRPr/>
            </a:pPr>
            <a:r>
              <a:rPr lang="en-US" sz="1200" dirty="0">
                <a:solidFill>
                  <a:srgbClr val="000000"/>
                </a:solidFill>
                <a:latin typeface="Helvetica"/>
                <a:cs typeface="Helvetica"/>
              </a:rPr>
              <a:t>The biggest challenges CIOs and technology leaders face in securing budget approval from CFOs are:</a:t>
            </a:r>
          </a:p>
          <a:p>
            <a:pPr marL="628650" lvl="1" indent="-171450">
              <a:lnSpc>
                <a:spcPct val="125000"/>
              </a:lnSpc>
              <a:spcAft>
                <a:spcPts val="600"/>
              </a:spcAft>
              <a:buClr>
                <a:srgbClr val="E7534F"/>
              </a:buClr>
              <a:buFont typeface="Courier New" panose="02070309020205020404" pitchFamily="49" charset="0"/>
              <a:buChar char="o"/>
              <a:defRPr/>
            </a:pPr>
            <a:r>
              <a:rPr lang="en-US" sz="1200" dirty="0">
                <a:solidFill>
                  <a:srgbClr val="000000"/>
                </a:solidFill>
                <a:latin typeface="Helvetica"/>
                <a:cs typeface="Helvetica"/>
              </a:rPr>
              <a:t>Budget constraints (40%)</a:t>
            </a:r>
          </a:p>
          <a:p>
            <a:pPr marL="628650" lvl="1" indent="-171450">
              <a:lnSpc>
                <a:spcPct val="125000"/>
              </a:lnSpc>
              <a:spcAft>
                <a:spcPts val="600"/>
              </a:spcAft>
              <a:buClr>
                <a:srgbClr val="E7534F"/>
              </a:buClr>
              <a:buFont typeface="Courier New" panose="02070309020205020404" pitchFamily="49" charset="0"/>
              <a:buChar char="o"/>
              <a:defRPr/>
            </a:pPr>
            <a:r>
              <a:rPr lang="en-US" sz="1200" dirty="0">
                <a:solidFill>
                  <a:srgbClr val="000000"/>
                </a:solidFill>
                <a:latin typeface="Helvetica"/>
                <a:cs typeface="Helvetica"/>
              </a:rPr>
              <a:t>Difficulty articulating ROI (36%)</a:t>
            </a:r>
          </a:p>
          <a:p>
            <a:pPr marL="171450" lvl="0" indent="-171450">
              <a:lnSpc>
                <a:spcPct val="125000"/>
              </a:lnSpc>
              <a:spcAft>
                <a:spcPts val="600"/>
              </a:spcAft>
              <a:buClr>
                <a:srgbClr val="E7534F"/>
              </a:buClr>
              <a:buFont typeface="Arial" panose="020B0604020202020204" pitchFamily="34" charset="0"/>
              <a:buChar char="•"/>
              <a:defRPr/>
            </a:pPr>
            <a:r>
              <a:rPr kumimoji="0" lang="en-US" sz="1200" b="0" i="0" u="none" strike="noStrike" kern="1200" cap="none" spc="0" normalizeH="0" baseline="0" noProof="0" dirty="0">
                <a:ln>
                  <a:noFill/>
                </a:ln>
                <a:solidFill>
                  <a:srgbClr val="000000"/>
                </a:solidFill>
                <a:effectLst/>
                <a:uLnTx/>
                <a:uFillTx/>
                <a:latin typeface="Helvetica"/>
                <a:ea typeface="+mn-ea"/>
                <a:cs typeface="Helvetica"/>
              </a:rPr>
              <a:t>Additionally, about 12% of CFOs cite misalignment between IT initiatives and enterprise strategy as a challenge, while 6% point to poor collaboration with finance.</a:t>
            </a:r>
          </a:p>
        </p:txBody>
      </p:sp>
      <p:sp>
        <p:nvSpPr>
          <p:cNvPr id="3" name="Rectangle 2">
            <a:extLst>
              <a:ext uri="{FF2B5EF4-FFF2-40B4-BE49-F238E27FC236}">
                <a16:creationId xmlns:a16="http://schemas.microsoft.com/office/drawing/2014/main" id="{6C0FB7F7-68AD-DE7D-8384-3E3B5F97747D}"/>
              </a:ext>
            </a:extLst>
          </p:cNvPr>
          <p:cNvSpPr/>
          <p:nvPr/>
        </p:nvSpPr>
        <p:spPr>
          <a:xfrm>
            <a:off x="562691" y="990174"/>
            <a:ext cx="3630732" cy="120032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50" normalizeH="0" baseline="0" noProof="0" dirty="0">
                <a:ln>
                  <a:noFill/>
                </a:ln>
                <a:solidFill>
                  <a:prstClr val="black"/>
                </a:solidFill>
                <a:effectLst/>
                <a:uLnTx/>
                <a:uFillTx/>
                <a:latin typeface="Helvetica"/>
                <a:ea typeface="+mn-ea"/>
                <a:cs typeface="Helvetica"/>
              </a:rPr>
              <a:t>Critical </a:t>
            </a:r>
            <a:r>
              <a:rPr lang="en-US" sz="2400" b="1" spc="-50" dirty="0">
                <a:solidFill>
                  <a:prstClr val="black"/>
                </a:solidFill>
                <a:latin typeface="Helvetica"/>
                <a:cs typeface="Helvetica"/>
              </a:rPr>
              <a:t>metrics</a:t>
            </a:r>
            <a:r>
              <a:rPr kumimoji="0" lang="en-US" sz="2400" b="1" i="0" u="none" strike="noStrike" kern="1200" cap="none" spc="-50" normalizeH="0" baseline="0" noProof="0" dirty="0">
                <a:ln>
                  <a:noFill/>
                </a:ln>
                <a:solidFill>
                  <a:prstClr val="black"/>
                </a:solidFill>
                <a:effectLst/>
                <a:uLnTx/>
                <a:uFillTx/>
                <a:latin typeface="Helvetica"/>
                <a:ea typeface="+mn-ea"/>
                <a:cs typeface="Helvetica"/>
              </a:rPr>
              <a:t>, </a:t>
            </a:r>
            <a:r>
              <a:rPr lang="en-US" sz="2400" b="1" spc="-50" dirty="0">
                <a:solidFill>
                  <a:prstClr val="black"/>
                </a:solidFill>
                <a:latin typeface="Helvetica"/>
                <a:cs typeface="Helvetica"/>
              </a:rPr>
              <a:t>value</a:t>
            </a:r>
            <a:r>
              <a:rPr kumimoji="0" lang="en-US" sz="2400" b="1" i="0" u="none" strike="noStrike" kern="1200" cap="none" spc="-50" normalizeH="0" baseline="0" noProof="0" dirty="0">
                <a:ln>
                  <a:noFill/>
                </a:ln>
                <a:solidFill>
                  <a:prstClr val="black"/>
                </a:solidFill>
                <a:effectLst/>
                <a:uLnTx/>
                <a:uFillTx/>
                <a:latin typeface="Helvetica"/>
                <a:ea typeface="+mn-ea"/>
                <a:cs typeface="Helvetica"/>
              </a:rPr>
              <a:t> </a:t>
            </a:r>
            <a:r>
              <a:rPr lang="en-US" sz="2400" b="1" spc="-50" dirty="0">
                <a:solidFill>
                  <a:prstClr val="black"/>
                </a:solidFill>
                <a:latin typeface="Helvetica"/>
                <a:cs typeface="Helvetica"/>
              </a:rPr>
              <a:t>timelines</a:t>
            </a:r>
            <a:r>
              <a:rPr kumimoji="0" lang="en-US" sz="2400" b="1" i="0" u="none" strike="noStrike" kern="1200" cap="none" spc="-50" normalizeH="0" baseline="0" noProof="0" dirty="0">
                <a:ln>
                  <a:noFill/>
                </a:ln>
                <a:solidFill>
                  <a:prstClr val="black"/>
                </a:solidFill>
                <a:effectLst/>
                <a:uLnTx/>
                <a:uFillTx/>
                <a:latin typeface="Helvetica"/>
                <a:ea typeface="+mn-ea"/>
                <a:cs typeface="Helvetica"/>
              </a:rPr>
              <a:t> and CIO </a:t>
            </a:r>
            <a:r>
              <a:rPr lang="en-US" sz="2400" b="1" spc="-50" dirty="0">
                <a:solidFill>
                  <a:prstClr val="black"/>
                </a:solidFill>
                <a:latin typeface="Helvetica"/>
                <a:cs typeface="Helvetica"/>
              </a:rPr>
              <a:t>funding</a:t>
            </a:r>
            <a:r>
              <a:rPr kumimoji="0" lang="en-US" sz="2400" b="1" i="0" u="none" strike="noStrike" kern="1200" cap="none" spc="-50" normalizeH="0" baseline="0" noProof="0" dirty="0">
                <a:ln>
                  <a:noFill/>
                </a:ln>
                <a:solidFill>
                  <a:prstClr val="black"/>
                </a:solidFill>
                <a:effectLst/>
                <a:uLnTx/>
                <a:uFillTx/>
                <a:latin typeface="Helvetica"/>
                <a:ea typeface="+mn-ea"/>
                <a:cs typeface="Helvetica"/>
              </a:rPr>
              <a:t> </a:t>
            </a:r>
            <a:r>
              <a:rPr lang="en-US" sz="2400" b="1" spc="-50" dirty="0">
                <a:solidFill>
                  <a:prstClr val="black"/>
                </a:solidFill>
                <a:latin typeface="Helvetica"/>
                <a:cs typeface="Helvetica"/>
              </a:rPr>
              <a:t>barriers</a:t>
            </a:r>
            <a:endParaRPr kumimoji="0" lang="en-US" sz="2400" b="1" i="0" u="none" strike="noStrike" kern="1200" cap="none" spc="-50" normalizeH="0" baseline="0" noProof="0" dirty="0">
              <a:ln>
                <a:noFill/>
              </a:ln>
              <a:solidFill>
                <a:prstClr val="black"/>
              </a:solidFill>
              <a:effectLst/>
              <a:uLnTx/>
              <a:uFillTx/>
              <a:latin typeface="Helvetica"/>
              <a:ea typeface="+mn-ea"/>
              <a:cs typeface="Helvetica"/>
            </a:endParaRPr>
          </a:p>
        </p:txBody>
      </p:sp>
      <p:sp>
        <p:nvSpPr>
          <p:cNvPr id="6" name="Rectangle 5">
            <a:extLst>
              <a:ext uri="{FF2B5EF4-FFF2-40B4-BE49-F238E27FC236}">
                <a16:creationId xmlns:a16="http://schemas.microsoft.com/office/drawing/2014/main" id="{C2ADCB1C-AB81-0841-0EC0-DFFDF4A2AE90}"/>
              </a:ext>
            </a:extLst>
          </p:cNvPr>
          <p:cNvSpPr/>
          <p:nvPr/>
        </p:nvSpPr>
        <p:spPr>
          <a:xfrm>
            <a:off x="562690" y="682397"/>
            <a:ext cx="3630732"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E7534F"/>
                </a:solidFill>
                <a:effectLst/>
                <a:uLnTx/>
                <a:uFillTx/>
                <a:latin typeface="Helvetica"/>
                <a:ea typeface="Calibri" panose="020F0502020204030204"/>
                <a:cs typeface="Helvetica"/>
              </a:rPr>
              <a:t>Technology Trends</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7468B58E-2EB9-A924-7097-8A80AE2246A3}"/>
              </a:ext>
            </a:extLst>
          </p:cNvPr>
          <p:cNvCxnSpPr>
            <a:cxnSpLocks/>
          </p:cNvCxnSpPr>
          <p:nvPr/>
        </p:nvCxnSpPr>
        <p:spPr>
          <a:xfrm flipV="1">
            <a:off x="4575205" y="189000"/>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B21FAA54-6B38-D01A-F401-8AB4980A55A5}"/>
              </a:ext>
            </a:extLst>
          </p:cNvPr>
          <p:cNvSpPr txBox="1"/>
          <p:nvPr/>
        </p:nvSpPr>
        <p:spPr>
          <a:xfrm>
            <a:off x="4887310" y="277785"/>
            <a:ext cx="6821323" cy="6302431"/>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25000"/>
              </a:lnSpc>
              <a:spcBef>
                <a:spcPts val="0"/>
              </a:spcBef>
              <a:spcAft>
                <a:spcPts val="600"/>
              </a:spcAft>
              <a:buClr>
                <a:srgbClr val="E7534F"/>
              </a:buClr>
              <a:buSzTx/>
              <a:buFontTx/>
              <a:buNone/>
              <a:tabLst/>
              <a:defRPr/>
            </a:pPr>
            <a:r>
              <a:rPr lang="en-US" sz="1200" b="1" dirty="0">
                <a:solidFill>
                  <a:prstClr val="black"/>
                </a:solidFill>
                <a:latin typeface="Helvetica"/>
                <a:cs typeface="Helvetica"/>
              </a:rPr>
              <a:t>Top evaluation metrics for IT initiatives</a:t>
            </a:r>
            <a:r>
              <a:rPr kumimoji="0" lang="en-US" sz="1200" b="1" i="0" u="none" strike="noStrike" kern="1200" cap="none" spc="0" normalizeH="0" baseline="0" noProof="0" dirty="0">
                <a:ln>
                  <a:noFill/>
                </a:ln>
                <a:solidFill>
                  <a:prstClr val="black"/>
                </a:solidFill>
                <a:effectLst/>
                <a:uLnTx/>
                <a:uFillTx/>
                <a:latin typeface="Helvetica"/>
                <a:ea typeface="+mn-ea"/>
                <a:cs typeface="Helvetica"/>
              </a:rPr>
              <a:t> </a:t>
            </a:r>
          </a:p>
          <a:p>
            <a:pPr marL="174625" lvl="0" indent="-174625">
              <a:lnSpc>
                <a:spcPct val="125000"/>
              </a:lnSpc>
              <a:spcAft>
                <a:spcPts val="600"/>
              </a:spcAft>
              <a:buClr>
                <a:srgbClr val="E7534F"/>
              </a:buClr>
              <a:buFont typeface="Arial" panose="020B0604020202020204" pitchFamily="34" charset="0"/>
              <a:buChar char="•"/>
              <a:defRPr/>
            </a:pPr>
            <a:r>
              <a:rPr lang="en-US" sz="1200" dirty="0">
                <a:solidFill>
                  <a:prstClr val="black"/>
                </a:solidFill>
                <a:latin typeface="Helvetica"/>
                <a:cs typeface="Helvetica"/>
              </a:rPr>
              <a:t>CFOs and CIOs use similar frameworks when assessing IT initiatives, </a:t>
            </a:r>
            <a:r>
              <a:rPr lang="en-US" sz="1200" dirty="0" err="1">
                <a:solidFill>
                  <a:prstClr val="black"/>
                </a:solidFill>
                <a:latin typeface="Helvetica"/>
                <a:cs typeface="Helvetica"/>
              </a:rPr>
              <a:t>prioritising</a:t>
            </a:r>
            <a:r>
              <a:rPr lang="en-US" sz="1200" dirty="0">
                <a:solidFill>
                  <a:prstClr val="black"/>
                </a:solidFill>
                <a:latin typeface="Helvetica"/>
                <a:cs typeface="Helvetica"/>
              </a:rPr>
              <a:t> risk reduction, costs, productivity, customer experience and revenue growth. Lower emphasis is placed on delivery speed and employee experience. However, CIOs weigh cost savings more heavily, while CFOs </a:t>
            </a:r>
            <a:r>
              <a:rPr lang="en-US" sz="1200" dirty="0" err="1">
                <a:solidFill>
                  <a:prstClr val="black"/>
                </a:solidFill>
                <a:latin typeface="Helvetica"/>
                <a:cs typeface="Helvetica"/>
              </a:rPr>
              <a:t>emphasise</a:t>
            </a:r>
            <a:r>
              <a:rPr lang="en-US" sz="1200" dirty="0">
                <a:solidFill>
                  <a:prstClr val="black"/>
                </a:solidFill>
                <a:latin typeface="Helvetica"/>
                <a:cs typeface="Helvetica"/>
              </a:rPr>
              <a:t> risk reduction..</a:t>
            </a:r>
            <a:endParaRPr lang="en-US" sz="1200" b="0" i="0" u="none" strike="noStrike" kern="1200" cap="none" spc="0" normalizeH="0" baseline="0" noProof="0" dirty="0">
              <a:ln>
                <a:noFill/>
              </a:ln>
              <a:solidFill>
                <a:prstClr val="black"/>
              </a:solidFill>
              <a:effectLst/>
              <a:uLnTx/>
              <a:uFillTx/>
              <a:latin typeface="Helvetica"/>
              <a:cs typeface="Helvetica"/>
            </a:endParaRPr>
          </a:p>
          <a:p>
            <a:pPr lvl="0">
              <a:lnSpc>
                <a:spcPct val="125000"/>
              </a:lnSpc>
              <a:spcBef>
                <a:spcPts val="1200"/>
              </a:spcBef>
              <a:spcAft>
                <a:spcPts val="600"/>
              </a:spcAft>
              <a:buClr>
                <a:srgbClr val="E7534F"/>
              </a:buClr>
              <a:defRPr/>
            </a:pPr>
            <a:r>
              <a:rPr lang="en-US" sz="1200" b="1" dirty="0">
                <a:solidFill>
                  <a:prstClr val="black"/>
                </a:solidFill>
                <a:latin typeface="Helvetica"/>
                <a:cs typeface="Helvetica"/>
              </a:rPr>
              <a:t>Reducing risk and driving rapid business growth</a:t>
            </a:r>
            <a:endParaRPr kumimoji="0" lang="en-US" sz="1200" b="1" i="0" u="none" strike="noStrike" kern="1200" cap="none" spc="0" normalizeH="0" baseline="0" noProof="0" dirty="0">
              <a:ln>
                <a:noFill/>
              </a:ln>
              <a:solidFill>
                <a:prstClr val="black"/>
              </a:solidFill>
              <a:effectLst/>
              <a:uLnTx/>
              <a:uFillTx/>
              <a:latin typeface="Helvetica"/>
              <a:ea typeface="+mn-ea"/>
              <a:cs typeface="Helvetica"/>
            </a:endParaRPr>
          </a:p>
          <a:p>
            <a:pPr marL="174625" lvl="0" indent="-174625">
              <a:lnSpc>
                <a:spcPct val="125000"/>
              </a:lnSpc>
              <a:spcAft>
                <a:spcPts val="600"/>
              </a:spcAft>
              <a:buClr>
                <a:srgbClr val="E7534F"/>
              </a:buClr>
              <a:buFont typeface="Arial" panose="020B0604020202020204" pitchFamily="34" charset="0"/>
              <a:buChar char="•"/>
              <a:defRPr/>
            </a:pPr>
            <a:r>
              <a:rPr lang="en-US" sz="1200" dirty="0">
                <a:solidFill>
                  <a:prstClr val="black"/>
                </a:solidFill>
                <a:latin typeface="Helvetica"/>
                <a:cs typeface="Helvetica"/>
              </a:rPr>
              <a:t>As CFOs and CIOs aim for business growth in 2025 (ADAPT </a:t>
            </a:r>
            <a:r>
              <a:rPr lang="en-US" sz="1200" dirty="0">
                <a:solidFill>
                  <a:prstClr val="black"/>
                </a:solidFill>
                <a:latin typeface="Helvetica"/>
                <a:cs typeface="Helvetica"/>
                <a:hlinkClick r:id="rId3"/>
              </a:rPr>
              <a:t>CIO</a:t>
            </a:r>
            <a:r>
              <a:rPr lang="en-US" sz="1200" dirty="0">
                <a:solidFill>
                  <a:prstClr val="black"/>
                </a:solidFill>
                <a:latin typeface="Helvetica"/>
                <a:cs typeface="Helvetica"/>
              </a:rPr>
              <a:t> and </a:t>
            </a:r>
            <a:r>
              <a:rPr lang="en-US" sz="1200" dirty="0">
                <a:solidFill>
                  <a:prstClr val="black"/>
                </a:solidFill>
                <a:latin typeface="Helvetica"/>
                <a:cs typeface="Helvetica"/>
                <a:hlinkClick r:id="rId4"/>
              </a:rPr>
              <a:t>CFO</a:t>
            </a:r>
            <a:r>
              <a:rPr lang="en-US" sz="1200" dirty="0">
                <a:solidFill>
                  <a:prstClr val="black"/>
                </a:solidFill>
                <a:latin typeface="Helvetica"/>
                <a:cs typeface="Helvetica"/>
              </a:rPr>
              <a:t> Persona Map reports, Dec 2025), they are shifting from long-term transformation programs toward initiatives that deliver immediate productivity impact. This requires early evidence of success to unlock further investment. </a:t>
            </a:r>
          </a:p>
          <a:p>
            <a:pPr marL="174625" lvl="0" indent="-174625">
              <a:lnSpc>
                <a:spcPct val="125000"/>
              </a:lnSpc>
              <a:spcAft>
                <a:spcPts val="600"/>
              </a:spcAft>
              <a:buClr>
                <a:srgbClr val="E7534F"/>
              </a:buClr>
              <a:buFont typeface="Arial" panose="020B0604020202020204" pitchFamily="34" charset="0"/>
              <a:buChar char="•"/>
              <a:defRPr/>
            </a:pPr>
            <a:r>
              <a:rPr lang="en-US" sz="1200" dirty="0">
                <a:solidFill>
                  <a:prstClr val="black"/>
                </a:solidFill>
                <a:latin typeface="Helvetica"/>
                <a:cs typeface="Helvetica"/>
              </a:rPr>
              <a:t>With AI strategy now a top priority, both leaders expect accelerated impact, better insights, and shorter cycle times.</a:t>
            </a:r>
          </a:p>
          <a:p>
            <a:pPr lvl="0">
              <a:lnSpc>
                <a:spcPct val="125000"/>
              </a:lnSpc>
              <a:spcBef>
                <a:spcPts val="1200"/>
              </a:spcBef>
              <a:spcAft>
                <a:spcPts val="600"/>
              </a:spcAft>
              <a:buClr>
                <a:srgbClr val="E7534F"/>
              </a:buClr>
              <a:defRPr/>
            </a:pPr>
            <a:r>
              <a:rPr lang="en-US" sz="1200" b="1" dirty="0">
                <a:solidFill>
                  <a:prstClr val="black"/>
                </a:solidFill>
                <a:latin typeface="Helvetica"/>
                <a:cs typeface="Helvetica"/>
              </a:rPr>
              <a:t>CIOs face stricter scrutiny as CFOs tighten spending</a:t>
            </a:r>
          </a:p>
          <a:p>
            <a:pPr marL="174625" lvl="0" indent="-174625">
              <a:lnSpc>
                <a:spcPct val="125000"/>
              </a:lnSpc>
              <a:spcAft>
                <a:spcPts val="600"/>
              </a:spcAft>
              <a:buClr>
                <a:srgbClr val="E7534F"/>
              </a:buClr>
              <a:buFont typeface="Arial" panose="020B0604020202020204" pitchFamily="34" charset="0"/>
              <a:buChar char="•"/>
              <a:defRPr/>
            </a:pPr>
            <a:r>
              <a:rPr lang="en-US" sz="1200" dirty="0">
                <a:solidFill>
                  <a:prstClr val="black"/>
                </a:solidFill>
                <a:latin typeface="Helvetica"/>
                <a:cs typeface="Helvetica"/>
              </a:rPr>
              <a:t>CIOs struggle to secure IT funding as CFOs demand clearer links to business growth, with a strong focus on data analytics initiatives. </a:t>
            </a:r>
          </a:p>
          <a:p>
            <a:pPr marL="174625" indent="-174625">
              <a:lnSpc>
                <a:spcPct val="125000"/>
              </a:lnSpc>
              <a:spcAft>
                <a:spcPts val="600"/>
              </a:spcAft>
              <a:buClr>
                <a:srgbClr val="E7534F"/>
              </a:buClr>
              <a:buFont typeface="Arial" panose="020B0604020202020204" pitchFamily="34" charset="0"/>
              <a:buChar char="•"/>
              <a:defRPr/>
            </a:pPr>
            <a:r>
              <a:rPr lang="en-US" sz="1200" dirty="0">
                <a:solidFill>
                  <a:prstClr val="black"/>
                </a:solidFill>
                <a:latin typeface="Helvetica"/>
                <a:cs typeface="Helvetica"/>
              </a:rPr>
              <a:t>CFOs’ investment in expenditure management (#7 IP) aims to quantify savings with transparent outcomes. Tech initiatives lacking visibility or fast ROI often face approval delays.</a:t>
            </a:r>
          </a:p>
          <a:p>
            <a:pPr lvl="0">
              <a:lnSpc>
                <a:spcPct val="125000"/>
              </a:lnSpc>
              <a:spcBef>
                <a:spcPts val="1200"/>
              </a:spcBef>
              <a:spcAft>
                <a:spcPts val="600"/>
              </a:spcAft>
              <a:buClr>
                <a:srgbClr val="E7534F"/>
              </a:buClr>
              <a:defRPr/>
            </a:pPr>
            <a:r>
              <a:rPr lang="en-US" sz="1200" b="1" dirty="0">
                <a:solidFill>
                  <a:prstClr val="black"/>
                </a:solidFill>
                <a:latin typeface="Helvetica"/>
                <a:cs typeface="Helvetica"/>
              </a:rPr>
              <a:t>Challenges in securing budget approval</a:t>
            </a:r>
          </a:p>
          <a:p>
            <a:pPr marL="174625" indent="-174625">
              <a:lnSpc>
                <a:spcPct val="125000"/>
              </a:lnSpc>
              <a:spcAft>
                <a:spcPts val="600"/>
              </a:spcAft>
              <a:buClr>
                <a:srgbClr val="E7534F"/>
              </a:buClr>
              <a:buFont typeface="Arial" panose="020B0604020202020204" pitchFamily="34" charset="0"/>
              <a:buChar char="•"/>
              <a:defRPr/>
            </a:pPr>
            <a:r>
              <a:rPr lang="en-US" sz="1200" dirty="0">
                <a:solidFill>
                  <a:prstClr val="black"/>
                </a:solidFill>
                <a:latin typeface="Helvetica"/>
                <a:cs typeface="Helvetica"/>
              </a:rPr>
              <a:t>CIOs report challenges such as misalignment between IT initiatives and enterprise strategy, along with poor collaboration with finance. To address this, CFOs are </a:t>
            </a:r>
            <a:r>
              <a:rPr lang="en-US" sz="1200" dirty="0" err="1">
                <a:solidFill>
                  <a:prstClr val="black"/>
                </a:solidFill>
                <a:latin typeface="Helvetica"/>
                <a:cs typeface="Helvetica"/>
              </a:rPr>
              <a:t>prioritising</a:t>
            </a:r>
            <a:r>
              <a:rPr lang="en-US" sz="1200" dirty="0">
                <a:solidFill>
                  <a:prstClr val="black"/>
                </a:solidFill>
                <a:latin typeface="Helvetica"/>
                <a:cs typeface="Helvetica"/>
              </a:rPr>
              <a:t> IT-business alignment, moving from #20 to #10 initiative priority in 2025. Only a few CFOs cite other issues, such as vendor credibility and limited financial acumen within tech teams.</a:t>
            </a:r>
          </a:p>
        </p:txBody>
      </p:sp>
    </p:spTree>
    <p:extLst>
      <p:ext uri="{BB962C8B-B14F-4D97-AF65-F5344CB8AC3E}">
        <p14:creationId xmlns:p14="http://schemas.microsoft.com/office/powerpoint/2010/main" val="1307805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8007E4D-1550-0348-CB3A-76D00682A81F}"/>
            </a:ext>
          </a:extLst>
        </p:cNvPr>
        <p:cNvGrpSpPr/>
        <p:nvPr/>
      </p:nvGrpSpPr>
      <p:grpSpPr>
        <a:xfrm>
          <a:off x="0" y="0"/>
          <a:ext cx="0" cy="0"/>
          <a:chOff x="0" y="0"/>
          <a:chExt cx="0" cy="0"/>
        </a:xfrm>
      </p:grpSpPr>
      <p:pic>
        <p:nvPicPr>
          <p:cNvPr id="6" name="Graphic 5">
            <a:extLst>
              <a:ext uri="{FF2B5EF4-FFF2-40B4-BE49-F238E27FC236}">
                <a16:creationId xmlns:a16="http://schemas.microsoft.com/office/drawing/2014/main" id="{81A617FD-18EA-ADE4-5927-A326EE8F07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80027" y="6005622"/>
            <a:ext cx="2157900" cy="232240"/>
          </a:xfrm>
          <a:prstGeom prst="rect">
            <a:avLst/>
          </a:prstGeom>
        </p:spPr>
      </p:pic>
      <p:grpSp>
        <p:nvGrpSpPr>
          <p:cNvPr id="2" name="Group 1">
            <a:extLst>
              <a:ext uri="{FF2B5EF4-FFF2-40B4-BE49-F238E27FC236}">
                <a16:creationId xmlns:a16="http://schemas.microsoft.com/office/drawing/2014/main" id="{502C06A9-F99C-41B0-0360-F46FD13D869A}"/>
              </a:ext>
            </a:extLst>
          </p:cNvPr>
          <p:cNvGrpSpPr/>
          <p:nvPr/>
        </p:nvGrpSpPr>
        <p:grpSpPr>
          <a:xfrm>
            <a:off x="549439" y="2483125"/>
            <a:ext cx="8465469" cy="1508497"/>
            <a:chOff x="549439" y="2483125"/>
            <a:chExt cx="8107410" cy="1508497"/>
          </a:xfrm>
        </p:grpSpPr>
        <p:sp>
          <p:nvSpPr>
            <p:cNvPr id="5" name="TextBox 4">
              <a:extLst>
                <a:ext uri="{FF2B5EF4-FFF2-40B4-BE49-F238E27FC236}">
                  <a16:creationId xmlns:a16="http://schemas.microsoft.com/office/drawing/2014/main" id="{F57DAC29-B27B-E3E8-1787-547E854EA189}"/>
                </a:ext>
              </a:extLst>
            </p:cNvPr>
            <p:cNvSpPr txBox="1"/>
            <p:nvPr/>
          </p:nvSpPr>
          <p:spPr>
            <a:xfrm>
              <a:off x="549439" y="2483125"/>
              <a:ext cx="8107410" cy="1323439"/>
            </a:xfrm>
            <a:prstGeom prst="rect">
              <a:avLst/>
            </a:prstGeom>
            <a:noFill/>
          </p:spPr>
          <p:txBody>
            <a:bodyPr wrap="square" lIns="91440" tIns="45720" rIns="91440" bIns="45720" rtlCol="0" anchor="t">
              <a:spAutoFit/>
            </a:bodyPr>
            <a:lstStyle/>
            <a:p>
              <a:pPr lvl="0">
                <a:spcAft>
                  <a:spcPts val="2400"/>
                </a:spcAft>
                <a:defRPr/>
              </a:pPr>
              <a:r>
                <a:rPr lang="en-US" sz="4000" dirty="0">
                  <a:solidFill>
                    <a:prstClr val="white"/>
                  </a:solidFill>
                  <a:latin typeface="Helvetica"/>
                  <a:cs typeface="Helvetica"/>
                </a:rPr>
                <a:t>Assessing technology performance and finance-ready capabilities</a:t>
              </a:r>
            </a:p>
          </p:txBody>
        </p:sp>
        <p:sp>
          <p:nvSpPr>
            <p:cNvPr id="7" name="Rectangle 6">
              <a:extLst>
                <a:ext uri="{FF2B5EF4-FFF2-40B4-BE49-F238E27FC236}">
                  <a16:creationId xmlns:a16="http://schemas.microsoft.com/office/drawing/2014/main" id="{FCE4D200-6E7E-7F83-D0AA-5B83CD64B707}"/>
                </a:ext>
              </a:extLst>
            </p:cNvPr>
            <p:cNvSpPr/>
            <p:nvPr/>
          </p:nvSpPr>
          <p:spPr>
            <a:xfrm>
              <a:off x="678831" y="3929148"/>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81933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04981A-2FA9-1EBC-0AC6-9356EE706CDB}"/>
            </a:ext>
          </a:extLst>
        </p:cNvPr>
        <p:cNvGrpSpPr/>
        <p:nvPr/>
      </p:nvGrpSpPr>
      <p:grpSpPr>
        <a:xfrm>
          <a:off x="0" y="0"/>
          <a:ext cx="0" cy="0"/>
          <a:chOff x="0" y="0"/>
          <a:chExt cx="0" cy="0"/>
        </a:xfrm>
      </p:grpSpPr>
      <p:pic>
        <p:nvPicPr>
          <p:cNvPr id="4" name="Graphic 3">
            <a:extLst>
              <a:ext uri="{FF2B5EF4-FFF2-40B4-BE49-F238E27FC236}">
                <a16:creationId xmlns:a16="http://schemas.microsoft.com/office/drawing/2014/main" id="{F988AD00-FD04-9FEF-3CEB-9D0B9676313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17259" y="907635"/>
            <a:ext cx="11600513" cy="5546731"/>
          </a:xfrm>
          <a:prstGeom prst="rect">
            <a:avLst/>
          </a:prstGeom>
        </p:spPr>
      </p:pic>
      <p:sp>
        <p:nvSpPr>
          <p:cNvPr id="2" name="Title 1">
            <a:extLst>
              <a:ext uri="{FF2B5EF4-FFF2-40B4-BE49-F238E27FC236}">
                <a16:creationId xmlns:a16="http://schemas.microsoft.com/office/drawing/2014/main" id="{010F0F35-ACA1-7ED2-5C1B-33AE2F4CD10E}"/>
              </a:ext>
            </a:extLst>
          </p:cNvPr>
          <p:cNvSpPr>
            <a:spLocks noGrp="1"/>
          </p:cNvSpPr>
          <p:nvPr>
            <p:ph type="title" idx="4294967295"/>
          </p:nvPr>
        </p:nvSpPr>
        <p:spPr>
          <a:xfrm>
            <a:off x="236484" y="57597"/>
            <a:ext cx="10026869" cy="720725"/>
          </a:xfrm>
          <a:prstGeom prst="rect">
            <a:avLst/>
          </a:prstGeom>
        </p:spPr>
        <p:txBody>
          <a:bodyPr>
            <a:normAutofit/>
          </a:bodyPr>
          <a:lstStyle/>
          <a:p>
            <a:pPr algn="l">
              <a:defRPr sz="1800" b="1">
                <a:latin typeface="Helvetica"/>
              </a:defRPr>
            </a:pPr>
            <a:r>
              <a:rPr lang="en-US" dirty="0"/>
              <a:t>Roughly</a:t>
            </a:r>
            <a:r>
              <a:rPr dirty="0"/>
              <a:t> what % of your </a:t>
            </a:r>
            <a:r>
              <a:rPr dirty="0" err="1"/>
              <a:t>organisation's</a:t>
            </a:r>
            <a:r>
              <a:rPr dirty="0"/>
              <a:t> </a:t>
            </a:r>
            <a:r>
              <a:rPr lang="en-US" dirty="0"/>
              <a:t>technology</a:t>
            </a:r>
            <a:r>
              <a:rPr dirty="0"/>
              <a:t> capabilities are adopted and in use?</a:t>
            </a:r>
            <a:r>
              <a:rPr lang="en-US" dirty="0"/>
              <a:t> (2024 vs 2025)</a:t>
            </a:r>
            <a:endParaRPr lang="en-US" dirty="0">
              <a:cs typeface="Helvetica"/>
            </a:endParaRPr>
          </a:p>
        </p:txBody>
      </p:sp>
      <p:sp>
        <p:nvSpPr>
          <p:cNvPr id="6" name="TextBox 5">
            <a:extLst>
              <a:ext uri="{FF2B5EF4-FFF2-40B4-BE49-F238E27FC236}">
                <a16:creationId xmlns:a16="http://schemas.microsoft.com/office/drawing/2014/main" id="{5838C968-734E-59A6-9C30-3CAB81A076AE}"/>
              </a:ext>
            </a:extLst>
          </p:cNvPr>
          <p:cNvSpPr txBox="1"/>
          <p:nvPr/>
        </p:nvSpPr>
        <p:spPr>
          <a:xfrm>
            <a:off x="5870484" y="6583680"/>
            <a:ext cx="6178294" cy="253916"/>
          </a:xfrm>
          <a:prstGeom prst="rect">
            <a:avLst/>
          </a:prstGeom>
          <a:noFill/>
        </p:spPr>
        <p:txBody>
          <a:bodyPr wrap="none">
            <a:spAutoFit/>
          </a:bodyPr>
          <a:lstStyle/>
          <a:p>
            <a:pPr marL="0" marR="0" lvl="0" indent="0" algn="r" defTabSz="457200" rtl="0" eaLnBrk="1" fontAlgn="auto" latinLnBrk="0" hangingPunct="1">
              <a:lnSpc>
                <a:spcPct val="100000"/>
              </a:lnSpc>
              <a:spcBef>
                <a:spcPts val="0"/>
              </a:spcBef>
              <a:spcAft>
                <a:spcPts val="0"/>
              </a:spcAft>
              <a:buClrTx/>
              <a:buSzTx/>
              <a:buFontTx/>
              <a:buNone/>
              <a:tabLst/>
              <a:defRPr sz="1100" i="1">
                <a:latin typeface="Helvetica"/>
              </a:defRPr>
            </a:pPr>
            <a:r>
              <a:rPr kumimoji="0" sz="1050" b="0" i="1" u="none" strike="noStrike" kern="1200" cap="none" spc="0" normalizeH="0" baseline="0" noProof="0">
                <a:ln>
                  <a:noFill/>
                </a:ln>
                <a:solidFill>
                  <a:schemeClr val="bg1">
                    <a:lumMod val="50000"/>
                  </a:schemeClr>
                </a:solidFill>
                <a:effectLst/>
                <a:uLnTx/>
                <a:uFillTx/>
                <a:latin typeface="Helvetica"/>
                <a:ea typeface="+mn-ea"/>
                <a:cs typeface="+mn-cs"/>
              </a:rPr>
              <a:t>Source : ADAPT CFO Edge Survey</a:t>
            </a:r>
            <a:r>
              <a:rPr kumimoji="0" lang="en-US" sz="1050" b="0" i="1" u="none" strike="noStrike" kern="1200" cap="none" spc="0" normalizeH="0" baseline="0" noProof="0">
                <a:ln>
                  <a:noFill/>
                </a:ln>
                <a:solidFill>
                  <a:schemeClr val="bg1">
                    <a:lumMod val="50000"/>
                  </a:schemeClr>
                </a:solidFill>
                <a:effectLst/>
                <a:uLnTx/>
                <a:uFillTx/>
                <a:latin typeface="Helvetica"/>
                <a:ea typeface="+mn-ea"/>
                <a:cs typeface="+mn-cs"/>
              </a:rPr>
              <a:t>s</a:t>
            </a:r>
            <a:r>
              <a:rPr kumimoji="0" sz="1050" b="0" i="1" u="none" strike="noStrike" kern="1200" cap="none" spc="0" normalizeH="0" baseline="0" noProof="0">
                <a:ln>
                  <a:noFill/>
                </a:ln>
                <a:solidFill>
                  <a:schemeClr val="bg1">
                    <a:lumMod val="50000"/>
                  </a:schemeClr>
                </a:solidFill>
                <a:effectLst/>
                <a:uLnTx/>
                <a:uFillTx/>
                <a:latin typeface="Helvetica"/>
                <a:ea typeface="+mn-ea"/>
                <a:cs typeface="+mn-cs"/>
              </a:rPr>
              <a:t> in </a:t>
            </a:r>
            <a:r>
              <a:rPr kumimoji="0" lang="en-US" sz="1050" b="0" i="1" u="none" strike="noStrike" kern="1200" cap="none" spc="0" normalizeH="0" baseline="0" noProof="0">
                <a:ln>
                  <a:noFill/>
                </a:ln>
                <a:solidFill>
                  <a:schemeClr val="bg1">
                    <a:lumMod val="50000"/>
                  </a:schemeClr>
                </a:solidFill>
                <a:effectLst/>
                <a:uLnTx/>
                <a:uFillTx/>
                <a:latin typeface="Helvetica"/>
                <a:ea typeface="+mn-ea"/>
                <a:cs typeface="+mn-cs"/>
              </a:rPr>
              <a:t>Nov 2024 and </a:t>
            </a:r>
            <a:r>
              <a:rPr kumimoji="0" sz="1050" b="0" i="1" u="none" strike="noStrike" kern="1200" cap="none" spc="0" normalizeH="0" baseline="0" noProof="0">
                <a:ln>
                  <a:noFill/>
                </a:ln>
                <a:solidFill>
                  <a:schemeClr val="bg1">
                    <a:lumMod val="50000"/>
                  </a:schemeClr>
                </a:solidFill>
                <a:effectLst/>
                <a:uLnTx/>
                <a:uFillTx/>
                <a:latin typeface="Helvetica"/>
                <a:ea typeface="+mn-ea"/>
                <a:cs typeface="+mn-cs"/>
              </a:rPr>
              <a:t>Nov 2025. Sample size : </a:t>
            </a:r>
            <a:r>
              <a:rPr kumimoji="0" lang="en-US" sz="1050" b="0" i="1" u="none" strike="noStrike" kern="1200" cap="none" spc="0" normalizeH="0" baseline="0" noProof="0">
                <a:ln>
                  <a:noFill/>
                </a:ln>
                <a:solidFill>
                  <a:schemeClr val="bg1">
                    <a:lumMod val="50000"/>
                  </a:schemeClr>
                </a:solidFill>
                <a:effectLst/>
                <a:uLnTx/>
                <a:uFillTx/>
                <a:latin typeface="Helvetica"/>
                <a:ea typeface="+mn-ea"/>
                <a:cs typeface="+mn-cs"/>
              </a:rPr>
              <a:t>159</a:t>
            </a:r>
            <a:r>
              <a:rPr kumimoji="0" sz="1050" b="0" i="1" u="none" strike="noStrike" kern="1200" cap="none" spc="0" normalizeH="0" baseline="0" noProof="0">
                <a:ln>
                  <a:noFill/>
                </a:ln>
                <a:solidFill>
                  <a:schemeClr val="bg1">
                    <a:lumMod val="50000"/>
                  </a:schemeClr>
                </a:solidFill>
                <a:effectLst/>
                <a:uLnTx/>
                <a:uFillTx/>
                <a:latin typeface="Helvetica"/>
                <a:ea typeface="+mn-ea"/>
                <a:cs typeface="+mn-cs"/>
              </a:rPr>
              <a:t> Australian </a:t>
            </a:r>
            <a:r>
              <a:rPr kumimoji="0" lang="en-US" sz="1050" b="0" i="1" u="none" strike="noStrike" kern="1200" cap="none" spc="0" normalizeH="0" baseline="0" noProof="0">
                <a:ln>
                  <a:noFill/>
                </a:ln>
                <a:solidFill>
                  <a:schemeClr val="bg1">
                    <a:lumMod val="50000"/>
                  </a:schemeClr>
                </a:solidFill>
                <a:effectLst/>
                <a:uLnTx/>
                <a:uFillTx/>
                <a:latin typeface="Helvetica"/>
                <a:ea typeface="+mn-ea"/>
                <a:cs typeface="+mn-cs"/>
              </a:rPr>
              <a:t>CFOs</a:t>
            </a:r>
            <a:endParaRPr kumimoji="0" sz="1050" b="0" i="1" u="none" strike="noStrike" kern="1200" cap="none" spc="0" normalizeH="0" baseline="0" noProof="0">
              <a:ln>
                <a:noFill/>
              </a:ln>
              <a:solidFill>
                <a:schemeClr val="bg1">
                  <a:lumMod val="50000"/>
                </a:schemeClr>
              </a:solidFill>
              <a:effectLst/>
              <a:uLnTx/>
              <a:uFillTx/>
              <a:latin typeface="Helvetica"/>
              <a:ea typeface="+mn-ea"/>
              <a:cs typeface="+mn-cs"/>
            </a:endParaRPr>
          </a:p>
        </p:txBody>
      </p:sp>
    </p:spTree>
    <p:extLst>
      <p:ext uri="{BB962C8B-B14F-4D97-AF65-F5344CB8AC3E}">
        <p14:creationId xmlns:p14="http://schemas.microsoft.com/office/powerpoint/2010/main" val="1087856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3_Custom Design">
  <a:themeElements>
    <a:clrScheme name="ADAPT Color">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Slide Footer">
  <a:themeElements>
    <a:clrScheme name="Custom 1">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earchTerms xmlns="507dee17-6aae-496b-8a1e-0f1e47f95f1a" xsi:nil="true"/>
    <Keychallenges xmlns="507dee17-6aae-496b-8a1e-0f1e47f95f1a" xsi:nil="true"/>
    <Indsutry xmlns="507dee17-6aae-496b-8a1e-0f1e47f95f1a" xsi:nil="true"/>
    <year xmlns="507dee17-6aae-496b-8a1e-0f1e47f95f1a" xsi:nil="true"/>
    <TaxCatchAll xmlns="6b548529-d317-4b85-942f-248fe0d44d93" xsi:nil="true"/>
    <lcf76f155ced4ddcb4097134ff3c332f xmlns="507dee17-6aae-496b-8a1e-0f1e47f95f1a">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3F0E2E35C7FC547A4E113B88C746E98" ma:contentTypeVersion="22" ma:contentTypeDescription="Create a new document." ma:contentTypeScope="" ma:versionID="c072abb42aaca8a5afecb30be56d9061">
  <xsd:schema xmlns:xsd="http://www.w3.org/2001/XMLSchema" xmlns:xs="http://www.w3.org/2001/XMLSchema" xmlns:p="http://schemas.microsoft.com/office/2006/metadata/properties" xmlns:ns2="6b548529-d317-4b85-942f-248fe0d44d93" xmlns:ns3="507dee17-6aae-496b-8a1e-0f1e47f95f1a" targetNamespace="http://schemas.microsoft.com/office/2006/metadata/properties" ma:root="true" ma:fieldsID="bb7dff88ecc81e24d7b1a339654dd762" ns2:_="" ns3:_="">
    <xsd:import namespace="6b548529-d317-4b85-942f-248fe0d44d93"/>
    <xsd:import namespace="507dee17-6aae-496b-8a1e-0f1e47f95f1a"/>
    <xsd:element name="properties">
      <xsd:complexType>
        <xsd:sequence>
          <xsd:element name="documentManagement">
            <xsd:complexType>
              <xsd:all>
                <xsd:element ref="ns2:SharedWithUsers" minOccurs="0"/>
                <xsd:element ref="ns2:SharedWithDetails" minOccurs="0"/>
                <xsd:element ref="ns3:SearchTerm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GenerationTime" minOccurs="0"/>
                <xsd:element ref="ns3:MediaServiceEventHashCode" minOccurs="0"/>
                <xsd:element ref="ns3:MediaServiceOCR" minOccurs="0"/>
                <xsd:element ref="ns3:MediaLengthInSeconds" minOccurs="0"/>
                <xsd:element ref="ns3:Keychallenges" minOccurs="0"/>
                <xsd:element ref="ns3:Indsutry" minOccurs="0"/>
                <xsd:element ref="ns3:year"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548529-d317-4b85-942f-248fe0d44d9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f485b663-2aff-4673-a82a-b12cb1024c9d}" ma:internalName="TaxCatchAll" ma:showField="CatchAllData" ma:web="6b548529-d317-4b85-942f-248fe0d44d9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07dee17-6aae-496b-8a1e-0f1e47f95f1a" elementFormDefault="qualified">
    <xsd:import namespace="http://schemas.microsoft.com/office/2006/documentManagement/types"/>
    <xsd:import namespace="http://schemas.microsoft.com/office/infopath/2007/PartnerControls"/>
    <xsd:element name="SearchTerms" ma:index="10" nillable="true" ma:displayName="Search Terms" ma:format="Dropdown" ma:internalName="SearchTerms">
      <xsd:simpleType>
        <xsd:restriction base="dms:Text">
          <xsd:maxLength value="255"/>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Keychallenges" ma:index="20" nillable="true" ma:displayName="Key challenges" ma:format="Dropdown" ma:internalName="Keychallenges">
      <xsd:simpleType>
        <xsd:restriction base="dms:Note">
          <xsd:maxLength value="255"/>
        </xsd:restriction>
      </xsd:simpleType>
    </xsd:element>
    <xsd:element name="Indsutry" ma:index="21" nillable="true" ma:displayName="Indsutry" ma:format="Dropdown" ma:internalName="Indsutry">
      <xsd:complexType>
        <xsd:complexContent>
          <xsd:extension base="dms:MultiChoice">
            <xsd:sequence>
              <xsd:element name="Value" maxOccurs="unbounded" minOccurs="0" nillable="true">
                <xsd:simpleType>
                  <xsd:restriction base="dms:Choice">
                    <xsd:enumeration value="Retailing"/>
                    <xsd:enumeration value="Education"/>
                    <xsd:enumeration value="Government"/>
                  </xsd:restriction>
                </xsd:simpleType>
              </xsd:element>
            </xsd:sequence>
          </xsd:extension>
        </xsd:complexContent>
      </xsd:complexType>
    </xsd:element>
    <xsd:element name="year" ma:index="22" nillable="true" ma:displayName="year" ma:format="Dropdown" ma:internalName="year">
      <xsd:simpleType>
        <xsd:restriction base="dms:Choice">
          <xsd:enumeration value="2020"/>
          <xsd:enumeration value="2021"/>
          <xsd:enumeration value="Choice 3"/>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15abc23-978a-4c3a-9ac6-7569edd9917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98F2B62-9FE2-4870-9302-881BFE051C87}">
  <ds:schemaRefs>
    <ds:schemaRef ds:uri="http://schemas.microsoft.com/sharepoint/v3/contenttype/forms"/>
  </ds:schemaRefs>
</ds:datastoreItem>
</file>

<file path=customXml/itemProps2.xml><?xml version="1.0" encoding="utf-8"?>
<ds:datastoreItem xmlns:ds="http://schemas.openxmlformats.org/officeDocument/2006/customXml" ds:itemID="{E2C3CB45-65D5-4142-9AF9-BB7C12D76C89}">
  <ds:schemaRefs>
    <ds:schemaRef ds:uri="http://schemas.microsoft.com/office/infopath/2007/PartnerControls"/>
    <ds:schemaRef ds:uri="http://purl.org/dc/elements/1.1/"/>
    <ds:schemaRef ds:uri="http://purl.org/dc/terms/"/>
    <ds:schemaRef ds:uri="http://purl.org/dc/dcmitype/"/>
    <ds:schemaRef ds:uri="http://schemas.openxmlformats.org/package/2006/metadata/core-properties"/>
    <ds:schemaRef ds:uri="http://www.w3.org/XML/1998/namespace"/>
    <ds:schemaRef ds:uri="http://schemas.microsoft.com/office/2006/documentManagement/types"/>
    <ds:schemaRef ds:uri="http://schemas.microsoft.com/office/2006/metadata/properties"/>
    <ds:schemaRef ds:uri="507dee17-6aae-496b-8a1e-0f1e47f95f1a"/>
    <ds:schemaRef ds:uri="6b548529-d317-4b85-942f-248fe0d44d93"/>
  </ds:schemaRefs>
</ds:datastoreItem>
</file>

<file path=customXml/itemProps3.xml><?xml version="1.0" encoding="utf-8"?>
<ds:datastoreItem xmlns:ds="http://schemas.openxmlformats.org/officeDocument/2006/customXml" ds:itemID="{9EFCFC88-E819-46E6-AB9A-F6936E7AB8D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b548529-d317-4b85-942f-248fe0d44d93"/>
    <ds:schemaRef ds:uri="507dee17-6aae-496b-8a1e-0f1e47f95f1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1275</TotalTime>
  <Words>2380</Words>
  <Application>Microsoft Office PowerPoint</Application>
  <PresentationFormat>Widescreen</PresentationFormat>
  <Paragraphs>129</Paragraphs>
  <Slides>19</Slides>
  <Notes>9</Notes>
  <HiddenSlides>0</HiddenSlides>
  <MMClips>0</MMClips>
  <ScaleCrop>false</ScaleCrop>
  <HeadingPairs>
    <vt:vector size="4" baseType="variant">
      <vt:variant>
        <vt:lpstr>Theme</vt:lpstr>
      </vt:variant>
      <vt:variant>
        <vt:i4>2</vt:i4>
      </vt:variant>
      <vt:variant>
        <vt:lpstr>Slide Titles</vt:lpstr>
      </vt:variant>
      <vt:variant>
        <vt:i4>19</vt:i4>
      </vt:variant>
    </vt:vector>
  </HeadingPairs>
  <TitlesOfParts>
    <vt:vector size="21" baseType="lpstr">
      <vt:lpstr>3_Custom Design</vt:lpstr>
      <vt:lpstr>1_Slide Footer</vt:lpstr>
      <vt:lpstr>PowerPoint Presentation</vt:lpstr>
      <vt:lpstr>PowerPoint Presentation</vt:lpstr>
      <vt:lpstr>PowerPoint Presentation</vt:lpstr>
      <vt:lpstr>When reviewing major IT initiatives, how important is each metric for your evaluation and approval process? (CFOs and CIOs)</vt:lpstr>
      <vt:lpstr>When does your department expect to realise measurable value after major IT initiatives go live? (CFOs and CIOs)</vt:lpstr>
      <vt:lpstr>What do you see as the biggest challenge CIOs and technology leaders face in securing budget approval from CFOs?</vt:lpstr>
      <vt:lpstr>PowerPoint Presentation</vt:lpstr>
      <vt:lpstr>PowerPoint Presentation</vt:lpstr>
      <vt:lpstr>Roughly what % of your organisation's technology capabilities are adopted and in use? (2024 vs 2025)</vt:lpstr>
      <vt:lpstr>How effectively does your technology department support the following capabilities to accelerate financial transformation?</vt:lpstr>
      <vt:lpstr>What best describes your organisation’s current approach to ERP and core finance system modernisation?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Francis Olivier</cp:lastModifiedBy>
  <cp:revision>50</cp:revision>
  <dcterms:created xsi:type="dcterms:W3CDTF">2025-11-21T01:19:21Z</dcterms:created>
  <dcterms:modified xsi:type="dcterms:W3CDTF">2025-12-10T04:11:29Z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0x01010003F0E2E35C7FC547A4E113B88C746E98</vt:lpwstr>
  </property>
  <property fmtid="{D5CDD505-2E9C-101B-9397-08002B2CF9AE}" pid="3" name="MediaServiceImageTags">
    <vt:lpwstr/>
  </property>
</Properties>
</file>