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4"/>
    <p:sldMasterId id="2147483729" r:id="rId5"/>
    <p:sldMasterId id="2147483687" r:id="rId6"/>
    <p:sldMasterId id="2147483731" r:id="rId7"/>
    <p:sldMasterId id="2147483733" r:id="rId8"/>
    <p:sldMasterId id="2147483845" r:id="rId9"/>
  </p:sldMasterIdLst>
  <p:notesMasterIdLst>
    <p:notesMasterId r:id="rId32"/>
  </p:notesMasterIdLst>
  <p:sldIdLst>
    <p:sldId id="257" r:id="rId10"/>
    <p:sldId id="258" r:id="rId11"/>
    <p:sldId id="259" r:id="rId12"/>
    <p:sldId id="265" r:id="rId13"/>
    <p:sldId id="2147376798" r:id="rId14"/>
    <p:sldId id="260" r:id="rId15"/>
    <p:sldId id="2147376816" r:id="rId16"/>
    <p:sldId id="2147376799" r:id="rId17"/>
    <p:sldId id="2147376823" r:id="rId18"/>
    <p:sldId id="270" r:id="rId19"/>
    <p:sldId id="2147376815" r:id="rId20"/>
    <p:sldId id="2147376806" r:id="rId21"/>
    <p:sldId id="274" r:id="rId22"/>
    <p:sldId id="276" r:id="rId23"/>
    <p:sldId id="2147376814" r:id="rId24"/>
    <p:sldId id="2147376807" r:id="rId25"/>
    <p:sldId id="2147376808" r:id="rId26"/>
    <p:sldId id="2147376809" r:id="rId27"/>
    <p:sldId id="2147376810" r:id="rId28"/>
    <p:sldId id="2147376811" r:id="rId29"/>
    <p:sldId id="2147376812" r:id="rId30"/>
    <p:sldId id="214737681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069163-8981-02EB-EEA2-96A935EDBE73}" name="Byron Connolly" initials="BC" userId="S::Byron.Connolly@adapt.com.au::4cc4c652-673a-4968-9eb6-ad1b8e0a1a32" providerId="AD"/>
  <p188:author id="{2C17FE66-1312-0432-6C77-1B97DF0E217D}" name="Nathan Paul Bustamante" initials="NB" userId="S::Nathan.Bustamante@adapt.com.au::e7d05688-02bf-4cbc-8ac0-70c137d8d8b9" providerId="AD"/>
  <p188:author id="{08FF026B-0093-C3A2-E8B8-B4BBF1138074}" name="Patricia Allen" initials="PA" userId="S::patricia.allen@adapt.com.au::346380ed-8562-4683-9b3e-72fe32eb1059" providerId="AD"/>
  <p188:author id="{25D60E8F-3DB1-0003-431D-544A202B8747}" name="Joey Meynink" initials="JM" userId="S::Joey.Meynink@adapt.com.au::0ead0471-7558-405f-9664-306bc0d51699" providerId="AD"/>
  <p188:author id="{F7D5FB91-EB2D-5B2D-3D63-9493A5115B83}" name="Honey Mari Gay" initials="HG" userId="S::Honey.Gay@adapt.com.au::0a0b5314-a49b-40b7-81a9-6a081b853566" providerId="AD"/>
  <p188:author id="{35B74EDA-D041-11EF-D3DF-62916A12BAA7}" name="Maricris Santilles" initials="MS" userId="S::Maricris.Santilles@adapt.com.au::7b436d3d-65a3-481f-8565-8b0e2e2362f1" providerId="AD"/>
  <p188:author id="{9F08F4DC-2822-8A69-8CD9-383FED73C290}" name="Honey Mari Gay" initials=""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4F66F0-A38A-40BC-919D-98F8652C1387}" v="5" dt="2025-09-16T02:23:38.413"/>
    <p1510:client id="{A7195967-13EF-368A-A338-D548BB386C2D}" v="40" dt="2025-09-15T04:25:28.923"/>
    <p1510:client id="{E46044DA-721A-4F83-882C-641D2BD279BF}" v="4" dt="2025-09-15T03:42:34.8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0B22C5-0438-4EE8-A35D-CA1C26C2DAEF}" type="datetimeFigureOut">
              <a:rPr lang="en-PH" smtClean="0"/>
              <a:t>30/09/2025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5AD89B-EF0F-4E63-A2AE-0ACEC3AF3E99}" type="slidenum">
              <a:rPr lang="en-PH" smtClean="0"/>
              <a:t>‹#›</a:t>
            </a:fld>
            <a:endParaRPr lang="en-PH"/>
          </a:p>
        </p:txBody>
      </p:sp>
    </p:spTree>
    <p:extLst>
      <p:ext uri="{BB962C8B-B14F-4D97-AF65-F5344CB8AC3E}">
        <p14:creationId xmlns:p14="http://schemas.microsoft.com/office/powerpoint/2010/main" val="555246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DC5AD89B-EF0F-4E63-A2AE-0ACEC3AF3E99}" type="slidenum">
              <a:rPr lang="en-PH" smtClean="0"/>
              <a:t>4</a:t>
            </a:fld>
            <a:endParaRPr lang="en-PH"/>
          </a:p>
        </p:txBody>
      </p:sp>
    </p:spTree>
    <p:extLst>
      <p:ext uri="{BB962C8B-B14F-4D97-AF65-F5344CB8AC3E}">
        <p14:creationId xmlns:p14="http://schemas.microsoft.com/office/powerpoint/2010/main" val="1095814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7B3335-AD54-4BA5-9904-7121C655B978}"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3592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392B-5394-7EA4-76F2-C9FAADB73B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ACCE9-9DEC-64F9-8B9B-0A9D436EF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B6F80-F069-DC44-B3A4-2B06CBA220B3}"/>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9A0C31EC-10AC-EA69-0334-09DC984936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415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7B3335-AD54-4BA5-9904-7121C655B978}"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9949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41FCF-0D4F-6EAE-9650-3978D88C68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A7D7E-C7C3-DA45-8170-C29C8955D4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7ADBC2-09EC-BAF3-0786-94A8B1D1CAD3}"/>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C9525289-E4C6-B898-357A-0F2034264A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41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DC5AD89B-EF0F-4E63-A2AE-0ACEC3AF3E99}" type="slidenum">
              <a:rPr lang="en-PH" smtClean="0"/>
              <a:t>13</a:t>
            </a:fld>
            <a:endParaRPr lang="en-PH"/>
          </a:p>
        </p:txBody>
      </p:sp>
    </p:spTree>
    <p:extLst>
      <p:ext uri="{BB962C8B-B14F-4D97-AF65-F5344CB8AC3E}">
        <p14:creationId xmlns:p14="http://schemas.microsoft.com/office/powerpoint/2010/main" val="978256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DC5AD89B-EF0F-4E63-A2AE-0ACEC3AF3E99}" type="slidenum">
              <a:rPr lang="en-PH" smtClean="0"/>
              <a:t>14</a:t>
            </a:fld>
            <a:endParaRPr lang="en-PH"/>
          </a:p>
        </p:txBody>
      </p:sp>
    </p:spTree>
    <p:extLst>
      <p:ext uri="{BB962C8B-B14F-4D97-AF65-F5344CB8AC3E}">
        <p14:creationId xmlns:p14="http://schemas.microsoft.com/office/powerpoint/2010/main" val="1239368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4D6F0-BEBC-A889-01A2-2D72E65D4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DEEF21-7F90-2595-6EF8-0A9129AA5D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3E7B2-E58C-F2AA-B2E0-6BCD78CECAB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15AF71E6-0EE6-FCA6-2A28-3EC6A18B8D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4590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21361" y="293914"/>
            <a:ext cx="6882944" cy="6688877"/>
          </a:xfrm>
          <a:prstGeom prst="rect">
            <a:avLst/>
          </a:prstGeom>
        </p:spPr>
      </p:pic>
      <p:pic>
        <p:nvPicPr>
          <p:cNvPr id="4" name="Graphic 3">
            <a:extLst>
              <a:ext uri="{FF2B5EF4-FFF2-40B4-BE49-F238E27FC236}">
                <a16:creationId xmlns:a16="http://schemas.microsoft.com/office/drawing/2014/main" id="{12A2C0E0-1F61-8EA4-8676-50F7377490E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20000" y="1818204"/>
            <a:ext cx="2380342" cy="3308676"/>
          </a:xfrm>
          <a:prstGeom prst="rect">
            <a:avLst/>
          </a:prstGeom>
        </p:spPr>
      </p:pic>
    </p:spTree>
    <p:extLst>
      <p:ext uri="{BB962C8B-B14F-4D97-AF65-F5344CB8AC3E}">
        <p14:creationId xmlns:p14="http://schemas.microsoft.com/office/powerpoint/2010/main" val="3538963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08673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804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209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22202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390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786761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900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15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2075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120173369"/>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183264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076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76941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001230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108982056"/>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1284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7147075"/>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5.xml"/><Relationship Id="rId1"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351398"/>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724935"/>
      </p:ext>
    </p:extLst>
  </p:cSld>
  <p:clrMap bg1="lt1" tx1="dk1" bg2="lt2" tx2="dk2" accent1="accent1" accent2="accent2" accent3="accent3" accent4="accent4" accent5="accent5" accent6="accent6" hlink="hlink" folHlink="folHlink"/>
  <p:sldLayoutIdLst>
    <p:sldLayoutId id="214748373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2618349"/>
      </p:ext>
    </p:extLst>
  </p:cSld>
  <p:clrMap bg1="lt1" tx1="dk1" bg2="lt2" tx2="dk2" accent1="accent1" accent2="accent2" accent3="accent3" accent4="accent4" accent5="accent5" accent6="accent6" hlink="hlink" folHlink="folHlink"/>
  <p:sldLayoutIdLst>
    <p:sldLayoutId id="214748368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468091"/>
      </p:ext>
    </p:extLst>
  </p:cSld>
  <p:clrMap bg1="lt1" tx1="dk1" bg2="lt2" tx2="dk2" accent1="accent1" accent2="accent2" accent3="accent3" accent4="accent4" accent5="accent5" accent6="accent6" hlink="hlink" folHlink="folHlink"/>
  <p:sldLayoutIdLst>
    <p:sldLayoutId id="2147483732"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4" y="244359"/>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8720015"/>
      </p:ext>
    </p:extLst>
  </p:cSld>
  <p:clrMap bg1="lt1" tx1="dk1" bg2="lt2" tx2="dk2" accent1="accent1" accent2="accent2" accent3="accent3" accent4="accent4" accent5="accent5" accent6="accent6" hlink="hlink" folHlink="folHlink"/>
  <p:sldLayoutIdLst>
    <p:sldLayoutId id="214748373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6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3" indent="-228591" algn="l" defTabSz="91436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1" algn="l" defTabSz="91436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8"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5"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2824376187"/>
      </p:ext>
    </p:extLst>
  </p:cSld>
  <p:clrMap bg1="lt1" tx1="dk1" bg2="lt2" tx2="dk2" accent1="accent1" accent2="accent2" accent3="accent3" accent4="accent4" accent5="accent5" accent6="accent6" hlink="hlink" folHlink="folHlink"/>
  <p:sldLayoutIdLst>
    <p:sldLayoutId id="2147483852"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9.sv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hyperlink" Target="https://research.adapt.com.au/filter-types/market-trend-reports" TargetMode="External"/><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hyperlink" Target="mailto:success@adapt.com.au" TargetMode="External"/><Relationship Id="rId16" Type="http://schemas.openxmlformats.org/officeDocument/2006/relationships/image" Target="../media/image48.png"/><Relationship Id="rId1" Type="http://schemas.openxmlformats.org/officeDocument/2006/relationships/slideLayout" Target="../slideLayouts/slideLayout10.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3.png"/><Relationship Id="rId5" Type="http://schemas.openxmlformats.org/officeDocument/2006/relationships/hyperlink" Target="https://research.adapt.com.au/data-insights/" TargetMode="External"/><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1.png"/><Relationship Id="rId14" Type="http://schemas.openxmlformats.org/officeDocument/2006/relationships/image" Target="../media/image4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hyperlink" Target="https://secorp1.sharepoint.com/:p:/s/ARCAdaptResourceCentre/EfWEXEjKKYhHvnxz3xhvi1gBlhuerybT6uZnD4y7S9sxjw?e=HmWjec"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C5E737-715A-FB54-751A-62FE4E5DC117}"/>
              </a:ext>
            </a:extLst>
          </p:cNvPr>
          <p:cNvSpPr txBox="1"/>
          <p:nvPr/>
        </p:nvSpPr>
        <p:spPr>
          <a:xfrm>
            <a:off x="549440" y="2586490"/>
            <a:ext cx="6513512" cy="1846659"/>
          </a:xfrm>
          <a:prstGeom prst="rect">
            <a:avLst/>
          </a:prstGeom>
          <a:noFill/>
        </p:spPr>
        <p:txBody>
          <a:bodyPr wrap="square" lIns="91440" tIns="45720" rIns="91440" bIns="45720" rtlCol="0" anchor="t">
            <a:spAutoFit/>
          </a:bodyPr>
          <a:lstStyle/>
          <a:p>
            <a:pPr>
              <a:spcAft>
                <a:spcPts val="2400"/>
              </a:spcAft>
            </a:pPr>
            <a:r>
              <a:rPr lang="en-US" sz="3800" err="1">
                <a:solidFill>
                  <a:schemeClr val="bg1"/>
                </a:solidFill>
                <a:latin typeface="Helvetica"/>
                <a:cs typeface="Helvetica"/>
              </a:rPr>
              <a:t>Modernisation</a:t>
            </a:r>
            <a:r>
              <a:rPr lang="en-US" sz="3800">
                <a:solidFill>
                  <a:schemeClr val="bg1"/>
                </a:solidFill>
                <a:latin typeface="Helvetica"/>
                <a:cs typeface="Helvetica"/>
              </a:rPr>
              <a:t> Progress </a:t>
            </a:r>
            <a:br>
              <a:rPr lang="en-US" sz="3800">
                <a:solidFill>
                  <a:schemeClr val="bg1"/>
                </a:solidFill>
                <a:latin typeface="Helvetica"/>
                <a:cs typeface="Helvetica"/>
              </a:rPr>
            </a:br>
            <a:r>
              <a:rPr lang="en-US" sz="3800">
                <a:solidFill>
                  <a:schemeClr val="bg1"/>
                </a:solidFill>
                <a:latin typeface="Helvetica"/>
                <a:cs typeface="Helvetica"/>
              </a:rPr>
              <a:t>and Maturity of FinOps Practices</a:t>
            </a:r>
          </a:p>
        </p:txBody>
      </p:sp>
      <p:sp>
        <p:nvSpPr>
          <p:cNvPr id="8" name="TextBox 7">
            <a:extLst>
              <a:ext uri="{FF2B5EF4-FFF2-40B4-BE49-F238E27FC236}">
                <a16:creationId xmlns:a16="http://schemas.microsoft.com/office/drawing/2014/main" id="{C2A563F6-8774-736F-803C-1D88819CBAC0}"/>
              </a:ext>
            </a:extLst>
          </p:cNvPr>
          <p:cNvSpPr txBox="1"/>
          <p:nvPr/>
        </p:nvSpPr>
        <p:spPr>
          <a:xfrm>
            <a:off x="565580" y="2220479"/>
            <a:ext cx="3486157" cy="338554"/>
          </a:xfrm>
          <a:prstGeom prst="rect">
            <a:avLst/>
          </a:prstGeom>
          <a:noFill/>
        </p:spPr>
        <p:txBody>
          <a:bodyPr wrap="square" lIns="91440" tIns="45720" rIns="91440" bIns="45720" rtlCol="0" anchor="t">
            <a:spAutoFit/>
          </a:bodyPr>
          <a:lstStyle/>
          <a:p>
            <a:r>
              <a:rPr lang="en-AU" sz="1600">
                <a:solidFill>
                  <a:srgbClr val="E7534F"/>
                </a:solidFill>
                <a:latin typeface="Helvetica"/>
                <a:cs typeface="Helvetica"/>
              </a:rPr>
              <a:t>ADAPT Technology Trends</a:t>
            </a:r>
          </a:p>
        </p:txBody>
      </p:sp>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Tree>
    <p:extLst>
      <p:ext uri="{BB962C8B-B14F-4D97-AF65-F5344CB8AC3E}">
        <p14:creationId xmlns:p14="http://schemas.microsoft.com/office/powerpoint/2010/main" val="160540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97165" y="6591301"/>
            <a:ext cx="6894836" cy="246221"/>
          </a:xfrm>
          <a:prstGeom prst="rect">
            <a:avLst/>
          </a:prstGeom>
          <a:noFill/>
        </p:spPr>
        <p:txBody>
          <a:bodyPr wrap="none">
            <a:spAutoFit/>
          </a:bodyPr>
          <a:lstStyle/>
          <a:p>
            <a:pPr marL="0" marR="0" lvl="0" indent="0" algn="r" defTabSz="380985" rtl="0" eaLnBrk="1" fontAlgn="auto" latinLnBrk="0" hangingPunct="1">
              <a:lnSpc>
                <a:spcPct val="100000"/>
              </a:lnSpc>
              <a:spcBef>
                <a:spcPts val="0"/>
              </a:spcBef>
              <a:spcAft>
                <a:spcPts val="0"/>
              </a:spcAft>
              <a:buClrTx/>
              <a:buSzTx/>
              <a:buFontTx/>
              <a:buNone/>
              <a:tabLst/>
              <a:defRPr sz="1200" i="1">
                <a:latin typeface="Helvetica"/>
              </a:defRPr>
            </a:pPr>
            <a:r>
              <a:rPr kumimoji="0" lang="en-US" sz="1000" b="0" i="1" u="none" strike="noStrike" kern="1200" cap="none" spc="0" normalizeH="0" baseline="0" noProof="0">
                <a:ln>
                  <a:noFill/>
                </a:ln>
                <a:solidFill>
                  <a:schemeClr val="bg1">
                    <a:lumMod val="65000"/>
                  </a:schemeClr>
                </a:solidFill>
                <a:effectLst/>
                <a:uLnTx/>
                <a:uFillTx/>
                <a:latin typeface="Helvetica"/>
                <a:ea typeface="+mn-ea"/>
                <a:cs typeface="+mn-cs"/>
              </a:rPr>
              <a:t>Source: ADAPT Cloud and Infrastructure Edge Survey in July 2025: Sample size: 96 Australian </a:t>
            </a:r>
            <a:r>
              <a:rPr lang="en-US" sz="1000" i="1" err="1">
                <a:solidFill>
                  <a:schemeClr val="bg1">
                    <a:lumMod val="65000"/>
                  </a:schemeClr>
                </a:solidFill>
                <a:latin typeface="Helvetica"/>
              </a:rPr>
              <a:t>i</a:t>
            </a:r>
            <a:r>
              <a:rPr kumimoji="0" lang="en-US" sz="1000" b="0" i="1" u="none" strike="noStrike" kern="1200" cap="none" spc="0" normalizeH="0" baseline="0" noProof="0" err="1">
                <a:ln>
                  <a:noFill/>
                </a:ln>
                <a:solidFill>
                  <a:schemeClr val="bg1">
                    <a:lumMod val="65000"/>
                  </a:schemeClr>
                </a:solidFill>
                <a:effectLst/>
                <a:uLnTx/>
                <a:uFillTx/>
                <a:latin typeface="Helvetica"/>
                <a:ea typeface="+mn-ea"/>
                <a:cs typeface="+mn-cs"/>
              </a:rPr>
              <a:t>nfrastructure</a:t>
            </a:r>
            <a:r>
              <a:rPr kumimoji="0" lang="en-US" sz="1000" b="0" i="1" u="none" strike="noStrike" kern="1200" cap="none" spc="0" normalizeH="0" baseline="0" noProof="0">
                <a:ln>
                  <a:noFill/>
                </a:ln>
                <a:solidFill>
                  <a:schemeClr val="bg1">
                    <a:lumMod val="65000"/>
                  </a:schemeClr>
                </a:solidFill>
                <a:effectLst/>
                <a:uLnTx/>
                <a:uFillTx/>
                <a:latin typeface="Helvetica"/>
                <a:ea typeface="+mn-ea"/>
                <a:cs typeface="+mn-cs"/>
              </a:rPr>
              <a:t> leaders</a:t>
            </a:r>
          </a:p>
        </p:txBody>
      </p:sp>
      <p:sp>
        <p:nvSpPr>
          <p:cNvPr id="6" name="Title 1">
            <a:extLst>
              <a:ext uri="{FF2B5EF4-FFF2-40B4-BE49-F238E27FC236}">
                <a16:creationId xmlns:a16="http://schemas.microsoft.com/office/drawing/2014/main" id="{9BBBB712-BAA7-2248-C4C2-11A5B2103C4E}"/>
              </a:ext>
            </a:extLst>
          </p:cNvPr>
          <p:cNvSpPr txBox="1">
            <a:spLocks/>
          </p:cNvSpPr>
          <p:nvPr/>
        </p:nvSpPr>
        <p:spPr>
          <a:xfrm>
            <a:off x="289560" y="187960"/>
            <a:ext cx="10673080" cy="419099"/>
          </a:xfrm>
          <a:prstGeom prst="rect">
            <a:avLst/>
          </a:prstGeom>
        </p:spPr>
        <p:txBody>
          <a:bodyPr>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a:defRPr sz="2000" b="1">
                <a:latin typeface="Helvetica"/>
              </a:defRPr>
            </a:pPr>
            <a:r>
              <a:rPr lang="en-US" sz="1800" b="1">
                <a:latin typeface="Helvetica"/>
              </a:rPr>
              <a:t>Network security architecture for cloud environments as it relates to progress in </a:t>
            </a:r>
            <a:r>
              <a:rPr lang="en-US" sz="1800" b="1" err="1">
                <a:latin typeface="Helvetica"/>
              </a:rPr>
              <a:t>modernisation</a:t>
            </a:r>
            <a:endParaRPr lang="en-US" sz="1800" b="1">
              <a:latin typeface="Helvetica"/>
            </a:endParaRPr>
          </a:p>
        </p:txBody>
      </p:sp>
      <p:pic>
        <p:nvPicPr>
          <p:cNvPr id="4" name="Graphic 3">
            <a:extLst>
              <a:ext uri="{FF2B5EF4-FFF2-40B4-BE49-F238E27FC236}">
                <a16:creationId xmlns:a16="http://schemas.microsoft.com/office/drawing/2014/main" id="{F1083E54-FA33-E940-ED35-337D4EA6C4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134" y="880532"/>
            <a:ext cx="11683732" cy="53339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54866-D4BB-B9A7-D58D-970B0AF3CF9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06D5A02-8BFF-2CD1-C269-76D081FA20D4}"/>
              </a:ext>
            </a:extLst>
          </p:cNvPr>
          <p:cNvSpPr txBox="1"/>
          <p:nvPr/>
        </p:nvSpPr>
        <p:spPr>
          <a:xfrm>
            <a:off x="477158" y="2177445"/>
            <a:ext cx="3771237" cy="4520918"/>
          </a:xfrm>
          <a:prstGeom prst="rect">
            <a:avLst/>
          </a:prstGeom>
          <a:noFill/>
        </p:spPr>
        <p:txBody>
          <a:bodyPr wrap="square" lIns="91440" tIns="45720" rIns="91440" bIns="45720" rtlCol="0" anchor="t">
            <a:spAutoFit/>
          </a:bodyPr>
          <a:lstStyle/>
          <a:p>
            <a:pPr>
              <a:lnSpc>
                <a:spcPct val="150000"/>
              </a:lnSpc>
              <a:spcAft>
                <a:spcPts val="600"/>
              </a:spcAft>
              <a:defRPr/>
            </a:pPr>
            <a:r>
              <a:rPr lang="en-US" sz="1200" b="1">
                <a:solidFill>
                  <a:prstClr val="black"/>
                </a:solidFill>
                <a:latin typeface="Helvetica"/>
                <a:cs typeface="Helvetica"/>
              </a:rPr>
              <a:t>ADAPT’s </a:t>
            </a:r>
            <a:r>
              <a:rPr kumimoji="0" lang="en-US" sz="1200" b="1" i="0" u="none" strike="noStrike" kern="1200" cap="none" spc="0" normalizeH="0" baseline="0" noProof="0">
                <a:ln>
                  <a:noFill/>
                </a:ln>
                <a:solidFill>
                  <a:prstClr val="black"/>
                </a:solidFill>
                <a:effectLst/>
                <a:uLnTx/>
                <a:uFillTx/>
                <a:latin typeface="Helvetica"/>
                <a:ea typeface="+mn-ea"/>
                <a:cs typeface="Helvetica"/>
              </a:rPr>
              <a:t>correlation analyses </a:t>
            </a:r>
            <a:r>
              <a:rPr lang="en-US" sz="1200" b="1">
                <a:solidFill>
                  <a:prstClr val="black"/>
                </a:solidFill>
                <a:latin typeface="Helvetica"/>
                <a:cs typeface="Helvetica"/>
              </a:rPr>
              <a:t>identify key </a:t>
            </a:r>
            <a:r>
              <a:rPr kumimoji="0" lang="en-US" sz="1200" b="1" i="0" u="none" strike="noStrike" kern="1200" cap="none" spc="0" normalizeH="0" baseline="0" noProof="0">
                <a:ln>
                  <a:noFill/>
                </a:ln>
                <a:solidFill>
                  <a:prstClr val="black"/>
                </a:solidFill>
                <a:effectLst/>
                <a:uLnTx/>
                <a:uFillTx/>
                <a:latin typeface="Helvetica"/>
                <a:ea typeface="+mn-ea"/>
                <a:cs typeface="Helvetica"/>
              </a:rPr>
              <a:t>drivers that </a:t>
            </a:r>
            <a:r>
              <a:rPr lang="en-US" sz="1200" b="1">
                <a:solidFill>
                  <a:prstClr val="black"/>
                </a:solidFill>
                <a:latin typeface="Helvetica"/>
                <a:cs typeface="Helvetica"/>
              </a:rPr>
              <a:t>contribute to </a:t>
            </a:r>
            <a:r>
              <a:rPr kumimoji="0" lang="en-US" sz="1200" b="1" i="0" u="none" strike="noStrike" kern="1200" cap="none" spc="0" normalizeH="0" baseline="0" noProof="0">
                <a:ln>
                  <a:noFill/>
                </a:ln>
                <a:solidFill>
                  <a:prstClr val="black"/>
                </a:solidFill>
                <a:effectLst/>
                <a:uLnTx/>
                <a:uFillTx/>
                <a:latin typeface="Helvetica"/>
                <a:ea typeface="+mn-ea"/>
                <a:cs typeface="Helvetica"/>
              </a:rPr>
              <a:t>high maturity in infrastructure automation.</a:t>
            </a:r>
            <a:r>
              <a:rPr lang="en-US" sz="1200" b="1">
                <a:solidFill>
                  <a:prstClr val="black"/>
                </a:solidFill>
                <a:latin typeface="Helvetica"/>
                <a:cs typeface="Helvetica"/>
              </a:rPr>
              <a:t> </a:t>
            </a:r>
            <a:endParaRPr lang="en-US">
              <a:solidFill>
                <a:prstClr val="black"/>
              </a:solidFill>
              <a:ea typeface="+mn-e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This involves a mature cloud strategy, maturity of some FinOps areas and high </a:t>
            </a:r>
            <a:r>
              <a:rPr lang="en-US" sz="1200" err="1">
                <a:solidFill>
                  <a:prstClr val="black"/>
                </a:solidFill>
                <a:latin typeface="Helvetica"/>
                <a:cs typeface="Helvetica"/>
              </a:rPr>
              <a:t>modernisation</a:t>
            </a:r>
            <a:r>
              <a:rPr lang="en-US" sz="1200">
                <a:solidFill>
                  <a:prstClr val="black"/>
                </a:solidFill>
                <a:latin typeface="Helvetic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About 45% of </a:t>
            </a:r>
            <a:r>
              <a:rPr lang="en-US" sz="1200" err="1">
                <a:solidFill>
                  <a:prstClr val="black"/>
                </a:solidFill>
                <a:latin typeface="Helvetica"/>
                <a:cs typeface="Helvetica"/>
              </a:rPr>
              <a:t>organisations</a:t>
            </a:r>
            <a:r>
              <a:rPr lang="en-US" sz="1200">
                <a:solidFill>
                  <a:prstClr val="black"/>
                </a:solidFill>
                <a:latin typeface="Helvetica"/>
                <a:cs typeface="Helvetica"/>
              </a:rPr>
              <a:t> have segmented network design with cloud-native security services, while only 2% of </a:t>
            </a:r>
            <a:r>
              <a:rPr lang="en-US" sz="1200" err="1">
                <a:solidFill>
                  <a:prstClr val="black"/>
                </a:solidFill>
                <a:latin typeface="Helvetica"/>
                <a:cs typeface="Helvetica"/>
              </a:rPr>
              <a:t>organisations</a:t>
            </a:r>
            <a:r>
              <a:rPr lang="en-US" sz="1200">
                <a:solidFill>
                  <a:prstClr val="black"/>
                </a:solidFill>
                <a:latin typeface="Helvetica"/>
                <a:cs typeface="Helvetica"/>
              </a:rPr>
              <a:t> have fully integrated security mesh architectures.</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ADAPT also identifies significant drivers that enable seamless integration of network security architectures. These are investment priorities in SASE and </a:t>
            </a:r>
            <a:r>
              <a:rPr lang="en-US" sz="1200" err="1">
                <a:solidFill>
                  <a:prstClr val="black"/>
                </a:solidFill>
                <a:latin typeface="Helvetica"/>
                <a:cs typeface="Helvetica"/>
              </a:rPr>
              <a:t>HPCaaS</a:t>
            </a:r>
            <a:r>
              <a:rPr lang="en-US" sz="1200">
                <a:solidFill>
                  <a:prstClr val="black"/>
                </a:solidFill>
                <a:latin typeface="Helvetica"/>
                <a:cs typeface="Helvetica"/>
              </a:rPr>
              <a:t>, infrastructure consolidation and workload interoperability.</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6EB78290-5D21-C889-496B-8AA38F89F9B8}"/>
              </a:ext>
            </a:extLst>
          </p:cNvPr>
          <p:cNvGrpSpPr/>
          <p:nvPr/>
        </p:nvGrpSpPr>
        <p:grpSpPr>
          <a:xfrm>
            <a:off x="468300" y="605402"/>
            <a:ext cx="4129258" cy="1508106"/>
            <a:chOff x="819810" y="1621037"/>
            <a:chExt cx="4129259" cy="1508106"/>
          </a:xfrm>
        </p:grpSpPr>
        <p:sp>
          <p:nvSpPr>
            <p:cNvPr id="3" name="Rectangle 2">
              <a:extLst>
                <a:ext uri="{FF2B5EF4-FFF2-40B4-BE49-F238E27FC236}">
                  <a16:creationId xmlns:a16="http://schemas.microsoft.com/office/drawing/2014/main" id="{E6AED399-1060-0DF0-E7DD-9B59DDA24009}"/>
                </a:ext>
              </a:extLst>
            </p:cNvPr>
            <p:cNvSpPr/>
            <p:nvPr/>
          </p:nvSpPr>
          <p:spPr>
            <a:xfrm>
              <a:off x="819811" y="1928814"/>
              <a:ext cx="3771235"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a:ea typeface="+mn-ea"/>
                  <a:cs typeface="Helvetica"/>
                </a:rPr>
                <a:t>Infrastructure automation and network security architecture</a:t>
              </a:r>
            </a:p>
          </p:txBody>
        </p:sp>
        <p:sp>
          <p:nvSpPr>
            <p:cNvPr id="6" name="Rectangle 5">
              <a:extLst>
                <a:ext uri="{FF2B5EF4-FFF2-40B4-BE49-F238E27FC236}">
                  <a16:creationId xmlns:a16="http://schemas.microsoft.com/office/drawing/2014/main" id="{0C15A3DC-73E2-2655-DCC3-3CC468278211}"/>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1FB0E7FA-8479-66EC-095B-F5C0B3DB0997}"/>
              </a:ext>
            </a:extLst>
          </p:cNvPr>
          <p:cNvCxnSpPr>
            <a:cxnSpLocks/>
          </p:cNvCxnSpPr>
          <p:nvPr/>
        </p:nvCxnSpPr>
        <p:spPr>
          <a:xfrm flipV="1">
            <a:off x="4350774"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9B829BB-CF80-9A65-7498-B1A14D473468}"/>
              </a:ext>
            </a:extLst>
          </p:cNvPr>
          <p:cNvSpPr txBox="1"/>
          <p:nvPr/>
        </p:nvSpPr>
        <p:spPr>
          <a:xfrm>
            <a:off x="4546758" y="187883"/>
            <a:ext cx="7452000" cy="65701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600"/>
              </a:spcBef>
              <a:spcAft>
                <a:spcPts val="0"/>
              </a:spcAft>
              <a:buClr>
                <a:srgbClr val="E7534F"/>
              </a:buClr>
              <a:buSzTx/>
              <a:buFontTx/>
              <a:buNone/>
              <a:tabLst/>
              <a:defRPr/>
            </a:pPr>
            <a:r>
              <a:rPr kumimoji="0" lang="en-US" sz="1200" i="0" u="none" strike="noStrike" kern="1200" cap="none" spc="0" normalizeH="0" baseline="0" noProof="0">
                <a:ln>
                  <a:noFill/>
                </a:ln>
                <a:solidFill>
                  <a:srgbClr val="000000"/>
                </a:solidFill>
                <a:effectLst/>
                <a:uLnTx/>
                <a:uFillTx/>
                <a:latin typeface="Helvetica"/>
                <a:ea typeface="+mn-ea"/>
                <a:cs typeface="Helvetica"/>
              </a:rPr>
              <a:t>The following describes the significant factors that drive </a:t>
            </a:r>
            <a:r>
              <a:rPr kumimoji="0" lang="en-US" sz="1200" i="0" u="none" strike="noStrike" kern="1200" cap="none" spc="0" normalizeH="0" baseline="0" noProof="0" err="1">
                <a:ln>
                  <a:noFill/>
                </a:ln>
                <a:solidFill>
                  <a:srgbClr val="000000"/>
                </a:solidFill>
                <a:effectLst/>
                <a:uLnTx/>
                <a:uFillTx/>
                <a:latin typeface="Helvetica"/>
                <a:ea typeface="+mn-ea"/>
                <a:cs typeface="Helvetica"/>
              </a:rPr>
              <a:t>matur</a:t>
            </a:r>
            <a:r>
              <a:rPr lang="en-US" sz="1200">
                <a:solidFill>
                  <a:srgbClr val="000000"/>
                </a:solidFill>
                <a:latin typeface="Helvetica"/>
                <a:cs typeface="Helvetica"/>
              </a:rPr>
              <a:t>e infrastructure automation.</a:t>
            </a:r>
            <a:endParaRPr kumimoji="0" lang="en-US" sz="1200" i="0" u="none" strike="noStrike" kern="1200" cap="none" spc="0" normalizeH="0" baseline="0" noProof="0">
              <a:ln>
                <a:noFill/>
              </a:ln>
              <a:solidFill>
                <a:srgbClr val="000000"/>
              </a:solidFill>
              <a:effectLst/>
              <a:uLnTx/>
              <a:uFillTx/>
              <a:latin typeface="Helvetica"/>
              <a:ea typeface="+mn-ea"/>
              <a:cs typeface="Helvetica"/>
            </a:endParaRPr>
          </a:p>
          <a:p>
            <a:pPr marL="171450" lvl="0" indent="-171450">
              <a:lnSpc>
                <a:spcPct val="150000"/>
              </a:lnSpc>
              <a:spcBef>
                <a:spcPts val="600"/>
              </a:spcBef>
              <a:spcAft>
                <a:spcPts val="1200"/>
              </a:spcAft>
              <a:buClr>
                <a:srgbClr val="E7534F"/>
              </a:buClr>
              <a:buFont typeface="Wingdings" panose="05000000000000000000" pitchFamily="2" charset="2"/>
              <a:buChar char="Ø"/>
              <a:defRPr/>
            </a:pPr>
            <a:r>
              <a:rPr lang="en-US" sz="1200" b="1">
                <a:solidFill>
                  <a:srgbClr val="000000"/>
                </a:solidFill>
                <a:latin typeface="Helvetica"/>
                <a:cs typeface="Helvetica"/>
              </a:rPr>
              <a:t>M</a:t>
            </a:r>
            <a:r>
              <a:rPr kumimoji="0" lang="en-US" sz="1200" b="1" i="0" u="none" strike="noStrike" kern="1200" cap="none" spc="0" normalizeH="0" baseline="0" noProof="0" err="1">
                <a:ln>
                  <a:noFill/>
                </a:ln>
                <a:solidFill>
                  <a:srgbClr val="000000"/>
                </a:solidFill>
                <a:effectLst/>
                <a:uLnTx/>
                <a:uFillTx/>
                <a:latin typeface="Helvetica"/>
                <a:ea typeface="+mn-ea"/>
                <a:cs typeface="Helvetica"/>
              </a:rPr>
              <a:t>ature</a:t>
            </a:r>
            <a:r>
              <a:rPr kumimoji="0" lang="en-US" sz="1200" b="1" i="0" u="none" strike="noStrike" kern="1200" cap="none" spc="0" normalizeH="0" baseline="0" noProof="0">
                <a:ln>
                  <a:noFill/>
                </a:ln>
                <a:solidFill>
                  <a:srgbClr val="000000"/>
                </a:solidFill>
                <a:effectLst/>
                <a:uLnTx/>
                <a:uFillTx/>
                <a:latin typeface="Helvetica"/>
                <a:ea typeface="+mn-ea"/>
                <a:cs typeface="Helvetica"/>
              </a:rPr>
              <a:t> cloud strategy documentation</a:t>
            </a:r>
            <a:r>
              <a:rPr lang="en-US" sz="1200" b="1">
                <a:solidFill>
                  <a:prstClr val="black"/>
                </a:solidFill>
                <a:latin typeface="Helvetica"/>
                <a:cs typeface="Helvetica"/>
              </a:rPr>
              <a:t>: </a:t>
            </a:r>
            <a:r>
              <a:rPr lang="en-US" sz="1200" err="1">
                <a:solidFill>
                  <a:prstClr val="black"/>
                </a:solidFill>
                <a:latin typeface="Helvetica"/>
                <a:cs typeface="Helvetica"/>
              </a:rPr>
              <a:t>Organisations</a:t>
            </a:r>
            <a:r>
              <a:rPr lang="en-US" sz="1200">
                <a:solidFill>
                  <a:prstClr val="black"/>
                </a:solidFill>
                <a:latin typeface="Helvetica"/>
                <a:cs typeface="Helvetica"/>
              </a:rPr>
              <a:t> with mature cloud strategies tend to be more effective in aligning automation with business and IT goals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r>
              <a:rPr lang="en-US" sz="1200">
                <a:solidFill>
                  <a:prstClr val="black"/>
                </a:solidFill>
                <a:latin typeface="Helvetica"/>
                <a:cs typeface="Helvetica"/>
              </a:rPr>
              <a:t> They can outline the target cloud operating model and enable </a:t>
            </a:r>
            <a:r>
              <a:rPr lang="en-US" sz="1200" err="1">
                <a:solidFill>
                  <a:prstClr val="black"/>
                </a:solidFill>
                <a:latin typeface="Helvetica"/>
                <a:cs typeface="Helvetica"/>
              </a:rPr>
              <a:t>standardisation</a:t>
            </a:r>
            <a:r>
              <a:rPr lang="en-US" sz="1200">
                <a:solidFill>
                  <a:prstClr val="black"/>
                </a:solidFill>
                <a:latin typeface="Helvetica"/>
                <a:cs typeface="Helvetica"/>
              </a:rPr>
              <a:t> across tools and teams. This ensures that automated infrastructure </a:t>
            </a:r>
            <a:r>
              <a:rPr lang="en-US" sz="1200" err="1">
                <a:solidFill>
                  <a:prstClr val="black"/>
                </a:solidFill>
                <a:latin typeface="Helvetica"/>
                <a:cs typeface="Helvetica"/>
              </a:rPr>
              <a:t>maximises</a:t>
            </a:r>
            <a:r>
              <a:rPr lang="en-US" sz="1200">
                <a:solidFill>
                  <a:prstClr val="black"/>
                </a:solidFill>
                <a:latin typeface="Helvetica"/>
                <a:cs typeface="Helvetica"/>
              </a:rPr>
              <a:t> value, supports team alignment and future-proofs the cloud environment.</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Wingdings" panose="05000000000000000000" pitchFamily="2" charset="2"/>
              <a:buChar char="Ø"/>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Maturity of some FinOps areas</a:t>
            </a:r>
            <a:r>
              <a:rPr lang="en-US" sz="1200" b="1">
                <a:solidFill>
                  <a:prstClr val="black"/>
                </a:solidFill>
                <a:latin typeface="Helvetica"/>
                <a:cs typeface="Helvetica"/>
              </a:rPr>
              <a:t>:</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Implementing right-sizing recommendations is crucial for automating infrastructure since it ensures automation drives efficiency while maintaining a cost-effective automated cloud environment</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Having regular cloud cost reviews with engineering teams and cost tracking is essential to drive financial accountability while </a:t>
            </a:r>
            <a:r>
              <a:rPr lang="en-US" sz="1200" err="1">
                <a:solidFill>
                  <a:prstClr val="black"/>
                </a:solidFill>
                <a:latin typeface="Helvetica"/>
                <a:cs typeface="Helvetica"/>
              </a:rPr>
              <a:t>optimising</a:t>
            </a:r>
            <a:r>
              <a:rPr lang="en-US" sz="1200">
                <a:solidFill>
                  <a:prstClr val="black"/>
                </a:solidFill>
                <a:latin typeface="Helvetica"/>
                <a:cs typeface="Helvetica"/>
              </a:rPr>
              <a:t> architectural needs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Wingdings" panose="05000000000000000000" pitchFamily="2" charset="2"/>
              <a:buChar char="Ø"/>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Progress in </a:t>
            </a:r>
            <a:r>
              <a:rPr kumimoji="0" lang="en-US" sz="1200" b="1" i="0" u="none" strike="noStrike" kern="1200" cap="none" spc="0" normalizeH="0" baseline="0" noProof="0" err="1">
                <a:ln>
                  <a:noFill/>
                </a:ln>
                <a:solidFill>
                  <a:prstClr val="black"/>
                </a:solidFill>
                <a:effectLst/>
                <a:uLnTx/>
                <a:uFillTx/>
                <a:latin typeface="Helvetica"/>
                <a:ea typeface="+mn-ea"/>
                <a:cs typeface="Helvetica"/>
              </a:rPr>
              <a:t>modernisation</a:t>
            </a:r>
            <a:r>
              <a:rPr lang="en-US" sz="1200" b="1">
                <a:solidFill>
                  <a:prstClr val="black"/>
                </a:solidFill>
                <a:latin typeface="Helvetica"/>
                <a:cs typeface="Helvetica"/>
              </a:rPr>
              <a:t>: </a:t>
            </a:r>
            <a:r>
              <a:rPr lang="en-US" sz="1200" err="1">
                <a:solidFill>
                  <a:prstClr val="black"/>
                </a:solidFill>
                <a:latin typeface="Helvetica"/>
                <a:cs typeface="Helvetica"/>
              </a:rPr>
              <a:t>Modernising</a:t>
            </a:r>
            <a:r>
              <a:rPr lang="en-US" sz="1200">
                <a:solidFill>
                  <a:prstClr val="black"/>
                </a:solidFill>
                <a:latin typeface="Helvetica"/>
                <a:cs typeface="Helvetica"/>
              </a:rPr>
              <a:t> workflows enables end-to-end automation. Without APIs, automation becomes reliant on outdated integration capabilities (</a:t>
            </a:r>
            <a:r>
              <a:rPr lang="en-US" sz="1200">
                <a:solidFill>
                  <a:srgbClr val="E7534F"/>
                </a:solidFill>
                <a:latin typeface="Helvetica"/>
                <a:cs typeface="Helvetica"/>
                <a:hlinkClick r:id="rId3" action="ppaction://hlinksldjump">
                  <a:extLst>
                    <a:ext uri="{A12FA001-AC4F-418D-AE19-62706E023703}">
                      <ahyp:hlinkClr xmlns:ahyp="http://schemas.microsoft.com/office/drawing/2018/hyperlinkcolor" val="tx"/>
                    </a:ext>
                  </a:extLst>
                </a:hlinkClick>
              </a:rPr>
              <a:t>see slide 6</a:t>
            </a:r>
            <a:r>
              <a:rPr lang="en-US" sz="1200">
                <a:solidFill>
                  <a:prstClr val="black"/>
                </a:solidFill>
                <a:latin typeface="Helvetica"/>
                <a:cs typeface="Helvetica"/>
              </a:rPr>
              <a:t>). Moreover, </a:t>
            </a:r>
            <a:r>
              <a:rPr lang="en-US" sz="1200" err="1">
                <a:solidFill>
                  <a:prstClr val="black"/>
                </a:solidFill>
                <a:latin typeface="Helvetica"/>
                <a:cs typeface="Helvetica"/>
              </a:rPr>
              <a:t>modernised</a:t>
            </a:r>
            <a:r>
              <a:rPr lang="en-US" sz="1200">
                <a:solidFill>
                  <a:prstClr val="black"/>
                </a:solidFill>
                <a:latin typeface="Helvetica"/>
                <a:cs typeface="Helvetica"/>
              </a:rPr>
              <a:t> infrastructure can effectively scale automation</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Network security architecture for cloud environments</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percentage distribution suggests a trend towards more integrated and adaptive security approaches that can effectively manage complexities in multi-cloud and hybrid cloud environments.</a:t>
            </a:r>
          </a:p>
          <a:p>
            <a:pPr lvl="0">
              <a:lnSpc>
                <a:spcPct val="150000"/>
              </a:lnSpc>
              <a:buClr>
                <a:srgbClr val="E7534F"/>
              </a:buClr>
              <a:defRPr/>
            </a:pPr>
            <a:r>
              <a:rPr lang="en-US" sz="1200" b="1">
                <a:solidFill>
                  <a:prstClr val="black"/>
                </a:solidFill>
                <a:latin typeface="Helvetica"/>
                <a:cs typeface="Helvetica"/>
              </a:rPr>
              <a:t>Drivers of a ZTNA or fully integrated network security architecture for cloud environments</a:t>
            </a: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Investing in SASE enables seamless integration of network and security, while </a:t>
            </a:r>
            <a:r>
              <a:rPr lang="en-US" sz="1200" err="1">
                <a:solidFill>
                  <a:prstClr val="black"/>
                </a:solidFill>
                <a:latin typeface="Helvetica"/>
                <a:cs typeface="Helvetica"/>
              </a:rPr>
              <a:t>HPCaaS</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allows </a:t>
            </a:r>
            <a:r>
              <a:rPr lang="en-US" sz="1200" err="1">
                <a:solidFill>
                  <a:prstClr val="black"/>
                </a:solidFill>
                <a:latin typeface="Helvetica"/>
                <a:cs typeface="Helvetica"/>
              </a:rPr>
              <a:t>organisations</a:t>
            </a:r>
            <a:r>
              <a:rPr lang="en-US" sz="1200">
                <a:solidFill>
                  <a:prstClr val="black"/>
                </a:solidFill>
                <a:latin typeface="Helvetica"/>
                <a:cs typeface="Helvetica"/>
              </a:rPr>
              <a:t> to leverage high-performance computing resources without investing </a:t>
            </a:r>
            <a:br>
              <a:rPr lang="en-US" sz="1200">
                <a:solidFill>
                  <a:prstClr val="black"/>
                </a:solidFill>
                <a:latin typeface="Helvetica"/>
                <a:cs typeface="Helvetica"/>
              </a:rPr>
            </a:br>
            <a:r>
              <a:rPr lang="en-US" sz="1200">
                <a:solidFill>
                  <a:prstClr val="black"/>
                </a:solidFill>
                <a:latin typeface="Helvetica"/>
                <a:cs typeface="Helvetica"/>
              </a:rPr>
              <a:t>in high-cost hardware.</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Consolidating infrastructure helps </a:t>
            </a:r>
            <a:r>
              <a:rPr lang="en-US" sz="1200" err="1">
                <a:solidFill>
                  <a:prstClr val="black"/>
                </a:solidFill>
                <a:latin typeface="Helvetica"/>
                <a:cs typeface="Helvetica"/>
              </a:rPr>
              <a:t>organisations</a:t>
            </a:r>
            <a:r>
              <a:rPr lang="en-US" sz="1200">
                <a:solidFill>
                  <a:prstClr val="black"/>
                </a:solidFill>
                <a:latin typeface="Helvetica"/>
                <a:cs typeface="Helvetica"/>
              </a:rPr>
              <a:t> to simplify the environment for secure </a:t>
            </a:r>
            <a:br>
              <a:rPr lang="en-US" sz="1200">
                <a:solidFill>
                  <a:prstClr val="black"/>
                </a:solidFill>
                <a:latin typeface="Helvetica"/>
                <a:cs typeface="Helvetica"/>
              </a:rPr>
            </a:br>
            <a:r>
              <a:rPr lang="en-US" sz="1200">
                <a:solidFill>
                  <a:prstClr val="black"/>
                </a:solidFill>
                <a:latin typeface="Helvetica"/>
                <a:cs typeface="Helvetica"/>
              </a:rPr>
              <a:t>management, while workload interoperability ensures consistency in cloud-native security controls.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spTree>
    <p:extLst>
      <p:ext uri="{BB962C8B-B14F-4D97-AF65-F5344CB8AC3E}">
        <p14:creationId xmlns:p14="http://schemas.microsoft.com/office/powerpoint/2010/main" val="2125554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CDC9094-79C0-F300-FA7C-C5583B0EAAB0}"/>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C7ABFFA2-5DE2-7545-2DC0-569F50C906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grpSp>
        <p:nvGrpSpPr>
          <p:cNvPr id="2" name="Group 1">
            <a:extLst>
              <a:ext uri="{FF2B5EF4-FFF2-40B4-BE49-F238E27FC236}">
                <a16:creationId xmlns:a16="http://schemas.microsoft.com/office/drawing/2014/main" id="{F78BA7D4-0DCC-FE83-6C75-43C5F7ED7D8B}"/>
              </a:ext>
            </a:extLst>
          </p:cNvPr>
          <p:cNvGrpSpPr/>
          <p:nvPr/>
        </p:nvGrpSpPr>
        <p:grpSpPr>
          <a:xfrm>
            <a:off x="549439" y="2771619"/>
            <a:ext cx="7513905" cy="902309"/>
            <a:chOff x="549439" y="2526691"/>
            <a:chExt cx="7513905" cy="902309"/>
          </a:xfrm>
        </p:grpSpPr>
        <p:sp>
          <p:nvSpPr>
            <p:cNvPr id="3" name="TextBox 2">
              <a:extLst>
                <a:ext uri="{FF2B5EF4-FFF2-40B4-BE49-F238E27FC236}">
                  <a16:creationId xmlns:a16="http://schemas.microsoft.com/office/drawing/2014/main" id="{5ADD97BC-BC0D-4BA2-8C50-DEE8F9BE2669}"/>
                </a:ext>
              </a:extLst>
            </p:cNvPr>
            <p:cNvSpPr txBox="1"/>
            <p:nvPr/>
          </p:nvSpPr>
          <p:spPr>
            <a:xfrm>
              <a:off x="549439" y="2526691"/>
              <a:ext cx="7513905" cy="707886"/>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Tech debt and FinOps </a:t>
              </a:r>
            </a:p>
          </p:txBody>
        </p:sp>
        <p:sp>
          <p:nvSpPr>
            <p:cNvPr id="6" name="Rectangle 5">
              <a:extLst>
                <a:ext uri="{FF2B5EF4-FFF2-40B4-BE49-F238E27FC236}">
                  <a16:creationId xmlns:a16="http://schemas.microsoft.com/office/drawing/2014/main" id="{B5F48D8F-5A83-0B87-86F1-F80F61AD5C19}"/>
                </a:ext>
              </a:extLst>
            </p:cNvPr>
            <p:cNvSpPr/>
            <p:nvPr/>
          </p:nvSpPr>
          <p:spPr>
            <a:xfrm>
              <a:off x="680027" y="336652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92882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9CE6A13-7C02-A36D-48CE-C2316FDEFFAC}"/>
              </a:ext>
            </a:extLst>
          </p:cNvPr>
          <p:cNvSpPr txBox="1"/>
          <p:nvPr/>
        </p:nvSpPr>
        <p:spPr>
          <a:xfrm>
            <a:off x="6533535" y="6399315"/>
            <a:ext cx="5529005" cy="43088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Source : ADAPT Cloud and Infrastructure Edge Survey in July 2025. Sample size : </a:t>
            </a:r>
            <a:b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b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87 Australian infrastructure </a:t>
            </a:r>
            <a:r>
              <a:rPr lang="en-US" sz="1100" i="1">
                <a:solidFill>
                  <a:schemeClr val="bg1">
                    <a:lumMod val="65000"/>
                  </a:schemeClr>
                </a:solidFill>
                <a:latin typeface="Helvetica"/>
              </a:rPr>
              <a:t>l</a:t>
            </a:r>
            <a:r>
              <a:rPr kumimoji="0" lang="en-US" sz="1100" b="0" i="1" u="none" strike="noStrike" kern="1200" cap="none" spc="0" normalizeH="0" baseline="0" noProof="0" err="1">
                <a:ln>
                  <a:noFill/>
                </a:ln>
                <a:solidFill>
                  <a:schemeClr val="bg1">
                    <a:lumMod val="65000"/>
                  </a:schemeClr>
                </a:solidFill>
                <a:effectLst/>
                <a:uLnTx/>
                <a:uFillTx/>
                <a:latin typeface="Helvetica"/>
                <a:ea typeface="+mn-ea"/>
                <a:cs typeface="+mn-cs"/>
              </a:rPr>
              <a:t>eaders</a:t>
            </a:r>
            <a:endPar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endParaRPr>
          </a:p>
        </p:txBody>
      </p:sp>
      <p:sp>
        <p:nvSpPr>
          <p:cNvPr id="6" name="Title 1">
            <a:extLst>
              <a:ext uri="{FF2B5EF4-FFF2-40B4-BE49-F238E27FC236}">
                <a16:creationId xmlns:a16="http://schemas.microsoft.com/office/drawing/2014/main" id="{BBA1DE1F-877D-0BF4-A3D2-F3DCA13EBBAF}"/>
              </a:ext>
            </a:extLst>
          </p:cNvPr>
          <p:cNvSpPr txBox="1">
            <a:spLocks/>
          </p:cNvSpPr>
          <p:nvPr/>
        </p:nvSpPr>
        <p:spPr>
          <a:xfrm>
            <a:off x="289560" y="187960"/>
            <a:ext cx="10673080" cy="419099"/>
          </a:xfrm>
          <a:prstGeom prst="rect">
            <a:avLst/>
          </a:prstGeom>
        </p:spPr>
        <p:txBody>
          <a:bodyPr>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a:defRPr sz="2000" b="1">
                <a:latin typeface="Helvetica"/>
              </a:defRPr>
            </a:pPr>
            <a:r>
              <a:rPr lang="en-US" sz="2000" b="1">
                <a:latin typeface="Helvetica"/>
              </a:rPr>
              <a:t>Top challenges that impact </a:t>
            </a:r>
            <a:r>
              <a:rPr lang="en-US" sz="2000" b="1" err="1">
                <a:latin typeface="Helvetica"/>
              </a:rPr>
              <a:t>organisations’</a:t>
            </a:r>
            <a:r>
              <a:rPr lang="en-US" sz="2000" b="1">
                <a:latin typeface="Helvetica"/>
              </a:rPr>
              <a:t> ability to effectively manage cloud spend</a:t>
            </a:r>
            <a:r>
              <a:rPr lang="en-US" sz="2000" b="1" baseline="30000">
                <a:latin typeface="Helvetica"/>
              </a:rPr>
              <a:t>1</a:t>
            </a:r>
          </a:p>
        </p:txBody>
      </p:sp>
      <p:sp>
        <p:nvSpPr>
          <p:cNvPr id="2" name="TextBox 1">
            <a:extLst>
              <a:ext uri="{FF2B5EF4-FFF2-40B4-BE49-F238E27FC236}">
                <a16:creationId xmlns:a16="http://schemas.microsoft.com/office/drawing/2014/main" id="{5A94420F-7CFB-D4A4-6C14-2EADC93FA408}"/>
              </a:ext>
            </a:extLst>
          </p:cNvPr>
          <p:cNvSpPr txBox="1"/>
          <p:nvPr/>
        </p:nvSpPr>
        <p:spPr>
          <a:xfrm>
            <a:off x="77490" y="6399315"/>
            <a:ext cx="5683230" cy="430887"/>
          </a:xfrm>
          <a:prstGeom prst="rect">
            <a:avLst/>
          </a:prstGeom>
          <a:noFill/>
        </p:spPr>
        <p:txBody>
          <a:bodyPr wrap="square">
            <a:spAutoFit/>
          </a:bodyPr>
          <a:lstStyle/>
          <a:p>
            <a:r>
              <a:rPr lang="en-PH" sz="1100" i="1" baseline="30000">
                <a:solidFill>
                  <a:schemeClr val="bg1">
                    <a:lumMod val="50000"/>
                  </a:schemeClr>
                </a:solidFill>
                <a:latin typeface="Helvetica" panose="020B0604020202020204" pitchFamily="34" charset="0"/>
                <a:cs typeface="Helvetica" panose="020B0604020202020204" pitchFamily="34" charset="0"/>
              </a:rPr>
              <a:t>1</a:t>
            </a:r>
            <a:r>
              <a:rPr lang="en-PH" sz="1100" i="1">
                <a:solidFill>
                  <a:schemeClr val="bg1">
                    <a:lumMod val="50000"/>
                  </a:schemeClr>
                </a:solidFill>
                <a:latin typeface="Helvetica" panose="020B0604020202020204" pitchFamily="34" charset="0"/>
                <a:cs typeface="Helvetica" panose="020B0604020202020204" pitchFamily="34" charset="0"/>
              </a:rPr>
              <a:t>Please note that the percentages shown are rounded to the nearest whole number.</a:t>
            </a:r>
          </a:p>
          <a:p>
            <a:r>
              <a:rPr lang="en-PH" sz="1100" i="1">
                <a:solidFill>
                  <a:schemeClr val="bg1">
                    <a:lumMod val="50000"/>
                  </a:schemeClr>
                </a:solidFill>
                <a:latin typeface="Helvetica" panose="020B0604020202020204" pitchFamily="34" charset="0"/>
                <a:cs typeface="Helvetica" panose="020B0604020202020204" pitchFamily="34" charset="0"/>
              </a:rPr>
              <a:t>As a result, the total may appear slightly above or below 100% due to rounding.</a:t>
            </a:r>
          </a:p>
        </p:txBody>
      </p:sp>
      <p:pic>
        <p:nvPicPr>
          <p:cNvPr id="18" name="Graphic 17">
            <a:extLst>
              <a:ext uri="{FF2B5EF4-FFF2-40B4-BE49-F238E27FC236}">
                <a16:creationId xmlns:a16="http://schemas.microsoft.com/office/drawing/2014/main" id="{B1E1E634-8BFC-DAA6-9665-596D19D94E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200" y="827823"/>
            <a:ext cx="11785600" cy="54840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B6CC26-503A-8ECB-356A-62B029C1DC6F}"/>
              </a:ext>
            </a:extLst>
          </p:cNvPr>
          <p:cNvSpPr txBox="1"/>
          <p:nvPr/>
        </p:nvSpPr>
        <p:spPr>
          <a:xfrm>
            <a:off x="6548284" y="6399314"/>
            <a:ext cx="5528072" cy="43088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Source : ADAPT Cloud and Infrastructure Edge Survey in July 2025. Sample size : </a:t>
            </a:r>
            <a:b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b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86 Australian infrastructure </a:t>
            </a:r>
            <a:r>
              <a:rPr lang="en-US" sz="1100" i="1">
                <a:solidFill>
                  <a:schemeClr val="bg1">
                    <a:lumMod val="65000"/>
                  </a:schemeClr>
                </a:solidFill>
                <a:latin typeface="Helvetica"/>
              </a:rPr>
              <a:t>l</a:t>
            </a:r>
            <a:r>
              <a:rPr kumimoji="0" lang="en-US" sz="1100" b="0" i="1" u="none" strike="noStrike" kern="1200" cap="none" spc="0" normalizeH="0" baseline="0" noProof="0" err="1">
                <a:ln>
                  <a:noFill/>
                </a:ln>
                <a:solidFill>
                  <a:schemeClr val="bg1">
                    <a:lumMod val="65000"/>
                  </a:schemeClr>
                </a:solidFill>
                <a:effectLst/>
                <a:uLnTx/>
                <a:uFillTx/>
                <a:latin typeface="Helvetica"/>
                <a:ea typeface="+mn-ea"/>
                <a:cs typeface="+mn-cs"/>
              </a:rPr>
              <a:t>eaders</a:t>
            </a:r>
            <a:endPar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endParaRPr>
          </a:p>
        </p:txBody>
      </p:sp>
      <p:sp>
        <p:nvSpPr>
          <p:cNvPr id="7" name="Title 1">
            <a:extLst>
              <a:ext uri="{FF2B5EF4-FFF2-40B4-BE49-F238E27FC236}">
                <a16:creationId xmlns:a16="http://schemas.microsoft.com/office/drawing/2014/main" id="{36E956DD-4124-DE8B-CE43-58582FD96C2C}"/>
              </a:ext>
            </a:extLst>
          </p:cNvPr>
          <p:cNvSpPr txBox="1">
            <a:spLocks/>
          </p:cNvSpPr>
          <p:nvPr/>
        </p:nvSpPr>
        <p:spPr>
          <a:xfrm>
            <a:off x="289559" y="187960"/>
            <a:ext cx="10602217" cy="419099"/>
          </a:xfrm>
          <a:prstGeom prst="rect">
            <a:avLst/>
          </a:prstGeom>
        </p:spPr>
        <p:txBody>
          <a:bodyPr>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a:defRPr sz="2000" b="1">
                <a:latin typeface="Helvetica"/>
              </a:defRPr>
            </a:pPr>
            <a:r>
              <a:rPr lang="en-US" sz="2200"/>
              <a:t>How mature is your </a:t>
            </a:r>
            <a:r>
              <a:rPr lang="en-US" sz="2200" err="1"/>
              <a:t>organisation</a:t>
            </a:r>
            <a:r>
              <a:rPr lang="en-US" sz="2200"/>
              <a:t> in adopting the following FinOps practices?</a:t>
            </a:r>
            <a:r>
              <a:rPr lang="en-US" sz="2200" baseline="30000"/>
              <a:t>1</a:t>
            </a:r>
            <a:endParaRPr lang="en-US" sz="2200" b="1" baseline="30000">
              <a:latin typeface="Helvetica"/>
            </a:endParaRPr>
          </a:p>
        </p:txBody>
      </p:sp>
      <p:sp>
        <p:nvSpPr>
          <p:cNvPr id="43" name="TextBox 42">
            <a:extLst>
              <a:ext uri="{FF2B5EF4-FFF2-40B4-BE49-F238E27FC236}">
                <a16:creationId xmlns:a16="http://schemas.microsoft.com/office/drawing/2014/main" id="{36A29747-63B8-EEED-00D5-BB227A342CCD}"/>
              </a:ext>
            </a:extLst>
          </p:cNvPr>
          <p:cNvSpPr txBox="1"/>
          <p:nvPr/>
        </p:nvSpPr>
        <p:spPr>
          <a:xfrm>
            <a:off x="77490" y="6399315"/>
            <a:ext cx="5764510" cy="430887"/>
          </a:xfrm>
          <a:prstGeom prst="rect">
            <a:avLst/>
          </a:prstGeom>
          <a:noFill/>
        </p:spPr>
        <p:txBody>
          <a:bodyPr wrap="square">
            <a:spAutoFit/>
          </a:bodyPr>
          <a:lstStyle/>
          <a:p>
            <a:r>
              <a:rPr lang="en-PH" sz="1100" i="1" baseline="30000">
                <a:solidFill>
                  <a:schemeClr val="bg1">
                    <a:lumMod val="50000"/>
                  </a:schemeClr>
                </a:solidFill>
                <a:latin typeface="Helvetica" panose="020B0604020202020204" pitchFamily="34" charset="0"/>
                <a:cs typeface="Helvetica" panose="020B0604020202020204" pitchFamily="34" charset="0"/>
              </a:rPr>
              <a:t>1</a:t>
            </a:r>
            <a:r>
              <a:rPr lang="en-PH" sz="1100" i="1">
                <a:solidFill>
                  <a:schemeClr val="bg1">
                    <a:lumMod val="50000"/>
                  </a:schemeClr>
                </a:solidFill>
                <a:latin typeface="Helvetica" panose="020B0604020202020204" pitchFamily="34" charset="0"/>
                <a:cs typeface="Helvetica" panose="020B0604020202020204" pitchFamily="34" charset="0"/>
              </a:rPr>
              <a:t>Please note that the percentages shown are rounded to the nearest whole number.</a:t>
            </a:r>
          </a:p>
          <a:p>
            <a:r>
              <a:rPr lang="en-PH" sz="1100" i="1">
                <a:solidFill>
                  <a:schemeClr val="bg1">
                    <a:lumMod val="50000"/>
                  </a:schemeClr>
                </a:solidFill>
                <a:latin typeface="Helvetica" panose="020B0604020202020204" pitchFamily="34" charset="0"/>
                <a:cs typeface="Helvetica" panose="020B0604020202020204" pitchFamily="34" charset="0"/>
              </a:rPr>
              <a:t>As a result, the total may appear slightly above or below 100% due to rounding.</a:t>
            </a:r>
          </a:p>
        </p:txBody>
      </p:sp>
      <p:pic>
        <p:nvPicPr>
          <p:cNvPr id="16" name="Graphic 15">
            <a:extLst>
              <a:ext uri="{FF2B5EF4-FFF2-40B4-BE49-F238E27FC236}">
                <a16:creationId xmlns:a16="http://schemas.microsoft.com/office/drawing/2014/main" id="{6741D97B-5AB8-BB2A-1DA2-E41DB88D53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5232" y="812798"/>
            <a:ext cx="11761536" cy="55033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1595F-C232-186F-C2E4-08A751E974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C5ADC3-5751-548E-D905-EBB7E16B1D92}"/>
              </a:ext>
            </a:extLst>
          </p:cNvPr>
          <p:cNvSpPr txBox="1"/>
          <p:nvPr/>
        </p:nvSpPr>
        <p:spPr>
          <a:xfrm>
            <a:off x="468298" y="2137893"/>
            <a:ext cx="3524580" cy="4446474"/>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While vendor lock-ins and cost visibility may not pose significant issues, the real challenge lies in effectively linking cloud expenditures to tangible business value</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Many </a:t>
            </a:r>
            <a:r>
              <a:rPr lang="en-US" sz="1200" err="1">
                <a:solidFill>
                  <a:prstClr val="black"/>
                </a:solidFill>
                <a:latin typeface="Helvetica"/>
                <a:cs typeface="Helvetica"/>
              </a:rPr>
              <a:t>organisations</a:t>
            </a:r>
            <a:r>
              <a:rPr lang="en-US" sz="1200">
                <a:solidFill>
                  <a:prstClr val="black"/>
                </a:solidFill>
                <a:latin typeface="Helvetica"/>
                <a:cs typeface="Helvetica"/>
              </a:rPr>
              <a:t> do not find cultural resistance to cost accountability (42%), </a:t>
            </a:r>
            <a:br>
              <a:rPr lang="en-US" sz="1200">
                <a:latin typeface="Helvetica"/>
                <a:cs typeface="Helvetica"/>
              </a:rPr>
            </a:br>
            <a:r>
              <a:rPr lang="en-US" sz="1200">
                <a:solidFill>
                  <a:prstClr val="black"/>
                </a:solidFill>
                <a:latin typeface="Helvetica"/>
                <a:cs typeface="Helvetica"/>
              </a:rPr>
              <a:t>lack of established FinOps processes (41%), and poor forecasting accuracy (40%) </a:t>
            </a:r>
            <a:br>
              <a:rPr lang="en-US" sz="1200">
                <a:latin typeface="Helvetica"/>
                <a:cs typeface="Helvetica"/>
              </a:rPr>
            </a:br>
            <a:r>
              <a:rPr lang="en-US" sz="1200">
                <a:solidFill>
                  <a:prstClr val="black"/>
                </a:solidFill>
                <a:latin typeface="Helvetica"/>
                <a:cs typeface="Helvetica"/>
              </a:rPr>
              <a:t>as major pain points.</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Engineer’s cost awareness and resource inefficiency are at a moderate stage.</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All areas of FinOps maturity, except for implementing right-sizing recommendations, are either not yet established or still in the early stages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EDA8C9D8-1A73-ACFD-7E75-062D4E763B4D}"/>
              </a:ext>
            </a:extLst>
          </p:cNvPr>
          <p:cNvGrpSpPr/>
          <p:nvPr/>
        </p:nvGrpSpPr>
        <p:grpSpPr>
          <a:xfrm>
            <a:off x="468300" y="956565"/>
            <a:ext cx="4129258" cy="1138774"/>
            <a:chOff x="819810" y="1621037"/>
            <a:chExt cx="4129259" cy="1138774"/>
          </a:xfrm>
        </p:grpSpPr>
        <p:sp>
          <p:nvSpPr>
            <p:cNvPr id="3" name="Rectangle 2">
              <a:extLst>
                <a:ext uri="{FF2B5EF4-FFF2-40B4-BE49-F238E27FC236}">
                  <a16:creationId xmlns:a16="http://schemas.microsoft.com/office/drawing/2014/main" id="{107CA175-37D8-87AA-8D01-7816356DA5C0}"/>
                </a:ext>
              </a:extLst>
            </p:cNvPr>
            <p:cNvSpPr/>
            <p:nvPr/>
          </p:nvSpPr>
          <p:spPr>
            <a:xfrm>
              <a:off x="819811" y="1928814"/>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a:ea typeface="+mn-ea"/>
                  <a:cs typeface="Helvetica"/>
                </a:rPr>
                <a:t>Challenges in tech debt and FinOps</a:t>
              </a:r>
            </a:p>
          </p:txBody>
        </p:sp>
        <p:sp>
          <p:nvSpPr>
            <p:cNvPr id="6" name="Rectangle 5">
              <a:extLst>
                <a:ext uri="{FF2B5EF4-FFF2-40B4-BE49-F238E27FC236}">
                  <a16:creationId xmlns:a16="http://schemas.microsoft.com/office/drawing/2014/main" id="{1CD747A3-281C-7107-0BF7-5AE13251525E}"/>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3D00EDC2-F054-155C-E60E-73056D013539}"/>
              </a:ext>
            </a:extLst>
          </p:cNvPr>
          <p:cNvCxnSpPr>
            <a:cxnSpLocks/>
          </p:cNvCxnSpPr>
          <p:nvPr/>
        </p:nvCxnSpPr>
        <p:spPr>
          <a:xfrm flipV="1">
            <a:off x="4231669"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CFDFF6F-31A1-E7FB-2AEB-57A4EBE30A0F}"/>
              </a:ext>
            </a:extLst>
          </p:cNvPr>
          <p:cNvSpPr txBox="1"/>
          <p:nvPr/>
        </p:nvSpPr>
        <p:spPr>
          <a:xfrm>
            <a:off x="4470461" y="218363"/>
            <a:ext cx="7594443" cy="6493188"/>
          </a:xfrm>
          <a:prstGeom prst="rect">
            <a:avLst/>
          </a:prstGeom>
          <a:noFill/>
        </p:spPr>
        <p:txBody>
          <a:bodyPr wrap="square" lIns="91440" tIns="45720" rIns="91440" bIns="45720" anchor="t">
            <a:spAutoFit/>
          </a:bodyPr>
          <a:lstStyle/>
          <a:p>
            <a:pPr lvl="0">
              <a:lnSpc>
                <a:spcPct val="150000"/>
              </a:lnSpc>
              <a:spcBef>
                <a:spcPts val="600"/>
              </a:spcBef>
              <a:buClr>
                <a:srgbClr val="E7534F"/>
              </a:buClr>
              <a:defRPr/>
            </a:pPr>
            <a:r>
              <a:rPr lang="en-US" sz="1200" b="1">
                <a:solidFill>
                  <a:srgbClr val="000000"/>
                </a:solidFill>
                <a:latin typeface="Helvetica"/>
                <a:cs typeface="Helvetica"/>
              </a:rPr>
              <a:t>While traditional blockers are no longer issues, driving business value has become a challenge</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While vendor lock-in and lack of cost visibility appear less problematic, there's a significant struggle </a:t>
            </a:r>
            <a:br>
              <a:rPr lang="en-US" sz="1200">
                <a:solidFill>
                  <a:prstClr val="black"/>
                </a:solidFill>
                <a:latin typeface="Helvetica"/>
                <a:cs typeface="Helvetica"/>
              </a:rPr>
            </a:br>
            <a:r>
              <a:rPr lang="en-US" sz="1200">
                <a:solidFill>
                  <a:prstClr val="black"/>
                </a:solidFill>
                <a:latin typeface="Helvetica"/>
                <a:cs typeface="Helvetica"/>
              </a:rPr>
              <a:t>in deriving tangible business value from cloud investments.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This aligns closely with the tech </a:t>
            </a:r>
            <a:r>
              <a:rPr lang="en-US" sz="1200" err="1">
                <a:solidFill>
                  <a:prstClr val="black"/>
                </a:solidFill>
                <a:latin typeface="Helvetica"/>
                <a:cs typeface="Helvetica"/>
              </a:rPr>
              <a:t>modernisation</a:t>
            </a:r>
            <a:r>
              <a:rPr lang="en-US" sz="1200">
                <a:solidFill>
                  <a:prstClr val="black"/>
                </a:solidFill>
                <a:latin typeface="Helvetica"/>
                <a:cs typeface="Helvetica"/>
              </a:rPr>
              <a:t> and cost </a:t>
            </a:r>
            <a:r>
              <a:rPr lang="en-US" sz="1200" err="1">
                <a:solidFill>
                  <a:prstClr val="black"/>
                </a:solidFill>
                <a:latin typeface="Helvetica"/>
                <a:cs typeface="Helvetica"/>
              </a:rPr>
              <a:t>optimisation</a:t>
            </a:r>
            <a:r>
              <a:rPr lang="en-US" sz="1200">
                <a:solidFill>
                  <a:prstClr val="black"/>
                </a:solidFill>
                <a:latin typeface="Helvetica"/>
                <a:cs typeface="Helvetica"/>
              </a:rPr>
              <a:t> goals of Australian infrastructure leaders, indicating a critical gap in strategic cloud financial management</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lvl="0">
              <a:lnSpc>
                <a:spcPct val="150000"/>
              </a:lnSpc>
              <a:buClr>
                <a:srgbClr val="E7534F"/>
              </a:buClr>
              <a:defRPr/>
            </a:pPr>
            <a:r>
              <a:rPr lang="en-US" sz="1200" b="1">
                <a:solidFill>
                  <a:prstClr val="black"/>
                </a:solidFill>
                <a:latin typeface="Helvetica"/>
                <a:cs typeface="Helvetica"/>
              </a:rPr>
              <a:t>Other areas are not viewed as major pain points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These involve </a:t>
            </a:r>
            <a:r>
              <a:rPr lang="en-US" sz="1200" err="1">
                <a:solidFill>
                  <a:prstClr val="black"/>
                </a:solidFill>
                <a:latin typeface="Helvetica"/>
                <a:cs typeface="Helvetica"/>
              </a:rPr>
              <a:t>organisational</a:t>
            </a:r>
            <a:r>
              <a:rPr lang="en-US" sz="1200">
                <a:solidFill>
                  <a:prstClr val="black"/>
                </a:solidFill>
                <a:latin typeface="Helvetica"/>
                <a:cs typeface="Helvetica"/>
              </a:rPr>
              <a:t> or cultural resistance to cost accountability, lack of established FinOps processes, and poor forecasting accuracy. Unclear spending ownership is also emerging as a significant barrier, with 35% of </a:t>
            </a:r>
            <a:r>
              <a:rPr lang="en-US" sz="1200" err="1">
                <a:solidFill>
                  <a:prstClr val="black"/>
                </a:solidFill>
                <a:latin typeface="Helvetica"/>
                <a:cs typeface="Helvetica"/>
              </a:rPr>
              <a:t>organisations</a:t>
            </a:r>
            <a:r>
              <a:rPr lang="en-US" sz="1200">
                <a:solidFill>
                  <a:prstClr val="black"/>
                </a:solidFill>
                <a:latin typeface="Helvetica"/>
                <a:cs typeface="Helvetica"/>
              </a:rPr>
              <a:t> citing it as a challenge—just 2% fewer than those who do not</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Engineers’ cost awareness and resource inefficiency are at a moderate stage.</a:t>
            </a: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Engineers' cost awareness shows the most dramatic shift, with only 26% seeing no challenge, </a:t>
            </a:r>
            <a:br>
              <a:rPr lang="en-US" sz="1200">
                <a:solidFill>
                  <a:prstClr val="black"/>
                </a:solidFill>
                <a:latin typeface="Helvetica"/>
                <a:cs typeface="Helvetica"/>
              </a:rPr>
            </a:br>
            <a:r>
              <a:rPr lang="en-US" sz="1200">
                <a:solidFill>
                  <a:prstClr val="black"/>
                </a:solidFill>
                <a:latin typeface="Helvetica"/>
                <a:cs typeface="Helvetica"/>
              </a:rPr>
              <a:t>while 28% consider it a major challenge</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Resource inefficiency is increasingly </a:t>
            </a:r>
            <a:r>
              <a:rPr lang="en-US" sz="1200" err="1">
                <a:solidFill>
                  <a:prstClr val="black"/>
                </a:solidFill>
                <a:latin typeface="Helvetica"/>
                <a:cs typeface="Helvetica"/>
              </a:rPr>
              <a:t>recognised</a:t>
            </a:r>
            <a:r>
              <a:rPr lang="en-US" sz="1200">
                <a:solidFill>
                  <a:prstClr val="black"/>
                </a:solidFill>
                <a:latin typeface="Helvetica"/>
                <a:cs typeface="Helvetica"/>
              </a:rPr>
              <a:t>, with 31% identifying it as a major challenge</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lvl="0">
              <a:lnSpc>
                <a:spcPct val="150000"/>
              </a:lnSpc>
              <a:buClr>
                <a:srgbClr val="E7534F"/>
              </a:buClr>
              <a:defRPr/>
            </a:pPr>
            <a:r>
              <a:rPr lang="en-US" sz="1200" b="1">
                <a:solidFill>
                  <a:prstClr val="black"/>
                </a:solidFill>
                <a:latin typeface="Helvetica"/>
                <a:cs typeface="Helvetica"/>
              </a:rPr>
              <a:t>Infrastructure leaders are experiencing significant FinOps maturity challenges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spcAft>
                <a:spcPts val="1200"/>
              </a:spcAft>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are struggling to establish cost visibility, develop cross-functional ownership models </a:t>
            </a:r>
            <a:br>
              <a:rPr lang="en-US" sz="1200">
                <a:solidFill>
                  <a:prstClr val="black"/>
                </a:solidFill>
                <a:latin typeface="Helvetica"/>
                <a:cs typeface="Helvetica"/>
              </a:rPr>
            </a:br>
            <a:r>
              <a:rPr lang="en-US" sz="1200">
                <a:solidFill>
                  <a:prstClr val="black"/>
                </a:solidFill>
                <a:latin typeface="Helvetica"/>
                <a:cs typeface="Helvetica"/>
              </a:rPr>
              <a:t>(such as engineering-led ownership and FinOps teams), and implement automated cost </a:t>
            </a:r>
            <a:br>
              <a:rPr lang="en-US" sz="1200">
                <a:solidFill>
                  <a:prstClr val="black"/>
                </a:solidFill>
                <a:latin typeface="Helvetica"/>
                <a:cs typeface="Helvetica"/>
              </a:rPr>
            </a:br>
            <a:r>
              <a:rPr lang="en-US" sz="1200">
                <a:solidFill>
                  <a:prstClr val="black"/>
                </a:solidFill>
                <a:latin typeface="Helvetica"/>
                <a:cs typeface="Helvetica"/>
              </a:rPr>
              <a:t>management mechanisms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r>
              <a:rPr lang="en-US" sz="1200">
                <a:solidFill>
                  <a:prstClr val="black"/>
                </a:solidFill>
                <a:latin typeface="Helvetica"/>
                <a:cs typeface="Helvetica"/>
              </a:rPr>
              <a:t> </a:t>
            </a:r>
          </a:p>
          <a:p>
            <a:pPr lvl="0">
              <a:lnSpc>
                <a:spcPct val="150000"/>
              </a:lnSpc>
              <a:buClr>
                <a:srgbClr val="E7534F"/>
              </a:buClr>
              <a:defRPr/>
            </a:pPr>
            <a:r>
              <a:rPr lang="en-US" sz="1200" b="1">
                <a:solidFill>
                  <a:prstClr val="black"/>
                </a:solidFill>
                <a:latin typeface="Helvetica"/>
                <a:cs typeface="Helvetica"/>
              </a:rPr>
              <a:t>While some FinOps areas are already integrated, the majority are still in the process of adoption  </a:t>
            </a: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While most </a:t>
            </a:r>
            <a:r>
              <a:rPr lang="en-US" sz="1200" err="1">
                <a:solidFill>
                  <a:prstClr val="black"/>
                </a:solidFill>
                <a:latin typeface="Helvetica"/>
                <a:cs typeface="Helvetica"/>
              </a:rPr>
              <a:t>organisations</a:t>
            </a:r>
            <a:r>
              <a:rPr lang="en-US" sz="1200">
                <a:solidFill>
                  <a:prstClr val="black"/>
                </a:solidFill>
                <a:latin typeface="Helvetica"/>
                <a:cs typeface="Helvetica"/>
              </a:rPr>
              <a:t> have already partially implemented right-sizing recommendations, </a:t>
            </a:r>
            <a:br>
              <a:rPr lang="en-US" sz="1200">
                <a:solidFill>
                  <a:prstClr val="black"/>
                </a:solidFill>
                <a:latin typeface="Helvetica"/>
                <a:cs typeface="Helvetica"/>
              </a:rPr>
            </a:br>
            <a:r>
              <a:rPr lang="en-US" sz="1200">
                <a:solidFill>
                  <a:prstClr val="black"/>
                </a:solidFill>
                <a:latin typeface="Helvetica"/>
                <a:cs typeface="Helvetica"/>
              </a:rPr>
              <a:t>others do not yet use chargeback models to allocate costs, implement regular cloud cost </a:t>
            </a:r>
            <a:br>
              <a:rPr lang="en-US" sz="1200">
                <a:solidFill>
                  <a:prstClr val="black"/>
                </a:solidFill>
                <a:latin typeface="Helvetica"/>
                <a:cs typeface="Helvetica"/>
              </a:rPr>
            </a:br>
            <a:r>
              <a:rPr lang="en-US" sz="1200">
                <a:solidFill>
                  <a:prstClr val="black"/>
                </a:solidFill>
                <a:latin typeface="Helvetica"/>
                <a:cs typeface="Helvetica"/>
              </a:rPr>
              <a:t>reviews with engineering teams, and perform cost tracking by feature, team, or project.</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3898084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6EB913-26E7-C4D0-5893-50A06E9629AD}"/>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22C62935-A287-E06B-F359-F7E4BE280A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grpSp>
        <p:nvGrpSpPr>
          <p:cNvPr id="3" name="Group 2">
            <a:extLst>
              <a:ext uri="{FF2B5EF4-FFF2-40B4-BE49-F238E27FC236}">
                <a16:creationId xmlns:a16="http://schemas.microsoft.com/office/drawing/2014/main" id="{E53F846A-39E5-813B-1C42-DF3DC19C35C7}"/>
              </a:ext>
            </a:extLst>
          </p:cNvPr>
          <p:cNvGrpSpPr/>
          <p:nvPr/>
        </p:nvGrpSpPr>
        <p:grpSpPr>
          <a:xfrm>
            <a:off x="549439" y="2771619"/>
            <a:ext cx="7513905" cy="902309"/>
            <a:chOff x="549439" y="2526691"/>
            <a:chExt cx="7513905" cy="902309"/>
          </a:xfrm>
        </p:grpSpPr>
        <p:sp>
          <p:nvSpPr>
            <p:cNvPr id="6" name="TextBox 5">
              <a:extLst>
                <a:ext uri="{FF2B5EF4-FFF2-40B4-BE49-F238E27FC236}">
                  <a16:creationId xmlns:a16="http://schemas.microsoft.com/office/drawing/2014/main" id="{FCA094FE-770F-94E1-41FA-5DA0F80E0654}"/>
                </a:ext>
              </a:extLst>
            </p:cNvPr>
            <p:cNvSpPr txBox="1"/>
            <p:nvPr/>
          </p:nvSpPr>
          <p:spPr>
            <a:xfrm>
              <a:off x="549439" y="2526691"/>
              <a:ext cx="7513905" cy="707886"/>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Survey demographics</a:t>
              </a:r>
            </a:p>
          </p:txBody>
        </p:sp>
        <p:sp>
          <p:nvSpPr>
            <p:cNvPr id="8" name="Rectangle 7">
              <a:extLst>
                <a:ext uri="{FF2B5EF4-FFF2-40B4-BE49-F238E27FC236}">
                  <a16:creationId xmlns:a16="http://schemas.microsoft.com/office/drawing/2014/main" id="{7EE20098-82B3-2AB0-87C8-B571C8538877}"/>
                </a:ext>
              </a:extLst>
            </p:cNvPr>
            <p:cNvSpPr/>
            <p:nvPr/>
          </p:nvSpPr>
          <p:spPr>
            <a:xfrm>
              <a:off x="680027" y="336652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68543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25262" y="169748"/>
            <a:ext cx="9735166"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Infrastructure Leaders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7" name="Graphic 6">
            <a:extLst>
              <a:ext uri="{FF2B5EF4-FFF2-40B4-BE49-F238E27FC236}">
                <a16:creationId xmlns:a16="http://schemas.microsoft.com/office/drawing/2014/main" id="{D3EF58A3-42AF-6C7B-3105-7EF8B8EAFA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668" y="748730"/>
            <a:ext cx="11887200" cy="5800798"/>
          </a:xfrm>
          <a:prstGeom prst="rect">
            <a:avLst/>
          </a:prstGeom>
        </p:spPr>
      </p:pic>
    </p:spTree>
    <p:extLst>
      <p:ext uri="{BB962C8B-B14F-4D97-AF65-F5344CB8AC3E}">
        <p14:creationId xmlns:p14="http://schemas.microsoft.com/office/powerpoint/2010/main" val="760020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a:lnSpc>
                <a:spcPts val="1800"/>
              </a:lnSpc>
            </a:pPr>
            <a:r>
              <a:rPr lang="en-US" sz="1200">
                <a:latin typeface="Helvetica" panose="020B0403020202020204" pitchFamily="34" charset="0"/>
              </a:rPr>
              <a:t>Gabby’s primary role is managing ADAPT’s overall strategy for Data Analytics. He has extensive experience in using data to identify trends in technology that help shape Australian </a:t>
            </a:r>
            <a:r>
              <a:rPr lang="en-US" sz="1200" err="1">
                <a:latin typeface="Helvetica" panose="020B0403020202020204" pitchFamily="34" charset="0"/>
              </a:rPr>
              <a:t>organisations</a:t>
            </a:r>
            <a:r>
              <a:rPr lang="en-US" sz="1200">
                <a:latin typeface="Helvetica" panose="020B0403020202020204" pitchFamily="34" charset="0"/>
              </a:rPr>
              <a:t>. Using modern data science techniques, he ensures the accuracy and validity of the information that supports ADAPT’s research, advisory services, and events, giving both ADAPT and its customers greater confidence in the insights provided. </a:t>
            </a:r>
          </a:p>
          <a:p>
            <a:pPr>
              <a:lnSpc>
                <a:spcPts val="1800"/>
              </a:lnSpc>
            </a:pPr>
            <a:endParaRPr lang="en-US" sz="1200">
              <a:latin typeface="Helvetica" panose="020B0403020202020204" pitchFamily="34" charset="0"/>
            </a:endParaRPr>
          </a:p>
          <a:p>
            <a:pPr>
              <a:lnSpc>
                <a:spcPts val="1800"/>
              </a:lnSpc>
            </a:pPr>
            <a:r>
              <a:rPr lang="en-US" sz="1200">
                <a:latin typeface="Helvetica"/>
                <a:cs typeface="Helvetica"/>
              </a:rPr>
              <a:t>With a passion for creating stories with data, Gabby is consistently rated as one of the top speakers at ADAPT Events. In round table discussions, he </a:t>
            </a:r>
            <a:r>
              <a:rPr lang="en-US" sz="1200" err="1">
                <a:latin typeface="Helvetica"/>
                <a:cs typeface="Helvetica"/>
              </a:rPr>
              <a:t>specialises</a:t>
            </a:r>
            <a:r>
              <a:rPr lang="en-US" sz="1200">
                <a:latin typeface="Helvetica"/>
                <a:cs typeface="Helvetica"/>
              </a:rPr>
              <a:t>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Gabby Fredkin</a:t>
            </a:r>
          </a:p>
          <a:p>
            <a:pPr>
              <a:lnSpc>
                <a:spcPts val="1400"/>
              </a:lnSpc>
            </a:pPr>
            <a:r>
              <a:rPr lang="en-US" sz="1200">
                <a:latin typeface="Helvetica" panose="020B0403020202020204" pitchFamily="34" charset="0"/>
              </a:rPr>
              <a:t>Head of Data and Analytics at ADAPT</a:t>
            </a: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a:lnSpc>
                <a:spcPts val="1800"/>
              </a:lnSpc>
            </a:pPr>
            <a:r>
              <a:rPr lang="en-US" sz="1200">
                <a:latin typeface="Helvetica" panose="020B0403020202020204" pitchFamily="34" charset="0"/>
              </a:rPr>
              <a:t>As a Junior Data Analyst at ADAPT, Mari enables the discovery and definition of market trends through visually meaningful statistics. She ensures data presentations are accurate and aligned with modern statistical standards.</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Mari is passionate about data and transforming it into actionable insights. With over three years of experience in project management and academic research, she has led end-to-end survey and research projects, processed and </a:t>
            </a:r>
            <a:r>
              <a:rPr lang="en-US" sz="1200" err="1">
                <a:latin typeface="Helvetica" panose="020B0403020202020204" pitchFamily="34" charset="0"/>
              </a:rPr>
              <a:t>analysed</a:t>
            </a:r>
            <a:r>
              <a:rPr lang="en-US" sz="1200">
                <a:latin typeface="Helvetica" panose="020B0403020202020204" pitchFamily="34" charset="0"/>
              </a:rPr>
              <a:t> data using a range of statistical tools and techniques, and provided clients with statistical </a:t>
            </a:r>
            <a:br>
              <a:rPr lang="en-US" sz="1200">
                <a:latin typeface="Helvetica" panose="020B0403020202020204" pitchFamily="34" charset="0"/>
              </a:rPr>
            </a:br>
            <a:r>
              <a:rPr lang="en-US" sz="1200">
                <a:latin typeface="Helvetica" panose="020B0403020202020204" pitchFamily="34" charset="0"/>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Honey Mari Gay</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A848627-DABB-AC47-DF8D-97A1B8C124AF}"/>
              </a:ext>
            </a:extLst>
          </p:cNvPr>
          <p:cNvGrpSpPr/>
          <p:nvPr/>
        </p:nvGrpSpPr>
        <p:grpSpPr>
          <a:xfrm>
            <a:off x="643103" y="1592397"/>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460228"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656751" y="400981"/>
            <a:ext cx="7380000" cy="6059800"/>
          </a:xfrm>
          <a:prstGeom prst="rect">
            <a:avLst/>
          </a:prstGeom>
          <a:noFill/>
        </p:spPr>
        <p:txBody>
          <a:bodyPr wrap="square" lIns="91440" tIns="45720" rIns="91440" bIns="45720" anchor="t">
            <a:spAutoFit/>
          </a:bodyPr>
          <a:lstStyle/>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a:tabLst/>
              <a:defRPr/>
            </a:pPr>
            <a:r>
              <a:rPr lang="en-US" sz="1200" b="1" err="1">
                <a:solidFill>
                  <a:srgbClr val="000000"/>
                </a:solidFill>
                <a:latin typeface="Helvetica"/>
                <a:cs typeface="Helvetica"/>
                <a:sym typeface="Arial"/>
              </a:rPr>
              <a:t>Modernisation</a:t>
            </a:r>
            <a:r>
              <a:rPr lang="en-US" sz="1200" b="1">
                <a:solidFill>
                  <a:srgbClr val="000000"/>
                </a:solidFill>
                <a:latin typeface="Helvetica"/>
                <a:cs typeface="Helvetica"/>
                <a:sym typeface="Arial"/>
              </a:rPr>
              <a:t> progress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Tech </a:t>
            </a:r>
            <a:r>
              <a:rPr lang="en-US" sz="1200" err="1">
                <a:solidFill>
                  <a:prstClr val="black"/>
                </a:solidFill>
                <a:latin typeface="Helvetica"/>
                <a:cs typeface="Helvetica"/>
              </a:rPr>
              <a:t>modernisation</a:t>
            </a:r>
            <a:r>
              <a:rPr lang="en-US" sz="1200">
                <a:solidFill>
                  <a:prstClr val="black"/>
                </a:solidFill>
                <a:latin typeface="Helvetica"/>
                <a:cs typeface="Helvetica"/>
              </a:rPr>
              <a:t> is the #1 goal of Australian infrastructure leaders. While their </a:t>
            </a:r>
            <a:r>
              <a:rPr lang="en-US" sz="1200" err="1">
                <a:solidFill>
                  <a:prstClr val="black"/>
                </a:solidFill>
                <a:latin typeface="Helvetica"/>
                <a:cs typeface="Helvetica"/>
              </a:rPr>
              <a:t>organisations</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have made significant progress connecting apps using APIs, the integration process is an </a:t>
            </a:r>
            <a:br>
              <a:rPr lang="en-US" sz="1200">
                <a:solidFill>
                  <a:prstClr val="black"/>
                </a:solidFill>
                <a:latin typeface="Helvetica"/>
                <a:cs typeface="Helvetica"/>
              </a:rPr>
            </a:br>
            <a:r>
              <a:rPr lang="en-US" sz="1200">
                <a:solidFill>
                  <a:prstClr val="black"/>
                </a:solidFill>
                <a:latin typeface="Helvetica"/>
                <a:cs typeface="Helvetica"/>
              </a:rPr>
              <a:t>ongoing challenge. Consolidating these apps is also proving to be the most sluggish aspect </a:t>
            </a:r>
            <a:br>
              <a:rPr lang="en-US" sz="1200">
                <a:solidFill>
                  <a:prstClr val="black"/>
                </a:solidFill>
                <a:latin typeface="Helvetica"/>
                <a:cs typeface="Helvetica"/>
              </a:rPr>
            </a:br>
            <a:r>
              <a:rPr lang="en-US" sz="1200">
                <a:solidFill>
                  <a:prstClr val="black"/>
                </a:solidFill>
                <a:latin typeface="Helvetica"/>
                <a:cs typeface="Helvetica"/>
              </a:rPr>
              <a:t>of </a:t>
            </a:r>
            <a:r>
              <a:rPr lang="en-US" sz="1200" err="1">
                <a:solidFill>
                  <a:prstClr val="black"/>
                </a:solidFill>
                <a:latin typeface="Helvetica"/>
                <a:cs typeface="Helvetica"/>
              </a:rPr>
              <a:t>modernisation</a:t>
            </a:r>
            <a:r>
              <a:rPr lang="en-US" sz="1200">
                <a:solidFill>
                  <a:prstClr val="black"/>
                </a:solidFill>
                <a:latin typeface="Helvetica"/>
                <a:cs typeface="Helvetica"/>
              </a:rPr>
              <a:t> activities.</a:t>
            </a:r>
            <a:endParaRPr lang="en-US" sz="1200" b="0" i="0" u="none" strike="noStrike" kern="1200" cap="none" spc="0" normalizeH="0" baseline="0" noProof="0">
              <a:ln>
                <a:noFill/>
              </a:ln>
              <a:solidFill>
                <a:prstClr val="black"/>
              </a:solidFill>
              <a:effectLst/>
              <a:uLnTx/>
              <a:uFillTx/>
              <a:latin typeface="Helvetica"/>
              <a:cs typeface="Helvetica"/>
            </a:endParaRPr>
          </a:p>
          <a:p>
            <a:pPr marL="228600" indent="-228600">
              <a:lnSpc>
                <a:spcPct val="150000"/>
              </a:lnSpc>
              <a:buClr>
                <a:srgbClr val="E7534F"/>
              </a:buClr>
              <a:buFont typeface="+mj-lt"/>
              <a:buAutoNum type="arabicPeriod" startAt="2"/>
              <a:defRPr/>
            </a:pPr>
            <a:r>
              <a:rPr kumimoji="0" lang="en-US" sz="1200" b="1" i="0" u="none" strike="noStrike" kern="1200" cap="none" spc="0" normalizeH="0" baseline="0" noProof="0">
                <a:ln>
                  <a:noFill/>
                </a:ln>
                <a:solidFill>
                  <a:srgbClr val="000000"/>
                </a:solidFill>
                <a:effectLst/>
                <a:uLnTx/>
                <a:uFillTx/>
                <a:latin typeface="Helvetica"/>
                <a:ea typeface="+mn-ea"/>
                <a:cs typeface="Helvetica"/>
                <a:sym typeface="Arial"/>
              </a:rPr>
              <a:t>Infrastructure automation</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lvl="0" indent="-172720">
              <a:lnSpc>
                <a:spcPct val="150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About 80% of Australian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do not yet have comprehensive DevOps automation or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full-scale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GitOps</a:t>
            </a:r>
            <a:r>
              <a:rPr kumimoji="0" lang="en-US" sz="1200" b="0" i="0" u="none" strike="noStrike" kern="1200" cap="none" spc="0" normalizeH="0" baseline="0" noProof="0">
                <a:ln>
                  <a:noFill/>
                </a:ln>
                <a:solidFill>
                  <a:prstClr val="black"/>
                </a:solidFill>
                <a:effectLst/>
                <a:uLnTx/>
                <a:uFillTx/>
                <a:latin typeface="Helvetica"/>
                <a:ea typeface="+mn-ea"/>
                <a:cs typeface="Helvetica"/>
              </a:rPr>
              <a:t> implementation</a:t>
            </a:r>
            <a:r>
              <a:rPr lang="en-US" sz="1200">
                <a:solidFill>
                  <a:prstClr val="black"/>
                </a:solidFill>
                <a:latin typeface="Helvetica"/>
                <a:cs typeface="Helvetica"/>
              </a:rPr>
              <a:t>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r>
              <a:rPr lang="en-US" sz="1200">
                <a:solidFill>
                  <a:prstClr val="black"/>
                </a:solidFill>
                <a:latin typeface="Helvetica"/>
                <a:cs typeface="Helvetica"/>
              </a:rPr>
              <a:t> ADAPT identifies important factors for improving automation maturity among infrastructure leaders. Key elements include solid cloud strategy documentation, effective right-sizing recommendations, cost reviews with engineering teams, cost tracking, </a:t>
            </a:r>
            <a:br>
              <a:rPr lang="en-US" sz="1200">
                <a:solidFill>
                  <a:prstClr val="black"/>
                </a:solidFill>
                <a:latin typeface="Helvetica"/>
                <a:cs typeface="Helvetica"/>
              </a:rPr>
            </a:br>
            <a:r>
              <a:rPr lang="en-US" sz="1200">
                <a:solidFill>
                  <a:prstClr val="black"/>
                </a:solidFill>
                <a:latin typeface="Helvetica"/>
                <a:cs typeface="Helvetica"/>
              </a:rPr>
              <a:t>and progress in workflow automation, infrastructure </a:t>
            </a:r>
            <a:r>
              <a:rPr lang="en-US" sz="1200" err="1">
                <a:solidFill>
                  <a:prstClr val="black"/>
                </a:solidFill>
                <a:latin typeface="Helvetica"/>
                <a:cs typeface="Helvetica"/>
              </a:rPr>
              <a:t>modernisation</a:t>
            </a:r>
            <a:r>
              <a:rPr lang="en-US" sz="1200">
                <a:solidFill>
                  <a:prstClr val="black"/>
                </a:solidFill>
                <a:latin typeface="Helvetica"/>
                <a:cs typeface="Helvetica"/>
              </a:rPr>
              <a:t>, and API integration.</a:t>
            </a:r>
            <a:endParaRPr lang="en-US" sz="1200" b="0" i="0" u="none" strike="noStrike" kern="1200" cap="none" spc="0" normalizeH="0" baseline="0" noProof="0">
              <a:ln>
                <a:noFill/>
              </a:ln>
              <a:solidFill>
                <a:prstClr val="black"/>
              </a:solidFill>
              <a:effectLst/>
              <a:uLnTx/>
              <a:uFillTx/>
              <a:latin typeface="Helvetica"/>
              <a:cs typeface="Helvetica"/>
            </a:endParaRPr>
          </a:p>
          <a:p>
            <a:pPr marL="228600" indent="-228600">
              <a:lnSpc>
                <a:spcPct val="150000"/>
              </a:lnSpc>
              <a:buClr>
                <a:srgbClr val="E7534F"/>
              </a:buClr>
              <a:buFont typeface="+mj-lt"/>
              <a:buAutoNum type="arabicPeriod" startAt="3"/>
              <a:defRPr/>
            </a:pPr>
            <a:r>
              <a:rPr lang="en-AU" sz="1200" b="1">
                <a:solidFill>
                  <a:srgbClr val="000000"/>
                </a:solidFill>
                <a:latin typeface="Helvetica"/>
                <a:cs typeface="Helvetica"/>
                <a:sym typeface="Arial"/>
              </a:rPr>
              <a:t>Network security architecture for cloud environments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lvl="1" indent="-172720">
              <a:lnSpc>
                <a:spcPct val="150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76% of Australian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have not yet fully integrated network security architecture for their cloud </a:t>
            </a:r>
            <a:r>
              <a:rPr lang="en-US" sz="1200">
                <a:solidFill>
                  <a:prstClr val="black"/>
                </a:solidFill>
                <a:latin typeface="Helvetica"/>
                <a:cs typeface="Helvetica"/>
              </a:rPr>
              <a:t>environments. ADAPT finds that higher investment priorities in SASE and high-performance compute-as-a-service are associated with higher integration of network security. Other essential factors include progress in infrastructure consolidation and workload interoperability.</a:t>
            </a:r>
            <a:endParaRPr lang="en-US" sz="1200" b="0" i="0" u="none" strike="noStrike" kern="1200" cap="none" spc="0" normalizeH="0" baseline="0" noProof="0">
              <a:ln>
                <a:noFill/>
              </a:ln>
              <a:solidFill>
                <a:prstClr val="black"/>
              </a:solidFill>
              <a:effectLst/>
              <a:uLnTx/>
              <a:uFillTx/>
              <a:latin typeface="Helvetica"/>
              <a:cs typeface="Helvetica"/>
            </a:endParaRPr>
          </a:p>
          <a:p>
            <a:pPr marL="263525" lvl="1" indent="-263525">
              <a:lnSpc>
                <a:spcPct val="150000"/>
              </a:lnSpc>
              <a:buClr>
                <a:srgbClr val="E7534F"/>
              </a:buClr>
              <a:buFontTx/>
              <a:buAutoNum type="arabicPeriod" startAt="4"/>
              <a:defRPr/>
            </a:pPr>
            <a:r>
              <a:rPr kumimoji="0" lang="en-AU" sz="1200" b="1" i="0" u="none" strike="noStrike" kern="1200" cap="none" spc="0" normalizeH="0" baseline="0" noProof="0">
                <a:ln>
                  <a:noFill/>
                </a:ln>
                <a:solidFill>
                  <a:srgbClr val="000000"/>
                </a:solidFill>
                <a:effectLst/>
                <a:uLnTx/>
                <a:uFillTx/>
                <a:latin typeface="Helvetica"/>
                <a:ea typeface="+mn-ea"/>
                <a:cs typeface="Helvetica"/>
                <a:sym typeface="Arial"/>
              </a:rPr>
              <a:t>Tech debt and FinOps practices</a:t>
            </a:r>
            <a:r>
              <a:rPr lang="en-AU" sz="1200" b="1">
                <a:solidFill>
                  <a:srgbClr val="000000"/>
                </a:solidFill>
                <a:latin typeface="Helvetica"/>
                <a:cs typeface="Helvetica"/>
                <a:sym typeface="Arial"/>
              </a:rPr>
              <a:t> </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lvl="1"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While only a few </a:t>
            </a:r>
            <a:r>
              <a:rPr lang="en-US" sz="1200" err="1">
                <a:solidFill>
                  <a:prstClr val="black"/>
                </a:solidFill>
                <a:latin typeface="Helvetica"/>
                <a:cs typeface="Helvetica"/>
              </a:rPr>
              <a:t>organisations</a:t>
            </a:r>
            <a:r>
              <a:rPr lang="en-US" sz="1200">
                <a:solidFill>
                  <a:prstClr val="black"/>
                </a:solidFill>
                <a:latin typeface="Helvetica"/>
                <a:cs typeface="Helvetica"/>
              </a:rPr>
              <a:t> claim that vendor lock-ins and cost visibility are issues, many </a:t>
            </a:r>
            <a:br>
              <a:rPr lang="en-US" sz="1200">
                <a:solidFill>
                  <a:prstClr val="black"/>
                </a:solidFill>
                <a:latin typeface="Helvetica"/>
                <a:cs typeface="Helvetica"/>
              </a:rPr>
            </a:br>
            <a:r>
              <a:rPr lang="en-US" sz="1200">
                <a:solidFill>
                  <a:prstClr val="black"/>
                </a:solidFill>
                <a:latin typeface="Helvetica"/>
                <a:cs typeface="Helvetica"/>
              </a:rPr>
              <a:t>struggle to connect cloud spending to business value. Many </a:t>
            </a:r>
            <a:r>
              <a:rPr lang="en-US" sz="1200" err="1">
                <a:solidFill>
                  <a:prstClr val="black"/>
                </a:solidFill>
                <a:latin typeface="Helvetica"/>
                <a:cs typeface="Helvetica"/>
              </a:rPr>
              <a:t>organisations</a:t>
            </a:r>
            <a:r>
              <a:rPr lang="en-US" sz="1200">
                <a:solidFill>
                  <a:prstClr val="black"/>
                </a:solidFill>
                <a:latin typeface="Helvetica"/>
                <a:cs typeface="Helvetica"/>
              </a:rPr>
              <a:t> are still in the early stages of FinOps maturity, except for their implementation of right-sizing recommendations.</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5" name="TextBox 4">
            <a:extLst>
              <a:ext uri="{FF2B5EF4-FFF2-40B4-BE49-F238E27FC236}">
                <a16:creationId xmlns:a16="http://schemas.microsoft.com/office/drawing/2014/main" id="{349F9637-5BC1-902C-C5BF-C28F40C13AFF}"/>
              </a:ext>
            </a:extLst>
          </p:cNvPr>
          <p:cNvSpPr txBox="1"/>
          <p:nvPr/>
        </p:nvSpPr>
        <p:spPr>
          <a:xfrm>
            <a:off x="643101" y="2555277"/>
            <a:ext cx="3684396" cy="3135923"/>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a:t>
            </a:r>
            <a:r>
              <a:rPr lang="en-US" sz="1200" b="1">
                <a:solidFill>
                  <a:prstClr val="black"/>
                </a:solidFill>
                <a:latin typeface="Helvetica"/>
                <a:cs typeface="Helvetica"/>
              </a:rPr>
              <a:t>2025 Cloud</a:t>
            </a:r>
            <a:r>
              <a:rPr kumimoji="0" lang="en-US" sz="1200" b="1" i="0" u="none" strike="noStrike" kern="1200" cap="none" spc="0" normalizeH="0" baseline="0" noProof="0">
                <a:ln>
                  <a:noFill/>
                </a:ln>
                <a:solidFill>
                  <a:prstClr val="black"/>
                </a:solidFill>
                <a:effectLst/>
                <a:uLnTx/>
                <a:uFillTx/>
                <a:latin typeface="Helvetica"/>
                <a:ea typeface="+mn-ea"/>
                <a:cs typeface="Helvetica"/>
              </a:rPr>
              <a:t> and </a:t>
            </a:r>
            <a:r>
              <a:rPr kumimoji="0" lang="en-US" sz="1200" b="1" i="0" u="none" strike="noStrike" kern="1200" cap="none" spc="0" normalizeH="0" baseline="0" noProof="0" err="1">
                <a:ln>
                  <a:noFill/>
                </a:ln>
                <a:solidFill>
                  <a:prstClr val="black"/>
                </a:solidFill>
                <a:effectLst/>
                <a:uLnTx/>
                <a:uFillTx/>
                <a:latin typeface="Helvetica"/>
                <a:ea typeface="+mn-ea"/>
                <a:cs typeface="Helvetica"/>
              </a:rPr>
              <a:t>Infr</a:t>
            </a:r>
            <a:r>
              <a:rPr lang="en-US" sz="1200" b="1" err="1">
                <a:solidFill>
                  <a:prstClr val="black"/>
                </a:solidFill>
                <a:latin typeface="Helvetica"/>
                <a:cs typeface="Helvetica"/>
              </a:rPr>
              <a:t>astructure</a:t>
            </a:r>
            <a:r>
              <a:rPr lang="en-US" sz="1200" b="1">
                <a:solidFill>
                  <a:prstClr val="black"/>
                </a:solidFill>
                <a:latin typeface="Helvetica"/>
                <a:cs typeface="Helvetica"/>
              </a:rPr>
              <a:t> Edge Survey provides insights into the </a:t>
            </a:r>
            <a:r>
              <a:rPr lang="en-US" sz="1200" b="1" err="1">
                <a:solidFill>
                  <a:prstClr val="black"/>
                </a:solidFill>
                <a:latin typeface="Helvetica"/>
                <a:cs typeface="Helvetica"/>
              </a:rPr>
              <a:t>modernisation</a:t>
            </a:r>
            <a:r>
              <a:rPr lang="en-US" sz="1200" b="1">
                <a:solidFill>
                  <a:prstClr val="black"/>
                </a:solidFill>
                <a:latin typeface="Helvetica"/>
                <a:cs typeface="Helvetica"/>
              </a:rPr>
              <a:t> progress and maturity of FinOps practices among Australian </a:t>
            </a:r>
            <a:r>
              <a:rPr lang="en-US" sz="1200" b="1" err="1">
                <a:solidFill>
                  <a:prstClr val="black"/>
                </a:solidFill>
                <a:latin typeface="Helvetica"/>
                <a:cs typeface="Helvetica"/>
              </a:rPr>
              <a:t>organisations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a:lnSpc>
                <a:spcPct val="150000"/>
              </a:lnSpc>
              <a:spcAft>
                <a:spcPts val="600"/>
              </a:spcAft>
              <a:buClr>
                <a:srgbClr val="E7534F"/>
              </a:buClr>
              <a:defRPr/>
            </a:pPr>
            <a:r>
              <a:rPr lang="en-US" sz="1200">
                <a:solidFill>
                  <a:prstClr val="black"/>
                </a:solidFill>
                <a:latin typeface="Helvetica"/>
                <a:cs typeface="Helvetica"/>
              </a:rPr>
              <a:t>The report covers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600"/>
              </a:spcAft>
              <a:buFont typeface="Arial"/>
              <a:buChar char="•"/>
              <a:defRPr/>
            </a:pPr>
            <a:r>
              <a:rPr lang="en-US" sz="1200">
                <a:solidFill>
                  <a:prstClr val="black"/>
                </a:solidFill>
                <a:latin typeface="Helvetica"/>
                <a:cs typeface="Helvetica"/>
              </a:rPr>
              <a:t>their progress and capability</a:t>
            </a:r>
            <a:r>
              <a:rPr lang="en-US" sz="1200" b="0" i="0" u="none" strike="noStrike" kern="1200" cap="none" spc="0" normalizeH="0" baseline="0" noProof="0">
                <a:ln>
                  <a:noFill/>
                </a:ln>
                <a:solidFill>
                  <a:prstClr val="black"/>
                </a:solidFill>
                <a:effectLst/>
                <a:uLnTx/>
                <a:uFillTx/>
                <a:latin typeface="Helvetica"/>
                <a:cs typeface="Helvetica"/>
              </a:rPr>
              <a:t> in </a:t>
            </a:r>
            <a:r>
              <a:rPr lang="en-US" sz="1200" b="0" i="0" u="none" strike="noStrike" kern="1200" cap="none" spc="0" normalizeH="0" baseline="0" noProof="0" err="1">
                <a:ln>
                  <a:noFill/>
                </a:ln>
                <a:solidFill>
                  <a:prstClr val="black"/>
                </a:solidFill>
                <a:effectLst/>
                <a:uLnTx/>
                <a:uFillTx/>
                <a:latin typeface="Helvetica"/>
                <a:cs typeface="Helvetica"/>
              </a:rPr>
              <a:t>modernising</a:t>
            </a:r>
            <a:r>
              <a:rPr lang="en-US" sz="1200" b="0" i="0" u="none" strike="noStrike" kern="1200" cap="none" spc="0" normalizeH="0" baseline="0" noProof="0">
                <a:ln>
                  <a:noFill/>
                </a:ln>
                <a:solidFill>
                  <a:prstClr val="black"/>
                </a:solidFill>
                <a:effectLst/>
                <a:uLnTx/>
                <a:uFillTx/>
                <a:latin typeface="Helvetica"/>
                <a:cs typeface="Helvetica"/>
              </a:rPr>
              <a:t>, infrastructure automation, and network security architecture for cloud environments.</a:t>
            </a:r>
          </a:p>
          <a:p>
            <a:pPr marL="171450" indent="-171450">
              <a:lnSpc>
                <a:spcPct val="150000"/>
              </a:lnSpc>
              <a:spcAft>
                <a:spcPts val="600"/>
              </a:spcAft>
              <a:buFont typeface="Arial"/>
              <a:buChar char="•"/>
              <a:defRPr/>
            </a:pPr>
            <a:r>
              <a:rPr lang="en-US" sz="1200">
                <a:solidFill>
                  <a:prstClr val="black"/>
                </a:solidFill>
                <a:latin typeface="Helvetica"/>
                <a:cs typeface="Helvetica"/>
              </a:rPr>
              <a:t>c</a:t>
            </a:r>
            <a:r>
              <a:rPr lang="en-US" sz="1200" b="0" i="0" u="none" strike="noStrike" kern="1200" cap="none" spc="0" normalizeH="0" baseline="0" noProof="0" err="1">
                <a:ln>
                  <a:noFill/>
                </a:ln>
                <a:solidFill>
                  <a:prstClr val="black"/>
                </a:solidFill>
                <a:effectLst/>
                <a:uLnTx/>
                <a:uFillTx/>
                <a:latin typeface="Helvetica"/>
                <a:cs typeface="Helvetica"/>
              </a:rPr>
              <a:t>hallenges</a:t>
            </a:r>
            <a:r>
              <a:rPr lang="en-US" sz="1200" b="0" i="0" u="none" strike="noStrike" kern="1200" cap="none" spc="0" normalizeH="0" baseline="0" noProof="0">
                <a:ln>
                  <a:noFill/>
                </a:ln>
                <a:solidFill>
                  <a:prstClr val="black"/>
                </a:solidFill>
                <a:effectLst/>
                <a:uLnTx/>
                <a:uFillTx/>
                <a:latin typeface="Helvetica"/>
                <a:cs typeface="Helvetica"/>
              </a:rPr>
              <a:t> in tech debt and FinOps practices.</a:t>
            </a:r>
          </a:p>
          <a:p>
            <a:pPr marL="171450" indent="-171450">
              <a:lnSpc>
                <a:spcPct val="150000"/>
              </a:lnSpc>
              <a:spcAft>
                <a:spcPts val="600"/>
              </a:spcAft>
              <a:buFont typeface="Arial"/>
              <a:buChar char="•"/>
              <a:defRPr/>
            </a:pP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74696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D9C5BDB0-9EA9-90BE-8E11-0984BA9A29F7}"/>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35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F3DD303-CF58-4E29-3FB7-175A3CCA3231}"/>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0B8E2EB-7D3B-C26E-3262-E87B9AFFDE3D}"/>
              </a:ext>
            </a:extLst>
          </p:cNvPr>
          <p:cNvGrpSpPr/>
          <p:nvPr/>
        </p:nvGrpSpPr>
        <p:grpSpPr>
          <a:xfrm>
            <a:off x="549439" y="2526691"/>
            <a:ext cx="7513905" cy="1519771"/>
            <a:chOff x="549439" y="2526691"/>
            <a:chExt cx="7513905" cy="1519771"/>
          </a:xfrm>
        </p:grpSpPr>
        <p:sp>
          <p:nvSpPr>
            <p:cNvPr id="7" name="TextBox 6">
              <a:extLst>
                <a:ext uri="{FF2B5EF4-FFF2-40B4-BE49-F238E27FC236}">
                  <a16:creationId xmlns:a16="http://schemas.microsoft.com/office/drawing/2014/main" id="{808CB446-5E8C-3C76-4308-E8E1D7F43F95}"/>
                </a:ext>
              </a:extLst>
            </p:cNvPr>
            <p:cNvSpPr txBox="1"/>
            <p:nvPr/>
          </p:nvSpPr>
          <p:spPr>
            <a:xfrm>
              <a:off x="549439" y="2526691"/>
              <a:ext cx="7513905" cy="1323439"/>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Progress, compute </a:t>
              </a:r>
              <a:br>
                <a:rPr lang="en-US" sz="4000">
                  <a:solidFill>
                    <a:schemeClr val="bg1"/>
                  </a:solidFill>
                  <a:latin typeface="Helvetica"/>
                  <a:cs typeface="Helvetica"/>
                </a:rPr>
              </a:br>
              <a:r>
                <a:rPr lang="en-US" sz="4000">
                  <a:solidFill>
                    <a:schemeClr val="bg1"/>
                  </a:solidFill>
                  <a:latin typeface="Helvetica"/>
                  <a:cs typeface="Helvetica"/>
                </a:rPr>
                <a:t>and capabilities</a:t>
              </a:r>
            </a:p>
          </p:txBody>
        </p:sp>
        <p:sp>
          <p:nvSpPr>
            <p:cNvPr id="5" name="Rectangle 4">
              <a:extLst>
                <a:ext uri="{FF2B5EF4-FFF2-40B4-BE49-F238E27FC236}">
                  <a16:creationId xmlns:a16="http://schemas.microsoft.com/office/drawing/2014/main" id="{388C69DD-1979-EA45-4CA2-D55785C7A561}"/>
                </a:ext>
              </a:extLst>
            </p:cNvPr>
            <p:cNvSpPr/>
            <p:nvPr/>
          </p:nvSpPr>
          <p:spPr>
            <a:xfrm>
              <a:off x="680027" y="3983988"/>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4" name="Graphic 3">
            <a:extLst>
              <a:ext uri="{FF2B5EF4-FFF2-40B4-BE49-F238E27FC236}">
                <a16:creationId xmlns:a16="http://schemas.microsoft.com/office/drawing/2014/main" id="{151F3835-CE8D-DB04-B122-C7B5BEAABB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spTree>
    <p:extLst>
      <p:ext uri="{BB962C8B-B14F-4D97-AF65-F5344CB8AC3E}">
        <p14:creationId xmlns:p14="http://schemas.microsoft.com/office/powerpoint/2010/main" val="643939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8268F6-CA1B-DF59-EF1D-E4D12D7784A9}"/>
              </a:ext>
            </a:extLst>
          </p:cNvPr>
          <p:cNvSpPr txBox="1"/>
          <p:nvPr/>
        </p:nvSpPr>
        <p:spPr>
          <a:xfrm>
            <a:off x="4585430" y="6596390"/>
            <a:ext cx="7606570" cy="261610"/>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Source : ADAPT Cloud and Infrastructure Edge Survey in July 2025. Sample size : 91 Australian </a:t>
            </a:r>
            <a:r>
              <a:rPr lang="en-US" sz="1100" i="1" err="1">
                <a:solidFill>
                  <a:schemeClr val="bg1">
                    <a:lumMod val="65000"/>
                  </a:schemeClr>
                </a:solidFill>
                <a:latin typeface="Helvetica"/>
              </a:rPr>
              <a:t>i</a:t>
            </a:r>
            <a:r>
              <a:rPr kumimoji="0" lang="en-US" sz="1100" b="0" i="1" u="none" strike="noStrike" kern="1200" cap="none" spc="0" normalizeH="0" baseline="0" noProof="0" err="1">
                <a:ln>
                  <a:noFill/>
                </a:ln>
                <a:solidFill>
                  <a:schemeClr val="bg1">
                    <a:lumMod val="65000"/>
                  </a:schemeClr>
                </a:solidFill>
                <a:effectLst/>
                <a:uLnTx/>
                <a:uFillTx/>
                <a:latin typeface="Helvetica"/>
                <a:ea typeface="+mn-ea"/>
                <a:cs typeface="+mn-cs"/>
              </a:rPr>
              <a:t>nfrastructure</a:t>
            </a: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 leaders</a:t>
            </a:r>
          </a:p>
        </p:txBody>
      </p:sp>
      <p:sp>
        <p:nvSpPr>
          <p:cNvPr id="4" name="Title 1">
            <a:extLst>
              <a:ext uri="{FF2B5EF4-FFF2-40B4-BE49-F238E27FC236}">
                <a16:creationId xmlns:a16="http://schemas.microsoft.com/office/drawing/2014/main" id="{105CE3B7-A780-56C3-E091-26B480FBD202}"/>
              </a:ext>
            </a:extLst>
          </p:cNvPr>
          <p:cNvSpPr txBox="1">
            <a:spLocks/>
          </p:cNvSpPr>
          <p:nvPr/>
        </p:nvSpPr>
        <p:spPr>
          <a:xfrm>
            <a:off x="287078" y="228600"/>
            <a:ext cx="10533322" cy="419099"/>
          </a:xfrm>
          <a:prstGeom prst="rect">
            <a:avLst/>
          </a:prstGeom>
        </p:spPr>
        <p:txBody>
          <a:bodyPr>
            <a:normAutofit fontScale="92500"/>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63" rtl="0" eaLnBrk="1" fontAlgn="auto" latinLnBrk="0" hangingPunct="1">
              <a:lnSpc>
                <a:spcPct val="90000"/>
              </a:lnSpc>
              <a:spcBef>
                <a:spcPct val="0"/>
              </a:spcBef>
              <a:spcAft>
                <a:spcPts val="0"/>
              </a:spcAft>
              <a:buClrTx/>
              <a:buSzTx/>
              <a:buFontTx/>
              <a:buNone/>
              <a:tabLst/>
              <a:defRPr sz="2000" b="1">
                <a:latin typeface="Helvetica"/>
              </a:defRPr>
            </a:pPr>
            <a:r>
              <a:rPr kumimoji="0" lang="en-US" sz="2400" b="1" i="0" u="none" strike="noStrike" kern="1200" cap="none" spc="0" normalizeH="0" baseline="0" noProof="0">
                <a:ln>
                  <a:noFill/>
                </a:ln>
                <a:solidFill>
                  <a:srgbClr val="000000"/>
                </a:solidFill>
                <a:effectLst/>
                <a:uLnTx/>
                <a:uFillTx/>
                <a:latin typeface="Helvetica"/>
                <a:ea typeface="+mj-ea"/>
                <a:cs typeface="+mj-cs"/>
              </a:rPr>
              <a:t>How much progress has your </a:t>
            </a:r>
            <a:r>
              <a:rPr kumimoji="0" lang="en-US" sz="2400" b="1" i="0" u="none" strike="noStrike" kern="1200" cap="none" spc="0" normalizeH="0" baseline="0" noProof="0" err="1">
                <a:ln>
                  <a:noFill/>
                </a:ln>
                <a:solidFill>
                  <a:srgbClr val="000000"/>
                </a:solidFill>
                <a:effectLst/>
                <a:uLnTx/>
                <a:uFillTx/>
                <a:latin typeface="Helvetica"/>
                <a:ea typeface="+mj-ea"/>
                <a:cs typeface="+mj-cs"/>
              </a:rPr>
              <a:t>organisation</a:t>
            </a:r>
            <a:r>
              <a:rPr kumimoji="0" lang="en-US" sz="2400" b="1" i="0" u="none" strike="noStrike" kern="1200" cap="none" spc="0" normalizeH="0" baseline="0" noProof="0">
                <a:ln>
                  <a:noFill/>
                </a:ln>
                <a:solidFill>
                  <a:srgbClr val="000000"/>
                </a:solidFill>
                <a:effectLst/>
                <a:uLnTx/>
                <a:uFillTx/>
                <a:latin typeface="Helvetica"/>
                <a:ea typeface="+mj-ea"/>
                <a:cs typeface="+mj-cs"/>
              </a:rPr>
              <a:t> made in the following areas?</a:t>
            </a:r>
          </a:p>
        </p:txBody>
      </p:sp>
      <p:pic>
        <p:nvPicPr>
          <p:cNvPr id="8" name="Graphic 7">
            <a:extLst>
              <a:ext uri="{FF2B5EF4-FFF2-40B4-BE49-F238E27FC236}">
                <a16:creationId xmlns:a16="http://schemas.microsoft.com/office/drawing/2014/main" id="{D218A452-892D-811E-4E4E-3969FD6F94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7867" y="830902"/>
            <a:ext cx="11616266" cy="54671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9424D1-D98F-00C4-5A71-A70FFCB169C3}"/>
              </a:ext>
            </a:extLst>
          </p:cNvPr>
          <p:cNvSpPr txBox="1"/>
          <p:nvPr/>
        </p:nvSpPr>
        <p:spPr>
          <a:xfrm>
            <a:off x="4504150" y="6596390"/>
            <a:ext cx="7685117" cy="261610"/>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Source : ADAPT Cloud and Infrastructure Edge Survey in July 2025. Sample size : 104 Australian infrastructure </a:t>
            </a:r>
            <a:r>
              <a:rPr lang="en-US" sz="1100" i="1">
                <a:solidFill>
                  <a:schemeClr val="bg1">
                    <a:lumMod val="65000"/>
                  </a:schemeClr>
                </a:solidFill>
                <a:latin typeface="Helvetica"/>
              </a:rPr>
              <a:t>l</a:t>
            </a:r>
            <a:r>
              <a:rPr kumimoji="0" lang="en-US" sz="1100" b="0" i="1" u="none" strike="noStrike" kern="1200" cap="none" spc="0" normalizeH="0" baseline="0" noProof="0" err="1">
                <a:ln>
                  <a:noFill/>
                </a:ln>
                <a:solidFill>
                  <a:schemeClr val="bg1">
                    <a:lumMod val="65000"/>
                  </a:schemeClr>
                </a:solidFill>
                <a:effectLst/>
                <a:uLnTx/>
                <a:uFillTx/>
                <a:latin typeface="Helvetica"/>
                <a:ea typeface="+mn-ea"/>
                <a:cs typeface="+mn-cs"/>
              </a:rPr>
              <a:t>eaders</a:t>
            </a:r>
            <a:endPar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endParaRPr>
          </a:p>
        </p:txBody>
      </p:sp>
      <p:sp>
        <p:nvSpPr>
          <p:cNvPr id="4" name="Title 1">
            <a:extLst>
              <a:ext uri="{FF2B5EF4-FFF2-40B4-BE49-F238E27FC236}">
                <a16:creationId xmlns:a16="http://schemas.microsoft.com/office/drawing/2014/main" id="{B5231DD8-9016-95EE-37F8-816AA6973DC6}"/>
              </a:ext>
            </a:extLst>
          </p:cNvPr>
          <p:cNvSpPr txBox="1">
            <a:spLocks/>
          </p:cNvSpPr>
          <p:nvPr/>
        </p:nvSpPr>
        <p:spPr>
          <a:xfrm>
            <a:off x="287077" y="182106"/>
            <a:ext cx="10674147" cy="419099"/>
          </a:xfrm>
          <a:prstGeom prst="rect">
            <a:avLst/>
          </a:prstGeom>
        </p:spPr>
        <p:txBody>
          <a:bodyPr>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63" rtl="0" eaLnBrk="1" fontAlgn="auto" latinLnBrk="0" hangingPunct="1">
              <a:lnSpc>
                <a:spcPct val="90000"/>
              </a:lnSpc>
              <a:spcBef>
                <a:spcPct val="0"/>
              </a:spcBef>
              <a:spcAft>
                <a:spcPts val="0"/>
              </a:spcAft>
              <a:buClrTx/>
              <a:buSzTx/>
              <a:buFontTx/>
              <a:buNone/>
              <a:tabLst/>
              <a:defRPr sz="2000" b="1">
                <a:latin typeface="Helvetica"/>
              </a:defRPr>
            </a:pPr>
            <a:r>
              <a:rPr kumimoji="0" lang="en-US" sz="2400" b="1" i="0" u="none" strike="noStrike" kern="1200" cap="none" spc="0" normalizeH="0" baseline="0" noProof="0">
                <a:ln>
                  <a:noFill/>
                </a:ln>
                <a:solidFill>
                  <a:srgbClr val="000000"/>
                </a:solidFill>
                <a:effectLst/>
                <a:uLnTx/>
                <a:uFillTx/>
                <a:latin typeface="Helvetica"/>
                <a:ea typeface="+mj-ea"/>
                <a:cs typeface="+mj-cs"/>
              </a:rPr>
              <a:t>Infrastructure automation maturity across development and operations</a:t>
            </a:r>
            <a:r>
              <a:rPr kumimoji="0" lang="en-US" sz="2400" b="1" i="0" u="none" strike="noStrike" kern="1200" cap="none" spc="0" normalizeH="0" baseline="30000" noProof="0">
                <a:ln>
                  <a:noFill/>
                </a:ln>
                <a:solidFill>
                  <a:srgbClr val="000000"/>
                </a:solidFill>
                <a:effectLst/>
                <a:uLnTx/>
                <a:uFillTx/>
                <a:latin typeface="Helvetica"/>
                <a:ea typeface="+mj-ea"/>
                <a:cs typeface="+mj-cs"/>
              </a:rPr>
              <a:t>1</a:t>
            </a:r>
          </a:p>
        </p:txBody>
      </p:sp>
      <p:pic>
        <p:nvPicPr>
          <p:cNvPr id="11" name="Graphic 10">
            <a:extLst>
              <a:ext uri="{FF2B5EF4-FFF2-40B4-BE49-F238E27FC236}">
                <a16:creationId xmlns:a16="http://schemas.microsoft.com/office/drawing/2014/main" id="{255067D6-8F47-6FE6-4E80-F29665EEE1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0933" y="884495"/>
            <a:ext cx="11650134" cy="55970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43877-AD61-DFD5-E16C-8A017B0B8CD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E7754C1-C454-B953-13AD-B3554EADDF90}"/>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0324EAC-4D20-5013-60FC-BB93EF794ADB}"/>
              </a:ext>
            </a:extLst>
          </p:cNvPr>
          <p:cNvSpPr txBox="1"/>
          <p:nvPr/>
        </p:nvSpPr>
        <p:spPr>
          <a:xfrm>
            <a:off x="517285" y="1556042"/>
            <a:ext cx="3771237" cy="5062027"/>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Australian </a:t>
            </a:r>
            <a:r>
              <a:rPr lang="en-US" sz="1200" b="1" err="1">
                <a:solidFill>
                  <a:prstClr val="black"/>
                </a:solidFill>
                <a:latin typeface="Helvetica"/>
                <a:cs typeface="Helvetica"/>
              </a:rPr>
              <a:t>organisations</a:t>
            </a:r>
            <a:r>
              <a:rPr lang="en-US" sz="1200" b="1">
                <a:solidFill>
                  <a:prstClr val="black"/>
                </a:solidFill>
                <a:latin typeface="Helvetica"/>
                <a:cs typeface="Helvetica"/>
              </a:rPr>
              <a:t> focus more </a:t>
            </a:r>
            <a:br>
              <a:rPr lang="en-US" sz="1200" b="1">
                <a:solidFill>
                  <a:prstClr val="black"/>
                </a:solidFill>
                <a:latin typeface="Helvetica"/>
                <a:cs typeface="Helvetica"/>
              </a:rPr>
            </a:br>
            <a:r>
              <a:rPr lang="en-US" sz="1200" b="1">
                <a:solidFill>
                  <a:prstClr val="black"/>
                </a:solidFill>
                <a:latin typeface="Helvetica"/>
                <a:cs typeface="Helvetica"/>
              </a:rPr>
              <a:t>on </a:t>
            </a:r>
            <a:r>
              <a:rPr lang="en-US" sz="1200" b="1" err="1">
                <a:solidFill>
                  <a:prstClr val="black"/>
                </a:solidFill>
                <a:latin typeface="Helvetica"/>
                <a:cs typeface="Helvetica"/>
              </a:rPr>
              <a:t>modernising</a:t>
            </a:r>
            <a:r>
              <a:rPr lang="en-US" sz="1200" b="1">
                <a:solidFill>
                  <a:prstClr val="black"/>
                </a:solidFill>
                <a:latin typeface="Helvetica"/>
                <a:cs typeface="Helvetica"/>
              </a:rPr>
              <a:t> and consolidating </a:t>
            </a:r>
            <a:br>
              <a:rPr lang="en-US" sz="1200" b="1">
                <a:solidFill>
                  <a:prstClr val="black"/>
                </a:solidFill>
                <a:latin typeface="Helvetica"/>
                <a:cs typeface="Helvetica"/>
              </a:rPr>
            </a:br>
            <a:r>
              <a:rPr lang="en-US" sz="1200" b="1">
                <a:solidFill>
                  <a:prstClr val="black"/>
                </a:solidFill>
                <a:latin typeface="Helvetica"/>
                <a:cs typeface="Helvetica"/>
              </a:rPr>
              <a:t>their infrastructure</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60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Applications connected via APIs </a:t>
            </a:r>
            <a:r>
              <a:rPr lang="en-US" sz="1200">
                <a:solidFill>
                  <a:prstClr val="black"/>
                </a:solidFill>
                <a:latin typeface="Helvetica"/>
                <a:cs typeface="Helvetica"/>
              </a:rPr>
              <a:t>have shown progress, but integration is a challenge</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Bef>
                <a:spcPts val="1200"/>
              </a:spcBef>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While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are still maturing their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multi-cloud unification approaches (refer to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lang="en-US" sz="1200">
                <a:solidFill>
                  <a:prstClr val="black"/>
                </a:solidFill>
                <a:latin typeface="Helvetica"/>
                <a:cs typeface="Helvetica"/>
              </a:rPr>
              <a:t>an </a:t>
            </a:r>
            <a:r>
              <a:rPr kumimoji="0" lang="en-US" sz="1200" b="0" i="0" u="none" strike="noStrike" kern="1200" cap="none" spc="0" normalizeH="0" baseline="0" noProof="0">
                <a:ln>
                  <a:noFill/>
                </a:ln>
                <a:solidFill>
                  <a:srgbClr val="E7534F"/>
                </a:solidFill>
                <a:effectLst/>
                <a:uLnTx/>
                <a:uFillTx/>
                <a:latin typeface="Helvetica"/>
                <a:ea typeface="+mn-ea"/>
                <a:cs typeface="Helvetica"/>
                <a:hlinkClick r:id="rId3">
                  <a:extLst>
                    <a:ext uri="{A12FA001-AC4F-418D-AE19-62706E023703}">
                      <ahyp:hlinkClr xmlns:ahyp="http://schemas.microsoft.com/office/drawing/2018/hyperlinkcolor" val="tx"/>
                    </a:ext>
                  </a:extLst>
                </a:hlinkClick>
              </a:rPr>
              <a:t>ADAPT Cloud Infrastructure Tech Trend</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report, Aug 2025),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modernising</a:t>
            </a:r>
            <a:r>
              <a:rPr kumimoji="0" lang="en-US" sz="1200" b="0" i="0" u="none" strike="noStrike" kern="1200" cap="none" spc="0" normalizeH="0" baseline="0" noProof="0">
                <a:ln>
                  <a:noFill/>
                </a:ln>
                <a:solidFill>
                  <a:prstClr val="black"/>
                </a:solidFill>
                <a:effectLst/>
                <a:uLnTx/>
                <a:uFillTx/>
                <a:latin typeface="Helvetica"/>
                <a:ea typeface="+mn-ea"/>
                <a:cs typeface="Helvetica"/>
              </a:rPr>
              <a:t> workload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interoperability is slow.</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120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Consolidating applications appears to be the slowest part of their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moderni</a:t>
            </a:r>
            <a:r>
              <a:rPr lang="en-US" sz="1200" err="1">
                <a:solidFill>
                  <a:prstClr val="black"/>
                </a:solidFill>
                <a:latin typeface="Helvetica"/>
                <a:cs typeface="Helvetica"/>
              </a:rPr>
              <a:t>sation</a:t>
            </a:r>
            <a:r>
              <a:rPr lang="en-US" sz="1200">
                <a:solidFill>
                  <a:prstClr val="black"/>
                </a:solidFill>
                <a:latin typeface="Helvetica"/>
                <a:cs typeface="Helvetica"/>
              </a:rPr>
              <a:t> activities.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120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Just 20%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have either a comprehensive DevOps automation or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 full-scale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GitOps</a:t>
            </a:r>
            <a:r>
              <a:rPr kumimoji="0" lang="en-US" sz="1200" b="0" i="0" u="none" strike="noStrike" kern="1200" cap="none" spc="0" normalizeH="0" baseline="0" noProof="0">
                <a:ln>
                  <a:noFill/>
                </a:ln>
                <a:solidFill>
                  <a:prstClr val="black"/>
                </a:solidFill>
                <a:effectLst/>
                <a:uLnTx/>
                <a:uFillTx/>
                <a:latin typeface="Helvetica"/>
                <a:ea typeface="+mn-ea"/>
                <a:cs typeface="Helvetica"/>
              </a:rPr>
              <a:t> implementation.</a:t>
            </a:r>
          </a:p>
        </p:txBody>
      </p:sp>
      <p:grpSp>
        <p:nvGrpSpPr>
          <p:cNvPr id="2" name="Group 1">
            <a:extLst>
              <a:ext uri="{FF2B5EF4-FFF2-40B4-BE49-F238E27FC236}">
                <a16:creationId xmlns:a16="http://schemas.microsoft.com/office/drawing/2014/main" id="{067B307D-88C1-6635-25B0-85C1ABE15099}"/>
              </a:ext>
            </a:extLst>
          </p:cNvPr>
          <p:cNvGrpSpPr/>
          <p:nvPr/>
        </p:nvGrpSpPr>
        <p:grpSpPr>
          <a:xfrm>
            <a:off x="517287" y="685296"/>
            <a:ext cx="3771234" cy="769442"/>
            <a:chOff x="819810" y="1621037"/>
            <a:chExt cx="3771235" cy="769442"/>
          </a:xfrm>
        </p:grpSpPr>
        <p:sp>
          <p:nvSpPr>
            <p:cNvPr id="3" name="Rectangle 2">
              <a:extLst>
                <a:ext uri="{FF2B5EF4-FFF2-40B4-BE49-F238E27FC236}">
                  <a16:creationId xmlns:a16="http://schemas.microsoft.com/office/drawing/2014/main" id="{535F03CE-59DC-5B1A-2567-8206C5337BAE}"/>
                </a:ext>
              </a:extLst>
            </p:cNvPr>
            <p:cNvSpPr/>
            <p:nvPr/>
          </p:nvSpPr>
          <p:spPr>
            <a:xfrm>
              <a:off x="819812" y="1928814"/>
              <a:ext cx="377123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a:ea typeface="+mn-ea"/>
                  <a:cs typeface="Helvetica"/>
                </a:rPr>
                <a:t>Progress</a:t>
              </a:r>
            </a:p>
          </p:txBody>
        </p:sp>
        <p:sp>
          <p:nvSpPr>
            <p:cNvPr id="6" name="Rectangle 5">
              <a:extLst>
                <a:ext uri="{FF2B5EF4-FFF2-40B4-BE49-F238E27FC236}">
                  <a16:creationId xmlns:a16="http://schemas.microsoft.com/office/drawing/2014/main" id="{29E351D9-FF67-F84E-C66E-7A676ADE510D}"/>
                </a:ext>
              </a:extLst>
            </p:cNvPr>
            <p:cNvSpPr/>
            <p:nvPr/>
          </p:nvSpPr>
          <p:spPr>
            <a:xfrm>
              <a:off x="819810" y="1621037"/>
              <a:ext cx="3771230"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33B2DDA-D5A6-D257-7F92-5DF2F2AD9FEC}"/>
              </a:ext>
            </a:extLst>
          </p:cNvPr>
          <p:cNvCxnSpPr>
            <a:cxnSpLocks/>
          </p:cNvCxnSpPr>
          <p:nvPr/>
        </p:nvCxnSpPr>
        <p:spPr>
          <a:xfrm flipV="1">
            <a:off x="4432054"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A336B8-8187-D3B5-29CB-D46520D2A5B6}"/>
              </a:ext>
            </a:extLst>
          </p:cNvPr>
          <p:cNvSpPr txBox="1"/>
          <p:nvPr/>
        </p:nvSpPr>
        <p:spPr>
          <a:xfrm>
            <a:off x="4597558" y="218363"/>
            <a:ext cx="7380000" cy="649068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600"/>
              </a:spcBef>
              <a:spcAft>
                <a:spcPts val="0"/>
              </a:spcAft>
              <a:buClr>
                <a:srgbClr val="E7534F"/>
              </a:buClr>
              <a:buSzTx/>
              <a:buFontTx/>
              <a:buNone/>
              <a:tabLst/>
              <a:defRPr/>
            </a:pPr>
            <a:r>
              <a:rPr kumimoji="0" lang="en-US" sz="1200" b="1" i="0" u="none" strike="noStrike" kern="1200" cap="none" spc="0" normalizeH="0" baseline="0" noProof="0" err="1">
                <a:ln>
                  <a:noFill/>
                </a:ln>
                <a:solidFill>
                  <a:srgbClr val="000000"/>
                </a:solidFill>
                <a:effectLst/>
                <a:uLnTx/>
                <a:uFillTx/>
                <a:latin typeface="Helvetica"/>
                <a:ea typeface="+mn-ea"/>
                <a:cs typeface="Helvetica"/>
              </a:rPr>
              <a:t>Modernising</a:t>
            </a:r>
            <a:r>
              <a:rPr kumimoji="0" lang="en-US" sz="1200" b="1" i="0" u="none" strike="noStrike" kern="1200" cap="none" spc="0" normalizeH="0" baseline="0" noProof="0">
                <a:ln>
                  <a:noFill/>
                </a:ln>
                <a:solidFill>
                  <a:srgbClr val="000000"/>
                </a:solidFill>
                <a:effectLst/>
                <a:uLnTx/>
                <a:uFillTx/>
                <a:latin typeface="Helvetica"/>
                <a:ea typeface="+mn-ea"/>
                <a:cs typeface="Helvetica"/>
              </a:rPr>
              <a:t> and consolidating infrastructure</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lvl="0" indent="-171450">
              <a:lnSpc>
                <a:spcPct val="150000"/>
              </a:lnSpc>
              <a:spcAft>
                <a:spcPts val="1200"/>
              </a:spcAft>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are still midway through this process; they have completed upgrades but are still working towards full cloud-native maturity</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While there's growing effort to streamline infrastructures, legacy systems and fragmented environments persist</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r>
              <a:rPr lang="en-US" sz="1200">
                <a:solidFill>
                  <a:prstClr val="black"/>
                </a:solidFill>
                <a:latin typeface="Helvetica"/>
                <a:cs typeface="Helvetica"/>
              </a:rPr>
              <a:t> More needs to be done in scaling infrastructure consolidation by simplifying operations and </a:t>
            </a:r>
            <a:r>
              <a:rPr lang="en-US" sz="1200" err="1">
                <a:solidFill>
                  <a:prstClr val="black"/>
                </a:solidFill>
                <a:latin typeface="Helvetica"/>
                <a:cs typeface="Helvetica"/>
              </a:rPr>
              <a:t>optimising</a:t>
            </a:r>
            <a:r>
              <a:rPr lang="en-US" sz="1200">
                <a:solidFill>
                  <a:prstClr val="black"/>
                </a:solidFill>
                <a:latin typeface="Helvetica"/>
                <a:cs typeface="Helvetica"/>
              </a:rPr>
              <a:t> costs.</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50000"/>
              </a:lnSpc>
              <a:buClr>
                <a:srgbClr val="E7534F"/>
              </a:buClr>
              <a:defRPr/>
            </a:pPr>
            <a:r>
              <a:rPr lang="en-US" sz="1200" b="1">
                <a:solidFill>
                  <a:prstClr val="black"/>
                </a:solidFill>
                <a:latin typeface="Helvetica"/>
                <a:cs typeface="Helvetica"/>
              </a:rPr>
              <a:t>API enablement is progressing, yet integrating becomes difficult</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Modernising</a:t>
            </a:r>
            <a:r>
              <a:rPr lang="en-US" sz="1200">
                <a:solidFill>
                  <a:prstClr val="black"/>
                </a:solidFill>
                <a:latin typeface="Helvetica"/>
                <a:cs typeface="Helvetica"/>
              </a:rPr>
              <a:t> applications connected via APIs is progressing, but integration remains a barrier to scale.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This implies that many </a:t>
            </a:r>
            <a:r>
              <a:rPr lang="en-US" sz="1200" err="1">
                <a:solidFill>
                  <a:prstClr val="black"/>
                </a:solidFill>
                <a:latin typeface="Helvetica"/>
                <a:cs typeface="Helvetica"/>
              </a:rPr>
              <a:t>organisations</a:t>
            </a:r>
            <a:r>
              <a:rPr lang="en-US" sz="1200">
                <a:solidFill>
                  <a:prstClr val="black"/>
                </a:solidFill>
                <a:latin typeface="Helvetica"/>
                <a:cs typeface="Helvetica"/>
              </a:rPr>
              <a:t> still depend on outdated integration methods (#2 barrier) or face challenges with inconsistent API governance (#9 barrier)</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lvl="0">
              <a:lnSpc>
                <a:spcPct val="150000"/>
              </a:lnSpc>
              <a:buClr>
                <a:srgbClr val="E7534F"/>
              </a:buClr>
              <a:defRPr/>
            </a:pPr>
            <a:r>
              <a:rPr lang="en-US" sz="1200" b="1">
                <a:solidFill>
                  <a:prstClr val="black"/>
                </a:solidFill>
                <a:latin typeface="Helvetica"/>
                <a:cs typeface="Helvetica"/>
              </a:rPr>
              <a:t>Low interoperability stems from the complexities of managing workloads across cloud providers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This relates to issues in strategic sourcing and vendor management (#7 barrier). Additionally, </a:t>
            </a:r>
            <a:br>
              <a:rPr lang="en-US" sz="1200">
                <a:solidFill>
                  <a:prstClr val="black"/>
                </a:solidFill>
                <a:latin typeface="Helvetica"/>
                <a:cs typeface="Helvetica"/>
              </a:rPr>
            </a:br>
            <a:r>
              <a:rPr lang="en-US" sz="1200">
                <a:solidFill>
                  <a:prstClr val="black"/>
                </a:solidFill>
                <a:latin typeface="Helvetica"/>
                <a:cs typeface="Helvetica"/>
              </a:rPr>
              <a:t>an ADAPT Cloud and Infrastructure Edge Survey in 2025 reveals that the majority of </a:t>
            </a:r>
            <a:r>
              <a:rPr lang="en-US" sz="1200" err="1">
                <a:solidFill>
                  <a:prstClr val="black"/>
                </a:solidFill>
                <a:latin typeface="Helvetica"/>
                <a:cs typeface="Helvetica"/>
              </a:rPr>
              <a:t>organisations</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are repatriating most of their core services. This includes IAM, FinOps, helpdesk, platform engineering/</a:t>
            </a:r>
            <a:r>
              <a:rPr lang="en-US" sz="1200" err="1">
                <a:solidFill>
                  <a:prstClr val="black"/>
                </a:solidFill>
                <a:latin typeface="Helvetica"/>
                <a:cs typeface="Helvetica"/>
              </a:rPr>
              <a:t>EvOps</a:t>
            </a:r>
            <a:r>
              <a:rPr lang="en-US" sz="1200">
                <a:solidFill>
                  <a:prstClr val="black"/>
                </a:solidFill>
                <a:latin typeface="Helvetica"/>
                <a:cs typeface="Helvetica"/>
              </a:rPr>
              <a:t> functions, end-user computing and AI/ML infrastructure management.</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50000"/>
              </a:lnSpc>
              <a:buClr>
                <a:srgbClr val="E7534F"/>
              </a:buClr>
              <a:defRPr/>
            </a:pPr>
            <a:r>
              <a:rPr lang="en-US" sz="1200" b="1">
                <a:solidFill>
                  <a:prstClr val="black"/>
                </a:solidFill>
                <a:latin typeface="Helvetica"/>
                <a:cs typeface="Helvetica"/>
              </a:rPr>
              <a:t>Aside from interoperability, automation and application consolidation are still developing</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This further suggests a greater need to invest in process simplification, multi-cloud unification </a:t>
            </a:r>
            <a:br>
              <a:rPr lang="en-US" sz="1200">
                <a:solidFill>
                  <a:prstClr val="black"/>
                </a:solidFill>
                <a:latin typeface="Helvetica"/>
                <a:cs typeface="Helvetica"/>
              </a:rPr>
            </a:br>
            <a:r>
              <a:rPr lang="en-US" sz="1200">
                <a:solidFill>
                  <a:prstClr val="black"/>
                </a:solidFill>
                <a:latin typeface="Helvetica"/>
                <a:cs typeface="Helvetica"/>
              </a:rPr>
              <a:t>and scalable information architecture.</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Infrastructure automation maturity</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Most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are at intermediate stages of development and operations automation.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While 20%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200" b="0" i="0" u="none" strike="noStrike" kern="1200" cap="none" spc="0" normalizeH="0" baseline="0" noProof="0">
                <a:ln>
                  <a:noFill/>
                </a:ln>
                <a:solidFill>
                  <a:prstClr val="black"/>
                </a:solidFill>
                <a:effectLst/>
                <a:uLnTx/>
                <a:uFillTx/>
                <a:latin typeface="Helvetica"/>
                <a:ea typeface="+mn-ea"/>
                <a:cs typeface="Helvetica"/>
              </a:rPr>
              <a:t> the importance of automation, there's still considerable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room for improvement in implementing comprehensive infrastructure automation strategies.</a:t>
            </a:r>
          </a:p>
        </p:txBody>
      </p:sp>
    </p:spTree>
    <p:extLst>
      <p:ext uri="{BB962C8B-B14F-4D97-AF65-F5344CB8AC3E}">
        <p14:creationId xmlns:p14="http://schemas.microsoft.com/office/powerpoint/2010/main" val="3430338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2098B-A609-5B1C-4B78-BDCC60259DE6}"/>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F615C7A0-6F99-34BC-BE59-0CBDBD18B9A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21734" y="879417"/>
            <a:ext cx="11572115" cy="5546316"/>
          </a:xfrm>
          <a:prstGeom prst="rect">
            <a:avLst/>
          </a:prstGeom>
        </p:spPr>
      </p:pic>
      <p:sp>
        <p:nvSpPr>
          <p:cNvPr id="3" name="TextBox 2">
            <a:extLst>
              <a:ext uri="{FF2B5EF4-FFF2-40B4-BE49-F238E27FC236}">
                <a16:creationId xmlns:a16="http://schemas.microsoft.com/office/drawing/2014/main" id="{F3E6D6F4-CEA2-0054-B566-518ABB4DC9CB}"/>
              </a:ext>
            </a:extLst>
          </p:cNvPr>
          <p:cNvSpPr txBox="1"/>
          <p:nvPr/>
        </p:nvSpPr>
        <p:spPr>
          <a:xfrm>
            <a:off x="5290751" y="6591301"/>
            <a:ext cx="6901249" cy="246221"/>
          </a:xfrm>
          <a:prstGeom prst="rect">
            <a:avLst/>
          </a:prstGeom>
          <a:noFill/>
        </p:spPr>
        <p:txBody>
          <a:bodyPr wrap="none">
            <a:spAutoFit/>
          </a:bodyPr>
          <a:lstStyle/>
          <a:p>
            <a:pPr marL="0" marR="0" lvl="0" indent="0" algn="r" defTabSz="380985" rtl="0" eaLnBrk="1" fontAlgn="auto" latinLnBrk="0" hangingPunct="1">
              <a:lnSpc>
                <a:spcPct val="100000"/>
              </a:lnSpc>
              <a:spcBef>
                <a:spcPts val="0"/>
              </a:spcBef>
              <a:spcAft>
                <a:spcPts val="0"/>
              </a:spcAft>
              <a:buClrTx/>
              <a:buSzTx/>
              <a:buFontTx/>
              <a:buNone/>
              <a:tabLst/>
              <a:defRPr sz="1200" i="1">
                <a:latin typeface="Helvetica"/>
              </a:defRPr>
            </a:pPr>
            <a:r>
              <a:rPr kumimoji="0" lang="en-US" sz="1000" b="0" i="1" u="none" strike="noStrike" kern="1200" cap="none" spc="0" normalizeH="0" baseline="0" noProof="0">
                <a:ln>
                  <a:noFill/>
                </a:ln>
                <a:solidFill>
                  <a:schemeClr val="bg1">
                    <a:lumMod val="65000"/>
                  </a:schemeClr>
                </a:solidFill>
                <a:effectLst/>
                <a:uLnTx/>
                <a:uFillTx/>
                <a:latin typeface="Helvetica"/>
                <a:ea typeface="+mn-ea"/>
                <a:cs typeface="+mn-cs"/>
              </a:rPr>
              <a:t>Source: ADAPT Cloud and Infrastructure Edge Survey in July 2025: Sample size: 104 Australian infrastructure </a:t>
            </a:r>
            <a:r>
              <a:rPr lang="en-US" sz="1000" i="1">
                <a:solidFill>
                  <a:schemeClr val="bg1">
                    <a:lumMod val="65000"/>
                  </a:schemeClr>
                </a:solidFill>
                <a:latin typeface="Helvetica"/>
              </a:rPr>
              <a:t>l</a:t>
            </a:r>
            <a:r>
              <a:rPr kumimoji="0" lang="en-US" sz="1000" b="0" i="1" u="none" strike="noStrike" kern="1200" cap="none" spc="0" normalizeH="0" baseline="0" noProof="0" err="1">
                <a:ln>
                  <a:noFill/>
                </a:ln>
                <a:solidFill>
                  <a:schemeClr val="bg1">
                    <a:lumMod val="65000"/>
                  </a:schemeClr>
                </a:solidFill>
                <a:effectLst/>
                <a:uLnTx/>
                <a:uFillTx/>
                <a:latin typeface="Helvetica"/>
                <a:ea typeface="+mn-ea"/>
                <a:cs typeface="+mn-cs"/>
              </a:rPr>
              <a:t>eaders</a:t>
            </a:r>
            <a:endParaRPr kumimoji="0" lang="en-US" sz="1000" b="0" i="1" u="none" strike="noStrike" kern="1200" cap="none" spc="0" normalizeH="0" baseline="0" noProof="0">
              <a:ln>
                <a:noFill/>
              </a:ln>
              <a:solidFill>
                <a:schemeClr val="bg1">
                  <a:lumMod val="65000"/>
                </a:schemeClr>
              </a:solidFill>
              <a:effectLst/>
              <a:uLnTx/>
              <a:uFillTx/>
              <a:latin typeface="Helvetica"/>
              <a:ea typeface="+mn-ea"/>
              <a:cs typeface="+mn-cs"/>
            </a:endParaRPr>
          </a:p>
        </p:txBody>
      </p:sp>
      <p:sp>
        <p:nvSpPr>
          <p:cNvPr id="6" name="Title 1">
            <a:extLst>
              <a:ext uri="{FF2B5EF4-FFF2-40B4-BE49-F238E27FC236}">
                <a16:creationId xmlns:a16="http://schemas.microsoft.com/office/drawing/2014/main" id="{BC525F5A-075E-22EC-6DD8-9B8E787CE81A}"/>
              </a:ext>
            </a:extLst>
          </p:cNvPr>
          <p:cNvSpPr txBox="1">
            <a:spLocks/>
          </p:cNvSpPr>
          <p:nvPr/>
        </p:nvSpPr>
        <p:spPr>
          <a:xfrm>
            <a:off x="287078" y="228600"/>
            <a:ext cx="10573962" cy="419099"/>
          </a:xfrm>
          <a:prstGeom prst="rect">
            <a:avLst/>
          </a:prstGeom>
        </p:spPr>
        <p:txBody>
          <a:bodyPr>
            <a:normAutofit lnSpcReduction="10000"/>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63" rtl="0" eaLnBrk="1" fontAlgn="auto" latinLnBrk="0" hangingPunct="1">
              <a:lnSpc>
                <a:spcPct val="90000"/>
              </a:lnSpc>
              <a:spcBef>
                <a:spcPct val="0"/>
              </a:spcBef>
              <a:spcAft>
                <a:spcPts val="0"/>
              </a:spcAft>
              <a:buClrTx/>
              <a:buSzTx/>
              <a:buFontTx/>
              <a:buNone/>
              <a:tabLst/>
              <a:defRPr sz="2000" b="1">
                <a:latin typeface="Helvetica"/>
              </a:defRPr>
            </a:pPr>
            <a:r>
              <a:rPr kumimoji="0" lang="en-US" sz="2400" b="1" i="0" u="none" strike="noStrike" kern="1200" cap="none" spc="0" normalizeH="0" baseline="0" noProof="0">
                <a:ln>
                  <a:noFill/>
                </a:ln>
                <a:solidFill>
                  <a:srgbClr val="000000"/>
                </a:solidFill>
                <a:effectLst/>
                <a:uLnTx/>
                <a:uFillTx/>
                <a:latin typeface="Helvetica"/>
                <a:ea typeface="+mj-ea"/>
                <a:cs typeface="+mj-cs"/>
              </a:rPr>
              <a:t>Drivers of </a:t>
            </a:r>
            <a:r>
              <a:rPr kumimoji="0" lang="en-US" sz="2400" b="1" i="0" u="none" strike="noStrike" kern="1200" cap="none" spc="0" normalizeH="0" baseline="0" noProof="0" err="1">
                <a:ln>
                  <a:noFill/>
                </a:ln>
                <a:solidFill>
                  <a:srgbClr val="000000"/>
                </a:solidFill>
                <a:effectLst/>
                <a:uLnTx/>
                <a:uFillTx/>
                <a:latin typeface="Helvetica"/>
                <a:ea typeface="+mj-ea"/>
                <a:cs typeface="+mj-cs"/>
              </a:rPr>
              <a:t>i</a:t>
            </a:r>
            <a:r>
              <a:rPr kumimoji="0" lang="en-PH" sz="2400" b="1" i="0" u="none" strike="noStrike" kern="1200" cap="none" spc="0" normalizeH="0" baseline="0" noProof="0" err="1">
                <a:ln>
                  <a:noFill/>
                </a:ln>
                <a:solidFill>
                  <a:srgbClr val="000000"/>
                </a:solidFill>
                <a:effectLst/>
                <a:uLnTx/>
                <a:uFillTx/>
                <a:latin typeface="Helvetica"/>
                <a:ea typeface="+mj-ea"/>
                <a:cs typeface="+mj-cs"/>
              </a:rPr>
              <a:t>nfrastructure</a:t>
            </a:r>
            <a:r>
              <a:rPr kumimoji="0" lang="en-PH" sz="2400" b="1" i="0" u="none" strike="noStrike" kern="1200" cap="none" spc="0" normalizeH="0" baseline="0" noProof="0">
                <a:ln>
                  <a:noFill/>
                </a:ln>
                <a:solidFill>
                  <a:srgbClr val="000000"/>
                </a:solidFill>
                <a:effectLst/>
                <a:uLnTx/>
                <a:uFillTx/>
                <a:latin typeface="Helvetica"/>
                <a:ea typeface="+mj-ea"/>
                <a:cs typeface="+mj-cs"/>
              </a:rPr>
              <a:t> automation maturity</a:t>
            </a:r>
            <a:endParaRPr kumimoji="0" lang="en-US" sz="2400" b="1" i="0" u="none" strike="noStrike" kern="1200" cap="none" spc="0" normalizeH="0" baseline="0" noProof="0">
              <a:ln>
                <a:noFill/>
              </a:ln>
              <a:solidFill>
                <a:srgbClr val="000000"/>
              </a:solidFill>
              <a:effectLst/>
              <a:uLnTx/>
              <a:uFillTx/>
              <a:latin typeface="Helvetica"/>
              <a:ea typeface="+mj-ea"/>
              <a:cs typeface="+mj-cs"/>
            </a:endParaRPr>
          </a:p>
        </p:txBody>
      </p:sp>
    </p:spTree>
    <p:extLst>
      <p:ext uri="{BB962C8B-B14F-4D97-AF65-F5344CB8AC3E}">
        <p14:creationId xmlns:p14="http://schemas.microsoft.com/office/powerpoint/2010/main" val="360781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B97DFA-C623-0C28-48A4-96CEEA2499E4}"/>
              </a:ext>
            </a:extLst>
          </p:cNvPr>
          <p:cNvSpPr txBox="1"/>
          <p:nvPr/>
        </p:nvSpPr>
        <p:spPr>
          <a:xfrm>
            <a:off x="4585430" y="6596390"/>
            <a:ext cx="7606570" cy="261610"/>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Source : ADAPT Cloud and Infrastructure Edge Survey in July 2025. Sample size : 96 Australian infrastructure </a:t>
            </a:r>
            <a:r>
              <a:rPr lang="en-US" sz="1100" i="1">
                <a:solidFill>
                  <a:schemeClr val="bg1">
                    <a:lumMod val="65000"/>
                  </a:schemeClr>
                </a:solidFill>
                <a:latin typeface="Helvetica"/>
              </a:rPr>
              <a:t>l</a:t>
            </a:r>
            <a:r>
              <a:rPr kumimoji="0" lang="en-US" sz="1100" b="0" i="1" u="none" strike="noStrike" kern="1200" cap="none" spc="0" normalizeH="0" baseline="0" noProof="0">
                <a:ln>
                  <a:noFill/>
                </a:ln>
                <a:solidFill>
                  <a:schemeClr val="bg1">
                    <a:lumMod val="65000"/>
                  </a:schemeClr>
                </a:solidFill>
                <a:effectLst/>
                <a:uLnTx/>
                <a:uFillTx/>
                <a:latin typeface="Helvetica"/>
                <a:ea typeface="+mn-ea"/>
                <a:cs typeface="+mn-cs"/>
              </a:rPr>
              <a:t>eaders</a:t>
            </a:r>
          </a:p>
        </p:txBody>
      </p:sp>
      <p:sp>
        <p:nvSpPr>
          <p:cNvPr id="4" name="Title 1">
            <a:extLst>
              <a:ext uri="{FF2B5EF4-FFF2-40B4-BE49-F238E27FC236}">
                <a16:creationId xmlns:a16="http://schemas.microsoft.com/office/drawing/2014/main" id="{DBB97C25-DB08-D393-2216-8065EE6E5F28}"/>
              </a:ext>
            </a:extLst>
          </p:cNvPr>
          <p:cNvSpPr txBox="1">
            <a:spLocks/>
          </p:cNvSpPr>
          <p:nvPr/>
        </p:nvSpPr>
        <p:spPr>
          <a:xfrm>
            <a:off x="287078" y="228600"/>
            <a:ext cx="10533322" cy="419099"/>
          </a:xfrm>
          <a:prstGeom prst="rect">
            <a:avLst/>
          </a:prstGeom>
        </p:spPr>
        <p:txBody>
          <a:bodyPr>
            <a:normAutofit lnSpcReduction="10000"/>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63" rtl="0" eaLnBrk="1" fontAlgn="auto" latinLnBrk="0" hangingPunct="1">
              <a:lnSpc>
                <a:spcPct val="90000"/>
              </a:lnSpc>
              <a:spcBef>
                <a:spcPct val="0"/>
              </a:spcBef>
              <a:spcAft>
                <a:spcPts val="0"/>
              </a:spcAft>
              <a:buClrTx/>
              <a:buSzTx/>
              <a:buFontTx/>
              <a:buNone/>
              <a:tabLst/>
              <a:defRPr sz="2000" b="1">
                <a:latin typeface="Helvetica"/>
              </a:defRPr>
            </a:pPr>
            <a:r>
              <a:rPr kumimoji="0" lang="en-US" sz="2400" b="1" i="0" u="none" strike="noStrike" kern="1200" cap="none" spc="0" normalizeH="0" baseline="0" noProof="0">
                <a:ln>
                  <a:noFill/>
                </a:ln>
                <a:solidFill>
                  <a:srgbClr val="000000"/>
                </a:solidFill>
                <a:effectLst/>
                <a:uLnTx/>
                <a:uFillTx/>
                <a:latin typeface="Helvetica"/>
                <a:ea typeface="+mj-ea"/>
                <a:cs typeface="+mj-cs"/>
              </a:rPr>
              <a:t>Network security architecture for cloud environments</a:t>
            </a:r>
          </a:p>
        </p:txBody>
      </p:sp>
      <p:pic>
        <p:nvPicPr>
          <p:cNvPr id="6" name="Graphic 5">
            <a:extLst>
              <a:ext uri="{FF2B5EF4-FFF2-40B4-BE49-F238E27FC236}">
                <a16:creationId xmlns:a16="http://schemas.microsoft.com/office/drawing/2014/main" id="{7E80BA47-947D-E3E3-7E50-4BF60B64F0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7867" y="857134"/>
            <a:ext cx="11616266" cy="55162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49B9C-4D02-6BE0-3208-FF67F4A731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AC27F4-7682-0368-140B-C09EB5A87C20}"/>
              </a:ext>
            </a:extLst>
          </p:cNvPr>
          <p:cNvSpPr>
            <a:spLocks noGrp="1"/>
          </p:cNvSpPr>
          <p:nvPr>
            <p:ph type="title" idx="4294967295"/>
          </p:nvPr>
        </p:nvSpPr>
        <p:spPr>
          <a:xfrm>
            <a:off x="255171" y="202315"/>
            <a:ext cx="10674350" cy="419100"/>
          </a:xfrm>
          <a:prstGeom prst="rect">
            <a:avLst/>
          </a:prstGeom>
        </p:spPr>
        <p:txBody>
          <a:bodyPr>
            <a:noAutofit/>
          </a:bodyPr>
          <a:lstStyle/>
          <a:p>
            <a:pPr algn="l">
              <a:defRPr sz="2000" b="1">
                <a:latin typeface="Helvetica"/>
              </a:defRPr>
            </a:pPr>
            <a:r>
              <a:rPr lang="en-PH" sz="1800"/>
              <a:t>Network security architecture for cloud environments as it relates to IPs in SASE and HPCaaS</a:t>
            </a:r>
            <a:r>
              <a:rPr lang="en-PH" sz="1800" baseline="30000"/>
              <a:t>1</a:t>
            </a:r>
            <a:endParaRPr sz="1800" baseline="30000"/>
          </a:p>
        </p:txBody>
      </p:sp>
      <p:sp>
        <p:nvSpPr>
          <p:cNvPr id="3" name="TextBox 2">
            <a:extLst>
              <a:ext uri="{FF2B5EF4-FFF2-40B4-BE49-F238E27FC236}">
                <a16:creationId xmlns:a16="http://schemas.microsoft.com/office/drawing/2014/main" id="{2B425C0E-F2B6-2EA0-0517-01B360047DA7}"/>
              </a:ext>
            </a:extLst>
          </p:cNvPr>
          <p:cNvSpPr txBox="1"/>
          <p:nvPr/>
        </p:nvSpPr>
        <p:spPr>
          <a:xfrm>
            <a:off x="7096227" y="6397635"/>
            <a:ext cx="5000786" cy="400110"/>
          </a:xfrm>
          <a:prstGeom prst="rect">
            <a:avLst/>
          </a:prstGeom>
          <a:noFill/>
        </p:spPr>
        <p:txBody>
          <a:bodyPr wrap="square">
            <a:spAutoFit/>
          </a:bodyPr>
          <a:lstStyle/>
          <a:p>
            <a:pPr marL="0" marR="0" lvl="0" indent="0" algn="r" defTabSz="380985" rtl="0" eaLnBrk="1" fontAlgn="auto" latinLnBrk="0" hangingPunct="1">
              <a:lnSpc>
                <a:spcPct val="100000"/>
              </a:lnSpc>
              <a:spcBef>
                <a:spcPts val="0"/>
              </a:spcBef>
              <a:spcAft>
                <a:spcPts val="0"/>
              </a:spcAft>
              <a:buClrTx/>
              <a:buSzTx/>
              <a:buFontTx/>
              <a:buNone/>
              <a:tabLst/>
              <a:defRPr sz="1200" i="1">
                <a:latin typeface="Helvetica"/>
              </a:defRPr>
            </a:pPr>
            <a:r>
              <a:rPr kumimoji="0" sz="1000" b="0" i="1" u="none" strike="noStrike" kern="1200" cap="none" spc="0" normalizeH="0" baseline="0" noProof="0">
                <a:ln>
                  <a:noFill/>
                </a:ln>
                <a:solidFill>
                  <a:schemeClr val="bg1">
                    <a:lumMod val="65000"/>
                  </a:schemeClr>
                </a:solidFill>
                <a:effectLst/>
                <a:uLnTx/>
                <a:uFillTx/>
                <a:latin typeface="Helvetica"/>
                <a:ea typeface="+mn-ea"/>
                <a:cs typeface="+mn-cs"/>
              </a:rPr>
              <a:t>Source: ADAPT Cloud and Infrastructure Edge Survey in July 2025: Sample size: 96 Australian </a:t>
            </a:r>
            <a:r>
              <a:rPr kumimoji="0" lang="en-AU" sz="1000" b="0" i="1" u="none" strike="noStrike" kern="1200" cap="none" spc="0" normalizeH="0" baseline="0" noProof="0">
                <a:ln>
                  <a:noFill/>
                </a:ln>
                <a:solidFill>
                  <a:schemeClr val="bg1">
                    <a:lumMod val="65000"/>
                  </a:schemeClr>
                </a:solidFill>
                <a:effectLst/>
                <a:uLnTx/>
                <a:uFillTx/>
                <a:latin typeface="Helvetica"/>
                <a:ea typeface="+mn-ea"/>
                <a:cs typeface="+mn-cs"/>
              </a:rPr>
              <a:t>infrastructure </a:t>
            </a:r>
            <a:r>
              <a:rPr lang="en-AU" sz="1000" i="1">
                <a:solidFill>
                  <a:schemeClr val="bg1">
                    <a:lumMod val="65000"/>
                  </a:schemeClr>
                </a:solidFill>
                <a:latin typeface="Helvetica"/>
              </a:rPr>
              <a:t>l</a:t>
            </a:r>
            <a:r>
              <a:rPr kumimoji="0" lang="en-AU" sz="1000" b="0" i="1" u="none" strike="noStrike" kern="1200" cap="none" spc="0" normalizeH="0" baseline="0" noProof="0" err="1">
                <a:ln>
                  <a:noFill/>
                </a:ln>
                <a:solidFill>
                  <a:schemeClr val="bg1">
                    <a:lumMod val="65000"/>
                  </a:schemeClr>
                </a:solidFill>
                <a:effectLst/>
                <a:uLnTx/>
                <a:uFillTx/>
                <a:latin typeface="Helvetica"/>
                <a:ea typeface="+mn-ea"/>
                <a:cs typeface="+mn-cs"/>
              </a:rPr>
              <a:t>eaders</a:t>
            </a:r>
            <a:endParaRPr kumimoji="0" sz="1000" b="0" i="1" u="none" strike="noStrike" kern="1200" cap="none" spc="0" normalizeH="0" baseline="0" noProof="0">
              <a:ln>
                <a:noFill/>
              </a:ln>
              <a:solidFill>
                <a:schemeClr val="bg1">
                  <a:lumMod val="65000"/>
                </a:schemeClr>
              </a:solidFill>
              <a:effectLst/>
              <a:uLnTx/>
              <a:uFillTx/>
              <a:latin typeface="Helvetica"/>
              <a:ea typeface="+mn-ea"/>
              <a:cs typeface="+mn-cs"/>
            </a:endParaRPr>
          </a:p>
        </p:txBody>
      </p:sp>
      <p:sp>
        <p:nvSpPr>
          <p:cNvPr id="5" name="TextBox 4">
            <a:extLst>
              <a:ext uri="{FF2B5EF4-FFF2-40B4-BE49-F238E27FC236}">
                <a16:creationId xmlns:a16="http://schemas.microsoft.com/office/drawing/2014/main" id="{130D02AB-56DE-46E3-A711-6429C0AA4FE8}"/>
              </a:ext>
            </a:extLst>
          </p:cNvPr>
          <p:cNvSpPr txBox="1"/>
          <p:nvPr/>
        </p:nvSpPr>
        <p:spPr>
          <a:xfrm>
            <a:off x="88488" y="6366858"/>
            <a:ext cx="5926232" cy="430887"/>
          </a:xfrm>
          <a:prstGeom prst="rect">
            <a:avLst/>
          </a:prstGeom>
          <a:noFill/>
        </p:spPr>
        <p:txBody>
          <a:bodyPr wrap="square">
            <a:spAutoFit/>
          </a:bodyPr>
          <a:lstStyle/>
          <a:p>
            <a:r>
              <a:rPr lang="en-PH" sz="1100" i="1" baseline="30000">
                <a:solidFill>
                  <a:schemeClr val="bg1">
                    <a:lumMod val="50000"/>
                  </a:schemeClr>
                </a:solidFill>
                <a:latin typeface="Helvetica" panose="020B0604020202020204" pitchFamily="34" charset="0"/>
                <a:cs typeface="Helvetica" panose="020B0604020202020204" pitchFamily="34" charset="0"/>
              </a:rPr>
              <a:t>1</a:t>
            </a:r>
            <a:r>
              <a:rPr lang="en-PH" sz="1100" i="1">
                <a:solidFill>
                  <a:schemeClr val="bg1">
                    <a:lumMod val="50000"/>
                  </a:schemeClr>
                </a:solidFill>
                <a:latin typeface="Helvetica" panose="020B0604020202020204" pitchFamily="34" charset="0"/>
                <a:cs typeface="Helvetica" panose="020B0604020202020204" pitchFamily="34" charset="0"/>
              </a:rPr>
              <a:t>Please note that the percentages shown are rounded to the nearest whole number.</a:t>
            </a:r>
          </a:p>
          <a:p>
            <a:r>
              <a:rPr lang="en-PH" sz="1100" i="1">
                <a:solidFill>
                  <a:schemeClr val="bg1">
                    <a:lumMod val="50000"/>
                  </a:schemeClr>
                </a:solidFill>
                <a:latin typeface="Helvetica" panose="020B0604020202020204" pitchFamily="34" charset="0"/>
                <a:cs typeface="Helvetica" panose="020B0604020202020204" pitchFamily="34" charset="0"/>
              </a:rPr>
              <a:t>As a result, the total may appear slightly above or below 100% due to rounding.</a:t>
            </a:r>
          </a:p>
        </p:txBody>
      </p:sp>
      <p:pic>
        <p:nvPicPr>
          <p:cNvPr id="33" name="Graphic 32">
            <a:extLst>
              <a:ext uri="{FF2B5EF4-FFF2-40B4-BE49-F238E27FC236}">
                <a16:creationId xmlns:a16="http://schemas.microsoft.com/office/drawing/2014/main" id="{06DF45D8-EDAA-4CD3-1EA3-7F5D37A0AD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067" y="880914"/>
            <a:ext cx="11717866" cy="5231636"/>
          </a:xfrm>
          <a:prstGeom prst="rect">
            <a:avLst/>
          </a:prstGeom>
        </p:spPr>
      </p:pic>
    </p:spTree>
    <p:extLst>
      <p:ext uri="{BB962C8B-B14F-4D97-AF65-F5344CB8AC3E}">
        <p14:creationId xmlns:p14="http://schemas.microsoft.com/office/powerpoint/2010/main" val="3667891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3">
      <a:dk1>
        <a:srgbClr val="000000"/>
      </a:dk1>
      <a:lt1>
        <a:srgbClr val="FFFFFF"/>
      </a:lt1>
      <a:dk2>
        <a:srgbClr val="696464"/>
      </a:dk2>
      <a:lt2>
        <a:srgbClr val="E9E5DC"/>
      </a:lt2>
      <a:accent1>
        <a:srgbClr val="E7534F"/>
      </a:accent1>
      <a:accent2>
        <a:srgbClr val="F4756A"/>
      </a:accent2>
      <a:accent3>
        <a:srgbClr val="9A9A9A"/>
      </a:accent3>
      <a:accent4>
        <a:srgbClr val="3F3F3F"/>
      </a:accent4>
      <a:accent5>
        <a:srgbClr val="BFBFBF"/>
      </a:accent5>
      <a:accent6>
        <a:srgbClr val="FDF1F1"/>
      </a:accent6>
      <a:hlink>
        <a:srgbClr val="FDA9AB"/>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SharedWithUsers xmlns="6b548529-d317-4b85-942f-248fe0d44d93">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1c657a0f33f7d00b359840652cf54a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3033150222cb3ca2d1471332cb9745c1"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93D639-68C1-429E-A521-09B299A13CF8}">
  <ds:schemaRefs>
    <ds:schemaRef ds:uri="http://schemas.microsoft.com/sharepoint/v3/contenttype/forms"/>
  </ds:schemaRefs>
</ds:datastoreItem>
</file>

<file path=customXml/itemProps2.xml><?xml version="1.0" encoding="utf-8"?>
<ds:datastoreItem xmlns:ds="http://schemas.openxmlformats.org/officeDocument/2006/customXml" ds:itemID="{1FF05FE6-9613-482B-A727-409C91EB50F7}">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7B892C7-192B-4374-B4D7-834AE718AA95}">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12</Notes>
  <HiddenSlides>0</HiddenSlides>
  <ScaleCrop>false</ScaleCrop>
  <HeadingPairs>
    <vt:vector size="4" baseType="variant">
      <vt:variant>
        <vt:lpstr>Theme</vt:lpstr>
      </vt:variant>
      <vt:variant>
        <vt:i4>6</vt:i4>
      </vt:variant>
      <vt:variant>
        <vt:lpstr>Slide Titles</vt:lpstr>
      </vt:variant>
      <vt:variant>
        <vt:i4>22</vt:i4>
      </vt:variant>
    </vt:vector>
  </HeadingPairs>
  <TitlesOfParts>
    <vt:vector size="28" baseType="lpstr">
      <vt:lpstr>3_Custom Design</vt:lpstr>
      <vt:lpstr>1_Custom Design</vt:lpstr>
      <vt:lpstr>2_Custom Design</vt:lpstr>
      <vt:lpstr>Title White</vt:lpstr>
      <vt:lpstr>4_Custom Design</vt:lpstr>
      <vt:lpstr>1_Slide Footer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Network security architecture for cloud environments as it relates to IPs in SASE and HPCaaS1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2025-07-11T06:26:24Z</dcterms:created>
  <dcterms:modified xsi:type="dcterms:W3CDTF">2025-10-01T07:00:19Z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activity">
    <vt:lpwstr>{"FileActivityType":"9","FileActivityTimeStamp":"2025-08-13T05:05:07.383Z","FileActivityUsersOnPage":[{"DisplayName":"Honey Mari Gay","Id":"honey.gay@adapt.com.au"},{"DisplayName":"Byron Connolly","Id":"byron.connolly@adapt.com.au"},{"DisplayName":"Gabby Fredkin","Id":"gabby.fredkin@adapt.com.au"},{"DisplayName":"Honey Mari Gay","Id":"honey.gay@adapt.com.au"}],"FileActivityNavigationId":null}</vt:lpwstr>
  </property>
  <property fmtid="{D5CDD505-2E9C-101B-9397-08002B2CF9AE}" pid="6" name="_ExtendedDescription">
    <vt:lpwstr/>
  </property>
  <property fmtid="{D5CDD505-2E9C-101B-9397-08002B2CF9AE}" pid="7" name="TriggerFlowInfo">
    <vt:lpwstr/>
  </property>
</Properties>
</file>