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theme/theme6.xml" ContentType="application/vnd.openxmlformats-officedocument.theme+xml"/>
  <Override PartName="/ppt/slideLayouts/slideLayout19.xml" ContentType="application/vnd.openxmlformats-officedocument.presentationml.slideLayout+xml"/>
  <Override PartName="/ppt/theme/theme7.xml" ContentType="application/vnd.openxmlformats-officedocument.theme+xml"/>
  <Override PartName="/ppt/slideLayouts/slideLayout20.xml" ContentType="application/vnd.openxmlformats-officedocument.presentationml.slideLayout+xml"/>
  <Override PartName="/ppt/theme/theme8.xml" ContentType="application/vnd.openxmlformats-officedocument.theme+xml"/>
  <Override PartName="/ppt/slideLayouts/slideLayout21.xml" ContentType="application/vnd.openxmlformats-officedocument.presentationml.slideLayout+xml"/>
  <Override PartName="/ppt/theme/theme9.xml" ContentType="application/vnd.openxmlformats-officedocument.theme+xml"/>
  <Override PartName="/ppt/slideLayouts/slideLayout22.xml" ContentType="application/vnd.openxmlformats-officedocument.presentationml.slideLayout+xml"/>
  <Override PartName="/ppt/theme/theme10.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0B_AB902E80.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3" r:id="rId4"/>
    <p:sldMasterId id="2147483729" r:id="rId5"/>
    <p:sldMasterId id="2147483687" r:id="rId6"/>
    <p:sldMasterId id="2147483845" r:id="rId7"/>
    <p:sldMasterId id="2147483708" r:id="rId8"/>
    <p:sldMasterId id="2147483710" r:id="rId9"/>
    <p:sldMasterId id="2147483712" r:id="rId10"/>
    <p:sldMasterId id="2147483858" r:id="rId11"/>
    <p:sldMasterId id="2147483860" r:id="rId12"/>
    <p:sldMasterId id="2147483887" r:id="rId13"/>
    <p:sldMasterId id="2147483889" r:id="rId14"/>
  </p:sldMasterIdLst>
  <p:notesMasterIdLst>
    <p:notesMasterId r:id="rId35"/>
  </p:notesMasterIdLst>
  <p:sldIdLst>
    <p:sldId id="257" r:id="rId15"/>
    <p:sldId id="258" r:id="rId16"/>
    <p:sldId id="259" r:id="rId17"/>
    <p:sldId id="2147376946" r:id="rId18"/>
    <p:sldId id="2147376941" r:id="rId19"/>
    <p:sldId id="2147376944" r:id="rId20"/>
    <p:sldId id="2147376945" r:id="rId21"/>
    <p:sldId id="260" r:id="rId22"/>
    <p:sldId id="2147376794" r:id="rId23"/>
    <p:sldId id="2147376804" r:id="rId24"/>
    <p:sldId id="2147376801" r:id="rId25"/>
    <p:sldId id="2147376803" r:id="rId26"/>
    <p:sldId id="312" r:id="rId27"/>
    <p:sldId id="261" r:id="rId28"/>
    <p:sldId id="2147376942" r:id="rId29"/>
    <p:sldId id="264" r:id="rId30"/>
    <p:sldId id="263" r:id="rId31"/>
    <p:sldId id="265" r:id="rId32"/>
    <p:sldId id="266" r:id="rId33"/>
    <p:sldId id="26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CF6E21-5715-2BA9-4922-619599AD7D50}" name="Maricris Santilles" initials="MS" userId="S::maricris.santilles@adapt.com.au::a0881820-a8b1-46c1-848b-0691394eb3dc" providerId="AD"/>
  <p188:author id="{D1C2762C-6B19-D9F9-4051-A1F1A2E43031}" name="Francis Olivier" initials="FO" userId="S::francis.olivier@adapt.com.au::3631bac9-3f1b-472b-abd4-c5b32c1291ad" providerId="AD"/>
  <p188:author id="{6CC8DC2C-4EB4-D894-0758-82EBC581EB24}" name="Gabby Fredkin" initials="" userId="S::Gabby.Fredkin@adapt.com.au::5a2f5287-96fa-4437-a1cc-afe5909f7627" providerId="AD"/>
  <p188:author id="{79E8E257-CE2C-729D-1C0D-A8655A2E3D01}" name="Agape Aluning" initials="AA" userId="S::agape.aluning@adapt.com.au::f79b347c-9ac1-45f7-86be-7a89bfa4d82d" providerId="AD"/>
  <p188:author id="{08FF026B-0093-C3A2-E8B8-B4BBF1138074}" name="Patricia Allen" initials="PA" userId="S::patricia.allen@adapt.com.au::346380ed-8562-4683-9b3e-72fe32eb1059" providerId="AD"/>
  <p188:author id="{F7D5FB91-EB2D-5B2D-3D63-9493A5115B83}" name="Honey Mari Gay" initials="" userId="S::Honey.Gay@adapt.com.au::0a0b5314-a49b-40b7-81a9-6a081b853566" providerId="AD"/>
  <p188:author id="{35B74EDA-D041-11EF-D3DF-62916A12BAA7}" name="Maricris Santilles" initials="MS" userId="S::Maricris.Santilles@adapt.com.au::7b436d3d-65a3-481f-8565-8b0e2e2362f1" providerId="AD"/>
  <p188:author id="{9F08F4DC-2822-8A69-8CD9-383FED73C290}" name="Honey Mari Gay" initials="HG" userId="S::Honey.Gay@adapt.com.au::7c742808-f04d-4bad-b3ab-55b3219eceb2" providerId="AD"/>
  <p188:author id="{1AF504E0-1E9B-2D86-8FF5-15DF4FF0C0C3}" name="Byron Connolly" initials="BC" userId="S::byron.connolly@adapt.com.au::40d50a91-c53d-4684-87b4-108a0ecccc60" providerId="AD"/>
  <p188:author id="{223E8AE4-EAE1-E290-D5D2-F800C1B8D50E}" name="Francis Olivier" initials=""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53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3A7AEF-0433-4C30-8418-4DE87F30589B}" v="4" dt="2025-08-22T00:50:01.1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tableStyles" Target="tableStyles.xml"/><Relationship Id="rId21" Type="http://schemas.openxmlformats.org/officeDocument/2006/relationships/slide" Target="slides/slide7.xml"/><Relationship Id="rId34" Type="http://schemas.openxmlformats.org/officeDocument/2006/relationships/slide" Target="slides/slide20.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5.xml"/><Relationship Id="rId31" Type="http://schemas.openxmlformats.org/officeDocument/2006/relationships/slide" Target="slides/slide17.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theme" Target="theme/theme1.xml"/></Relationships>
</file>

<file path=ppt/comments/modernComment_10B_AB902E80.xml><?xml version="1.0" encoding="utf-8"?>
<p188:cmLst xmlns:a="http://schemas.openxmlformats.org/drawingml/2006/main" xmlns:r="http://schemas.openxmlformats.org/officeDocument/2006/relationships" xmlns:p188="http://schemas.microsoft.com/office/powerpoint/2018/8/main">
  <p188:cm id="{826F064D-B56E-48A3-92C9-5FD7777F8254}" authorId="{223E8AE4-EAE1-E290-D5D2-F800C1B8D50E}" status="resolved" created="2025-08-22T00:50:55.187" complete="100000">
    <pc:sldMkLst xmlns:pc="http://schemas.microsoft.com/office/powerpoint/2013/main/command">
      <pc:docMk/>
      <pc:sldMk cId="2878353024" sldId="267"/>
    </pc:sldMkLst>
    <p188:replyLst>
      <p188:reply id="{57B684C9-B020-49BC-9618-E43D91483EC9}" authorId="{9F08F4DC-2822-8A69-8CD9-383FED73C290}" created="2025-08-22T01:01:32.954">
        <p188:txBody>
          <a:bodyPr/>
          <a:lstStyle/>
          <a:p>
            <a:r>
              <a:rPr lang="en-PH"/>
              <a:t>Thanks [@Francis Olivier] and [@Maricris Santilles] , as always, great work on this!</a:t>
            </a:r>
          </a:p>
        </p188:txBody>
      </p188:reply>
    </p188:replyLst>
    <p188:txBody>
      <a:bodyPr/>
      <a:lstStyle/>
      <a:p>
        <a:r>
          <a:rPr lang="en-AU"/>
          <a:t>Thanks for this [@Maricris Santilles] !
Hi [@Patricia Allen] [@Honey Mari Gay] , for your FINAL review please. Thanks!</a:t>
        </a:r>
      </a:p>
    </p188:txBody>
    <p188:extLst>
      <p:ext xmlns:p="http://schemas.openxmlformats.org/presentationml/2006/main" uri="{57CB4572-C831-44C2-8A1C-0ADB6CCDFE69}">
        <p223:reactions xmlns:p223="http://schemas.microsoft.com/office/powerpoint/2022/03/main">
          <p223:rxn type="👍">
            <p223:instance time="2025-08-22T00:56:34.553" authorId="{9F08F4DC-2822-8A69-8CD9-383FED73C290}"/>
          </p223:rxn>
        </p223:reactions>
      </p:ext>
    </p188:extLst>
  </p188:cm>
  <p188:cm id="{E3C22902-51F7-49FE-BFD6-2CE645C17723}" authorId="{9F08F4DC-2822-8A69-8CD9-383FED73C290}" created="2025-08-22T01:02:08.802">
    <pc:sldMkLst xmlns:pc="http://schemas.microsoft.com/office/powerpoint/2013/main/command">
      <pc:docMk/>
      <pc:sldMk cId="2878353024" sldId="267"/>
    </pc:sldMkLst>
    <p188:txBody>
      <a:bodyPr/>
      <a:lstStyle/>
      <a:p>
        <a:r>
          <a:rPr lang="en-PH"/>
          <a:t>[@Patricia Allen] this is now for your final review. I’ll send the tags through email. Thank you!</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931D8E-EC9F-4EFB-B080-0AAA52931E3C}" type="datetimeFigureOut">
              <a:rPr lang="en-PH" smtClean="0"/>
              <a:t>09/09/2025</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7B3335-AD54-4BA5-9904-7121C655B978}" type="slidenum">
              <a:rPr lang="en-PH" smtClean="0"/>
              <a:t>‹#›</a:t>
            </a:fld>
            <a:endParaRPr lang="en-PH"/>
          </a:p>
        </p:txBody>
      </p:sp>
    </p:spTree>
    <p:extLst>
      <p:ext uri="{BB962C8B-B14F-4D97-AF65-F5344CB8AC3E}">
        <p14:creationId xmlns:p14="http://schemas.microsoft.com/office/powerpoint/2010/main" val="2490757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149A8-AE1A-A524-6A63-5F367CC0B7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690678-23AB-ABB6-E046-CD0CBC17C5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E6D60B-B469-1BF7-1BF7-780A1C34FDCB}"/>
              </a:ext>
            </a:extLst>
          </p:cNvPr>
          <p:cNvSpPr>
            <a:spLocks noGrp="1"/>
          </p:cNvSpPr>
          <p:nvPr>
            <p:ph type="body" idx="1"/>
          </p:nvPr>
        </p:nvSpPr>
        <p:spPr/>
        <p:txBody>
          <a:bodyPr/>
          <a:lstStyle/>
          <a:p>
            <a:endParaRPr lang="en-US" i="0"/>
          </a:p>
        </p:txBody>
      </p:sp>
      <p:sp>
        <p:nvSpPr>
          <p:cNvPr id="4" name="Slide Number Placeholder 3">
            <a:extLst>
              <a:ext uri="{FF2B5EF4-FFF2-40B4-BE49-F238E27FC236}">
                <a16:creationId xmlns:a16="http://schemas.microsoft.com/office/drawing/2014/main" id="{5A978EEF-B6D0-9D3E-AC08-536D75CE46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08F60-A5A0-418A-ACEC-AD037731F2F3}"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557132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9D327-43D1-7036-ED91-307459678E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BBEC5D-1670-F470-9588-0B760398F4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EDC922-DE57-C16A-62CF-EEA078484C7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a:extLst>
              <a:ext uri="{FF2B5EF4-FFF2-40B4-BE49-F238E27FC236}">
                <a16:creationId xmlns:a16="http://schemas.microsoft.com/office/drawing/2014/main" id="{CD3D4D82-2A3D-C749-E1C1-9775C54A66D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8383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EF4F8-3ACA-A09E-4B16-0A9BC9612B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B0E555-63EA-0BC8-8CA2-C175FB26E0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CC3FD-2013-B4C4-9FCB-3703791D6004}"/>
              </a:ext>
            </a:extLst>
          </p:cNvPr>
          <p:cNvSpPr>
            <a:spLocks noGrp="1"/>
          </p:cNvSpPr>
          <p:nvPr>
            <p:ph type="body" idx="1"/>
          </p:nvPr>
        </p:nvSpPr>
        <p:spPr/>
        <p:txBody>
          <a:bodyPr/>
          <a:lstStyle/>
          <a:p>
            <a:endParaRPr lang="en-US" i="0"/>
          </a:p>
        </p:txBody>
      </p:sp>
      <p:sp>
        <p:nvSpPr>
          <p:cNvPr id="4" name="Slide Number Placeholder 3">
            <a:extLst>
              <a:ext uri="{FF2B5EF4-FFF2-40B4-BE49-F238E27FC236}">
                <a16:creationId xmlns:a16="http://schemas.microsoft.com/office/drawing/2014/main" id="{B0B2F7D9-E962-F579-B14F-9256DB7029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08F60-A5A0-418A-ACEC-AD037731F2F3}"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6614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364C5-C1D7-BDAF-C02C-2508E3A8E5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DF5F67-5441-27A5-6DF8-1CC052CD81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9A0F59-DAD0-D429-A6C2-680CD065761F}"/>
              </a:ext>
            </a:extLst>
          </p:cNvPr>
          <p:cNvSpPr>
            <a:spLocks noGrp="1"/>
          </p:cNvSpPr>
          <p:nvPr>
            <p:ph type="body" idx="1"/>
          </p:nvPr>
        </p:nvSpPr>
        <p:spPr/>
        <p:txBody>
          <a:bodyPr/>
          <a:lstStyle/>
          <a:p>
            <a:endParaRPr lang="en-US" i="0"/>
          </a:p>
        </p:txBody>
      </p:sp>
      <p:sp>
        <p:nvSpPr>
          <p:cNvPr id="4" name="Slide Number Placeholder 3">
            <a:extLst>
              <a:ext uri="{FF2B5EF4-FFF2-40B4-BE49-F238E27FC236}">
                <a16:creationId xmlns:a16="http://schemas.microsoft.com/office/drawing/2014/main" id="{EADB7594-B4DC-7255-6C43-1154189F67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08F60-A5A0-418A-ACEC-AD037731F2F3}"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69771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0392B-5394-7EA4-76F2-C9FAADB73B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DACCE9-9DEC-64F9-8B9B-0A9D436EF5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BB6F80-F069-DC44-B3A4-2B06CBA220B3}"/>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9A0C31EC-10AC-EA69-0334-09DC984936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04155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1F7B3335-AD54-4BA5-9904-7121C655B978}" type="slidenum">
              <a:rPr lang="en-PH" smtClean="0"/>
              <a:t>12</a:t>
            </a:fld>
            <a:endParaRPr lang="en-PH"/>
          </a:p>
        </p:txBody>
      </p:sp>
    </p:spTree>
    <p:extLst>
      <p:ext uri="{BB962C8B-B14F-4D97-AF65-F5344CB8AC3E}">
        <p14:creationId xmlns:p14="http://schemas.microsoft.com/office/powerpoint/2010/main" val="1332492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DDC8E-CD74-64FB-1B16-C7B144D6F3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EA27E5-F0B6-388F-912B-EE407FE047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B2C116-9448-4F7E-AF58-C449337B9F84}"/>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26D346F5-3B46-9D8F-2375-865DAF22F1F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71664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621361" y="293914"/>
            <a:ext cx="6882944" cy="6688877"/>
          </a:xfrm>
          <a:prstGeom prst="rect">
            <a:avLst/>
          </a:prstGeom>
        </p:spPr>
      </p:pic>
      <p:pic>
        <p:nvPicPr>
          <p:cNvPr id="4" name="Graphic 3">
            <a:extLst>
              <a:ext uri="{FF2B5EF4-FFF2-40B4-BE49-F238E27FC236}">
                <a16:creationId xmlns:a16="http://schemas.microsoft.com/office/drawing/2014/main" id="{EC2D18A7-D764-D783-C4B9-B46E698AA87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732713" y="1718288"/>
            <a:ext cx="2151516" cy="3334340"/>
          </a:xfrm>
          <a:prstGeom prst="rect">
            <a:avLst/>
          </a:prstGeom>
        </p:spPr>
      </p:pic>
    </p:spTree>
    <p:extLst>
      <p:ext uri="{BB962C8B-B14F-4D97-AF65-F5344CB8AC3E}">
        <p14:creationId xmlns:p14="http://schemas.microsoft.com/office/powerpoint/2010/main" val="2880875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2219467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1027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39995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6946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7390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7867614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hit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20750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836692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9/9/2025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854555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13151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r:embed="rId2">
            <a:extLst>
              <a:ext uri="{96DAC541-7B7A-43D3-8B79-37D633B846F1}">
                <asvg:svgBlip xmlns:asvg="http://schemas.microsoft.com/office/drawing/2016/SVG/main" r:embed="rId3"/>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3808598237"/>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39364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7106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2440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7222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AACC6C0-C122-E4AD-F693-D2DC549A5ED1}"/>
              </a:ext>
            </a:extLst>
          </p:cNvPr>
          <p:cNvCxnSpPr>
            <a:cxnSpLocks/>
          </p:cNvCxnSpPr>
          <p:nvPr userDrawn="1"/>
        </p:nvCxnSpPr>
        <p:spPr>
          <a:xfrm>
            <a:off x="328246" y="899091"/>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7503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3004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r:embed="rId6">
            <a:extLst>
              <a:ext uri="{96DAC541-7B7A-43D3-8B79-37D633B846F1}">
                <asvg:svgBlip xmlns:asvg="http://schemas.microsoft.com/office/drawing/2016/SVG/main" r:embed="rId7"/>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3534196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596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839118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327466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556572409"/>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500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1775315"/>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theme" Target="../theme/theme10.xml"/><Relationship Id="rId1" Type="http://schemas.openxmlformats.org/officeDocument/2006/relationships/slideLayout" Target="../slideLayouts/slideLayout22.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7.png"/><Relationship Id="rId4" Type="http://schemas.openxmlformats.org/officeDocument/2006/relationships/theme" Target="../theme/theme1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7.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8.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theme" Target="../theme/theme7.xml"/><Relationship Id="rId1" Type="http://schemas.openxmlformats.org/officeDocument/2006/relationships/slideLayout" Target="../slideLayouts/slideLayout19.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8.xml"/><Relationship Id="rId1" Type="http://schemas.openxmlformats.org/officeDocument/2006/relationships/slideLayout" Target="../slideLayouts/slideLayout20.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9.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0218529"/>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 id="2147483905" r:id="rId12"/>
    <p:sldLayoutId id="2147483906" r:id="rId13"/>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953364677"/>
      </p:ext>
    </p:extLst>
  </p:cSld>
  <p:clrMap bg1="lt1" tx1="dk1" bg2="lt2" tx2="dk2" accent1="accent1" accent2="accent2" accent3="accent3" accent4="accent4" accent5="accent5" accent6="accent6" hlink="hlink" folHlink="folHlink"/>
  <p:sldLayoutIdLst>
    <p:sldLayoutId id="21474838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5"/>
          <a:stretch>
            <a:fillRect/>
          </a:stretch>
        </p:blipFill>
        <p:spPr>
          <a:xfrm>
            <a:off x="10963223" y="244358"/>
            <a:ext cx="910019" cy="221316"/>
          </a:xfrm>
          <a:prstGeom prst="rect">
            <a:avLst/>
          </a:prstGeom>
        </p:spPr>
      </p:pic>
    </p:spTree>
    <p:extLst>
      <p:ext uri="{BB962C8B-B14F-4D97-AF65-F5344CB8AC3E}">
        <p14:creationId xmlns:p14="http://schemas.microsoft.com/office/powerpoint/2010/main" val="967679926"/>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2724935"/>
      </p:ext>
    </p:extLst>
  </p:cSld>
  <p:clrMap bg1="lt1" tx1="dk1" bg2="lt2" tx2="dk2" accent1="accent1" accent2="accent2" accent3="accent3" accent4="accent4" accent5="accent5" accent6="accent6" hlink="hlink" folHlink="folHlink"/>
  <p:sldLayoutIdLst>
    <p:sldLayoutId id="214748373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2618349"/>
      </p:ext>
    </p:extLst>
  </p:cSld>
  <p:clrMap bg1="lt1" tx1="dk1" bg2="lt2" tx2="dk2" accent1="accent1" accent2="accent2" accent3="accent3" accent4="accent4" accent5="accent5" accent6="accent6" hlink="hlink" folHlink="folHlink"/>
  <p:sldLayoutIdLst>
    <p:sldLayoutId id="2147483689"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E060D809-485C-9039-7A79-5EE5D2BB4518}"/>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anose="020B0403020202020204" pitchFamily="34" charset="0"/>
              </a:defRPr>
            </a:lvl1pPr>
          </a:lstStyle>
          <a:p>
            <a:fld id="{382A61F1-CF47-C748-AB4B-CD3294508500}" type="slidenum">
              <a:rPr lang="en-US" smtClean="0"/>
              <a:pPr/>
              <a:t>‹#›</a:t>
            </a:fld>
            <a:endParaRPr lang="en-US"/>
          </a:p>
        </p:txBody>
      </p:sp>
    </p:spTree>
    <p:extLst>
      <p:ext uri="{BB962C8B-B14F-4D97-AF65-F5344CB8AC3E}">
        <p14:creationId xmlns:p14="http://schemas.microsoft.com/office/powerpoint/2010/main" val="2824376187"/>
      </p:ext>
    </p:extLst>
  </p:cSld>
  <p:clrMap bg1="lt1" tx1="dk1" bg2="lt2" tx2="dk2" accent1="accent1" accent2="accent2" accent3="accent3" accent4="accent4" accent5="accent5" accent6="accent6" hlink="hlink" folHlink="folHlink"/>
  <p:sldLayoutIdLst>
    <p:sldLayoutId id="2147483852"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902E6B-BC2D-C34D-A79E-67277E6BFC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2F152CB-FFAB-9B47-A998-9DB53808EF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9B034C4-6C59-1449-9880-86572AF2C1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A96DD6-562B-5C4A-8359-64C5942DB8AC}" type="datetimeFigureOut">
              <a:rPr lang="en-US" smtClean="0"/>
              <a:t>9/9/2025</a:t>
            </a:fld>
            <a:endParaRPr lang="en-US"/>
          </a:p>
        </p:txBody>
      </p:sp>
      <p:sp>
        <p:nvSpPr>
          <p:cNvPr id="5" name="Footer Placeholder 4">
            <a:extLst>
              <a:ext uri="{FF2B5EF4-FFF2-40B4-BE49-F238E27FC236}">
                <a16:creationId xmlns:a16="http://schemas.microsoft.com/office/drawing/2014/main" id="{0561B323-675D-3541-96A4-C33DB4A717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B50F0E-9686-B84B-A9BE-93E129BECE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2A61F1-CF47-C748-AB4B-CD3294508500}" type="slidenum">
              <a:rPr lang="en-US" smtClean="0"/>
              <a:t>‹#›</a:t>
            </a:fld>
            <a:endParaRPr lang="en-US"/>
          </a:p>
        </p:txBody>
      </p:sp>
    </p:spTree>
    <p:extLst>
      <p:ext uri="{BB962C8B-B14F-4D97-AF65-F5344CB8AC3E}">
        <p14:creationId xmlns:p14="http://schemas.microsoft.com/office/powerpoint/2010/main" val="4065237816"/>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9/9/2025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742283321"/>
      </p:ext>
    </p:extLst>
  </p:cSld>
  <p:clrMap bg1="lt1" tx1="dk1" bg2="lt2" tx2="dk2" accent1="accent1" accent2="accent2" accent3="accent3" accent4="accent4" accent5="accent5" accent6="accent6" hlink="hlink" folHlink="folHlink"/>
  <p:sldLayoutIdLst>
    <p:sldLayoutId id="214748371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9/9/2025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06851054"/>
      </p:ext>
    </p:extLst>
  </p:cSld>
  <p:clrMap bg1="lt1" tx1="dk1" bg2="lt2" tx2="dk2" accent1="accent1" accent2="accent2" accent3="accent3" accent4="accent4" accent5="accent5" accent6="accent6" hlink="hlink" folHlink="folHlink"/>
  <p:sldLayoutIdLst>
    <p:sldLayoutId id="2147483713"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4" y="244359"/>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6745175"/>
      </p:ext>
    </p:extLst>
  </p:cSld>
  <p:clrMap bg1="lt1" tx1="dk1" bg2="lt2" tx2="dk2" accent1="accent1" accent2="accent2" accent3="accent3" accent4="accent4" accent5="accent5" accent6="accent6" hlink="hlink" folHlink="folHlink"/>
  <p:sldLayoutIdLst>
    <p:sldLayoutId id="2147483859"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6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1" indent="-228591" algn="l" defTabSz="91436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3" indent="-228591" algn="l" defTabSz="91436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1" algn="l" defTabSz="91436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8"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9"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5"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7836468"/>
      </p:ext>
    </p:extLst>
  </p:cSld>
  <p:clrMap bg1="lt1" tx1="dk1" bg2="lt2" tx2="dk2" accent1="accent1" accent2="accent2" accent3="accent3" accent4="accent4" accent5="accent5" accent6="accent6" hlink="hlink" folHlink="folHlink"/>
  <p:sldLayoutIdLst>
    <p:sldLayoutId id="2147483861"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1.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3.sv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18" Type="http://schemas.openxmlformats.org/officeDocument/2006/relationships/image" Target="../media/image50.png"/><Relationship Id="rId3" Type="http://schemas.openxmlformats.org/officeDocument/2006/relationships/hyperlink" Target="https://research.adapt.com.au/filter-types/market-trend-reports" TargetMode="External"/><Relationship Id="rId7" Type="http://schemas.openxmlformats.org/officeDocument/2006/relationships/image" Target="../media/image39.png"/><Relationship Id="rId12" Type="http://schemas.openxmlformats.org/officeDocument/2006/relationships/image" Target="../media/image44.png"/><Relationship Id="rId17" Type="http://schemas.openxmlformats.org/officeDocument/2006/relationships/image" Target="../media/image49.png"/><Relationship Id="rId2" Type="http://schemas.openxmlformats.org/officeDocument/2006/relationships/hyperlink" Target="mailto:success@adapt.com.au" TargetMode="External"/><Relationship Id="rId16" Type="http://schemas.openxmlformats.org/officeDocument/2006/relationships/image" Target="../media/image48.png"/><Relationship Id="rId1" Type="http://schemas.openxmlformats.org/officeDocument/2006/relationships/slideLayout" Target="../slideLayouts/slideLayout19.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43.png"/><Relationship Id="rId5" Type="http://schemas.openxmlformats.org/officeDocument/2006/relationships/hyperlink" Target="https://research.adapt.com.au/data-insights/" TargetMode="External"/><Relationship Id="rId15" Type="http://schemas.openxmlformats.org/officeDocument/2006/relationships/image" Target="../media/image47.png"/><Relationship Id="rId10" Type="http://schemas.openxmlformats.org/officeDocument/2006/relationships/image" Target="../media/image42.png"/><Relationship Id="rId19" Type="http://schemas.openxmlformats.org/officeDocument/2006/relationships/image" Target="../media/image51.png"/><Relationship Id="rId4" Type="http://schemas.openxmlformats.org/officeDocument/2006/relationships/hyperlink" Target="https://research.adapt.com.au/filter-types/community-interviews" TargetMode="External"/><Relationship Id="rId9" Type="http://schemas.openxmlformats.org/officeDocument/2006/relationships/image" Target="../media/image41.png"/><Relationship Id="rId14" Type="http://schemas.openxmlformats.org/officeDocument/2006/relationships/image" Target="../media/image4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microsoft.com/office/2018/10/relationships/comments" Target="../comments/modernComment_10B_AB902E80.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9.sv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21.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5.svg"/></Relationships>
</file>

<file path=ppt/slides/_rels/slide8.xml.rels><?xml version="1.0" encoding="UTF-8" standalone="yes"?>
<Relationships xmlns="http://schemas.openxmlformats.org/package/2006/relationships"><Relationship Id="rId3" Type="http://schemas.openxmlformats.org/officeDocument/2006/relationships/hyperlink" Target="https://secorp1.sharepoint.com/:p:/s/ARCAdaptResourceCentre/EZq7D42Iq3RIhd1wzdnddr4BBzXKYNMnb4G2MK4FhCHV_A?e=ZTQi9B" TargetMode="External"/><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C07349C-1B91-6612-D006-52239098395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5C5E737-715A-FB54-751A-62FE4E5DC117}"/>
              </a:ext>
            </a:extLst>
          </p:cNvPr>
          <p:cNvSpPr txBox="1"/>
          <p:nvPr/>
        </p:nvSpPr>
        <p:spPr>
          <a:xfrm>
            <a:off x="549440" y="2586490"/>
            <a:ext cx="6513512" cy="2431435"/>
          </a:xfrm>
          <a:prstGeom prst="rect">
            <a:avLst/>
          </a:prstGeom>
          <a:noFill/>
        </p:spPr>
        <p:txBody>
          <a:bodyPr wrap="square" lIns="91440" tIns="45720" rIns="91440" bIns="45720" rtlCol="0" anchor="t">
            <a:spAutoFit/>
          </a:bodyPr>
          <a:lstStyle/>
          <a:p>
            <a:pPr>
              <a:spcAft>
                <a:spcPts val="2400"/>
              </a:spcAft>
            </a:pPr>
            <a:r>
              <a:rPr lang="en-US" sz="3800">
                <a:solidFill>
                  <a:schemeClr val="bg1"/>
                </a:solidFill>
                <a:latin typeface="Helvetica"/>
                <a:cs typeface="Helvetica"/>
              </a:rPr>
              <a:t>How </a:t>
            </a:r>
            <a:r>
              <a:rPr lang="en-US" sz="3800" dirty="0">
                <a:solidFill>
                  <a:schemeClr val="bg1"/>
                </a:solidFill>
                <a:latin typeface="Helvetica"/>
                <a:cs typeface="Helvetica"/>
              </a:rPr>
              <a:t>Are </a:t>
            </a:r>
            <a:r>
              <a:rPr lang="en-US" sz="3800">
                <a:solidFill>
                  <a:schemeClr val="bg1"/>
                </a:solidFill>
                <a:latin typeface="Helvetica"/>
                <a:cs typeface="Helvetica"/>
              </a:rPr>
              <a:t>Australian Infrastructure Leaders Preparing </a:t>
            </a:r>
            <a:r>
              <a:rPr lang="en-US" sz="3800" dirty="0">
                <a:solidFill>
                  <a:schemeClr val="bg1"/>
                </a:solidFill>
                <a:latin typeface="Helvetica"/>
                <a:cs typeface="Helvetica"/>
              </a:rPr>
              <a:t>Their</a:t>
            </a:r>
            <a:r>
              <a:rPr lang="en-US" sz="3800">
                <a:solidFill>
                  <a:schemeClr val="bg1"/>
                </a:solidFill>
                <a:latin typeface="Helvetica"/>
                <a:cs typeface="Helvetica"/>
              </a:rPr>
              <a:t> Cloud Migration Journeys?</a:t>
            </a:r>
          </a:p>
        </p:txBody>
      </p:sp>
      <p:sp>
        <p:nvSpPr>
          <p:cNvPr id="8" name="TextBox 7">
            <a:extLst>
              <a:ext uri="{FF2B5EF4-FFF2-40B4-BE49-F238E27FC236}">
                <a16:creationId xmlns:a16="http://schemas.microsoft.com/office/drawing/2014/main" id="{C2A563F6-8774-736F-803C-1D88819CBAC0}"/>
              </a:ext>
            </a:extLst>
          </p:cNvPr>
          <p:cNvSpPr txBox="1"/>
          <p:nvPr/>
        </p:nvSpPr>
        <p:spPr>
          <a:xfrm>
            <a:off x="565580" y="2220479"/>
            <a:ext cx="3486157" cy="338554"/>
          </a:xfrm>
          <a:prstGeom prst="rect">
            <a:avLst/>
          </a:prstGeom>
          <a:noFill/>
        </p:spPr>
        <p:txBody>
          <a:bodyPr wrap="square" lIns="91440" tIns="45720" rIns="91440" bIns="45720" rtlCol="0" anchor="t">
            <a:spAutoFit/>
          </a:bodyPr>
          <a:lstStyle/>
          <a:p>
            <a:r>
              <a:rPr lang="en-AU" sz="1600">
                <a:solidFill>
                  <a:srgbClr val="E7534F"/>
                </a:solidFill>
                <a:latin typeface="Helvetica"/>
                <a:cs typeface="Helvetica"/>
              </a:rPr>
              <a:t>ADAPT Technology Trends</a:t>
            </a:r>
          </a:p>
        </p:txBody>
      </p:sp>
      <p:pic>
        <p:nvPicPr>
          <p:cNvPr id="10" name="Graphic 9">
            <a:extLst>
              <a:ext uri="{FF2B5EF4-FFF2-40B4-BE49-F238E27FC236}">
                <a16:creationId xmlns:a16="http://schemas.microsoft.com/office/drawing/2014/main" id="{07790D33-9133-925C-97D1-5791DB9C61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9440" y="698999"/>
            <a:ext cx="3486157" cy="375192"/>
          </a:xfrm>
          <a:prstGeom prst="rect">
            <a:avLst/>
          </a:prstGeom>
        </p:spPr>
      </p:pic>
    </p:spTree>
    <p:extLst>
      <p:ext uri="{BB962C8B-B14F-4D97-AF65-F5344CB8AC3E}">
        <p14:creationId xmlns:p14="http://schemas.microsoft.com/office/powerpoint/2010/main" val="1605408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290751" y="6591301"/>
            <a:ext cx="6901249" cy="246221"/>
          </a:xfrm>
          <a:prstGeom prst="rect">
            <a:avLst/>
          </a:prstGeom>
          <a:noFill/>
        </p:spPr>
        <p:txBody>
          <a:bodyPr wrap="none">
            <a:spAutoFit/>
          </a:bodyPr>
          <a:lstStyle/>
          <a:p>
            <a:pPr marL="0" marR="0" lvl="0" indent="0" algn="r" defTabSz="380985" rtl="0" eaLnBrk="1" fontAlgn="auto" latinLnBrk="0" hangingPunct="1">
              <a:lnSpc>
                <a:spcPct val="100000"/>
              </a:lnSpc>
              <a:spcBef>
                <a:spcPts val="0"/>
              </a:spcBef>
              <a:spcAft>
                <a:spcPts val="0"/>
              </a:spcAft>
              <a:buClrTx/>
              <a:buSzTx/>
              <a:buFontTx/>
              <a:buNone/>
              <a:tabLst/>
              <a:defRPr sz="1200" i="1">
                <a:latin typeface="Helvetica"/>
              </a:defRPr>
            </a:pPr>
            <a:r>
              <a:rPr kumimoji="0" sz="1000" b="0" i="1" u="none" strike="noStrike" kern="1200" cap="none" spc="0" normalizeH="0" baseline="0" noProof="0">
                <a:ln>
                  <a:noFill/>
                </a:ln>
                <a:solidFill>
                  <a:schemeClr val="bg1">
                    <a:lumMod val="50000"/>
                  </a:schemeClr>
                </a:solidFill>
                <a:effectLst/>
                <a:uLnTx/>
                <a:uFillTx/>
                <a:latin typeface="Helvetica"/>
                <a:ea typeface="+mn-ea"/>
                <a:cs typeface="+mn-cs"/>
              </a:rPr>
              <a:t>Source: ADAPT Cloud and Infrastructure Edge Survey in July 2025: Sample size: 110 Australian Infrastructure Leaders</a:t>
            </a:r>
          </a:p>
        </p:txBody>
      </p:sp>
      <p:sp>
        <p:nvSpPr>
          <p:cNvPr id="2" name="Title 1">
            <a:extLst>
              <a:ext uri="{FF2B5EF4-FFF2-40B4-BE49-F238E27FC236}">
                <a16:creationId xmlns:a16="http://schemas.microsoft.com/office/drawing/2014/main" id="{22FEE0CA-DAA5-A829-849A-18A58D66E4B9}"/>
              </a:ext>
            </a:extLst>
          </p:cNvPr>
          <p:cNvSpPr txBox="1">
            <a:spLocks/>
          </p:cNvSpPr>
          <p:nvPr/>
        </p:nvSpPr>
        <p:spPr>
          <a:xfrm>
            <a:off x="287078" y="197068"/>
            <a:ext cx="10614602" cy="419099"/>
          </a:xfrm>
          <a:prstGeom prst="rect">
            <a:avLst/>
          </a:prstGeom>
        </p:spPr>
        <p:txBody>
          <a:bodyPr>
            <a:noAutofit/>
          </a:bodyPr>
          <a:lstStyle>
            <a:lvl1pPr algn="l" defTabSz="914363"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63" rtl="0" eaLnBrk="1" fontAlgn="auto" latinLnBrk="0" hangingPunct="1">
              <a:lnSpc>
                <a:spcPct val="90000"/>
              </a:lnSpc>
              <a:spcBef>
                <a:spcPct val="0"/>
              </a:spcBef>
              <a:spcAft>
                <a:spcPts val="0"/>
              </a:spcAft>
              <a:buClrTx/>
              <a:buSzTx/>
              <a:buFontTx/>
              <a:buNone/>
              <a:tabLst/>
              <a:defRPr sz="2000" b="1">
                <a:latin typeface="Helvetica"/>
              </a:defRPr>
            </a:pPr>
            <a:r>
              <a:rPr kumimoji="0" lang="en-US" sz="2000" b="1" i="0" u="none" strike="noStrike" kern="1200" cap="none" spc="0" normalizeH="0" baseline="0" noProof="0">
                <a:ln>
                  <a:noFill/>
                </a:ln>
                <a:solidFill>
                  <a:srgbClr val="000000"/>
                </a:solidFill>
                <a:effectLst/>
                <a:uLnTx/>
                <a:uFillTx/>
                <a:latin typeface="Helvetica"/>
                <a:ea typeface="+mj-ea"/>
                <a:cs typeface="+mj-cs"/>
              </a:rPr>
              <a:t>AI investment priorities as drivers of cloud strategy documentation and roadmap</a:t>
            </a:r>
          </a:p>
        </p:txBody>
      </p:sp>
      <p:pic>
        <p:nvPicPr>
          <p:cNvPr id="19" name="Graphic 18">
            <a:extLst>
              <a:ext uri="{FF2B5EF4-FFF2-40B4-BE49-F238E27FC236}">
                <a16:creationId xmlns:a16="http://schemas.microsoft.com/office/drawing/2014/main" id="{DC95AE4A-60DA-FACF-E2DF-744917CDA3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148" y="815264"/>
            <a:ext cx="12078851" cy="567886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7CF23-BAA3-6469-D600-A2124228595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DA2021E-AC13-9B3F-EF58-03DA7896D00F}"/>
              </a:ext>
            </a:extLst>
          </p:cNvPr>
          <p:cNvSpPr txBox="1"/>
          <p:nvPr/>
        </p:nvSpPr>
        <p:spPr>
          <a:xfrm>
            <a:off x="5290751" y="6591301"/>
            <a:ext cx="6901249" cy="246221"/>
          </a:xfrm>
          <a:prstGeom prst="rect">
            <a:avLst/>
          </a:prstGeom>
          <a:noFill/>
        </p:spPr>
        <p:txBody>
          <a:bodyPr wrap="none">
            <a:spAutoFit/>
          </a:bodyPr>
          <a:lstStyle/>
          <a:p>
            <a:pPr marL="0" marR="0" lvl="0" indent="0" algn="r" defTabSz="380985" rtl="0" eaLnBrk="1" fontAlgn="auto" latinLnBrk="0" hangingPunct="1">
              <a:lnSpc>
                <a:spcPct val="100000"/>
              </a:lnSpc>
              <a:spcBef>
                <a:spcPts val="0"/>
              </a:spcBef>
              <a:spcAft>
                <a:spcPts val="0"/>
              </a:spcAft>
              <a:buClrTx/>
              <a:buSzTx/>
              <a:buFontTx/>
              <a:buNone/>
              <a:tabLst/>
              <a:defRPr sz="1200" i="1">
                <a:latin typeface="Helvetica"/>
              </a:defRPr>
            </a:pPr>
            <a:r>
              <a:rPr kumimoji="0" sz="1000" b="0" i="1" u="none" strike="noStrike" kern="1200" cap="none" spc="0" normalizeH="0" baseline="0" noProof="0">
                <a:ln>
                  <a:noFill/>
                </a:ln>
                <a:solidFill>
                  <a:schemeClr val="bg1">
                    <a:lumMod val="50000"/>
                  </a:schemeClr>
                </a:solidFill>
                <a:effectLst/>
                <a:uLnTx/>
                <a:uFillTx/>
                <a:latin typeface="Helvetica"/>
                <a:ea typeface="+mn-ea"/>
                <a:cs typeface="+mn-cs"/>
              </a:rPr>
              <a:t>Source: ADAPT Cloud and Infrastructure Edge Survey in July 2025: Sample size: 1</a:t>
            </a:r>
            <a:r>
              <a:rPr kumimoji="0" lang="en-PH" sz="1000" b="0" i="1" u="none" strike="noStrike" kern="1200" cap="none" spc="0" normalizeH="0" baseline="0" noProof="0">
                <a:ln>
                  <a:noFill/>
                </a:ln>
                <a:solidFill>
                  <a:schemeClr val="bg1">
                    <a:lumMod val="50000"/>
                  </a:schemeClr>
                </a:solidFill>
                <a:effectLst/>
                <a:uLnTx/>
                <a:uFillTx/>
                <a:latin typeface="Helvetica"/>
                <a:ea typeface="+mn-ea"/>
                <a:cs typeface="+mn-cs"/>
              </a:rPr>
              <a:t>07</a:t>
            </a:r>
            <a:r>
              <a:rPr kumimoji="0" sz="1000" b="0" i="1" u="none" strike="noStrike" kern="1200" cap="none" spc="0" normalizeH="0" baseline="0" noProof="0">
                <a:ln>
                  <a:noFill/>
                </a:ln>
                <a:solidFill>
                  <a:schemeClr val="bg1">
                    <a:lumMod val="50000"/>
                  </a:schemeClr>
                </a:solidFill>
                <a:effectLst/>
                <a:uLnTx/>
                <a:uFillTx/>
                <a:latin typeface="Helvetica"/>
                <a:ea typeface="+mn-ea"/>
                <a:cs typeface="+mn-cs"/>
              </a:rPr>
              <a:t> Australian Infrastructure Leaders</a:t>
            </a:r>
          </a:p>
        </p:txBody>
      </p:sp>
      <p:sp>
        <p:nvSpPr>
          <p:cNvPr id="6" name="Title 1">
            <a:extLst>
              <a:ext uri="{FF2B5EF4-FFF2-40B4-BE49-F238E27FC236}">
                <a16:creationId xmlns:a16="http://schemas.microsoft.com/office/drawing/2014/main" id="{09254666-6FB0-4DEB-695A-C15FC55E95A7}"/>
              </a:ext>
            </a:extLst>
          </p:cNvPr>
          <p:cNvSpPr txBox="1">
            <a:spLocks/>
          </p:cNvSpPr>
          <p:nvPr/>
        </p:nvSpPr>
        <p:spPr>
          <a:xfrm>
            <a:off x="287078" y="197068"/>
            <a:ext cx="10614602" cy="419099"/>
          </a:xfrm>
          <a:prstGeom prst="rect">
            <a:avLst/>
          </a:prstGeom>
        </p:spPr>
        <p:txBody>
          <a:bodyPr>
            <a:normAutofit/>
          </a:bodyPr>
          <a:lstStyle>
            <a:lvl1pPr algn="l" defTabSz="914363" rtl="0" eaLnBrk="1" latinLnBrk="0" hangingPunct="1">
              <a:lnSpc>
                <a:spcPct val="90000"/>
              </a:lnSpc>
              <a:spcBef>
                <a:spcPct val="0"/>
              </a:spcBef>
              <a:buNone/>
              <a:defRPr sz="4400" kern="1200">
                <a:solidFill>
                  <a:schemeClr val="tx1"/>
                </a:solidFill>
                <a:latin typeface="+mj-lt"/>
                <a:ea typeface="+mj-ea"/>
                <a:cs typeface="+mj-cs"/>
              </a:defRPr>
            </a:lvl1pPr>
          </a:lstStyle>
          <a:p>
            <a:pPr lvl="0">
              <a:defRPr sz="2000" b="1">
                <a:latin typeface="Helvetica"/>
              </a:defRPr>
            </a:pPr>
            <a:r>
              <a:rPr kumimoji="0" lang="en-US" sz="2000" b="1" i="0" u="none" strike="noStrike" kern="1200" cap="none" spc="0" normalizeH="0" baseline="0" noProof="0">
                <a:ln>
                  <a:noFill/>
                </a:ln>
                <a:solidFill>
                  <a:srgbClr val="000000"/>
                </a:solidFill>
                <a:effectLst/>
                <a:uLnTx/>
                <a:uFillTx/>
                <a:latin typeface="Helvetica"/>
                <a:ea typeface="+mj-ea"/>
                <a:cs typeface="+mj-cs"/>
              </a:rPr>
              <a:t>Maturity of FinOps practices as drivers of</a:t>
            </a:r>
            <a:r>
              <a:rPr lang="en-US" sz="2000"/>
              <a:t> multi-cloud unification</a:t>
            </a:r>
            <a:r>
              <a:rPr lang="en-US" sz="2000" baseline="30000"/>
              <a:t>1</a:t>
            </a:r>
            <a:endParaRPr kumimoji="0" lang="en-US" sz="2000" b="1" i="0" u="none" strike="noStrike" kern="1200" cap="none" spc="0" normalizeH="0" baseline="30000" noProof="0">
              <a:ln>
                <a:noFill/>
              </a:ln>
              <a:solidFill>
                <a:srgbClr val="000000"/>
              </a:solidFill>
              <a:effectLst/>
              <a:uLnTx/>
              <a:uFillTx/>
              <a:latin typeface="Helvetica"/>
              <a:ea typeface="+mj-ea"/>
              <a:cs typeface="+mj-cs"/>
            </a:endParaRPr>
          </a:p>
        </p:txBody>
      </p:sp>
      <p:pic>
        <p:nvPicPr>
          <p:cNvPr id="24" name="Graphic 23">
            <a:extLst>
              <a:ext uri="{FF2B5EF4-FFF2-40B4-BE49-F238E27FC236}">
                <a16:creationId xmlns:a16="http://schemas.microsoft.com/office/drawing/2014/main" id="{7D5836D1-2792-2BC7-3019-7BDE7357B12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054" y="806241"/>
            <a:ext cx="12087945" cy="5829727"/>
          </a:xfrm>
          <a:prstGeom prst="rect">
            <a:avLst/>
          </a:prstGeom>
        </p:spPr>
      </p:pic>
    </p:spTree>
    <p:extLst>
      <p:ext uri="{BB962C8B-B14F-4D97-AF65-F5344CB8AC3E}">
        <p14:creationId xmlns:p14="http://schemas.microsoft.com/office/powerpoint/2010/main" val="805252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290751" y="6591301"/>
            <a:ext cx="6901249" cy="246221"/>
          </a:xfrm>
          <a:prstGeom prst="rect">
            <a:avLst/>
          </a:prstGeom>
          <a:noFill/>
        </p:spPr>
        <p:txBody>
          <a:bodyPr wrap="none">
            <a:spAutoFit/>
          </a:bodyPr>
          <a:lstStyle/>
          <a:p>
            <a:pPr marL="0" marR="0" lvl="0" indent="0" algn="r" defTabSz="380985" rtl="0" eaLnBrk="1" fontAlgn="auto" latinLnBrk="0" hangingPunct="1">
              <a:lnSpc>
                <a:spcPct val="100000"/>
              </a:lnSpc>
              <a:spcBef>
                <a:spcPts val="0"/>
              </a:spcBef>
              <a:spcAft>
                <a:spcPts val="0"/>
              </a:spcAft>
              <a:buClrTx/>
              <a:buSzTx/>
              <a:buFontTx/>
              <a:buNone/>
              <a:tabLst/>
              <a:defRPr sz="1200" i="1">
                <a:latin typeface="Helvetica"/>
              </a:defRPr>
            </a:pPr>
            <a:r>
              <a:rPr kumimoji="0" sz="1000" b="0" i="1" u="none" strike="noStrike" kern="1200" cap="none" spc="0" normalizeH="0" baseline="0" noProof="0">
                <a:ln>
                  <a:noFill/>
                </a:ln>
                <a:solidFill>
                  <a:schemeClr val="bg1">
                    <a:lumMod val="50000"/>
                  </a:schemeClr>
                </a:solidFill>
                <a:effectLst/>
                <a:uLnTx/>
                <a:uFillTx/>
                <a:latin typeface="Helvetica"/>
                <a:ea typeface="+mn-ea"/>
                <a:cs typeface="+mn-cs"/>
              </a:rPr>
              <a:t>Source: ADAPT Cloud and Infrastructure Edge Survey in July 2025: Sample size: 1</a:t>
            </a:r>
            <a:r>
              <a:rPr kumimoji="0" lang="en-PH" sz="1000" b="0" i="1" u="none" strike="noStrike" kern="1200" cap="none" spc="0" normalizeH="0" baseline="0" noProof="0">
                <a:ln>
                  <a:noFill/>
                </a:ln>
                <a:solidFill>
                  <a:schemeClr val="bg1">
                    <a:lumMod val="50000"/>
                  </a:schemeClr>
                </a:solidFill>
                <a:effectLst/>
                <a:uLnTx/>
                <a:uFillTx/>
                <a:latin typeface="Helvetica"/>
                <a:ea typeface="+mn-ea"/>
                <a:cs typeface="+mn-cs"/>
              </a:rPr>
              <a:t>06</a:t>
            </a:r>
            <a:r>
              <a:rPr kumimoji="0" sz="1000" b="0" i="1" u="none" strike="noStrike" kern="1200" cap="none" spc="0" normalizeH="0" baseline="0" noProof="0">
                <a:ln>
                  <a:noFill/>
                </a:ln>
                <a:solidFill>
                  <a:schemeClr val="bg1">
                    <a:lumMod val="50000"/>
                  </a:schemeClr>
                </a:solidFill>
                <a:effectLst/>
                <a:uLnTx/>
                <a:uFillTx/>
                <a:latin typeface="Helvetica"/>
                <a:ea typeface="+mn-ea"/>
                <a:cs typeface="+mn-cs"/>
              </a:rPr>
              <a:t> Australian Infrastructure Leaders</a:t>
            </a:r>
          </a:p>
        </p:txBody>
      </p:sp>
      <p:sp>
        <p:nvSpPr>
          <p:cNvPr id="2" name="Title 1">
            <a:extLst>
              <a:ext uri="{FF2B5EF4-FFF2-40B4-BE49-F238E27FC236}">
                <a16:creationId xmlns:a16="http://schemas.microsoft.com/office/drawing/2014/main" id="{9753331A-F376-AD01-2908-68B4B94F3367}"/>
              </a:ext>
            </a:extLst>
          </p:cNvPr>
          <p:cNvSpPr txBox="1">
            <a:spLocks/>
          </p:cNvSpPr>
          <p:nvPr/>
        </p:nvSpPr>
        <p:spPr>
          <a:xfrm>
            <a:off x="271580" y="207567"/>
            <a:ext cx="10220773" cy="419099"/>
          </a:xfrm>
          <a:prstGeom prst="rect">
            <a:avLst/>
          </a:prstGeom>
        </p:spPr>
        <p:txBody>
          <a:bodyPr>
            <a:noAutofit/>
          </a:bodyPr>
          <a:lstStyle>
            <a:lvl1pPr algn="l" defTabSz="914363" rtl="0" eaLnBrk="1" latinLnBrk="0" hangingPunct="1">
              <a:lnSpc>
                <a:spcPct val="90000"/>
              </a:lnSpc>
              <a:spcBef>
                <a:spcPct val="0"/>
              </a:spcBef>
              <a:buNone/>
              <a:defRPr sz="4400" kern="1200">
                <a:solidFill>
                  <a:schemeClr val="tx1"/>
                </a:solidFill>
                <a:latin typeface="+mj-lt"/>
                <a:ea typeface="+mj-ea"/>
                <a:cs typeface="+mj-cs"/>
              </a:defRPr>
            </a:lvl1pPr>
          </a:lstStyle>
          <a:p>
            <a:pPr lvl="0">
              <a:defRPr sz="2000" b="1">
                <a:latin typeface="Helvetica"/>
              </a:defRPr>
            </a:pPr>
            <a:r>
              <a:rPr kumimoji="0" lang="en-US" sz="1800" b="1" i="0" u="none" strike="noStrike" kern="1200" cap="none" spc="0" normalizeH="0" baseline="0" noProof="0">
                <a:ln>
                  <a:noFill/>
                </a:ln>
                <a:solidFill>
                  <a:srgbClr val="000000"/>
                </a:solidFill>
                <a:effectLst/>
                <a:uLnTx/>
                <a:uFillTx/>
                <a:latin typeface="Helvetica"/>
                <a:ea typeface="+mj-ea"/>
                <a:cs typeface="+mj-cs"/>
              </a:rPr>
              <a:t>IP in cloud migration and security infrastructure as drivers of cloud </a:t>
            </a:r>
            <a:r>
              <a:rPr lang="en-US" sz="1800"/>
              <a:t>migration readiness</a:t>
            </a:r>
            <a:endParaRPr kumimoji="0" lang="en-US" sz="1800" b="1" i="0" u="none" strike="noStrike" kern="1200" cap="none" spc="0" normalizeH="0" baseline="0" noProof="0">
              <a:ln>
                <a:noFill/>
              </a:ln>
              <a:solidFill>
                <a:srgbClr val="000000"/>
              </a:solidFill>
              <a:effectLst/>
              <a:uLnTx/>
              <a:uFillTx/>
              <a:latin typeface="Helvetica"/>
              <a:ea typeface="+mj-ea"/>
              <a:cs typeface="+mj-cs"/>
            </a:endParaRPr>
          </a:p>
        </p:txBody>
      </p:sp>
      <p:pic>
        <p:nvPicPr>
          <p:cNvPr id="22" name="Graphic 21">
            <a:extLst>
              <a:ext uri="{FF2B5EF4-FFF2-40B4-BE49-F238E27FC236}">
                <a16:creationId xmlns:a16="http://schemas.microsoft.com/office/drawing/2014/main" id="{402083C1-F055-7776-E96E-A4C38D637AC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71580" y="865687"/>
            <a:ext cx="11649062" cy="557791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CFE30-A12B-10E3-959C-8C5B517078D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C1FCDD4-DF51-0F18-01D1-7474C95AB80C}"/>
              </a:ext>
            </a:extLst>
          </p:cNvPr>
          <p:cNvSpPr txBox="1"/>
          <p:nvPr/>
        </p:nvSpPr>
        <p:spPr>
          <a:xfrm>
            <a:off x="626560" y="1721746"/>
            <a:ext cx="3771237" cy="4166975"/>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prstClr val="black"/>
                </a:solidFill>
                <a:latin typeface="Helvetica"/>
                <a:cs typeface="Helvetica"/>
              </a:rPr>
              <a:t>ADAPT correlation analysis identifies significant factors that drive effective cloud strategies, multi-cloud unification, and migration readiness</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p>
          <a:p>
            <a:pPr marL="171450" indent="-171450">
              <a:lnSpc>
                <a:spcPct val="150000"/>
              </a:lnSpc>
              <a:spcAft>
                <a:spcPts val="600"/>
              </a:spcAft>
              <a:buClr>
                <a:srgbClr val="E7534F"/>
              </a:buClr>
              <a:buFont typeface="Arial" panose="020B0604020202020204" pitchFamily="34" charset="0"/>
              <a:buChar char="•"/>
              <a:defRPr/>
            </a:pPr>
            <a:r>
              <a:rPr lang="en-US" sz="1200" err="1">
                <a:solidFill>
                  <a:prstClr val="black"/>
                </a:solidFill>
                <a:latin typeface="Helvetica"/>
                <a:cs typeface="Helvetica"/>
              </a:rPr>
              <a:t>Organisations</a:t>
            </a:r>
            <a:r>
              <a:rPr lang="en-US" sz="1200">
                <a:solidFill>
                  <a:prstClr val="black"/>
                </a:solidFill>
                <a:latin typeface="Helvetica"/>
                <a:cs typeface="Helvetica"/>
              </a:rPr>
              <a:t> that invest in </a:t>
            </a:r>
            <a:r>
              <a:rPr lang="en-US" sz="1200" dirty="0">
                <a:solidFill>
                  <a:prstClr val="black"/>
                </a:solidFill>
                <a:latin typeface="Helvetica"/>
                <a:cs typeface="Helvetica"/>
              </a:rPr>
              <a:t>machine learning (</a:t>
            </a:r>
            <a:r>
              <a:rPr lang="en-US" sz="1200">
                <a:solidFill>
                  <a:prstClr val="black"/>
                </a:solidFill>
                <a:latin typeface="Helvetica"/>
                <a:cs typeface="Helvetica"/>
              </a:rPr>
              <a:t>ML</a:t>
            </a:r>
            <a:r>
              <a:rPr lang="en-US" sz="1200" dirty="0">
                <a:solidFill>
                  <a:prstClr val="black"/>
                </a:solidFill>
                <a:latin typeface="Helvetica"/>
                <a:cs typeface="Helvetica"/>
              </a:rPr>
              <a:t>)</a:t>
            </a:r>
            <a:r>
              <a:rPr lang="en-US" sz="1200">
                <a:solidFill>
                  <a:prstClr val="black"/>
                </a:solidFill>
                <a:latin typeface="Helvetica"/>
                <a:cs typeface="Helvetica"/>
              </a:rPr>
              <a:t> and </a:t>
            </a:r>
            <a:r>
              <a:rPr lang="en-US" sz="1200" dirty="0">
                <a:solidFill>
                  <a:prstClr val="black"/>
                </a:solidFill>
                <a:latin typeface="Helvetica"/>
                <a:cs typeface="Helvetica"/>
              </a:rPr>
              <a:t>natural language processing (</a:t>
            </a:r>
            <a:r>
              <a:rPr lang="en-US" sz="1200">
                <a:solidFill>
                  <a:prstClr val="black"/>
                </a:solidFill>
                <a:latin typeface="Helvetica"/>
                <a:cs typeface="Helvetica"/>
              </a:rPr>
              <a:t>NLP</a:t>
            </a:r>
            <a:r>
              <a:rPr lang="en-US" sz="1200" dirty="0">
                <a:solidFill>
                  <a:prstClr val="black"/>
                </a:solidFill>
                <a:latin typeface="Helvetica"/>
                <a:cs typeface="Helvetica"/>
              </a:rPr>
              <a:t>)</a:t>
            </a:r>
            <a:r>
              <a:rPr lang="en-US" sz="1200">
                <a:solidFill>
                  <a:prstClr val="black"/>
                </a:solidFill>
                <a:latin typeface="Helvetica"/>
                <a:cs typeface="Helvetica"/>
              </a:rPr>
              <a:t> are more likely to increase maturity in their cloud strategy documentation and roadmap.</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Implementing regular cloud cost reviews with engineering teams and right-sizing recommendations is crucial for a unified multi-cloud approach.</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 A </a:t>
            </a:r>
            <a:r>
              <a:rPr lang="en-US" sz="1200" dirty="0">
                <a:solidFill>
                  <a:prstClr val="black"/>
                </a:solidFill>
                <a:latin typeface="Helvetica"/>
                <a:cs typeface="Helvetica"/>
              </a:rPr>
              <a:t>stronger </a:t>
            </a:r>
            <a:r>
              <a:rPr lang="en-US" sz="1200">
                <a:solidFill>
                  <a:prstClr val="black"/>
                </a:solidFill>
                <a:latin typeface="Helvetica"/>
                <a:cs typeface="Helvetica"/>
              </a:rPr>
              <a:t>focus </a:t>
            </a:r>
            <a:r>
              <a:rPr lang="en-US" sz="1200" dirty="0">
                <a:solidFill>
                  <a:prstClr val="black"/>
                </a:solidFill>
                <a:latin typeface="Helvetica"/>
                <a:cs typeface="Helvetica"/>
              </a:rPr>
              <a:t>on </a:t>
            </a:r>
            <a:r>
              <a:rPr lang="en-US" sz="1200">
                <a:solidFill>
                  <a:prstClr val="black"/>
                </a:solidFill>
                <a:latin typeface="Helvetica"/>
                <a:cs typeface="Helvetica"/>
              </a:rPr>
              <a:t>investment in cloud migration and security infrastructure is essential to drive </a:t>
            </a:r>
            <a:r>
              <a:rPr lang="en-US" sz="1200" dirty="0">
                <a:solidFill>
                  <a:prstClr val="black"/>
                </a:solidFill>
                <a:latin typeface="Helvetica"/>
                <a:cs typeface="Helvetica"/>
              </a:rPr>
              <a:t>readiness for </a:t>
            </a:r>
            <a:r>
              <a:rPr lang="en-US" sz="1200">
                <a:solidFill>
                  <a:prstClr val="black"/>
                </a:solidFill>
                <a:latin typeface="Helvetica"/>
                <a:cs typeface="Helvetica"/>
              </a:rPr>
              <a:t>core enterprise </a:t>
            </a:r>
            <a:r>
              <a:rPr lang="en-US" sz="1200" dirty="0">
                <a:solidFill>
                  <a:prstClr val="black"/>
                </a:solidFill>
                <a:latin typeface="Helvetica"/>
                <a:cs typeface="Helvetica"/>
              </a:rPr>
              <a:t>app </a:t>
            </a:r>
            <a:r>
              <a:rPr lang="en-US" sz="1200">
                <a:solidFill>
                  <a:prstClr val="black"/>
                </a:solidFill>
                <a:latin typeface="Helvetica"/>
                <a:cs typeface="Helvetica"/>
              </a:rPr>
              <a:t>migration.</a:t>
            </a:r>
          </a:p>
        </p:txBody>
      </p:sp>
      <p:grpSp>
        <p:nvGrpSpPr>
          <p:cNvPr id="2" name="Group 1">
            <a:extLst>
              <a:ext uri="{FF2B5EF4-FFF2-40B4-BE49-F238E27FC236}">
                <a16:creationId xmlns:a16="http://schemas.microsoft.com/office/drawing/2014/main" id="{CE79D4C2-6347-E6AA-0340-9FF127F7CCC8}"/>
              </a:ext>
            </a:extLst>
          </p:cNvPr>
          <p:cNvGrpSpPr/>
          <p:nvPr/>
        </p:nvGrpSpPr>
        <p:grpSpPr>
          <a:xfrm>
            <a:off x="626562" y="887938"/>
            <a:ext cx="3647228" cy="769442"/>
            <a:chOff x="819810" y="1621037"/>
            <a:chExt cx="3647229" cy="769442"/>
          </a:xfrm>
        </p:grpSpPr>
        <p:sp>
          <p:nvSpPr>
            <p:cNvPr id="3" name="Rectangle 2">
              <a:extLst>
                <a:ext uri="{FF2B5EF4-FFF2-40B4-BE49-F238E27FC236}">
                  <a16:creationId xmlns:a16="http://schemas.microsoft.com/office/drawing/2014/main" id="{A7E5A545-3267-89F0-AB43-205E34E1BB4E}"/>
                </a:ext>
              </a:extLst>
            </p:cNvPr>
            <p:cNvSpPr/>
            <p:nvPr/>
          </p:nvSpPr>
          <p:spPr>
            <a:xfrm>
              <a:off x="819811" y="1928814"/>
              <a:ext cx="3612971"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err="1">
                  <a:ln>
                    <a:noFill/>
                  </a:ln>
                  <a:solidFill>
                    <a:srgbClr val="000000"/>
                  </a:solidFill>
                  <a:effectLst/>
                  <a:uLnTx/>
                  <a:uFillTx/>
                  <a:latin typeface="Helvetica"/>
                  <a:ea typeface="+mn-ea"/>
                  <a:cs typeface="Helvetica"/>
                </a:rPr>
                <a:t>Drivin</a:t>
              </a:r>
              <a:r>
                <a:rPr lang="en-US" sz="2400" b="1" spc="-50">
                  <a:solidFill>
                    <a:srgbClr val="000000"/>
                  </a:solidFill>
                  <a:latin typeface="Helvetica"/>
                  <a:cs typeface="Helvetica"/>
                </a:rPr>
                <a:t>g factors</a:t>
              </a:r>
              <a:endParaRPr kumimoji="0" lang="en-US" sz="2400" b="1" i="0" u="none" strike="noStrike" kern="1200" cap="none" spc="-50" normalizeH="0" baseline="0" noProof="0">
                <a:ln>
                  <a:noFill/>
                </a:ln>
                <a:solidFill>
                  <a:srgbClr val="000000"/>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CAA263C0-2344-A07D-ADCB-757CAF910AFF}"/>
                </a:ext>
              </a:extLst>
            </p:cNvPr>
            <p:cNvSpPr/>
            <p:nvPr/>
          </p:nvSpPr>
          <p:spPr>
            <a:xfrm>
              <a:off x="819810" y="1621037"/>
              <a:ext cx="3647229" cy="307777"/>
            </a:xfrm>
            <a:prstGeom prst="rect">
              <a:avLst/>
            </a:prstGeom>
          </p:spPr>
          <p:txBody>
            <a:bodyPr wrap="square" lIns="91440" tIns="45720" rIns="91440" bIns="45720" anchor="t">
              <a:spAutoFit/>
            </a:bodyPr>
            <a:lstStyle/>
            <a:p>
              <a:pPr>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AF8F23BA-2411-4D16-FFAD-54BB0843F375}"/>
              </a:ext>
            </a:extLst>
          </p:cNvPr>
          <p:cNvCxnSpPr>
            <a:cxnSpLocks/>
          </p:cNvCxnSpPr>
          <p:nvPr/>
        </p:nvCxnSpPr>
        <p:spPr>
          <a:xfrm flipV="1">
            <a:off x="4695525"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C235FE1-1D3A-C644-C2D4-FB1969EED7DE}"/>
              </a:ext>
            </a:extLst>
          </p:cNvPr>
          <p:cNvSpPr txBox="1"/>
          <p:nvPr/>
        </p:nvSpPr>
        <p:spPr>
          <a:xfrm>
            <a:off x="5067946" y="624089"/>
            <a:ext cx="6828628" cy="5354415"/>
          </a:xfrm>
          <a:prstGeom prst="rect">
            <a:avLst/>
          </a:prstGeom>
          <a:noFill/>
        </p:spPr>
        <p:txBody>
          <a:bodyPr wrap="square" lIns="91440" tIns="45720" rIns="91440" bIns="45720" anchor="t">
            <a:spAutoFit/>
          </a:bodyPr>
          <a:lstStyle/>
          <a:p>
            <a:pPr>
              <a:lnSpc>
                <a:spcPct val="150000"/>
              </a:lnSpc>
              <a:spcBef>
                <a:spcPts val="600"/>
              </a:spcBef>
              <a:buClr>
                <a:srgbClr val="E7534F"/>
              </a:buClr>
              <a:defRPr/>
            </a:pPr>
            <a:r>
              <a:rPr kumimoji="0" lang="en-US" sz="1200" b="1" i="0" u="none" strike="noStrike" kern="1200" cap="none" spc="0" normalizeH="0" baseline="0" noProof="0">
                <a:ln>
                  <a:noFill/>
                </a:ln>
                <a:solidFill>
                  <a:srgbClr val="000000"/>
                </a:solidFill>
                <a:effectLst/>
                <a:uLnTx/>
                <a:uFillTx/>
                <a:latin typeface="Helvetica"/>
                <a:ea typeface="+mn-ea"/>
                <a:cs typeface="Helvetica"/>
              </a:rPr>
              <a:t>Investment priorities in ML and NLP as drivers of cloud </a:t>
            </a:r>
            <a:r>
              <a:rPr lang="en-US" sz="1200" b="1" dirty="0">
                <a:solidFill>
                  <a:srgbClr val="000000"/>
                </a:solidFill>
                <a:latin typeface="Helvetica"/>
                <a:cs typeface="Helvetica"/>
              </a:rPr>
              <a:t>strategy, documentation</a:t>
            </a:r>
            <a:r>
              <a:rPr kumimoji="0" lang="en-US" sz="1200" b="1" i="0" u="none" strike="noStrike" kern="1200" cap="none" spc="0" normalizeH="0" baseline="0" noProof="0">
                <a:ln>
                  <a:noFill/>
                </a:ln>
                <a:solidFill>
                  <a:srgbClr val="000000"/>
                </a:solidFill>
                <a:effectLst/>
                <a:uLnTx/>
                <a:uFillTx/>
                <a:latin typeface="Helvetica"/>
                <a:ea typeface="+mn-ea"/>
                <a:cs typeface="Helvetica"/>
              </a:rPr>
              <a:t> and r</a:t>
            </a:r>
            <a:r>
              <a:rPr lang="en-US" sz="1200" b="1" dirty="0">
                <a:solidFill>
                  <a:srgbClr val="000000"/>
                </a:solidFill>
                <a:latin typeface="Helvetica"/>
                <a:cs typeface="Helvetica"/>
              </a:rPr>
              <a:t>oadmap</a:t>
            </a:r>
            <a:endParaRPr kumimoji="0" lang="en-US" sz="12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Investing in ML</a:t>
            </a:r>
            <a:r>
              <a:rPr lang="en-US" sz="1200" dirty="0">
                <a:solidFill>
                  <a:prstClr val="black"/>
                </a:solidFill>
                <a:latin typeface="Helvetica"/>
                <a:cs typeface="Helvetica"/>
              </a:rPr>
              <a:t>, </a:t>
            </a:r>
            <a:r>
              <a:rPr lang="en-US" sz="1200">
                <a:solidFill>
                  <a:prstClr val="black"/>
                </a:solidFill>
                <a:latin typeface="Helvetica"/>
                <a:cs typeface="Helvetica"/>
              </a:rPr>
              <a:t>including deep learning and neural networks, shows that </a:t>
            </a:r>
            <a:r>
              <a:rPr lang="en-US" sz="1200" err="1">
                <a:solidFill>
                  <a:prstClr val="black"/>
                </a:solidFill>
                <a:latin typeface="Helvetica"/>
                <a:cs typeface="Helvetica"/>
              </a:rPr>
              <a:t>organisations</a:t>
            </a:r>
            <a:r>
              <a:rPr lang="en-US" sz="1200">
                <a:solidFill>
                  <a:prstClr val="black"/>
                </a:solidFill>
                <a:latin typeface="Helvetica"/>
                <a:cs typeface="Helvetica"/>
              </a:rPr>
              <a:t> aim to unlock significant value from their data and infrastructure investments, reflecting cloud maturity</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 greater focus on NLP highlights data and AI readiness within cloud maturity, as </a:t>
            </a:r>
            <a:r>
              <a:rPr lang="en-US" sz="1200" err="1">
                <a:solidFill>
                  <a:prstClr val="black"/>
                </a:solidFill>
                <a:latin typeface="Helvetica"/>
                <a:cs typeface="Helvetica"/>
              </a:rPr>
              <a:t>organisations</a:t>
            </a:r>
            <a:r>
              <a:rPr lang="en-US" sz="1200">
                <a:solidFill>
                  <a:prstClr val="black"/>
                </a:solidFill>
                <a:latin typeface="Helvetica"/>
                <a:cs typeface="Helvetica"/>
              </a:rPr>
              <a:t> shift from traditional infrastructure management to value-driven, AI-powered services</a:t>
            </a:r>
            <a:r>
              <a:rPr lang="en-US" sz="1200" b="0" i="0" u="none" strike="noStrike" kern="1200" cap="none" spc="0" normalizeH="0" baseline="0" noProof="0">
                <a:ln>
                  <a:noFill/>
                </a:ln>
                <a:solidFill>
                  <a:prstClr val="black"/>
                </a:solidFill>
                <a:effectLst/>
                <a:uLnTx/>
                <a:uFillTx/>
                <a:latin typeface="Helvetica"/>
                <a:cs typeface="Helvetica"/>
              </a:rPr>
              <a:t>.</a:t>
            </a:r>
          </a:p>
          <a:p>
            <a:pPr>
              <a:lnSpc>
                <a:spcPct val="150000"/>
              </a:lnSpc>
              <a:buClr>
                <a:srgbClr val="E7534F"/>
              </a:buClr>
              <a:defRPr/>
            </a:pPr>
            <a:r>
              <a:rPr lang="en-US" sz="1200" b="1">
                <a:solidFill>
                  <a:prstClr val="black"/>
                </a:solidFill>
                <a:latin typeface="Helvetica"/>
                <a:cs typeface="Helvetica"/>
              </a:rPr>
              <a:t>Achieving a more unified and cost-effective multi-cloud environment</a:t>
            </a:r>
            <a:endParaRPr lang="en-US" sz="1200" b="1" i="0" u="none" strike="noStrike" kern="1200" cap="none" spc="0" normalizeH="0" baseline="0" noProof="0">
              <a:ln>
                <a:noFill/>
              </a:ln>
              <a:solidFill>
                <a:prstClr val="black"/>
              </a:solidFill>
              <a:effectLst/>
              <a:uLnTx/>
              <a:uFillTx/>
              <a:latin typeface="Helvetica"/>
              <a:cs typeface="Helvetica"/>
            </a:endParaRPr>
          </a:p>
          <a:p>
            <a:pPr marL="171450" indent="-171450">
              <a:lnSpc>
                <a:spcPct val="150000"/>
              </a:lnSpc>
              <a:buClr>
                <a:srgbClr val="E7534F"/>
              </a:buClr>
              <a:buFont typeface="Arial" panose="020B0604020202020204" pitchFamily="34" charset="0"/>
              <a:buChar char="•"/>
              <a:defRPr/>
            </a:pPr>
            <a:r>
              <a:rPr lang="en-US" sz="1200" err="1">
                <a:solidFill>
                  <a:prstClr val="black"/>
                </a:solidFill>
                <a:latin typeface="Helvetica"/>
                <a:cs typeface="Helvetica"/>
              </a:rPr>
              <a:t>Organisations</a:t>
            </a:r>
            <a:r>
              <a:rPr lang="en-US" sz="1200">
                <a:solidFill>
                  <a:prstClr val="black"/>
                </a:solidFill>
                <a:latin typeface="Helvetica"/>
                <a:cs typeface="Helvetica"/>
              </a:rPr>
              <a:t> </a:t>
            </a:r>
            <a:r>
              <a:rPr lang="en-US" sz="1200" dirty="0">
                <a:solidFill>
                  <a:prstClr val="black"/>
                </a:solidFill>
                <a:latin typeface="Helvetica"/>
                <a:cs typeface="Helvetica"/>
              </a:rPr>
              <a:t>that conduct </a:t>
            </a:r>
            <a:r>
              <a:rPr lang="en-US" sz="1200">
                <a:solidFill>
                  <a:prstClr val="black"/>
                </a:solidFill>
                <a:latin typeface="Helvetica"/>
                <a:cs typeface="Helvetica"/>
              </a:rPr>
              <a:t>regular cloud cost reviews </a:t>
            </a:r>
            <a:r>
              <a:rPr lang="en-US" sz="1200" dirty="0">
                <a:solidFill>
                  <a:prstClr val="black"/>
                </a:solidFill>
                <a:latin typeface="Helvetica"/>
                <a:cs typeface="Helvetica"/>
              </a:rPr>
              <a:t>with </a:t>
            </a:r>
            <a:r>
              <a:rPr lang="en-US" sz="1200">
                <a:solidFill>
                  <a:prstClr val="black"/>
                </a:solidFill>
                <a:latin typeface="Helvetica"/>
                <a:cs typeface="Helvetica"/>
              </a:rPr>
              <a:t>engineering teams foster cross-functional accountability, financial visibility</a:t>
            </a:r>
            <a:r>
              <a:rPr lang="en-US" sz="1200" dirty="0">
                <a:solidFill>
                  <a:prstClr val="black"/>
                </a:solidFill>
                <a:latin typeface="Helvetica"/>
                <a:cs typeface="Helvetica"/>
              </a:rPr>
              <a:t>,</a:t>
            </a:r>
            <a:r>
              <a:rPr lang="en-US" sz="1200">
                <a:solidFill>
                  <a:prstClr val="black"/>
                </a:solidFill>
                <a:latin typeface="Helvetica"/>
                <a:cs typeface="Helvetica"/>
              </a:rPr>
              <a:t> and architectural alignment. </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As </a:t>
            </a:r>
            <a:r>
              <a:rPr lang="en-US" sz="1200" err="1">
                <a:solidFill>
                  <a:prstClr val="black"/>
                </a:solidFill>
                <a:latin typeface="Helvetica"/>
                <a:cs typeface="Helvetica"/>
              </a:rPr>
              <a:t>organisations</a:t>
            </a:r>
            <a:r>
              <a:rPr lang="en-US" sz="1200">
                <a:solidFill>
                  <a:prstClr val="black"/>
                </a:solidFill>
                <a:latin typeface="Helvetica"/>
                <a:cs typeface="Helvetica"/>
              </a:rPr>
              <a:t> implement right-sizing recommendations, they </a:t>
            </a:r>
            <a:r>
              <a:rPr lang="en-US" sz="1200" err="1">
                <a:solidFill>
                  <a:prstClr val="black"/>
                </a:solidFill>
                <a:latin typeface="Helvetica"/>
                <a:cs typeface="Helvetica"/>
              </a:rPr>
              <a:t>optimise</a:t>
            </a:r>
            <a:r>
              <a:rPr lang="en-US" sz="1200">
                <a:solidFill>
                  <a:prstClr val="black"/>
                </a:solidFill>
                <a:latin typeface="Helvetica"/>
                <a:cs typeface="Helvetica"/>
              </a:rPr>
              <a:t> cloud infrastructure costs to improve overall cloud resource efficiency.</a:t>
            </a:r>
            <a:r>
              <a:rPr lang="en-US" sz="1200" dirty="0">
                <a:solidFill>
                  <a:prstClr val="black"/>
                </a:solidFill>
                <a:latin typeface="Helvetica"/>
                <a:cs typeface="Helvetica"/>
              </a:rPr>
              <a:t> </a:t>
            </a:r>
            <a:endParaRPr lang="en-US" sz="1200">
              <a:solidFill>
                <a:prstClr val="black"/>
              </a:solidFill>
              <a:latin typeface="Helvetica"/>
              <a:cs typeface="Helvetica"/>
            </a:endParaRPr>
          </a:p>
          <a:p>
            <a:pPr>
              <a:lnSpc>
                <a:spcPct val="150000"/>
              </a:lnSpc>
              <a:buClr>
                <a:srgbClr val="E7534F"/>
              </a:buClr>
              <a:defRPr/>
            </a:pPr>
            <a:r>
              <a:rPr lang="en-US" sz="1200" b="1">
                <a:solidFill>
                  <a:prstClr val="black"/>
                </a:solidFill>
                <a:latin typeface="Helvetica"/>
                <a:cs typeface="Helvetica"/>
              </a:rPr>
              <a:t>Cloud migration capabilities and security measures</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When </a:t>
            </a:r>
            <a:r>
              <a:rPr lang="en-US" sz="1200" err="1">
                <a:solidFill>
                  <a:prstClr val="black"/>
                </a:solidFill>
                <a:latin typeface="Helvetica"/>
                <a:cs typeface="Helvetica"/>
              </a:rPr>
              <a:t>organisations</a:t>
            </a:r>
            <a:r>
              <a:rPr lang="en-US" sz="1200">
                <a:solidFill>
                  <a:prstClr val="black"/>
                </a:solidFill>
                <a:latin typeface="Helvetica"/>
                <a:cs typeface="Helvetica"/>
              </a:rPr>
              <a:t> actively invest in </a:t>
            </a:r>
            <a:r>
              <a:rPr lang="en-US" sz="1200" err="1">
                <a:solidFill>
                  <a:prstClr val="black"/>
                </a:solidFill>
                <a:latin typeface="Helvetica"/>
                <a:cs typeface="Helvetica"/>
              </a:rPr>
              <a:t>modernising</a:t>
            </a:r>
            <a:r>
              <a:rPr lang="en-US" sz="1200">
                <a:solidFill>
                  <a:prstClr val="black"/>
                </a:solidFill>
                <a:latin typeface="Helvetica"/>
                <a:cs typeface="Helvetica"/>
              </a:rPr>
              <a:t> core enterprise applications, they demonstrate higher maturity in cloud adoption strategies. </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Investing in advanced firewalls and security tools is crucial to ensure secure and compliant cloud migration. This reflects a mature approach to managing risks in digital transformation.</a:t>
            </a:r>
          </a:p>
        </p:txBody>
      </p:sp>
    </p:spTree>
    <p:extLst>
      <p:ext uri="{BB962C8B-B14F-4D97-AF65-F5344CB8AC3E}">
        <p14:creationId xmlns:p14="http://schemas.microsoft.com/office/powerpoint/2010/main" val="3193048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96EB913-26E7-C4D0-5893-50A06E9629AD}"/>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A9F9804-6E28-E37E-ADBB-F1E5E5DFD281}"/>
              </a:ext>
            </a:extLst>
          </p:cNvPr>
          <p:cNvSpPr txBox="1"/>
          <p:nvPr/>
        </p:nvSpPr>
        <p:spPr>
          <a:xfrm>
            <a:off x="549439" y="2721114"/>
            <a:ext cx="7513905" cy="707886"/>
          </a:xfrm>
          <a:prstGeom prst="rect">
            <a:avLst/>
          </a:prstGeom>
          <a:noFill/>
        </p:spPr>
        <p:txBody>
          <a:bodyPr wrap="square" lIns="91440" tIns="45720" rIns="91440" bIns="45720" rtlCol="0" anchor="t">
            <a:spAutoFit/>
          </a:bodyPr>
          <a:lstStyle/>
          <a:p>
            <a:pPr>
              <a:spcAft>
                <a:spcPts val="2400"/>
              </a:spcAft>
            </a:pPr>
            <a:r>
              <a:rPr lang="en-US" sz="4000">
                <a:solidFill>
                  <a:schemeClr val="bg1"/>
                </a:solidFill>
                <a:latin typeface="Helvetica"/>
                <a:cs typeface="Helvetica"/>
              </a:rPr>
              <a:t>Survey demographics</a:t>
            </a:r>
          </a:p>
        </p:txBody>
      </p:sp>
      <p:sp>
        <p:nvSpPr>
          <p:cNvPr id="5" name="Rectangle 4">
            <a:extLst>
              <a:ext uri="{FF2B5EF4-FFF2-40B4-BE49-F238E27FC236}">
                <a16:creationId xmlns:a16="http://schemas.microsoft.com/office/drawing/2014/main" id="{D65A9596-EE48-5BE7-CE56-6DB9208AAFD8}"/>
              </a:ext>
            </a:extLst>
          </p:cNvPr>
          <p:cNvSpPr/>
          <p:nvPr/>
        </p:nvSpPr>
        <p:spPr>
          <a:xfrm>
            <a:off x="680027" y="3587033"/>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22C62935-A287-E06B-F359-F7E4BE280A5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4721" y="6005622"/>
            <a:ext cx="2157900" cy="232240"/>
          </a:xfrm>
          <a:prstGeom prst="rect">
            <a:avLst/>
          </a:prstGeom>
        </p:spPr>
      </p:pic>
    </p:spTree>
    <p:extLst>
      <p:ext uri="{BB962C8B-B14F-4D97-AF65-F5344CB8AC3E}">
        <p14:creationId xmlns:p14="http://schemas.microsoft.com/office/powerpoint/2010/main" val="268543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267389" y="137895"/>
            <a:ext cx="9735166"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a:t>
            </a:r>
            <a:r>
              <a:rPr lang="en-US" sz="2400" b="1">
                <a:solidFill>
                  <a:srgbClr val="000000"/>
                </a:solidFill>
                <a:latin typeface="Helvetica Neue" panose="02000503000000020004"/>
                <a:cs typeface="Helvetica"/>
              </a:rPr>
              <a:t>infrastructure</a:t>
            </a: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 </a:t>
            </a:r>
            <a:r>
              <a:rPr lang="en-US" sz="2400" b="1">
                <a:solidFill>
                  <a:srgbClr val="000000"/>
                </a:solidFill>
                <a:latin typeface="Helvetica Neue" panose="02000503000000020004"/>
                <a:cs typeface="Helvetica"/>
              </a:rPr>
              <a:t>leaders</a:t>
            </a: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 in 2025</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pic>
        <p:nvPicPr>
          <p:cNvPr id="7" name="Graphic 6">
            <a:extLst>
              <a:ext uri="{FF2B5EF4-FFF2-40B4-BE49-F238E27FC236}">
                <a16:creationId xmlns:a16="http://schemas.microsoft.com/office/drawing/2014/main" id="{F3D82FC2-6D4D-4A5A-6CC9-D2198BFB1B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6" y="789062"/>
            <a:ext cx="11903230" cy="5808621"/>
          </a:xfrm>
          <a:prstGeom prst="rect">
            <a:avLst/>
          </a:prstGeom>
        </p:spPr>
      </p:pic>
    </p:spTree>
    <p:extLst>
      <p:ext uri="{BB962C8B-B14F-4D97-AF65-F5344CB8AC3E}">
        <p14:creationId xmlns:p14="http://schemas.microsoft.com/office/powerpoint/2010/main" val="237544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a:lnSpc>
                <a:spcPct val="150000"/>
              </a:lnSpc>
              <a:spcAft>
                <a:spcPts val="600"/>
              </a:spcAft>
              <a:buClr>
                <a:srgbClr val="E7534F"/>
              </a:buClr>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a:t>
            </a:r>
            <a:r>
              <a:rPr kumimoji="0" lang="en-US" sz="1100" b="0" i="0" u="none" strike="noStrike" kern="1200" cap="none" spc="0" normalizeH="0" baseline="0" noProof="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a:ln>
                  <a:noFill/>
                </a:ln>
                <a:solidFill>
                  <a:prstClr val="black"/>
                </a:solidFill>
                <a:effectLst/>
                <a:uLnTx/>
                <a:uFillTx/>
                <a:latin typeface="Helvetica"/>
                <a:ea typeface="+mn-ea"/>
                <a:cs typeface="Helvetica"/>
              </a:rPr>
              <a:t> that this </a:t>
            </a:r>
            <a:r>
              <a:rPr lang="en-US" sz="1100">
                <a:solidFill>
                  <a:prstClr val="black"/>
                </a:solidFill>
                <a:latin typeface="Helvetica"/>
                <a:cs typeface="Helvetica"/>
              </a:rPr>
              <a:t>doesn't </a:t>
            </a:r>
            <a:r>
              <a:rPr kumimoji="0" lang="en-US" sz="1100" b="0" i="0" u="none" strike="noStrike" kern="1200" cap="none" spc="0" normalizeH="0" baseline="0" noProof="0">
                <a:ln>
                  <a:noFill/>
                </a:ln>
                <a:solidFill>
                  <a:prstClr val="black"/>
                </a:solidFill>
                <a:effectLst/>
                <a:uLnTx/>
                <a:uFillTx/>
                <a:latin typeface="Helvetica"/>
                <a:ea typeface="+mn-ea"/>
                <a:cs typeface="Helvetica"/>
              </a:rPr>
              <a:t>guarantee future respondents will reflect the same trends. For instance, while 100% of respondents in a sample of 10 might invest in AI, </a:t>
            </a:r>
            <a:r>
              <a:rPr lang="en-US" sz="1100">
                <a:solidFill>
                  <a:prstClr val="black"/>
                </a:solidFill>
                <a:latin typeface="Helvetica"/>
                <a:cs typeface="Helvetica"/>
              </a:rPr>
              <a:t>it'd </a:t>
            </a:r>
            <a:r>
              <a:rPr kumimoji="0" lang="en-US" sz="1100" b="0" i="0" u="none" strike="noStrike" kern="1200" cap="none" spc="0" normalizeH="0" baseline="0" noProof="0">
                <a:ln>
                  <a:noFill/>
                </a:ln>
                <a:solidFill>
                  <a:prstClr val="black"/>
                </a:solidFill>
                <a:effectLst/>
                <a:uLnTx/>
                <a:uFillTx/>
                <a:latin typeface="Helvetica"/>
                <a:ea typeface="+mn-ea"/>
                <a:cs typeface="Helvetica"/>
              </a:rPr>
              <a:t>be unrealistic to assume this pattern will hold as the sample size grows. However, if the sample size increases to 20, </a:t>
            </a:r>
            <a:r>
              <a:rPr lang="en-US" sz="1100">
                <a:solidFill>
                  <a:prstClr val="black"/>
                </a:solidFill>
                <a:latin typeface="Helvetica"/>
                <a:cs typeface="Helvetica"/>
              </a:rPr>
              <a:t>it's</a:t>
            </a:r>
            <a:r>
              <a:rPr kumimoji="0" lang="en-US" sz="1100" b="0" i="0" u="none" strike="noStrike" kern="1200" cap="none" spc="0" normalizeH="0" baseline="0" noProof="0">
                <a:ln>
                  <a:noFill/>
                </a:ln>
                <a:solidFill>
                  <a:prstClr val="black"/>
                </a:solidFill>
                <a:effectLst/>
                <a:uLnTx/>
                <a:uFillTx/>
                <a:latin typeface="Helvetica"/>
                <a:ea typeface="+mn-ea"/>
                <a:cs typeface="Helvetica"/>
              </a:rPr>
              <a:t> unlikely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a:lnSpc>
                <a:spcPts val="1800"/>
              </a:lnSpc>
            </a:pPr>
            <a:r>
              <a:rPr lang="en-US" sz="1200">
                <a:latin typeface="Helvetica" panose="020B0403020202020204" pitchFamily="34" charset="0"/>
              </a:rPr>
              <a:t>Gabby’s primary role is managing ADAPT’s overall strategy for Data Analytics. He has extensive experience in using data to identify trends in technology that help shape Australian </a:t>
            </a:r>
            <a:r>
              <a:rPr lang="en-US" sz="1200" err="1">
                <a:latin typeface="Helvetica" panose="020B0403020202020204" pitchFamily="34" charset="0"/>
              </a:rPr>
              <a:t>organisations</a:t>
            </a:r>
            <a:r>
              <a:rPr lang="en-US" sz="1200">
                <a:latin typeface="Helvetica" panose="020B0403020202020204" pitchFamily="34" charset="0"/>
              </a:rPr>
              <a:t>. Using modern data science techniques, he ensures the accuracy and validity of the information that supports ADAPT’s research, advisory services, and events, giving both ADAPT and its customers greater confidence in the insights provided. </a:t>
            </a:r>
          </a:p>
          <a:p>
            <a:pPr>
              <a:lnSpc>
                <a:spcPts val="1800"/>
              </a:lnSpc>
            </a:pPr>
            <a:endParaRPr lang="en-US" sz="1200">
              <a:latin typeface="Helvetica" panose="020B0403020202020204" pitchFamily="34" charset="0"/>
            </a:endParaRPr>
          </a:p>
          <a:p>
            <a:pPr>
              <a:lnSpc>
                <a:spcPts val="1800"/>
              </a:lnSpc>
            </a:pPr>
            <a:r>
              <a:rPr lang="en-US" sz="1200">
                <a:latin typeface="Helvetica"/>
                <a:cs typeface="Helvetica"/>
              </a:rPr>
              <a:t>With a passion for creating stories with data, Gabby is consistently rated as one of the top speakers at ADAPT Events. In round table discussions, he </a:t>
            </a:r>
            <a:r>
              <a:rPr lang="en-US" sz="1200" err="1">
                <a:latin typeface="Helvetica"/>
                <a:cs typeface="Helvetica"/>
              </a:rPr>
              <a:t>specialises</a:t>
            </a:r>
            <a:r>
              <a:rPr lang="en-US" sz="1200">
                <a:latin typeface="Helvetica"/>
                <a:cs typeface="Helvetica"/>
              </a:rPr>
              <a:t>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a:lnSpc>
                <a:spcPts val="1400"/>
              </a:lnSpc>
            </a:pPr>
            <a:r>
              <a:rPr lang="en-US" sz="1200" b="1">
                <a:solidFill>
                  <a:schemeClr val="accent1"/>
                </a:solidFill>
                <a:latin typeface="Helvetica" panose="020B0403020202020204" pitchFamily="34" charset="0"/>
              </a:rPr>
              <a:t>Gabby Fredkin</a:t>
            </a:r>
          </a:p>
          <a:p>
            <a:pPr>
              <a:lnSpc>
                <a:spcPts val="1400"/>
              </a:lnSpc>
            </a:pPr>
            <a:r>
              <a:rPr lang="en-US" sz="1200">
                <a:latin typeface="Helvetica" panose="020B0403020202020204" pitchFamily="34" charset="0"/>
              </a:rPr>
              <a:t>Head of Data and Analytics at ADAPT</a:t>
            </a:r>
          </a:p>
        </p:txBody>
      </p:sp>
      <p:sp>
        <p:nvSpPr>
          <p:cNvPr id="52" name="Rectangle 51">
            <a:extLst>
              <a:ext uri="{FF2B5EF4-FFF2-40B4-BE49-F238E27FC236}">
                <a16:creationId xmlns:a16="http://schemas.microsoft.com/office/drawing/2014/main" id="{F4FF4CF8-D608-DDEA-E904-12F71FFFE477}"/>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a:lnSpc>
                <a:spcPts val="1800"/>
              </a:lnSpc>
            </a:pPr>
            <a:r>
              <a:rPr lang="en-US" sz="1200">
                <a:latin typeface="Helvetica" panose="020B0403020202020204" pitchFamily="34" charset="0"/>
              </a:rPr>
              <a:t>As a Junior Data Analyst at ADAPT, Mari enables the discovery and definition of market trends through visually meaningful statistics. She ensures data presentations are accurate and aligned with modern statistical standards.</a:t>
            </a:r>
          </a:p>
          <a:p>
            <a:pPr>
              <a:lnSpc>
                <a:spcPts val="1800"/>
              </a:lnSpc>
            </a:pPr>
            <a:endParaRPr lang="en-US" sz="1200">
              <a:latin typeface="Helvetica" panose="020B0403020202020204" pitchFamily="34" charset="0"/>
            </a:endParaRPr>
          </a:p>
          <a:p>
            <a:pPr>
              <a:lnSpc>
                <a:spcPts val="1800"/>
              </a:lnSpc>
            </a:pPr>
            <a:r>
              <a:rPr lang="en-US" sz="1200">
                <a:latin typeface="Helvetica" panose="020B0403020202020204" pitchFamily="34" charset="0"/>
              </a:rPr>
              <a:t>Mari is passionate about data and transforming it into actionable insights. With over three years of experience in project management and academic research, she has led end-to-end survey and research projects, processed and </a:t>
            </a:r>
            <a:r>
              <a:rPr lang="en-US" sz="1200" err="1">
                <a:latin typeface="Helvetica" panose="020B0403020202020204" pitchFamily="34" charset="0"/>
              </a:rPr>
              <a:t>analysed</a:t>
            </a:r>
            <a:r>
              <a:rPr lang="en-US" sz="1200">
                <a:latin typeface="Helvetica" panose="020B0403020202020204" pitchFamily="34" charset="0"/>
              </a:rPr>
              <a:t> data using a range of statistical tools and techniques, and provided clients with statistical </a:t>
            </a:r>
            <a:br>
              <a:rPr lang="en-US" sz="1200">
                <a:latin typeface="Helvetica" panose="020B0403020202020204" pitchFamily="34" charset="0"/>
              </a:rPr>
            </a:br>
            <a:r>
              <a:rPr lang="en-US" sz="1200">
                <a:latin typeface="Helvetica" panose="020B0403020202020204" pitchFamily="34" charset="0"/>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a:lnSpc>
                <a:spcPts val="1400"/>
              </a:lnSpc>
            </a:pPr>
            <a:r>
              <a:rPr lang="en-US" sz="1200" b="1">
                <a:solidFill>
                  <a:schemeClr val="accent1"/>
                </a:solidFill>
                <a:latin typeface="Helvetica" panose="020B0403020202020204" pitchFamily="34" charset="0"/>
              </a:rPr>
              <a:t>Honey Mari Gay</a:t>
            </a:r>
          </a:p>
          <a:p>
            <a:pPr>
              <a:lnSpc>
                <a:spcPts val="1400"/>
              </a:lnSpc>
            </a:pPr>
            <a:r>
              <a:rPr lang="en-US" sz="1200">
                <a:latin typeface="Helvetica" panose="020B0403020202020204" pitchFamily="34" charset="0"/>
              </a:rPr>
              <a:t>Junior Data Analyst at ADAPT</a:t>
            </a:r>
          </a:p>
        </p:txBody>
      </p:sp>
    </p:spTree>
    <p:extLst>
      <p:ext uri="{BB962C8B-B14F-4D97-AF65-F5344CB8AC3E}">
        <p14:creationId xmlns:p14="http://schemas.microsoft.com/office/powerpoint/2010/main" val="18279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a:latin typeface="Helvetica" panose="020B0604020202020204" pitchFamily="34" charset="0"/>
                <a:cs typeface="Helvetica" panose="020B0604020202020204" pitchFamily="34" charset="0"/>
              </a:rPr>
              <a:t>Additional</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resources</a:t>
            </a:r>
            <a:r>
              <a:rPr spc="-15">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you</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can</a:t>
            </a:r>
            <a:r>
              <a:rPr spc="-20">
                <a:latin typeface="Helvetica" panose="020B0604020202020204" pitchFamily="34" charset="0"/>
                <a:cs typeface="Helvetica" panose="020B0604020202020204" pitchFamily="34" charset="0"/>
              </a:rPr>
              <a:t> </a:t>
            </a:r>
            <a:r>
              <a:rPr spc="-1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US"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US"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US"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US"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US"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PH"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950" b="0" i="1" u="none" strike="noStrike" kern="1200" cap="none" spc="-25" normalizeH="0" baseline="0" noProof="0">
                <a:ln>
                  <a:noFill/>
                </a:ln>
                <a:solidFill>
                  <a:srgbClr val="3B3838"/>
                </a:solidFill>
                <a:effectLst/>
                <a:uLnTx/>
                <a:uFillTx/>
                <a:latin typeface="Arial"/>
                <a:ea typeface="+mn-ea"/>
                <a:cs typeface="Arial"/>
              </a:rPr>
              <a:t>*Inclusions</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40" normalizeH="0" baseline="0" noProof="0">
                <a:ln>
                  <a:noFill/>
                </a:ln>
                <a:solidFill>
                  <a:srgbClr val="3B3838"/>
                </a:solidFill>
                <a:effectLst/>
                <a:uLnTx/>
                <a:uFillTx/>
                <a:latin typeface="Arial"/>
                <a:ea typeface="+mn-ea"/>
                <a:cs typeface="Arial"/>
              </a:rPr>
              <a:t>may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5" normalizeH="0" baseline="0" noProof="0">
                <a:ln>
                  <a:noFill/>
                </a:ln>
                <a:solidFill>
                  <a:srgbClr val="3B3838"/>
                </a:solidFill>
                <a:effectLst/>
                <a:uLnTx/>
                <a:uFillTx/>
                <a:latin typeface="Arial"/>
                <a:ea typeface="+mn-ea"/>
                <a:cs typeface="Arial"/>
              </a:rPr>
              <a:t>vary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depending</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on</a:t>
            </a:r>
            <a:r>
              <a:rPr kumimoji="0" sz="950" b="0" i="1" u="none" strike="noStrike" kern="1200" cap="none" spc="0"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subscription</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level.</a:t>
            </a:r>
            <a:endParaRPr kumimoji="0"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522365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643101" y="2140780"/>
            <a:ext cx="3684396" cy="3335978"/>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ADAPT’s </a:t>
            </a:r>
            <a:r>
              <a:rPr lang="en-US" sz="1200" b="1" dirty="0">
                <a:solidFill>
                  <a:prstClr val="black"/>
                </a:solidFill>
                <a:latin typeface="Helvetica"/>
                <a:cs typeface="Helvetica"/>
              </a:rPr>
              <a:t>Cloud</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and Infr</a:t>
            </a:r>
            <a:r>
              <a:rPr lang="en-US" sz="1200" b="1" dirty="0">
                <a:solidFill>
                  <a:prstClr val="black"/>
                </a:solidFill>
                <a:latin typeface="Helvetica"/>
                <a:cs typeface="Helvetica"/>
              </a:rPr>
              <a:t>astructure Edge Survey (Jul 2025), reveals how Australian infrastructure leaders are preparing for their cloud migration journeys</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a:t>
            </a:r>
            <a:endParaRPr kumimoji="0" lang="en-US" sz="12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a:lnSpc>
                <a:spcPct val="150000"/>
              </a:lnSpc>
              <a:spcAft>
                <a:spcPts val="600"/>
              </a:spcAft>
              <a:buClr>
                <a:srgbClr val="E7534F"/>
              </a:buClr>
              <a:defRPr/>
            </a:pPr>
            <a:r>
              <a:rPr lang="en-US" sz="1200" dirty="0">
                <a:solidFill>
                  <a:prstClr val="black"/>
                </a:solidFill>
                <a:latin typeface="Helvetica"/>
                <a:cs typeface="Helvetica"/>
              </a:rPr>
              <a:t>The report covers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indent="-171450">
              <a:lnSpc>
                <a:spcPct val="150000"/>
              </a:lnSpc>
              <a:spcAft>
                <a:spcPts val="600"/>
              </a:spcAft>
              <a:buFont typeface="Arial"/>
              <a:buChar char="•"/>
              <a:defRPr/>
            </a:pPr>
            <a:r>
              <a:rPr lang="en-US" sz="1200" dirty="0">
                <a:solidFill>
                  <a:prstClr val="black"/>
                </a:solidFill>
                <a:latin typeface="Helvetica"/>
                <a:cs typeface="Helvetica"/>
              </a:rPr>
              <a:t>Progress in developing </a:t>
            </a:r>
            <a:r>
              <a:rPr lang="en-US" sz="1200" b="0" i="0" u="none" strike="noStrike" kern="1200" cap="none" spc="0" normalizeH="0" baseline="0" noProof="0" dirty="0">
                <a:ln>
                  <a:noFill/>
                </a:ln>
                <a:solidFill>
                  <a:prstClr val="black"/>
                </a:solidFill>
                <a:effectLst/>
                <a:uLnTx/>
                <a:uFillTx/>
                <a:latin typeface="Helvetica"/>
                <a:cs typeface="Helvetica"/>
              </a:rPr>
              <a:t>cloud strategy </a:t>
            </a:r>
            <a:r>
              <a:rPr lang="en-US" sz="1200" dirty="0">
                <a:solidFill>
                  <a:prstClr val="black"/>
                </a:solidFill>
                <a:latin typeface="Helvetica"/>
                <a:cs typeface="Helvetica"/>
              </a:rPr>
              <a:t>documents</a:t>
            </a:r>
            <a:r>
              <a:rPr lang="en-US" sz="1200" b="0" i="0" u="none" strike="noStrike" kern="1200" cap="none" spc="0" normalizeH="0" baseline="0" noProof="0" dirty="0">
                <a:ln>
                  <a:noFill/>
                </a:ln>
                <a:solidFill>
                  <a:prstClr val="black"/>
                </a:solidFill>
                <a:effectLst/>
                <a:uLnTx/>
                <a:uFillTx/>
                <a:latin typeface="Helvetica"/>
                <a:cs typeface="Helvetica"/>
              </a:rPr>
              <a:t> and </a:t>
            </a:r>
            <a:r>
              <a:rPr lang="en-US" sz="1200" dirty="0">
                <a:solidFill>
                  <a:prstClr val="black"/>
                </a:solidFill>
                <a:latin typeface="Helvetica"/>
                <a:cs typeface="Helvetica"/>
              </a:rPr>
              <a:t>roadmaps</a:t>
            </a:r>
            <a:r>
              <a:rPr lang="en-US" sz="1200" b="0" i="0" u="none" strike="noStrike" kern="1200" cap="none" spc="0" normalizeH="0" baseline="0" noProof="0" dirty="0">
                <a:ln>
                  <a:noFill/>
                </a:ln>
                <a:solidFill>
                  <a:prstClr val="black"/>
                </a:solidFill>
                <a:effectLst/>
                <a:uLnTx/>
                <a:uFillTx/>
                <a:latin typeface="Helvetica"/>
                <a:cs typeface="Helvetica"/>
              </a:rPr>
              <a:t>, </a:t>
            </a:r>
            <a:r>
              <a:rPr lang="en-US" sz="1200" dirty="0">
                <a:solidFill>
                  <a:prstClr val="black"/>
                </a:solidFill>
                <a:latin typeface="Helvetica"/>
                <a:cs typeface="Helvetica"/>
              </a:rPr>
              <a:t>unifying </a:t>
            </a:r>
            <a:r>
              <a:rPr lang="en-US" sz="1200" b="0" i="0" u="none" strike="noStrike" kern="1200" cap="none" spc="0" normalizeH="0" baseline="0" noProof="0" dirty="0">
                <a:ln>
                  <a:noFill/>
                </a:ln>
                <a:solidFill>
                  <a:prstClr val="black"/>
                </a:solidFill>
                <a:effectLst/>
                <a:uLnTx/>
                <a:uFillTx/>
                <a:latin typeface="Helvetica"/>
                <a:cs typeface="Helvetica"/>
              </a:rPr>
              <a:t>multi-cloud </a:t>
            </a:r>
            <a:r>
              <a:rPr lang="en-US" sz="1200" dirty="0">
                <a:solidFill>
                  <a:prstClr val="black"/>
                </a:solidFill>
                <a:latin typeface="Helvetica"/>
                <a:cs typeface="Helvetica"/>
              </a:rPr>
              <a:t>environments, and preparing to migrate core</a:t>
            </a:r>
            <a:r>
              <a:rPr lang="en-US" sz="1200" b="0" i="0" u="none" strike="noStrike" kern="1200" cap="none" spc="0" normalizeH="0" baseline="0" noProof="0" dirty="0">
                <a:ln>
                  <a:noFill/>
                </a:ln>
                <a:solidFill>
                  <a:prstClr val="black"/>
                </a:solidFill>
                <a:effectLst/>
                <a:uLnTx/>
                <a:uFillTx/>
                <a:latin typeface="Helvetica"/>
                <a:cs typeface="Helvetica"/>
              </a:rPr>
              <a:t> enterprise </a:t>
            </a:r>
            <a:r>
              <a:rPr lang="en-US" sz="1200" dirty="0">
                <a:solidFill>
                  <a:prstClr val="black"/>
                </a:solidFill>
                <a:latin typeface="Helvetica"/>
                <a:cs typeface="Helvetica"/>
              </a:rPr>
              <a:t>applications.</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indent="-171450">
              <a:lnSpc>
                <a:spcPct val="150000"/>
              </a:lnSpc>
              <a:spcAft>
                <a:spcPts val="600"/>
              </a:spcAft>
              <a:buFont typeface="Arial"/>
              <a:buChar char="•"/>
              <a:defRPr/>
            </a:pPr>
            <a:r>
              <a:rPr lang="en-US" sz="1200" dirty="0">
                <a:solidFill>
                  <a:prstClr val="black"/>
                </a:solidFill>
                <a:latin typeface="Helvetica"/>
                <a:cs typeface="Helvetica"/>
              </a:rPr>
              <a:t>Key factors that contribute to improvements </a:t>
            </a:r>
            <a:br>
              <a:rPr lang="en-US" sz="1200" dirty="0">
                <a:solidFill>
                  <a:prstClr val="black"/>
                </a:solidFill>
                <a:latin typeface="Helvetica"/>
                <a:cs typeface="Helvetica"/>
              </a:rPr>
            </a:br>
            <a:r>
              <a:rPr lang="en-US" sz="1200" dirty="0">
                <a:solidFill>
                  <a:prstClr val="black"/>
                </a:solidFill>
                <a:latin typeface="Helvetica"/>
                <a:cs typeface="Helvetica"/>
              </a:rPr>
              <a:t>in these areas.</a:t>
            </a:r>
            <a:endParaRPr lang="en-US" sz="1200" b="0" i="0" u="none" strike="noStrike" kern="1200" cap="none" spc="0" normalizeH="0" baseline="0" noProof="0" dirty="0">
              <a:ln>
                <a:noFill/>
              </a:ln>
              <a:solidFill>
                <a:prstClr val="black"/>
              </a:solidFill>
              <a:effectLst/>
              <a:uLnTx/>
              <a:uFillTx/>
              <a:latin typeface="Helvetic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3" y="1177900"/>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 </a:t>
              </a:r>
              <a:r>
                <a:rPr lang="en-US" sz="1400" b="1">
                  <a:solidFill>
                    <a:srgbClr val="E7534F"/>
                  </a:solidFill>
                  <a:latin typeface="Helvetica"/>
                  <a:ea typeface="Calibri" panose="020F0502020204030204"/>
                  <a:cs typeface="Helvetica"/>
                </a:rPr>
                <a:t>Cloud migration</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93687"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772359" y="917339"/>
            <a:ext cx="7167384" cy="5105693"/>
          </a:xfrm>
          <a:prstGeom prst="rect">
            <a:avLst/>
          </a:prstGeom>
          <a:noFill/>
        </p:spPr>
        <p:txBody>
          <a:bodyPr wrap="square" lIns="91440" tIns="45720" rIns="91440" bIns="45720" anchor="t">
            <a:spAutoFit/>
          </a:bodyPr>
          <a:lstStyle/>
          <a:p>
            <a:pPr marL="228600" marR="0" lvl="0" indent="-228600" algn="l" defTabSz="914400" rtl="0" eaLnBrk="1" fontAlgn="auto" latinLnBrk="0" hangingPunct="1">
              <a:lnSpc>
                <a:spcPct val="150000"/>
              </a:lnSpc>
              <a:spcBef>
                <a:spcPts val="0"/>
              </a:spcBef>
              <a:spcAft>
                <a:spcPts val="0"/>
              </a:spcAft>
              <a:buClr>
                <a:srgbClr val="E7534F"/>
              </a:buClr>
              <a:buSzTx/>
              <a:buFont typeface="+mj-lt"/>
              <a:buAutoNum type="arabicPeriod"/>
              <a:tabLst/>
              <a:defRPr/>
            </a:pPr>
            <a:r>
              <a:rPr lang="en-US" sz="1200" b="1">
                <a:solidFill>
                  <a:srgbClr val="000000"/>
                </a:solidFill>
                <a:latin typeface="Helvetica"/>
                <a:cs typeface="Helvetica"/>
                <a:sym typeface="Arial"/>
              </a:rPr>
              <a:t>Cloud migration readiness</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355600" indent="-172720">
              <a:lnSpc>
                <a:spcPct val="150000"/>
              </a:lnSpc>
              <a:buClr>
                <a:srgbClr val="E7534F"/>
              </a:buClr>
              <a:buFont typeface="Arial" panose="020B0604020202020204" pitchFamily="34" charset="0"/>
              <a:buChar char="•"/>
              <a:defRPr/>
            </a:pPr>
            <a:r>
              <a:rPr lang="en-US" sz="1200" err="1">
                <a:solidFill>
                  <a:prstClr val="black"/>
                </a:solidFill>
                <a:latin typeface="Helvetica"/>
                <a:cs typeface="Helvetica"/>
              </a:rPr>
              <a:t>Organisations</a:t>
            </a:r>
            <a:r>
              <a:rPr lang="en-US" sz="1200">
                <a:solidFill>
                  <a:prstClr val="black"/>
                </a:solidFill>
                <a:latin typeface="Helvetica"/>
                <a:cs typeface="Helvetica"/>
              </a:rPr>
              <a:t> are reducing their use of public cloud workloads while significantly increasing adoption of hybrid cloud environments. </a:t>
            </a:r>
          </a:p>
          <a:p>
            <a:pPr marL="355600" indent="-17272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Although 34% of </a:t>
            </a:r>
            <a:r>
              <a:rPr lang="en-US" sz="1200" err="1">
                <a:solidFill>
                  <a:prstClr val="black"/>
                </a:solidFill>
                <a:latin typeface="Helvetica"/>
                <a:cs typeface="Helvetica"/>
              </a:rPr>
              <a:t>organisations</a:t>
            </a:r>
            <a:r>
              <a:rPr lang="en-US" sz="1200">
                <a:solidFill>
                  <a:prstClr val="black"/>
                </a:solidFill>
                <a:latin typeface="Helvetica"/>
                <a:cs typeface="Helvetica"/>
              </a:rPr>
              <a:t> have migrated their core enterprise applications to the cloud, </a:t>
            </a:r>
            <a:br>
              <a:rPr lang="en-US" sz="1200">
                <a:solidFill>
                  <a:prstClr val="black"/>
                </a:solidFill>
                <a:latin typeface="Helvetica"/>
                <a:cs typeface="Helvetica"/>
              </a:rPr>
            </a:br>
            <a:r>
              <a:rPr lang="en-US" sz="1200">
                <a:solidFill>
                  <a:prstClr val="black"/>
                </a:solidFill>
                <a:latin typeface="Helvetica"/>
                <a:cs typeface="Helvetica"/>
              </a:rPr>
              <a:t>many are still developing their overall cloud strategy and approach to multi-cloud unification.</a:t>
            </a:r>
            <a:endParaRPr lang="en-US" sz="1200" b="0" i="0" u="none" strike="noStrike" kern="1200" cap="none" spc="0" normalizeH="0" baseline="0" noProof="0">
              <a:ln>
                <a:noFill/>
              </a:ln>
              <a:solidFill>
                <a:prstClr val="black"/>
              </a:solidFill>
              <a:effectLst/>
              <a:uLnTx/>
              <a:uFillTx/>
              <a:latin typeface="Helvetica"/>
              <a:cs typeface="Helvetica"/>
            </a:endParaRPr>
          </a:p>
          <a:p>
            <a:pPr marL="228600" indent="-228600">
              <a:lnSpc>
                <a:spcPct val="150000"/>
              </a:lnSpc>
              <a:spcAft>
                <a:spcPts val="1200"/>
              </a:spcAft>
              <a:buClr>
                <a:srgbClr val="E7534F"/>
              </a:buClr>
              <a:buFont typeface="+mj-lt"/>
              <a:buAutoNum type="arabicPeriod" startAt="2"/>
              <a:defRPr/>
            </a:pPr>
            <a:r>
              <a:rPr lang="en-US" sz="1200" b="1">
                <a:solidFill>
                  <a:srgbClr val="000000"/>
                </a:solidFill>
                <a:latin typeface="Helvetica"/>
                <a:cs typeface="Helvetica"/>
                <a:sym typeface="Arial"/>
              </a:rPr>
              <a:t>How </a:t>
            </a:r>
            <a:r>
              <a:rPr lang="en-US" sz="1200" b="1" err="1">
                <a:solidFill>
                  <a:srgbClr val="000000"/>
                </a:solidFill>
                <a:latin typeface="Helvetica"/>
                <a:cs typeface="Helvetica"/>
                <a:sym typeface="Arial"/>
              </a:rPr>
              <a:t>organisations</a:t>
            </a:r>
            <a:r>
              <a:rPr lang="en-US" sz="1200" b="1">
                <a:solidFill>
                  <a:srgbClr val="000000"/>
                </a:solidFill>
                <a:latin typeface="Helvetica"/>
                <a:cs typeface="Helvetica"/>
                <a:sym typeface="Arial"/>
              </a:rPr>
              <a:t> drive effective cloud strategy, multi-cloud unification </a:t>
            </a:r>
            <a:br>
              <a:rPr lang="en-US" sz="1200" b="1">
                <a:solidFill>
                  <a:srgbClr val="000000"/>
                </a:solidFill>
                <a:latin typeface="Helvetica"/>
                <a:cs typeface="Helvetica"/>
                <a:sym typeface="Arial"/>
              </a:rPr>
            </a:br>
            <a:r>
              <a:rPr lang="en-US" sz="1200" b="1">
                <a:solidFill>
                  <a:srgbClr val="000000"/>
                </a:solidFill>
                <a:latin typeface="Helvetica"/>
                <a:cs typeface="Helvetica"/>
                <a:sym typeface="Arial"/>
              </a:rPr>
              <a:t>and cloud migration readiness </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355600" indent="-172720">
              <a:lnSpc>
                <a:spcPct val="150000"/>
              </a:lnSpc>
              <a:spcAft>
                <a:spcPts val="1200"/>
              </a:spcAft>
              <a:buClr>
                <a:srgbClr val="E7534F"/>
              </a:buClr>
              <a:buFont typeface="Arial" panose="020B0604020202020204" pitchFamily="34" charset="0"/>
              <a:buChar cha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Cloud strategy</a:t>
            </a:r>
            <a:r>
              <a:rPr lang="en-US" sz="1200" b="1">
                <a:solidFill>
                  <a:prstClr val="black"/>
                </a:solidFill>
                <a:latin typeface="Helvetica"/>
                <a:cs typeface="Helvetica"/>
              </a:rPr>
              <a:t> documentation and roadmap:</a:t>
            </a:r>
            <a:r>
              <a:rPr lang="en-US" sz="1200">
                <a:solidFill>
                  <a:prstClr val="black"/>
                </a:solidFill>
                <a:latin typeface="Helvetica"/>
                <a:cs typeface="Helvetica"/>
              </a:rPr>
              <a:t> Increased investment in machine learning (ML) platforms and natural language processing (NLP) reflects a more advanced cloud strategy, delivering significant value.</a:t>
            </a:r>
            <a:endParaRPr lang="en-US" sz="1200" b="0" i="0" u="none" strike="noStrike" kern="1200" cap="none" spc="0" normalizeH="0" baseline="0" noProof="0">
              <a:ln>
                <a:noFill/>
              </a:ln>
              <a:solidFill>
                <a:prstClr val="black"/>
              </a:solidFill>
              <a:effectLst/>
              <a:uLnTx/>
              <a:uFillTx/>
              <a:latin typeface="Helvetica"/>
              <a:cs typeface="Helvetica"/>
            </a:endParaRPr>
          </a:p>
          <a:p>
            <a:pPr marL="355600" indent="-172720">
              <a:lnSpc>
                <a:spcPct val="150000"/>
              </a:lnSpc>
              <a:spcAft>
                <a:spcPts val="1200"/>
              </a:spcAft>
              <a:buClr>
                <a:srgbClr val="E7534F"/>
              </a:buClr>
              <a:buFont typeface="Arial" panose="020B0604020202020204" pitchFamily="34" charset="0"/>
              <a:buChar char="•"/>
              <a:defRPr/>
            </a:pPr>
            <a:r>
              <a:rPr lang="en-US" sz="1200" b="1">
                <a:solidFill>
                  <a:prstClr val="black"/>
                </a:solidFill>
                <a:latin typeface="Helvetica"/>
                <a:cs typeface="Helvetica"/>
              </a:rPr>
              <a:t>Multi-cloud unification approach: </a:t>
            </a:r>
            <a:r>
              <a:rPr lang="en-US" sz="1200">
                <a:solidFill>
                  <a:prstClr val="black"/>
                </a:solidFill>
                <a:latin typeface="Helvetica"/>
                <a:cs typeface="Helvetica"/>
              </a:rPr>
              <a:t>Achieving a unified and cost-effective multi-cloud environment requires regular cloud cost reviews with engineering teams and implementing </a:t>
            </a:r>
            <a:br>
              <a:rPr lang="en-US" sz="1200">
                <a:solidFill>
                  <a:prstClr val="black"/>
                </a:solidFill>
                <a:latin typeface="Helvetica"/>
                <a:cs typeface="Helvetica"/>
              </a:rPr>
            </a:br>
            <a:r>
              <a:rPr lang="en-US" sz="1200">
                <a:solidFill>
                  <a:prstClr val="black"/>
                </a:solidFill>
                <a:latin typeface="Helvetica"/>
                <a:cs typeface="Helvetica"/>
              </a:rPr>
              <a:t>right-sizing recommendations.</a:t>
            </a:r>
          </a:p>
          <a:p>
            <a:pPr marL="355600" indent="-172720">
              <a:lnSpc>
                <a:spcPct val="150000"/>
              </a:lnSpc>
              <a:spcAft>
                <a:spcPts val="1200"/>
              </a:spcAft>
              <a:buClr>
                <a:srgbClr val="E7534F"/>
              </a:buClr>
              <a:buFont typeface="Arial" panose="020B0604020202020204" pitchFamily="34" charset="0"/>
              <a:buChar char="•"/>
              <a:defRPr/>
            </a:pPr>
            <a:r>
              <a:rPr lang="en-US" sz="1200" b="1" i="0" u="none" strike="noStrike" kern="1200" cap="none" spc="0" normalizeH="0" baseline="0" noProof="0">
                <a:ln>
                  <a:noFill/>
                </a:ln>
                <a:solidFill>
                  <a:prstClr val="black"/>
                </a:solidFill>
                <a:effectLst/>
                <a:uLnTx/>
                <a:uFillTx/>
                <a:latin typeface="Helvetica"/>
                <a:cs typeface="Helvetica"/>
              </a:rPr>
              <a:t>Core enterprise apps cloud migration </a:t>
            </a:r>
            <a:r>
              <a:rPr lang="en-US" sz="1200" b="1">
                <a:solidFill>
                  <a:prstClr val="black"/>
                </a:solidFill>
                <a:latin typeface="Helvetica"/>
                <a:cs typeface="Helvetica"/>
              </a:rPr>
              <a:t>readiness: </a:t>
            </a:r>
            <a:r>
              <a:rPr lang="en-US" sz="1200">
                <a:solidFill>
                  <a:prstClr val="black"/>
                </a:solidFill>
                <a:latin typeface="Helvetica"/>
                <a:cs typeface="Helvetica"/>
              </a:rPr>
              <a:t>Investing in cloud migration and security infrastructure is essential for higher maturity in cloud adoption, while ensuring migrations </a:t>
            </a:r>
            <a:br>
              <a:rPr lang="en-US" sz="1200">
                <a:solidFill>
                  <a:prstClr val="black"/>
                </a:solidFill>
                <a:latin typeface="Helvetica"/>
                <a:cs typeface="Helvetica"/>
              </a:rPr>
            </a:br>
            <a:r>
              <a:rPr lang="en-US" sz="1200">
                <a:solidFill>
                  <a:prstClr val="black"/>
                </a:solidFill>
                <a:latin typeface="Helvetica"/>
                <a:cs typeface="Helvetica"/>
              </a:rPr>
              <a:t>remain secure and compliant.</a:t>
            </a:r>
            <a:endParaRPr lang="en-US" sz="120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74696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835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F3DD303-CF58-4E29-3FB7-175A3CCA3231}"/>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08CB446-5E8C-3C76-4308-E8E1D7F43F95}"/>
              </a:ext>
            </a:extLst>
          </p:cNvPr>
          <p:cNvSpPr txBox="1"/>
          <p:nvPr/>
        </p:nvSpPr>
        <p:spPr>
          <a:xfrm>
            <a:off x="549439" y="2183791"/>
            <a:ext cx="7513905" cy="1938992"/>
          </a:xfrm>
          <a:prstGeom prst="rect">
            <a:avLst/>
          </a:prstGeom>
          <a:noFill/>
        </p:spPr>
        <p:txBody>
          <a:bodyPr wrap="square" lIns="91440" tIns="45720" rIns="91440" bIns="45720" rtlCol="0" anchor="t">
            <a:spAutoFit/>
          </a:bodyPr>
          <a:lstStyle/>
          <a:p>
            <a:pPr>
              <a:spcAft>
                <a:spcPts val="2400"/>
              </a:spcAft>
            </a:pPr>
            <a:r>
              <a:rPr lang="en-US" sz="4000">
                <a:solidFill>
                  <a:schemeClr val="bg1"/>
                </a:solidFill>
                <a:latin typeface="Helvetica"/>
                <a:cs typeface="Helvetica"/>
              </a:rPr>
              <a:t>Cloud strategy, multi-cloud unification and cloud </a:t>
            </a:r>
            <a:br>
              <a:rPr lang="en-US" sz="4000">
                <a:solidFill>
                  <a:schemeClr val="bg1"/>
                </a:solidFill>
                <a:latin typeface="Helvetica"/>
                <a:cs typeface="Helvetica"/>
              </a:rPr>
            </a:br>
            <a:r>
              <a:rPr lang="en-US" sz="4000">
                <a:solidFill>
                  <a:schemeClr val="bg1"/>
                </a:solidFill>
                <a:latin typeface="Helvetica"/>
                <a:cs typeface="Helvetica"/>
              </a:rPr>
              <a:t>migration readiness</a:t>
            </a:r>
          </a:p>
        </p:txBody>
      </p:sp>
      <p:sp>
        <p:nvSpPr>
          <p:cNvPr id="5" name="Rectangle 4">
            <a:extLst>
              <a:ext uri="{FF2B5EF4-FFF2-40B4-BE49-F238E27FC236}">
                <a16:creationId xmlns:a16="http://schemas.microsoft.com/office/drawing/2014/main" id="{388C69DD-1979-EA45-4CA2-D55785C7A561}"/>
              </a:ext>
            </a:extLst>
          </p:cNvPr>
          <p:cNvSpPr/>
          <p:nvPr/>
        </p:nvSpPr>
        <p:spPr>
          <a:xfrm>
            <a:off x="680027" y="4326890"/>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151F3835-CE8D-DB04-B122-C7B5BEAABB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4721" y="6005622"/>
            <a:ext cx="2157900" cy="232240"/>
          </a:xfrm>
          <a:prstGeom prst="rect">
            <a:avLst/>
          </a:prstGeom>
        </p:spPr>
      </p:pic>
    </p:spTree>
    <p:extLst>
      <p:ext uri="{BB962C8B-B14F-4D97-AF65-F5344CB8AC3E}">
        <p14:creationId xmlns:p14="http://schemas.microsoft.com/office/powerpoint/2010/main" val="643939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D3FCB-CA3D-1132-CA5F-54334B1F370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D1D22E6-2B87-7836-F940-E752B45C76F1}"/>
              </a:ext>
            </a:extLst>
          </p:cNvPr>
          <p:cNvSpPr txBox="1"/>
          <p:nvPr/>
        </p:nvSpPr>
        <p:spPr>
          <a:xfrm>
            <a:off x="4475068" y="6564858"/>
            <a:ext cx="7685117" cy="261610"/>
          </a:xfrm>
          <a:prstGeom prst="rect">
            <a:avLst/>
          </a:prstGeom>
          <a:noFill/>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sz="1100" b="0" i="1" u="none" strike="noStrike" kern="1200" cap="none" spc="0" normalizeH="0" baseline="0" noProof="0">
                <a:ln>
                  <a:noFill/>
                </a:ln>
                <a:solidFill>
                  <a:srgbClr val="FFFFFF">
                    <a:lumMod val="65000"/>
                  </a:srgbClr>
                </a:solidFill>
                <a:effectLst/>
                <a:uLnTx/>
                <a:uFillTx/>
                <a:latin typeface="Helvetica"/>
                <a:ea typeface="+mn-ea"/>
                <a:cs typeface="+mn-cs"/>
              </a:rPr>
              <a:t>Source : ADAPT Cloud and Infrastructure Edge Survey in July 2025. Sample size : </a:t>
            </a:r>
            <a:r>
              <a:rPr kumimoji="0" lang="en-US" sz="1100" b="0" i="1" u="none" strike="noStrike" kern="1200" cap="none" spc="0" normalizeH="0" baseline="0" noProof="0">
                <a:ln>
                  <a:noFill/>
                </a:ln>
                <a:solidFill>
                  <a:srgbClr val="FFFFFF">
                    <a:lumMod val="65000"/>
                  </a:srgbClr>
                </a:solidFill>
                <a:effectLst/>
                <a:uLnTx/>
                <a:uFillTx/>
                <a:latin typeface="Helvetica"/>
                <a:ea typeface="+mn-ea"/>
                <a:cs typeface="+mn-cs"/>
              </a:rPr>
              <a:t>110</a:t>
            </a:r>
            <a:r>
              <a:rPr kumimoji="0" sz="1100" b="0" i="1" u="none" strike="noStrike" kern="1200" cap="none" spc="0" normalizeH="0" baseline="0" noProof="0">
                <a:ln>
                  <a:noFill/>
                </a:ln>
                <a:solidFill>
                  <a:srgbClr val="FFFFFF">
                    <a:lumMod val="65000"/>
                  </a:srgbClr>
                </a:solidFill>
                <a:effectLst/>
                <a:uLnTx/>
                <a:uFillTx/>
                <a:latin typeface="Helvetica"/>
                <a:ea typeface="+mn-ea"/>
                <a:cs typeface="+mn-cs"/>
              </a:rPr>
              <a:t> Australian Infrastructure Leaders</a:t>
            </a:r>
          </a:p>
        </p:txBody>
      </p:sp>
      <p:sp>
        <p:nvSpPr>
          <p:cNvPr id="2" name="Title 1">
            <a:extLst>
              <a:ext uri="{FF2B5EF4-FFF2-40B4-BE49-F238E27FC236}">
                <a16:creationId xmlns:a16="http://schemas.microsoft.com/office/drawing/2014/main" id="{301872AF-FAE1-BFDE-F2C8-A24C79E0BEA3}"/>
              </a:ext>
            </a:extLst>
          </p:cNvPr>
          <p:cNvSpPr>
            <a:spLocks noGrp="1"/>
          </p:cNvSpPr>
          <p:nvPr>
            <p:ph type="title" idx="4294967295"/>
          </p:nvPr>
        </p:nvSpPr>
        <p:spPr>
          <a:xfrm>
            <a:off x="267663" y="195590"/>
            <a:ext cx="11892522" cy="373329"/>
          </a:xfrm>
          <a:prstGeom prst="rect">
            <a:avLst/>
          </a:prstGeom>
        </p:spPr>
        <p:txBody>
          <a:bodyPr/>
          <a:lstStyle/>
          <a:p>
            <a:pPr>
              <a:defRPr sz="1800" b="1">
                <a:latin typeface="Helvetica"/>
              </a:defRPr>
            </a:pPr>
            <a:r>
              <a:rPr lang="en-US" sz="1800"/>
              <a:t>How would you </a:t>
            </a:r>
            <a:r>
              <a:rPr lang="en-US" sz="1800" err="1"/>
              <a:t>characterise</a:t>
            </a:r>
            <a:r>
              <a:rPr lang="en-US" sz="1800"/>
              <a:t> your </a:t>
            </a:r>
            <a:r>
              <a:rPr lang="en-US" sz="1800" err="1"/>
              <a:t>organisation’s</a:t>
            </a:r>
            <a:r>
              <a:rPr lang="en-US" sz="1800"/>
              <a:t> cloud strategy documentation and roadmap?</a:t>
            </a:r>
            <a:r>
              <a:rPr lang="en-US" sz="1800" baseline="30000"/>
              <a:t>1</a:t>
            </a:r>
          </a:p>
        </p:txBody>
      </p:sp>
      <p:pic>
        <p:nvPicPr>
          <p:cNvPr id="14" name="Graphic 13">
            <a:extLst>
              <a:ext uri="{FF2B5EF4-FFF2-40B4-BE49-F238E27FC236}">
                <a16:creationId xmlns:a16="http://schemas.microsoft.com/office/drawing/2014/main" id="{AEB03FCB-F513-7075-915C-379ADB2C94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7312" y="878615"/>
            <a:ext cx="11619537" cy="5625486"/>
          </a:xfrm>
          <a:prstGeom prst="rect">
            <a:avLst/>
          </a:prstGeom>
        </p:spPr>
      </p:pic>
    </p:spTree>
    <p:extLst>
      <p:ext uri="{BB962C8B-B14F-4D97-AF65-F5344CB8AC3E}">
        <p14:creationId xmlns:p14="http://schemas.microsoft.com/office/powerpoint/2010/main" val="2487461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D31CF-8625-5133-A073-B74E6FDFBCDB}"/>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26600A2E-2120-6D82-BC4B-4D027D9F1E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209" y="831385"/>
            <a:ext cx="11702978" cy="5567490"/>
          </a:xfrm>
          <a:prstGeom prst="rect">
            <a:avLst/>
          </a:prstGeom>
        </p:spPr>
      </p:pic>
      <p:sp>
        <p:nvSpPr>
          <p:cNvPr id="15" name="TextBox 14">
            <a:extLst>
              <a:ext uri="{FF2B5EF4-FFF2-40B4-BE49-F238E27FC236}">
                <a16:creationId xmlns:a16="http://schemas.microsoft.com/office/drawing/2014/main" id="{81E2544C-1F0D-9789-86FF-0802AFC65F59}"/>
              </a:ext>
            </a:extLst>
          </p:cNvPr>
          <p:cNvSpPr txBox="1"/>
          <p:nvPr/>
        </p:nvSpPr>
        <p:spPr>
          <a:xfrm>
            <a:off x="3310359" y="6500712"/>
            <a:ext cx="8819270"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a:ea typeface="+mn-ea"/>
                <a:cs typeface="Helvetica"/>
              </a:rPr>
              <a:t>ADAPT CIO and Cloud and Infrastructure Edge Surveys in 2020 to 2025. Sample size: 2,215 Australian CIOs and Infrastructure leaders</a:t>
            </a:r>
          </a:p>
        </p:txBody>
      </p:sp>
      <p:sp>
        <p:nvSpPr>
          <p:cNvPr id="21" name="Rectangle 20">
            <a:extLst>
              <a:ext uri="{FF2B5EF4-FFF2-40B4-BE49-F238E27FC236}">
                <a16:creationId xmlns:a16="http://schemas.microsoft.com/office/drawing/2014/main" id="{A361BE36-8992-42A2-FF00-574336E960F0}"/>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srgbClr val="FFFFFF"/>
                </a:solidFill>
                <a:effectLst/>
                <a:uLnTx/>
                <a:uFillTx/>
                <a:latin typeface="Helvetica"/>
                <a:cs typeface="Helvetica"/>
              </a:rPr>
              <a:t>Cloud </a:t>
            </a:r>
            <a:r>
              <a:rPr lang="en-US" sz="2400" b="1" spc="-50">
                <a:solidFill>
                  <a:srgbClr val="FFFFFF"/>
                </a:solidFill>
                <a:latin typeface="Helvetica"/>
                <a:cs typeface="Helvetica"/>
              </a:rPr>
              <a:t>migration</a:t>
            </a:r>
            <a:r>
              <a:rPr kumimoji="0" lang="en-US" sz="2400" b="1" i="0" u="none" strike="noStrike" kern="1200" cap="none" spc="-50" normalizeH="0" baseline="0" noProof="0">
                <a:ln>
                  <a:noFill/>
                </a:ln>
                <a:solidFill>
                  <a:srgbClr val="FFFFFF"/>
                </a:solidFill>
                <a:effectLst/>
                <a:uLnTx/>
                <a:uFillTx/>
                <a:latin typeface="Helvetica"/>
                <a:cs typeface="Helvetica"/>
              </a:rPr>
              <a:t> 2020 – 2027 </a:t>
            </a:r>
          </a:p>
        </p:txBody>
      </p:sp>
    </p:spTree>
    <p:extLst>
      <p:ext uri="{BB962C8B-B14F-4D97-AF65-F5344CB8AC3E}">
        <p14:creationId xmlns:p14="http://schemas.microsoft.com/office/powerpoint/2010/main" val="975431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6815B-B4CE-0A4E-320D-1D7F46D888A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A4FCDF2-A2CB-A307-A308-8038919A1298}"/>
              </a:ext>
            </a:extLst>
          </p:cNvPr>
          <p:cNvSpPr txBox="1"/>
          <p:nvPr/>
        </p:nvSpPr>
        <p:spPr>
          <a:xfrm>
            <a:off x="4475068" y="6564858"/>
            <a:ext cx="7685117" cy="261610"/>
          </a:xfrm>
          <a:prstGeom prst="rect">
            <a:avLst/>
          </a:prstGeom>
          <a:noFill/>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sz="1100" b="0" i="1" u="none" strike="noStrike" kern="1200" cap="none" spc="0" normalizeH="0" baseline="0" noProof="0">
                <a:ln>
                  <a:noFill/>
                </a:ln>
                <a:solidFill>
                  <a:srgbClr val="FFFFFF">
                    <a:lumMod val="65000"/>
                  </a:srgbClr>
                </a:solidFill>
                <a:effectLst/>
                <a:uLnTx/>
                <a:uFillTx/>
                <a:latin typeface="Helvetica"/>
                <a:ea typeface="+mn-ea"/>
                <a:cs typeface="+mn-cs"/>
              </a:rPr>
              <a:t>Source : ADAPT Cloud and Infrastructure Edge Survey in July 2025. Sample size : </a:t>
            </a:r>
            <a:r>
              <a:rPr kumimoji="0" lang="en-US" sz="1100" b="0" i="1" u="none" strike="noStrike" kern="1200" cap="none" spc="0" normalizeH="0" baseline="0" noProof="0">
                <a:ln>
                  <a:noFill/>
                </a:ln>
                <a:solidFill>
                  <a:srgbClr val="FFFFFF">
                    <a:lumMod val="65000"/>
                  </a:srgbClr>
                </a:solidFill>
                <a:effectLst/>
                <a:uLnTx/>
                <a:uFillTx/>
                <a:latin typeface="Helvetica"/>
                <a:ea typeface="+mn-ea"/>
                <a:cs typeface="+mn-cs"/>
              </a:rPr>
              <a:t>107</a:t>
            </a:r>
            <a:r>
              <a:rPr kumimoji="0" sz="1100" b="0" i="1" u="none" strike="noStrike" kern="1200" cap="none" spc="0" normalizeH="0" baseline="0" noProof="0">
                <a:ln>
                  <a:noFill/>
                </a:ln>
                <a:solidFill>
                  <a:srgbClr val="FFFFFF">
                    <a:lumMod val="65000"/>
                  </a:srgbClr>
                </a:solidFill>
                <a:effectLst/>
                <a:uLnTx/>
                <a:uFillTx/>
                <a:latin typeface="Helvetica"/>
                <a:ea typeface="+mn-ea"/>
                <a:cs typeface="+mn-cs"/>
              </a:rPr>
              <a:t> Australian Infrastructure Leaders</a:t>
            </a:r>
          </a:p>
        </p:txBody>
      </p:sp>
      <p:pic>
        <p:nvPicPr>
          <p:cNvPr id="13" name="Graphic 12">
            <a:extLst>
              <a:ext uri="{FF2B5EF4-FFF2-40B4-BE49-F238E27FC236}">
                <a16:creationId xmlns:a16="http://schemas.microsoft.com/office/drawing/2014/main" id="{B00FCE0C-6413-3401-EFDD-64BBCCEFF2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7663" y="959748"/>
            <a:ext cx="11619538" cy="5362224"/>
          </a:xfrm>
          <a:prstGeom prst="rect">
            <a:avLst/>
          </a:prstGeom>
        </p:spPr>
      </p:pic>
      <p:sp>
        <p:nvSpPr>
          <p:cNvPr id="3" name="Title 1">
            <a:extLst>
              <a:ext uri="{FF2B5EF4-FFF2-40B4-BE49-F238E27FC236}">
                <a16:creationId xmlns:a16="http://schemas.microsoft.com/office/drawing/2014/main" id="{3DDA7EDE-1CF0-CB7D-30D0-B5845E234937}"/>
              </a:ext>
            </a:extLst>
          </p:cNvPr>
          <p:cNvSpPr txBox="1">
            <a:spLocks/>
          </p:cNvSpPr>
          <p:nvPr/>
        </p:nvSpPr>
        <p:spPr>
          <a:xfrm>
            <a:off x="232493" y="220897"/>
            <a:ext cx="10791107" cy="4428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sz="1800" b="1">
                <a:latin typeface="Helvetica"/>
              </a:defRPr>
            </a:pPr>
            <a:r>
              <a:rPr lang="en-US" sz="1650" b="1">
                <a:latin typeface="Helvetica"/>
              </a:rPr>
              <a:t>Select which statement best describes your </a:t>
            </a:r>
            <a:r>
              <a:rPr lang="en-US" sz="1650" b="1" err="1">
                <a:latin typeface="Helvetica"/>
              </a:rPr>
              <a:t>organisation’s</a:t>
            </a:r>
            <a:r>
              <a:rPr lang="en-US" sz="1650" b="1">
                <a:latin typeface="Helvetica"/>
              </a:rPr>
              <a:t> current approach to multi-cloud unification?</a:t>
            </a:r>
          </a:p>
        </p:txBody>
      </p:sp>
    </p:spTree>
    <p:extLst>
      <p:ext uri="{BB962C8B-B14F-4D97-AF65-F5344CB8AC3E}">
        <p14:creationId xmlns:p14="http://schemas.microsoft.com/office/powerpoint/2010/main" val="1428939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234B3-568F-8920-43A5-D0507E29046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10DFF14-5D2D-33F8-4843-461A433B16C3}"/>
              </a:ext>
            </a:extLst>
          </p:cNvPr>
          <p:cNvSpPr txBox="1"/>
          <p:nvPr/>
        </p:nvSpPr>
        <p:spPr>
          <a:xfrm>
            <a:off x="4475068" y="6564858"/>
            <a:ext cx="7685117" cy="261610"/>
          </a:xfrm>
          <a:prstGeom prst="rect">
            <a:avLst/>
          </a:prstGeom>
          <a:noFill/>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sz="1100" b="0" i="1" u="none" strike="noStrike" kern="1200" cap="none" spc="0" normalizeH="0" baseline="0" noProof="0">
                <a:ln>
                  <a:noFill/>
                </a:ln>
                <a:solidFill>
                  <a:srgbClr val="FFFFFF">
                    <a:lumMod val="65000"/>
                  </a:srgbClr>
                </a:solidFill>
                <a:effectLst/>
                <a:uLnTx/>
                <a:uFillTx/>
                <a:latin typeface="Helvetica"/>
                <a:ea typeface="+mn-ea"/>
                <a:cs typeface="+mn-cs"/>
              </a:rPr>
              <a:t>Source : ADAPT Cloud and Infrastructure Edge Survey in July 2025. Sample size : </a:t>
            </a:r>
            <a:r>
              <a:rPr kumimoji="0" lang="en-US" sz="1100" b="0" i="1" u="none" strike="noStrike" kern="1200" cap="none" spc="0" normalizeH="0" baseline="0" noProof="0">
                <a:ln>
                  <a:noFill/>
                </a:ln>
                <a:solidFill>
                  <a:srgbClr val="FFFFFF">
                    <a:lumMod val="65000"/>
                  </a:srgbClr>
                </a:solidFill>
                <a:effectLst/>
                <a:uLnTx/>
                <a:uFillTx/>
                <a:latin typeface="Helvetica"/>
                <a:ea typeface="+mn-ea"/>
                <a:cs typeface="+mn-cs"/>
              </a:rPr>
              <a:t>106</a:t>
            </a:r>
            <a:r>
              <a:rPr kumimoji="0" sz="1100" b="0" i="1" u="none" strike="noStrike" kern="1200" cap="none" spc="0" normalizeH="0" baseline="0" noProof="0">
                <a:ln>
                  <a:noFill/>
                </a:ln>
                <a:solidFill>
                  <a:srgbClr val="FFFFFF">
                    <a:lumMod val="65000"/>
                  </a:srgbClr>
                </a:solidFill>
                <a:effectLst/>
                <a:uLnTx/>
                <a:uFillTx/>
                <a:latin typeface="Helvetica"/>
                <a:ea typeface="+mn-ea"/>
                <a:cs typeface="+mn-cs"/>
              </a:rPr>
              <a:t> Australian Infrastructure Leaders</a:t>
            </a:r>
          </a:p>
        </p:txBody>
      </p:sp>
      <p:sp>
        <p:nvSpPr>
          <p:cNvPr id="2" name="Title 1">
            <a:extLst>
              <a:ext uri="{FF2B5EF4-FFF2-40B4-BE49-F238E27FC236}">
                <a16:creationId xmlns:a16="http://schemas.microsoft.com/office/drawing/2014/main" id="{F9A4067D-9680-4B56-486A-F432371067C4}"/>
              </a:ext>
            </a:extLst>
          </p:cNvPr>
          <p:cNvSpPr>
            <a:spLocks noGrp="1"/>
          </p:cNvSpPr>
          <p:nvPr>
            <p:ph type="title" idx="4294967295"/>
          </p:nvPr>
        </p:nvSpPr>
        <p:spPr>
          <a:xfrm>
            <a:off x="267663" y="202216"/>
            <a:ext cx="10606088" cy="611188"/>
          </a:xfrm>
          <a:prstGeom prst="rect">
            <a:avLst/>
          </a:prstGeom>
        </p:spPr>
        <p:txBody>
          <a:bodyPr lIns="91440" tIns="45720" rIns="91440" bIns="45720" anchor="t"/>
          <a:lstStyle/>
          <a:p>
            <a:pPr>
              <a:defRPr sz="1800" b="1">
                <a:latin typeface="Helvetica"/>
              </a:defRPr>
            </a:pPr>
            <a:r>
              <a:rPr lang="en-US"/>
              <a:t>How ready is your </a:t>
            </a:r>
            <a:r>
              <a:rPr lang="en-US" err="1"/>
              <a:t>organisation</a:t>
            </a:r>
            <a:r>
              <a:rPr lang="en-US"/>
              <a:t> to migrate its core enterprise apps (e.g., ERP) to the cloud?</a:t>
            </a:r>
          </a:p>
        </p:txBody>
      </p:sp>
      <p:pic>
        <p:nvPicPr>
          <p:cNvPr id="6" name="Graphic 5">
            <a:extLst>
              <a:ext uri="{FF2B5EF4-FFF2-40B4-BE49-F238E27FC236}">
                <a16:creationId xmlns:a16="http://schemas.microsoft.com/office/drawing/2014/main" id="{36D5AD94-C07A-50C4-6B16-10D565BA7E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7662" y="924768"/>
            <a:ext cx="11619537" cy="5268003"/>
          </a:xfrm>
          <a:prstGeom prst="rect">
            <a:avLst/>
          </a:prstGeom>
        </p:spPr>
      </p:pic>
    </p:spTree>
    <p:extLst>
      <p:ext uri="{BB962C8B-B14F-4D97-AF65-F5344CB8AC3E}">
        <p14:creationId xmlns:p14="http://schemas.microsoft.com/office/powerpoint/2010/main" val="1660680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43877-AD61-DFD5-E16C-8A017B0B8CD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E7754C1-C454-B953-13AD-B3554EADDF90}"/>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0324EAC-4D20-5013-60FC-BB93EF794ADB}"/>
              </a:ext>
            </a:extLst>
          </p:cNvPr>
          <p:cNvSpPr txBox="1"/>
          <p:nvPr/>
        </p:nvSpPr>
        <p:spPr>
          <a:xfrm>
            <a:off x="660817" y="2013513"/>
            <a:ext cx="3771237" cy="4166975"/>
          </a:xfrm>
          <a:prstGeom prst="rect">
            <a:avLst/>
          </a:prstGeom>
          <a:noFill/>
        </p:spPr>
        <p:txBody>
          <a:bodyPr wrap="square" lIns="91440" tIns="45720" rIns="91440" bIns="45720" rtlCol="0" anchor="t">
            <a:spAutoFit/>
          </a:bodyPr>
          <a:lstStyle/>
          <a:p>
            <a:pPr>
              <a:lnSpc>
                <a:spcPct val="150000"/>
              </a:lnSpc>
              <a:spcAft>
                <a:spcPts val="600"/>
              </a:spcAft>
              <a:defRPr/>
            </a:pPr>
            <a:r>
              <a:rPr lang="en-US" sz="1200" b="1">
                <a:solidFill>
                  <a:prstClr val="black"/>
                </a:solidFill>
                <a:latin typeface="Helvetica"/>
                <a:cs typeface="Helvetica"/>
              </a:rPr>
              <a:t>Australian </a:t>
            </a:r>
            <a:r>
              <a:rPr lang="en-US" sz="1200" b="1" err="1">
                <a:solidFill>
                  <a:prstClr val="black"/>
                </a:solidFill>
                <a:latin typeface="Helvetica"/>
                <a:cs typeface="Helvetica"/>
              </a:rPr>
              <a:t>organisations</a:t>
            </a:r>
            <a:r>
              <a:rPr lang="en-US" sz="1200" b="1">
                <a:solidFill>
                  <a:prstClr val="black"/>
                </a:solidFill>
                <a:latin typeface="Helvetica"/>
                <a:cs typeface="Helvetica"/>
              </a:rPr>
              <a:t> are still in the early stages of cloud maturity, with 71% lacking comprehensive or mature cloud strategy documentation and clear migration roadmaps</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endParaRPr lang="en-US">
              <a:solidFill>
                <a:prstClr val="black"/>
              </a:solidFill>
              <a:ea typeface="+mn-ea"/>
            </a:endParaRP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Consistent with this, </a:t>
            </a:r>
            <a:r>
              <a:rPr lang="en-US" sz="1200" err="1">
                <a:solidFill>
                  <a:prstClr val="black"/>
                </a:solidFill>
                <a:latin typeface="Helvetica"/>
                <a:cs typeface="Helvetica"/>
              </a:rPr>
              <a:t>organisations</a:t>
            </a:r>
            <a:r>
              <a:rPr lang="en-US" sz="1200">
                <a:solidFill>
                  <a:prstClr val="black"/>
                </a:solidFill>
                <a:latin typeface="Helvetica"/>
                <a:cs typeface="Helvetica"/>
              </a:rPr>
              <a:t> are reducing public cloud workload usage while increasingly adopting hybrid cloud solutions. For more insights on the progress of cloud migration, refer to an </a:t>
            </a:r>
            <a:r>
              <a:rPr lang="en-US" sz="1200">
                <a:solidFill>
                  <a:srgbClr val="E7534F"/>
                </a:solidFill>
                <a:latin typeface="Helvetica"/>
                <a:cs typeface="Helvetica"/>
                <a:hlinkClick r:id="rId3"/>
              </a:rPr>
              <a:t>ADAPT Infrastructure Leader Persona Map</a:t>
            </a:r>
            <a:r>
              <a:rPr lang="en-US" sz="1200">
                <a:solidFill>
                  <a:prstClr val="black"/>
                </a:solidFill>
                <a:latin typeface="Helvetica"/>
                <a:cs typeface="Helvetica"/>
              </a:rPr>
              <a:t> </a:t>
            </a:r>
            <a:br>
              <a:rPr lang="en-US" sz="1200">
                <a:solidFill>
                  <a:prstClr val="black"/>
                </a:solidFill>
                <a:latin typeface="Helvetica"/>
                <a:cs typeface="Helvetica"/>
              </a:rPr>
            </a:br>
            <a:r>
              <a:rPr lang="en-US" sz="1200">
                <a:solidFill>
                  <a:prstClr val="black"/>
                </a:solidFill>
                <a:latin typeface="Helvetica"/>
                <a:cs typeface="Helvetica"/>
              </a:rPr>
              <a:t>(Jul 2025).</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85% of </a:t>
            </a:r>
            <a:r>
              <a:rPr lang="en-US" sz="1200" err="1">
                <a:solidFill>
                  <a:prstClr val="black"/>
                </a:solidFill>
                <a:latin typeface="Helvetica"/>
                <a:cs typeface="Helvetica"/>
              </a:rPr>
              <a:t>organisations</a:t>
            </a:r>
            <a:r>
              <a:rPr lang="en-US" sz="1200">
                <a:solidFill>
                  <a:prstClr val="black"/>
                </a:solidFill>
                <a:latin typeface="Helvetica"/>
                <a:cs typeface="Helvetica"/>
              </a:rPr>
              <a:t> do not have an advanced </a:t>
            </a:r>
            <a:br>
              <a:rPr lang="en-US" sz="1200">
                <a:solidFill>
                  <a:prstClr val="black"/>
                </a:solidFill>
                <a:latin typeface="Helvetica"/>
                <a:cs typeface="Helvetica"/>
              </a:rPr>
            </a:br>
            <a:r>
              <a:rPr lang="en-US" sz="1200">
                <a:solidFill>
                  <a:prstClr val="black"/>
                </a:solidFill>
                <a:latin typeface="Helvetica"/>
                <a:cs typeface="Helvetica"/>
              </a:rPr>
              <a:t>or fully unified approach to multi-cloud migration.</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34% of </a:t>
            </a:r>
            <a:r>
              <a:rPr lang="en-US" sz="1200" err="1">
                <a:solidFill>
                  <a:prstClr val="black"/>
                </a:solidFill>
                <a:latin typeface="Helvetica"/>
                <a:cs typeface="Helvetica"/>
              </a:rPr>
              <a:t>organisations</a:t>
            </a:r>
            <a:r>
              <a:rPr lang="en-US" sz="1200">
                <a:solidFill>
                  <a:prstClr val="black"/>
                </a:solidFill>
                <a:latin typeface="Helvetica"/>
                <a:cs typeface="Helvetica"/>
              </a:rPr>
              <a:t> are already migrating their core enterprise apps to the cloud. </a:t>
            </a:r>
          </a:p>
        </p:txBody>
      </p:sp>
      <p:grpSp>
        <p:nvGrpSpPr>
          <p:cNvPr id="2" name="Group 1">
            <a:extLst>
              <a:ext uri="{FF2B5EF4-FFF2-40B4-BE49-F238E27FC236}">
                <a16:creationId xmlns:a16="http://schemas.microsoft.com/office/drawing/2014/main" id="{067B307D-88C1-6635-25B0-85C1ABE15099}"/>
              </a:ext>
            </a:extLst>
          </p:cNvPr>
          <p:cNvGrpSpPr/>
          <p:nvPr/>
        </p:nvGrpSpPr>
        <p:grpSpPr>
          <a:xfrm>
            <a:off x="660819" y="771222"/>
            <a:ext cx="3706884" cy="1138774"/>
            <a:chOff x="819810" y="1621037"/>
            <a:chExt cx="3706885" cy="1138774"/>
          </a:xfrm>
        </p:grpSpPr>
        <p:sp>
          <p:nvSpPr>
            <p:cNvPr id="3" name="Rectangle 2">
              <a:extLst>
                <a:ext uri="{FF2B5EF4-FFF2-40B4-BE49-F238E27FC236}">
                  <a16:creationId xmlns:a16="http://schemas.microsoft.com/office/drawing/2014/main" id="{535F03CE-59DC-5B1A-2567-8206C5337BAE}"/>
                </a:ext>
              </a:extLst>
            </p:cNvPr>
            <p:cNvSpPr/>
            <p:nvPr/>
          </p:nvSpPr>
          <p:spPr>
            <a:xfrm>
              <a:off x="819811" y="1928814"/>
              <a:ext cx="3706884"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srgbClr val="000000"/>
                  </a:solidFill>
                  <a:effectLst/>
                  <a:uLnTx/>
                  <a:uFillTx/>
                  <a:latin typeface="Helvetica"/>
                  <a:ea typeface="+mn-ea"/>
                  <a:cs typeface="Helvetica"/>
                </a:rPr>
                <a:t>Cloud strategy </a:t>
              </a:r>
              <a:br>
                <a:rPr kumimoji="0" lang="en-US" sz="2400" b="1" i="0" u="none" strike="noStrike" kern="1200" cap="none" spc="-50" normalizeH="0" baseline="0" noProof="0">
                  <a:ln>
                    <a:noFill/>
                  </a:ln>
                  <a:solidFill>
                    <a:srgbClr val="000000"/>
                  </a:solidFill>
                  <a:effectLst/>
                  <a:uLnTx/>
                  <a:uFillTx/>
                  <a:latin typeface="Helvetica"/>
                  <a:ea typeface="+mn-ea"/>
                  <a:cs typeface="Helvetica"/>
                </a:rPr>
              </a:br>
              <a:r>
                <a:rPr kumimoji="0" lang="en-US" sz="2400" b="1" i="0" u="none" strike="noStrike" kern="1200" cap="none" spc="-50" normalizeH="0" baseline="0" noProof="0">
                  <a:ln>
                    <a:noFill/>
                  </a:ln>
                  <a:solidFill>
                    <a:srgbClr val="000000"/>
                  </a:solidFill>
                  <a:effectLst/>
                  <a:uLnTx/>
                  <a:uFillTx/>
                  <a:latin typeface="Helvetica"/>
                  <a:ea typeface="+mn-ea"/>
                  <a:cs typeface="Helvetica"/>
                </a:rPr>
                <a:t>and migration</a:t>
              </a:r>
            </a:p>
          </p:txBody>
        </p:sp>
        <p:sp>
          <p:nvSpPr>
            <p:cNvPr id="6" name="Rectangle 5">
              <a:extLst>
                <a:ext uri="{FF2B5EF4-FFF2-40B4-BE49-F238E27FC236}">
                  <a16:creationId xmlns:a16="http://schemas.microsoft.com/office/drawing/2014/main" id="{29E351D9-FF67-F84E-C66E-7A676ADE510D}"/>
                </a:ext>
              </a:extLst>
            </p:cNvPr>
            <p:cNvSpPr/>
            <p:nvPr/>
          </p:nvSpPr>
          <p:spPr>
            <a:xfrm>
              <a:off x="819810" y="1621037"/>
              <a:ext cx="3626372" cy="307777"/>
            </a:xfrm>
            <a:prstGeom prst="rect">
              <a:avLst/>
            </a:prstGeom>
          </p:spPr>
          <p:txBody>
            <a:bodyPr wrap="square" lIns="91440" tIns="45720" rIns="91440" bIns="45720" anchor="t">
              <a:spAutoFit/>
            </a:bodyPr>
            <a:lstStyle/>
            <a:p>
              <a:pPr>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33B2DDA-D5A6-D257-7F92-5DF2F2AD9FEC}"/>
              </a:ext>
            </a:extLst>
          </p:cNvPr>
          <p:cNvCxnSpPr>
            <a:cxnSpLocks/>
          </p:cNvCxnSpPr>
          <p:nvPr/>
        </p:nvCxnSpPr>
        <p:spPr>
          <a:xfrm flipV="1">
            <a:off x="4555149"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3A336B8-8187-D3B5-29CB-D46520D2A5B6}"/>
              </a:ext>
            </a:extLst>
          </p:cNvPr>
          <p:cNvSpPr txBox="1"/>
          <p:nvPr/>
        </p:nvSpPr>
        <p:spPr>
          <a:xfrm>
            <a:off x="4820285" y="143649"/>
            <a:ext cx="7140579" cy="6616298"/>
          </a:xfrm>
          <a:prstGeom prst="rect">
            <a:avLst/>
          </a:prstGeom>
          <a:noFill/>
        </p:spPr>
        <p:txBody>
          <a:bodyPr wrap="square" lIns="91440" tIns="45720" rIns="91440" bIns="45720" anchor="t">
            <a:spAutoFit/>
          </a:bodyPr>
          <a:lstStyle/>
          <a:p>
            <a:pPr lvl="0">
              <a:lnSpc>
                <a:spcPct val="150000"/>
              </a:lnSpc>
              <a:buClr>
                <a:srgbClr val="E7534F"/>
              </a:buClr>
              <a:defRPr/>
            </a:pPr>
            <a:r>
              <a:rPr lang="en-US" sz="1200" b="1">
                <a:solidFill>
                  <a:srgbClr val="000000"/>
                </a:solidFill>
                <a:latin typeface="Helvetica"/>
                <a:cs typeface="Helvetica"/>
              </a:rPr>
              <a:t>Cloud strategy and documentation roadmap</a:t>
            </a:r>
            <a:endParaRPr lang="en-US" sz="1200" b="1">
              <a:solidFill>
                <a:prstClr val="black"/>
              </a:solidFill>
              <a:latin typeface="Helvetica" panose="020B0604020202020204" pitchFamily="34" charset="0"/>
              <a:cs typeface="Helvetica" panose="020B0604020202020204" pitchFamily="34" charset="0"/>
            </a:endParaRP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Cloud strategy documentation reveals a significant maturity gap among Australian </a:t>
            </a:r>
            <a:r>
              <a:rPr lang="en-US" sz="1200" err="1">
                <a:solidFill>
                  <a:prstClr val="black"/>
                </a:solidFill>
                <a:latin typeface="Helvetica"/>
                <a:cs typeface="Helvetica"/>
              </a:rPr>
              <a:t>organisations</a:t>
            </a:r>
            <a:r>
              <a:rPr lang="en-US" sz="1200">
                <a:solidFill>
                  <a:prstClr val="black"/>
                </a:solidFill>
                <a:latin typeface="Helvetica"/>
                <a:cs typeface="Helvetica"/>
              </a:rPr>
              <a:t>. </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Most </a:t>
            </a:r>
            <a:r>
              <a:rPr lang="en-US" sz="1200" err="1">
                <a:solidFill>
                  <a:prstClr val="black"/>
                </a:solidFill>
                <a:latin typeface="Helvetica"/>
                <a:cs typeface="Helvetica"/>
              </a:rPr>
              <a:t>organisations</a:t>
            </a:r>
            <a:r>
              <a:rPr lang="en-US" sz="1200">
                <a:solidFill>
                  <a:prstClr val="black"/>
                </a:solidFill>
                <a:latin typeface="Helvetica"/>
                <a:cs typeface="Helvetica"/>
              </a:rPr>
              <a:t> have only a partially defined cloud strategy, indicating an evolving approach </a:t>
            </a:r>
            <a:br>
              <a:rPr lang="en-US" sz="1200" dirty="0">
                <a:latin typeface="Helvetica"/>
                <a:cs typeface="Helvetica"/>
              </a:rPr>
            </a:br>
            <a:r>
              <a:rPr lang="en-US" sz="1200">
                <a:solidFill>
                  <a:prstClr val="black"/>
                </a:solidFill>
                <a:latin typeface="Helvetica"/>
                <a:cs typeface="Helvetica"/>
              </a:rPr>
              <a:t>to cloud adoption. With just 9% possessing mature cloud strategy documentation and roadmaps, there is a clear need for </a:t>
            </a:r>
            <a:r>
              <a:rPr lang="en-US" sz="1200" dirty="0">
                <a:solidFill>
                  <a:prstClr val="black"/>
                </a:solidFill>
                <a:latin typeface="Helvetica"/>
                <a:cs typeface="Helvetica"/>
              </a:rPr>
              <a:t>a </a:t>
            </a:r>
            <a:r>
              <a:rPr lang="en-US" sz="1200">
                <a:solidFill>
                  <a:prstClr val="black"/>
                </a:solidFill>
                <a:latin typeface="Helvetica"/>
                <a:cs typeface="Helvetica"/>
              </a:rPr>
              <a:t>more structured cloud transformation.</a:t>
            </a:r>
            <a:endParaRPr lang="en-US" sz="1200" b="1">
              <a:solidFill>
                <a:prstClr val="black"/>
              </a:solidFill>
              <a:latin typeface="Helvetica"/>
              <a:cs typeface="Helvetica"/>
            </a:endParaRPr>
          </a:p>
          <a:p>
            <a:pPr lvl="0">
              <a:lnSpc>
                <a:spcPct val="150000"/>
              </a:lnSpc>
              <a:buClr>
                <a:srgbClr val="E7534F"/>
              </a:buClr>
              <a:defRPr/>
            </a:pPr>
            <a:r>
              <a:rPr lang="en-US" sz="1200" b="1">
                <a:solidFill>
                  <a:srgbClr val="000000"/>
                </a:solidFill>
                <a:latin typeface="Helvetica"/>
                <a:cs typeface="Helvetica"/>
              </a:rPr>
              <a:t>Cloud migration progress</a:t>
            </a:r>
            <a:r>
              <a:rPr lang="en-US" sz="1200">
                <a:solidFill>
                  <a:prstClr val="black"/>
                </a:solidFill>
                <a:latin typeface="Helvetica"/>
                <a:cs typeface="Helvetica"/>
              </a:rPr>
              <a:t> </a:t>
            </a:r>
          </a:p>
          <a:p>
            <a:pPr marL="171450" indent="-171450">
              <a:lnSpc>
                <a:spcPct val="150000"/>
              </a:lnSpc>
              <a:spcAft>
                <a:spcPts val="1200"/>
              </a:spcAft>
              <a:buClr>
                <a:srgbClr val="E7534F"/>
              </a:buClr>
              <a:buFont typeface="Arial" panose="020B0604020202020204" pitchFamily="34" charset="0"/>
              <a:buChar char="•"/>
              <a:defRPr/>
            </a:pPr>
            <a:r>
              <a:rPr lang="en-US" sz="1200" err="1">
                <a:solidFill>
                  <a:prstClr val="black"/>
                </a:solidFill>
                <a:latin typeface="Helvetica"/>
                <a:cs typeface="Helvetica"/>
              </a:rPr>
              <a:t>Organisations</a:t>
            </a:r>
            <a:r>
              <a:rPr lang="en-US" sz="1200">
                <a:solidFill>
                  <a:prstClr val="black"/>
                </a:solidFill>
                <a:latin typeface="Helvetica"/>
                <a:cs typeface="Helvetica"/>
              </a:rPr>
              <a:t> have significantly diminished their reliance on public cloud workloads, while embracing hybrid cloud solutions at an exceptional rate. While in-house workload allocation is gradually declining, there is a slow but steady rise in private cloud usage. These changes reflect </a:t>
            </a:r>
            <a:r>
              <a:rPr lang="en-US" sz="1200" err="1">
                <a:solidFill>
                  <a:prstClr val="black"/>
                </a:solidFill>
                <a:latin typeface="Helvetica"/>
                <a:cs typeface="Helvetica"/>
              </a:rPr>
              <a:t>organisations</a:t>
            </a:r>
            <a:r>
              <a:rPr lang="en-US" sz="1200">
                <a:solidFill>
                  <a:prstClr val="black"/>
                </a:solidFill>
                <a:latin typeface="Helvetica"/>
                <a:cs typeface="Helvetica"/>
              </a:rPr>
              <a:t> maturing their cloud strategies while working to unify their multi-cloud migration approaches.</a:t>
            </a:r>
            <a:endParaRPr lang="en-US" sz="1200" b="0" i="0" u="none" strike="noStrike" kern="1200" cap="none" spc="0" normalizeH="0" baseline="0" noProof="0">
              <a:ln>
                <a:noFill/>
              </a:ln>
              <a:solidFill>
                <a:prstClr val="black"/>
              </a:solidFill>
              <a:effectLst/>
              <a:uLnTx/>
              <a:uFillTx/>
              <a:latin typeface="Helvetica"/>
              <a:cs typeface="Helvetica"/>
            </a:endParaRPr>
          </a:p>
          <a:p>
            <a:pPr>
              <a:lnSpc>
                <a:spcPct val="150000"/>
              </a:lnSpc>
              <a:buClr>
                <a:srgbClr val="E7534F"/>
              </a:buClr>
              <a:defRPr/>
            </a:pPr>
            <a:r>
              <a:rPr lang="en-US" sz="1200" b="1" i="0" u="none" strike="noStrike" kern="1200" cap="none" spc="0" normalizeH="0" baseline="0" noProof="0">
                <a:ln>
                  <a:noFill/>
                </a:ln>
                <a:solidFill>
                  <a:prstClr val="black"/>
                </a:solidFill>
                <a:effectLst/>
                <a:uLnTx/>
                <a:uFillTx/>
                <a:latin typeface="Helvetica"/>
                <a:cs typeface="Helvetica"/>
              </a:rPr>
              <a:t>Approach to multi-cloud unification</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Multi-cloud environments are becoming the norm. However, many </a:t>
            </a:r>
            <a:r>
              <a:rPr lang="en-US" sz="1200" err="1">
                <a:solidFill>
                  <a:prstClr val="black"/>
                </a:solidFill>
                <a:latin typeface="Helvetica"/>
                <a:cs typeface="Helvetica"/>
              </a:rPr>
              <a:t>organisations</a:t>
            </a:r>
            <a:r>
              <a:rPr lang="en-US" sz="1200">
                <a:solidFill>
                  <a:prstClr val="black"/>
                </a:solidFill>
                <a:latin typeface="Helvetica"/>
                <a:cs typeface="Helvetica"/>
              </a:rPr>
              <a:t> struggle with unification strategies. This indicates that these </a:t>
            </a:r>
            <a:r>
              <a:rPr lang="en-US" sz="1200" err="1">
                <a:solidFill>
                  <a:prstClr val="black"/>
                </a:solidFill>
                <a:latin typeface="Helvetica"/>
                <a:cs typeface="Helvetica"/>
              </a:rPr>
              <a:t>organisations</a:t>
            </a:r>
            <a:r>
              <a:rPr lang="en-US" sz="1200">
                <a:solidFill>
                  <a:prstClr val="black"/>
                </a:solidFill>
                <a:latin typeface="Helvetica"/>
                <a:cs typeface="Helvetica"/>
              </a:rPr>
              <a:t> are still operating in siloed cloud environments.</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Poor readiness for migrating core enterprise applications can slow multi-cloud maturity, as legacy apps often have limited flexibility for cloud adoption.</a:t>
            </a:r>
            <a:endParaRPr lang="en-US" sz="1200" b="0" i="0" u="none" strike="noStrike" kern="1200" cap="none" spc="0" normalizeH="0" baseline="0" noProof="0">
              <a:ln>
                <a:noFill/>
              </a:ln>
              <a:solidFill>
                <a:prstClr val="black"/>
              </a:solidFill>
              <a:effectLst/>
              <a:uLnTx/>
              <a:uFillTx/>
              <a:latin typeface="Helvetica"/>
              <a:cs typeface="Helvetica"/>
            </a:endParaRPr>
          </a:p>
          <a:p>
            <a:pPr>
              <a:lnSpc>
                <a:spcPct val="150000"/>
              </a:lnSpc>
              <a:buClr>
                <a:srgbClr val="E7534F"/>
              </a:buClr>
              <a:defRPr/>
            </a:pPr>
            <a:r>
              <a:rPr lang="en-US" sz="1200" b="1" dirty="0">
                <a:solidFill>
                  <a:prstClr val="black"/>
                </a:solidFill>
                <a:latin typeface="Helvetica"/>
                <a:cs typeface="Helvetica"/>
              </a:rPr>
              <a:t>Cloud migration readiness for core </a:t>
            </a:r>
            <a:r>
              <a:rPr lang="en-US" sz="1200" b="1">
                <a:solidFill>
                  <a:prstClr val="black"/>
                </a:solidFill>
                <a:latin typeface="Helvetica"/>
                <a:cs typeface="Helvetica"/>
              </a:rPr>
              <a:t>enterprise apps</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The migration of mission-critical applications is proceeding cautiously, with some </a:t>
            </a:r>
            <a:r>
              <a:rPr lang="en-US" sz="1200" err="1">
                <a:solidFill>
                  <a:prstClr val="black"/>
                </a:solidFill>
                <a:latin typeface="Helvetica"/>
                <a:cs typeface="Helvetica"/>
              </a:rPr>
              <a:t>organisations</a:t>
            </a:r>
            <a:r>
              <a:rPr lang="en-US" sz="1200">
                <a:solidFill>
                  <a:prstClr val="black"/>
                </a:solidFill>
                <a:latin typeface="Helvetica"/>
                <a:cs typeface="Helvetica"/>
              </a:rPr>
              <a:t> lacking clear plans or only holding preliminary discussions about moving their core enterprise systems to the cloud. This highlights the significant challenges involved in migrating </a:t>
            </a:r>
            <a:br>
              <a:rPr lang="en-US" sz="1200" dirty="0">
                <a:latin typeface="Helvetica"/>
                <a:cs typeface="Helvetica"/>
              </a:rPr>
            </a:br>
            <a:r>
              <a:rPr lang="en-US" sz="1200">
                <a:solidFill>
                  <a:prstClr val="black"/>
                </a:solidFill>
                <a:latin typeface="Helvetica"/>
                <a:cs typeface="Helvetica"/>
              </a:rPr>
              <a:t>core systems to cloud environments.</a:t>
            </a:r>
          </a:p>
        </p:txBody>
      </p:sp>
    </p:spTree>
    <p:extLst>
      <p:ext uri="{BB962C8B-B14F-4D97-AF65-F5344CB8AC3E}">
        <p14:creationId xmlns:p14="http://schemas.microsoft.com/office/powerpoint/2010/main" val="3430338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07B46EC-0270-CC48-907B-E26DB8AF6FCD}"/>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D634667-F358-314E-AAD0-C272526EDC7E}"/>
              </a:ext>
            </a:extLst>
          </p:cNvPr>
          <p:cNvSpPr txBox="1"/>
          <p:nvPr/>
        </p:nvSpPr>
        <p:spPr>
          <a:xfrm>
            <a:off x="549439" y="2183791"/>
            <a:ext cx="7513905" cy="1938992"/>
          </a:xfrm>
          <a:prstGeom prst="rect">
            <a:avLst/>
          </a:prstGeom>
          <a:noFill/>
        </p:spPr>
        <p:txBody>
          <a:bodyPr wrap="square" lIns="91440" tIns="45720" rIns="91440" bIns="45720" rtlCol="0" anchor="t">
            <a:spAutoFit/>
          </a:bodyPr>
          <a:lstStyle/>
          <a:p>
            <a:pPr>
              <a:spcAft>
                <a:spcPts val="2400"/>
              </a:spcAft>
            </a:pPr>
            <a:r>
              <a:rPr lang="en-US" sz="4000">
                <a:solidFill>
                  <a:schemeClr val="bg1"/>
                </a:solidFill>
                <a:latin typeface="Helvetica"/>
                <a:cs typeface="Helvetica"/>
              </a:rPr>
              <a:t>Key factors for effective cloud strategy, multi-cloud unification and migration readiness</a:t>
            </a:r>
          </a:p>
        </p:txBody>
      </p:sp>
      <p:sp>
        <p:nvSpPr>
          <p:cNvPr id="5" name="Rectangle 4">
            <a:extLst>
              <a:ext uri="{FF2B5EF4-FFF2-40B4-BE49-F238E27FC236}">
                <a16:creationId xmlns:a16="http://schemas.microsoft.com/office/drawing/2014/main" id="{48AEABC9-AE2F-8DB2-A2CE-32A448C72363}"/>
              </a:ext>
            </a:extLst>
          </p:cNvPr>
          <p:cNvSpPr/>
          <p:nvPr/>
        </p:nvSpPr>
        <p:spPr>
          <a:xfrm>
            <a:off x="680027" y="4326890"/>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7EB5881E-9FF3-D665-8C90-9740F2D6D3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4721" y="6005622"/>
            <a:ext cx="2157900" cy="232240"/>
          </a:xfrm>
          <a:prstGeom prst="rect">
            <a:avLst/>
          </a:prstGeom>
        </p:spPr>
      </p:pic>
    </p:spTree>
    <p:extLst>
      <p:ext uri="{BB962C8B-B14F-4D97-AF65-F5344CB8AC3E}">
        <p14:creationId xmlns:p14="http://schemas.microsoft.com/office/powerpoint/2010/main" val="281637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3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5_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2_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Custom 3">
      <a:dk1>
        <a:srgbClr val="000000"/>
      </a:dk1>
      <a:lt1>
        <a:srgbClr val="FFFFFF"/>
      </a:lt1>
      <a:dk2>
        <a:srgbClr val="696464"/>
      </a:dk2>
      <a:lt2>
        <a:srgbClr val="E9E5DC"/>
      </a:lt2>
      <a:accent1>
        <a:srgbClr val="E7534F"/>
      </a:accent1>
      <a:accent2>
        <a:srgbClr val="F4756A"/>
      </a:accent2>
      <a:accent3>
        <a:srgbClr val="9A9A9A"/>
      </a:accent3>
      <a:accent4>
        <a:srgbClr val="3F3F3F"/>
      </a:accent4>
      <a:accent5>
        <a:srgbClr val="BFBFBF"/>
      </a:accent5>
      <a:accent6>
        <a:srgbClr val="FDF1F1"/>
      </a:accent6>
      <a:hlink>
        <a:srgbClr val="FDA9AB"/>
      </a:hlink>
      <a:folHlink>
        <a:srgbClr val="96A9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Slide Footer">
  <a:themeElements>
    <a:clrScheme name="Custom 1">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4_Custom Design">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01c657a0f33f7d00b359840652cf54a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3033150222cb3ca2d1471332cb9745c1"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SharedWithUsers xmlns="6b548529-d317-4b85-942f-248fe0d44d93">
      <UserInfo>
        <DisplayName/>
        <AccountId xsi:nil="true"/>
        <AccountType/>
      </UserInfo>
    </SharedWithUsers>
  </documentManagement>
</p:properties>
</file>

<file path=customXml/itemProps1.xml><?xml version="1.0" encoding="utf-8"?>
<ds:datastoreItem xmlns:ds="http://schemas.openxmlformats.org/officeDocument/2006/customXml" ds:itemID="{993F7F39-1470-4C2E-BDA1-8C62F8BD05F8}">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D0FC836-2B67-4197-BD31-C2D76A5D31D3}">
  <ds:schemaRefs>
    <ds:schemaRef ds:uri="http://schemas.microsoft.com/sharepoint/v3/contenttype/forms"/>
  </ds:schemaRefs>
</ds:datastoreItem>
</file>

<file path=customXml/itemProps3.xml><?xml version="1.0" encoding="utf-8"?>
<ds:datastoreItem xmlns:ds="http://schemas.openxmlformats.org/officeDocument/2006/customXml" ds:itemID="{CDFEE4AF-2257-4D5B-BC60-A23BBB827BD6}">
  <ds:schemaRefs>
    <ds:schemaRef ds:uri="http://schemas.openxmlformats.org/package/2006/metadata/core-properties"/>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purl.org/dc/elements/1.1/"/>
    <ds:schemaRef ds:uri="http://purl.org/dc/dcmitype/"/>
    <ds:schemaRef ds:uri="507dee17-6aae-496b-8a1e-0f1e47f95f1a"/>
    <ds:schemaRef ds:uri="6b548529-d317-4b85-942f-248fe0d44d93"/>
    <ds:schemaRef ds:uri="http://purl.org/dc/terms/"/>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2298</Words>
  <Application>Microsoft Office PowerPoint</Application>
  <PresentationFormat>Widescreen</PresentationFormat>
  <Paragraphs>131</Paragraphs>
  <Slides>20</Slides>
  <Notes>11</Notes>
  <HiddenSlides>0</HiddenSlides>
  <MMClips>0</MMClips>
  <ScaleCrop>false</ScaleCrop>
  <HeadingPairs>
    <vt:vector size="4" baseType="variant">
      <vt:variant>
        <vt:lpstr>Theme</vt:lpstr>
      </vt:variant>
      <vt:variant>
        <vt:i4>11</vt:i4>
      </vt:variant>
      <vt:variant>
        <vt:lpstr>Slide Titles</vt:lpstr>
      </vt:variant>
      <vt:variant>
        <vt:i4>20</vt:i4>
      </vt:variant>
    </vt:vector>
  </HeadingPairs>
  <TitlesOfParts>
    <vt:vector size="31" baseType="lpstr">
      <vt:lpstr>3_Custom Design</vt:lpstr>
      <vt:lpstr>1_Custom Design</vt:lpstr>
      <vt:lpstr>2_Custom Design</vt:lpstr>
      <vt:lpstr>1_Slide Footer</vt:lpstr>
      <vt:lpstr>2_Office Theme</vt:lpstr>
      <vt:lpstr>4_office theme</vt:lpstr>
      <vt:lpstr>5_Office Theme</vt:lpstr>
      <vt:lpstr>4_Custom Design</vt:lpstr>
      <vt:lpstr>Title White</vt:lpstr>
      <vt:lpstr>5_Custom Design</vt:lpstr>
      <vt:lpstr>2_Title White</vt:lpstr>
      <vt:lpstr>PowerPoint Presentation</vt:lpstr>
      <vt:lpstr>PowerPoint Presentation</vt:lpstr>
      <vt:lpstr>PowerPoint Presentation</vt:lpstr>
      <vt:lpstr>How would you characterise your organisation’s cloud strategy documentation and roadmap?1</vt:lpstr>
      <vt:lpstr>PowerPoint Presentation</vt:lpstr>
      <vt:lpstr>PowerPoint Presentation</vt:lpstr>
      <vt:lpstr>How ready is your organisation to migrate its core enterprise apps (e.g., ERP) to the cloud?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Francis Olivier</cp:lastModifiedBy>
  <cp:revision>2</cp:revision>
  <dcterms:created xsi:type="dcterms:W3CDTF">2025-07-01T05:32:04Z</dcterms:created>
  <dcterms:modified xsi:type="dcterms:W3CDTF">2025-09-09T08:00:10Z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_activity">
    <vt:lpwstr>{"FileActivityType":"9","FileActivityTimeStamp":"2025-08-13T22:30:40.700Z","FileActivityUsersOnPage":[{"DisplayName":"Honey Mari Gay","Id":"honey.gay@adapt.com.au"},{"DisplayName":"Patricia Allen","Id":"patricia.allen@adapt.com.au"},{"DisplayName":"Gabby Fredkin","Id":"gabby.fredkin@adapt.com.au"},{"DisplayName":"Honey Mari Gay","Id":"honey.gay@adapt.com.au"}],"FileActivityNavigationId":null}</vt:lpwstr>
  </property>
  <property fmtid="{D5CDD505-2E9C-101B-9397-08002B2CF9AE}" pid="7" name="TriggerFlowInfo">
    <vt:lpwstr/>
  </property>
</Properties>
</file>